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1" r:id="rId4"/>
    <p:sldId id="263" r:id="rId5"/>
    <p:sldId id="265" r:id="rId6"/>
    <p:sldId id="267" r:id="rId7"/>
    <p:sldId id="269" r:id="rId8"/>
    <p:sldId id="271" r:id="rId9"/>
    <p:sldId id="273" r:id="rId10"/>
    <p:sldId id="276" r:id="rId11"/>
    <p:sldId id="277" r:id="rId12"/>
    <p:sldId id="279" r:id="rId13"/>
    <p:sldId id="281" r:id="rId14"/>
    <p:sldId id="283" r:id="rId15"/>
    <p:sldId id="285" r:id="rId16"/>
    <p:sldId id="287" r:id="rId17"/>
    <p:sldId id="289" r:id="rId18"/>
    <p:sldId id="291" r:id="rId19"/>
    <p:sldId id="293" r:id="rId20"/>
    <p:sldId id="29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FC23FA-D7E3-4995-8372-56530C7D53FF}"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F21484-5C2A-41BB-90EC-B2148032E98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FC23FA-D7E3-4995-8372-56530C7D53FF}"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F21484-5C2A-41BB-90EC-B2148032E98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FC23FA-D7E3-4995-8372-56530C7D53FF}"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F21484-5C2A-41BB-90EC-B2148032E98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FC23FA-D7E3-4995-8372-56530C7D53FF}"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F21484-5C2A-41BB-90EC-B2148032E98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FC23FA-D7E3-4995-8372-56530C7D53FF}"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F21484-5C2A-41BB-90EC-B2148032E98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FC23FA-D7E3-4995-8372-56530C7D53FF}"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F21484-5C2A-41BB-90EC-B2148032E98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FC23FA-D7E3-4995-8372-56530C7D53FF}" type="datetimeFigureOut">
              <a:rPr lang="en-US" smtClean="0"/>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F21484-5C2A-41BB-90EC-B2148032E98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FC23FA-D7E3-4995-8372-56530C7D53FF}" type="datetimeFigureOut">
              <a:rPr lang="en-US" smtClean="0"/>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F21484-5C2A-41BB-90EC-B2148032E98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FC23FA-D7E3-4995-8372-56530C7D53FF}" type="datetimeFigureOut">
              <a:rPr lang="en-US" smtClean="0"/>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F21484-5C2A-41BB-90EC-B2148032E98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FC23FA-D7E3-4995-8372-56530C7D53FF}"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F21484-5C2A-41BB-90EC-B2148032E98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FC23FA-D7E3-4995-8372-56530C7D53FF}"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F21484-5C2A-41BB-90EC-B2148032E98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C23FA-D7E3-4995-8372-56530C7D53FF}" type="datetimeFigureOut">
              <a:rPr lang="en-US" smtClean="0"/>
              <a:t>4/20/2020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F21484-5C2A-41BB-90EC-B2148032E98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600200"/>
            <a:ext cx="8915400" cy="2133600"/>
          </a:xfrm>
        </p:spPr>
        <p:txBody>
          <a:bodyPr>
            <a:normAutofit/>
          </a:bodyPr>
          <a:lstStyle/>
          <a:p>
            <a:r>
              <a:rPr lang="en-US" sz="6000" b="1" dirty="0" smtClean="0"/>
              <a:t>DISEASES OF RESPIRATION</a:t>
            </a:r>
            <a:endParaRPr lang="en-US" sz="6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EFFECTS</a:t>
            </a:r>
            <a:endParaRPr lang="en-US" b="1" dirty="0"/>
          </a:p>
        </p:txBody>
      </p:sp>
      <p:sp>
        <p:nvSpPr>
          <p:cNvPr id="3" name="Content Placeholder 2"/>
          <p:cNvSpPr>
            <a:spLocks noGrp="1"/>
          </p:cNvSpPr>
          <p:nvPr>
            <p:ph idx="1"/>
          </p:nvPr>
        </p:nvSpPr>
        <p:spPr/>
        <p:txBody>
          <a:bodyPr/>
          <a:lstStyle/>
          <a:p>
            <a:endParaRPr lang="en-US" dirty="0" smtClean="0"/>
          </a:p>
          <a:p>
            <a:r>
              <a:rPr lang="en-US" sz="3200" dirty="0" smtClean="0"/>
              <a:t>1.  Depressed mental activity.</a:t>
            </a:r>
          </a:p>
          <a:p>
            <a:endParaRPr lang="en-US" sz="3200" dirty="0" smtClean="0"/>
          </a:p>
          <a:p>
            <a:r>
              <a:rPr lang="en-US" sz="3200" dirty="0" smtClean="0"/>
              <a:t>2.  Reduced work capacity of the muscles.</a:t>
            </a:r>
            <a:endParaRPr lang="en-US"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TYPES OF HYPOXIA</a:t>
            </a:r>
            <a:endParaRPr lang="en-US" b="1" dirty="0"/>
          </a:p>
        </p:txBody>
      </p:sp>
      <p:sp>
        <p:nvSpPr>
          <p:cNvPr id="3" name="Content Placeholder 2"/>
          <p:cNvSpPr>
            <a:spLocks noGrp="1"/>
          </p:cNvSpPr>
          <p:nvPr>
            <p:ph idx="1"/>
          </p:nvPr>
        </p:nvSpPr>
        <p:spPr>
          <a:xfrm>
            <a:off x="457200" y="1935480"/>
            <a:ext cx="8229600" cy="4922520"/>
          </a:xfrm>
        </p:spPr>
        <p:txBody>
          <a:bodyPr>
            <a:normAutofit/>
          </a:bodyPr>
          <a:lstStyle/>
          <a:p>
            <a:endParaRPr lang="en-US" dirty="0" smtClean="0"/>
          </a:p>
          <a:p>
            <a:r>
              <a:rPr lang="en-US" sz="3200" dirty="0" smtClean="0"/>
              <a:t>1.  Hypoxic hypoxia.</a:t>
            </a:r>
          </a:p>
          <a:p>
            <a:endParaRPr lang="en-US" sz="3200" dirty="0" smtClean="0"/>
          </a:p>
          <a:p>
            <a:r>
              <a:rPr lang="en-US" sz="3200" dirty="0" smtClean="0"/>
              <a:t>2.  </a:t>
            </a:r>
            <a:r>
              <a:rPr lang="en-US" sz="3200" dirty="0" err="1" smtClean="0"/>
              <a:t>Anaemic</a:t>
            </a:r>
            <a:r>
              <a:rPr lang="en-US" sz="3200" dirty="0" smtClean="0"/>
              <a:t> hypoxia.</a:t>
            </a:r>
          </a:p>
          <a:p>
            <a:endParaRPr lang="en-US" sz="3200" dirty="0" smtClean="0"/>
          </a:p>
          <a:p>
            <a:r>
              <a:rPr lang="en-US" sz="3200" dirty="0" smtClean="0"/>
              <a:t>3.  Circulatory hypoxia.</a:t>
            </a:r>
          </a:p>
          <a:p>
            <a:endParaRPr lang="en-US" sz="3200" dirty="0" smtClean="0"/>
          </a:p>
          <a:p>
            <a:r>
              <a:rPr lang="en-US" sz="3200" dirty="0" smtClean="0"/>
              <a:t>4.  </a:t>
            </a:r>
            <a:r>
              <a:rPr lang="en-US" sz="3200" dirty="0" err="1" smtClean="0"/>
              <a:t>Histologic</a:t>
            </a:r>
            <a:r>
              <a:rPr lang="en-US" sz="3200" dirty="0" smtClean="0"/>
              <a:t> hypoxia.</a:t>
            </a: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1219200"/>
          </a:xfrm>
        </p:spPr>
        <p:txBody>
          <a:bodyPr>
            <a:noAutofit/>
          </a:bodyPr>
          <a:lstStyle/>
          <a:p>
            <a:r>
              <a:rPr lang="en-US" sz="4000" b="1" dirty="0" smtClean="0"/>
              <a:t>OXYGEN THERAPY IN DIFFERENT HYPOXIAS</a:t>
            </a:r>
            <a:endParaRPr lang="en-US" sz="4000" b="1" dirty="0"/>
          </a:p>
        </p:txBody>
      </p:sp>
      <p:sp>
        <p:nvSpPr>
          <p:cNvPr id="3" name="Content Placeholder 2"/>
          <p:cNvSpPr>
            <a:spLocks noGrp="1"/>
          </p:cNvSpPr>
          <p:nvPr>
            <p:ph idx="1"/>
          </p:nvPr>
        </p:nvSpPr>
        <p:spPr>
          <a:xfrm>
            <a:off x="304800" y="1935480"/>
            <a:ext cx="8534400" cy="4693920"/>
          </a:xfrm>
        </p:spPr>
        <p:txBody>
          <a:bodyPr/>
          <a:lstStyle/>
          <a:p>
            <a:endParaRPr lang="en-US" dirty="0" smtClean="0"/>
          </a:p>
          <a:p>
            <a:r>
              <a:rPr lang="en-US" sz="3200" dirty="0" smtClean="0"/>
              <a:t>1.  Placing the patient’s head in O2 tent.</a:t>
            </a:r>
          </a:p>
          <a:p>
            <a:endParaRPr lang="en-US" sz="3200" dirty="0" smtClean="0"/>
          </a:p>
          <a:p>
            <a:r>
              <a:rPr lang="en-US" sz="3200" dirty="0" smtClean="0"/>
              <a:t>2.  Allowing the patient to breath high concentration of O2.</a:t>
            </a:r>
          </a:p>
          <a:p>
            <a:endParaRPr lang="en-US" sz="3200" dirty="0" smtClean="0"/>
          </a:p>
          <a:p>
            <a:r>
              <a:rPr lang="en-US" sz="3200" dirty="0" smtClean="0"/>
              <a:t>3.  Administering oxygen through an intranasal tube.</a:t>
            </a:r>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305800" cy="1600200"/>
          </a:xfrm>
        </p:spPr>
        <p:txBody>
          <a:bodyPr>
            <a:normAutofit/>
          </a:bodyPr>
          <a:lstStyle/>
          <a:p>
            <a:r>
              <a:rPr lang="en-US" sz="6600" dirty="0" smtClean="0"/>
              <a:t>          HYPERCAPNIA</a:t>
            </a:r>
            <a:endParaRPr lang="en-US" sz="6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DEFINITION</a:t>
            </a:r>
            <a:endParaRPr lang="en-US" b="1" dirty="0"/>
          </a:p>
        </p:txBody>
      </p:sp>
      <p:sp>
        <p:nvSpPr>
          <p:cNvPr id="3" name="Content Placeholder 2"/>
          <p:cNvSpPr>
            <a:spLocks noGrp="1"/>
          </p:cNvSpPr>
          <p:nvPr>
            <p:ph idx="1"/>
          </p:nvPr>
        </p:nvSpPr>
        <p:spPr>
          <a:xfrm>
            <a:off x="457200" y="1935480"/>
            <a:ext cx="8229600" cy="2941320"/>
          </a:xfrm>
        </p:spPr>
        <p:txBody>
          <a:bodyPr/>
          <a:lstStyle/>
          <a:p>
            <a:endParaRPr lang="en-US" dirty="0" smtClean="0"/>
          </a:p>
          <a:p>
            <a:r>
              <a:rPr lang="en-US" sz="3200" dirty="0" err="1" smtClean="0"/>
              <a:t>Hypercapnia</a:t>
            </a:r>
            <a:r>
              <a:rPr lang="en-US" sz="3200" dirty="0" smtClean="0"/>
              <a:t> means excess CO2 in the body fluids</a:t>
            </a:r>
            <a:r>
              <a:rPr lang="en-US" dirty="0" smtClean="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CAUSE</a:t>
            </a:r>
            <a:endParaRPr lang="en-US" b="1" dirty="0"/>
          </a:p>
        </p:txBody>
      </p:sp>
      <p:sp>
        <p:nvSpPr>
          <p:cNvPr id="3" name="Content Placeholder 2"/>
          <p:cNvSpPr>
            <a:spLocks noGrp="1"/>
          </p:cNvSpPr>
          <p:nvPr>
            <p:ph idx="1"/>
          </p:nvPr>
        </p:nvSpPr>
        <p:spPr/>
        <p:txBody>
          <a:bodyPr/>
          <a:lstStyle/>
          <a:p>
            <a:endParaRPr lang="en-US" dirty="0" smtClean="0"/>
          </a:p>
          <a:p>
            <a:pPr lvl="8"/>
            <a:r>
              <a:rPr lang="en-US" sz="3200" dirty="0" smtClean="0"/>
              <a:t>HYPERCAPNIA always results along with hypoxia.</a:t>
            </a:r>
          </a:p>
          <a:p>
            <a:r>
              <a:rPr lang="en-US" sz="3200" dirty="0" smtClean="0"/>
              <a:t>So all causes of hypoxia may lead to </a:t>
            </a:r>
            <a:r>
              <a:rPr lang="en-US" sz="3200" dirty="0" err="1" smtClean="0"/>
              <a:t>hypercapnia</a:t>
            </a:r>
            <a:r>
              <a:rPr lang="en-US" sz="3200" dirty="0" smtClean="0"/>
              <a:t>.</a:t>
            </a:r>
            <a:endParaRPr lang="en-US"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305800" cy="990600"/>
          </a:xfrm>
        </p:spPr>
        <p:txBody>
          <a:bodyPr>
            <a:normAutofit fontScale="90000"/>
          </a:bodyPr>
          <a:lstStyle/>
          <a:p>
            <a:r>
              <a:rPr lang="en-US" sz="6000" dirty="0" smtClean="0"/>
              <a:t>             CYNOSIS</a:t>
            </a:r>
            <a:endParaRPr lang="en-US" sz="6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DEFINITION</a:t>
            </a:r>
            <a:endParaRPr lang="en-US" b="1" dirty="0"/>
          </a:p>
        </p:txBody>
      </p:sp>
      <p:sp>
        <p:nvSpPr>
          <p:cNvPr id="3" name="Content Placeholder 2"/>
          <p:cNvSpPr>
            <a:spLocks noGrp="1"/>
          </p:cNvSpPr>
          <p:nvPr>
            <p:ph idx="1"/>
          </p:nvPr>
        </p:nvSpPr>
        <p:spPr>
          <a:xfrm>
            <a:off x="457200" y="1935480"/>
            <a:ext cx="8229600" cy="3627120"/>
          </a:xfrm>
        </p:spPr>
        <p:txBody>
          <a:bodyPr/>
          <a:lstStyle/>
          <a:p>
            <a:endParaRPr lang="en-US" dirty="0" smtClean="0"/>
          </a:p>
          <a:p>
            <a:endParaRPr lang="en-US" dirty="0" smtClean="0"/>
          </a:p>
          <a:p>
            <a:r>
              <a:rPr lang="en-US" sz="3200" dirty="0" smtClean="0"/>
              <a:t>The term </a:t>
            </a:r>
            <a:r>
              <a:rPr lang="en-US" sz="3200" b="1" dirty="0" smtClean="0"/>
              <a:t>CYNOSIS</a:t>
            </a:r>
            <a:r>
              <a:rPr lang="en-US" sz="3200" dirty="0" smtClean="0"/>
              <a:t> means blueness of the skin</a:t>
            </a: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CAUSE</a:t>
            </a:r>
            <a:endParaRPr lang="en-US" b="1" dirty="0"/>
          </a:p>
        </p:txBody>
      </p:sp>
      <p:sp>
        <p:nvSpPr>
          <p:cNvPr id="3" name="Content Placeholder 2"/>
          <p:cNvSpPr>
            <a:spLocks noGrp="1"/>
          </p:cNvSpPr>
          <p:nvPr>
            <p:ph idx="1"/>
          </p:nvPr>
        </p:nvSpPr>
        <p:spPr/>
        <p:txBody>
          <a:bodyPr>
            <a:normAutofit/>
          </a:bodyPr>
          <a:lstStyle/>
          <a:p>
            <a:r>
              <a:rPr lang="en-US" sz="3600" dirty="0" smtClean="0"/>
              <a:t>Its </a:t>
            </a:r>
            <a:r>
              <a:rPr lang="en-US" sz="3600" b="1" dirty="0" smtClean="0"/>
              <a:t>CAUSE</a:t>
            </a:r>
            <a:r>
              <a:rPr lang="en-US" sz="3600" dirty="0" smtClean="0"/>
              <a:t> is excessive amounts of deoxygenated hemoglobin in the skin blood vessels, especially in the capillaries.</a:t>
            </a: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CYNOSIS DEPENDS UPON</a:t>
            </a:r>
            <a:endParaRPr lang="en-US" b="1" dirty="0"/>
          </a:p>
        </p:txBody>
      </p:sp>
      <p:sp>
        <p:nvSpPr>
          <p:cNvPr id="3" name="Content Placeholder 2"/>
          <p:cNvSpPr>
            <a:spLocks noGrp="1"/>
          </p:cNvSpPr>
          <p:nvPr>
            <p:ph idx="1"/>
          </p:nvPr>
        </p:nvSpPr>
        <p:spPr/>
        <p:txBody>
          <a:bodyPr>
            <a:normAutofit/>
          </a:bodyPr>
          <a:lstStyle/>
          <a:p>
            <a:r>
              <a:rPr lang="en-US" sz="3200" dirty="0" smtClean="0"/>
              <a:t>1.  Amount of deoxygenated hemoglobin in blood.</a:t>
            </a:r>
          </a:p>
          <a:p>
            <a:endParaRPr lang="en-US" sz="3200" dirty="0" smtClean="0"/>
          </a:p>
          <a:p>
            <a:r>
              <a:rPr lang="en-US" sz="3200" dirty="0" smtClean="0"/>
              <a:t>2.  Rate of blood flow.</a:t>
            </a:r>
          </a:p>
          <a:p>
            <a:endParaRPr lang="en-US" sz="3200" dirty="0" smtClean="0"/>
          </a:p>
          <a:p>
            <a:r>
              <a:rPr lang="en-US" sz="3200" dirty="0" smtClean="0"/>
              <a:t>3.  Skin thickness.</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133600"/>
            <a:ext cx="8534400" cy="1905000"/>
          </a:xfrm>
        </p:spPr>
        <p:txBody>
          <a:bodyPr>
            <a:normAutofit fontScale="90000"/>
          </a:bodyPr>
          <a:lstStyle/>
          <a:p>
            <a:r>
              <a:rPr lang="en-US" sz="6600" b="1" dirty="0" smtClean="0"/>
              <a:t>PERIODIC</a:t>
            </a:r>
            <a:br>
              <a:rPr lang="en-US" sz="6600" b="1" dirty="0" smtClean="0"/>
            </a:br>
            <a:r>
              <a:rPr lang="en-US" sz="6600" b="1" dirty="0" smtClean="0"/>
              <a:t> BREATHING</a:t>
            </a:r>
            <a:endParaRPr lang="en-US" sz="66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                DYSPNEA</a:t>
            </a:r>
            <a:endParaRPr lang="en-US" sz="5400" b="1" dirty="0"/>
          </a:p>
        </p:txBody>
      </p:sp>
      <p:sp>
        <p:nvSpPr>
          <p:cNvPr id="3" name="Content Placeholder 2"/>
          <p:cNvSpPr>
            <a:spLocks noGrp="1"/>
          </p:cNvSpPr>
          <p:nvPr>
            <p:ph idx="1"/>
          </p:nvPr>
        </p:nvSpPr>
        <p:spPr/>
        <p:txBody>
          <a:bodyPr/>
          <a:lstStyle/>
          <a:p>
            <a:endParaRPr lang="en-US" dirty="0" smtClean="0"/>
          </a:p>
          <a:p>
            <a:r>
              <a:rPr lang="en-US" sz="3200" b="1" dirty="0" smtClean="0"/>
              <a:t>DYSPNEA</a:t>
            </a:r>
            <a:r>
              <a:rPr lang="en-US" sz="3200" dirty="0" smtClean="0"/>
              <a:t> is a feeling of inability to ventilate enough to satisfy the demand of air, although respiratory system is normal.</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DEFINITION</a:t>
            </a:r>
            <a:endParaRPr lang="en-US" b="1" dirty="0"/>
          </a:p>
        </p:txBody>
      </p:sp>
      <p:sp>
        <p:nvSpPr>
          <p:cNvPr id="3" name="Content Placeholder 2"/>
          <p:cNvSpPr>
            <a:spLocks noGrp="1"/>
          </p:cNvSpPr>
          <p:nvPr>
            <p:ph idx="1"/>
          </p:nvPr>
        </p:nvSpPr>
        <p:spPr/>
        <p:txBody>
          <a:bodyPr/>
          <a:lstStyle/>
          <a:p>
            <a:endParaRPr lang="en-US" dirty="0" smtClean="0"/>
          </a:p>
          <a:p>
            <a:r>
              <a:rPr lang="en-US" sz="3600" dirty="0" smtClean="0"/>
              <a:t>Periodic breathing is alternate deep &amp; slight breathing style.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915400" cy="1143000"/>
          </a:xfrm>
        </p:spPr>
        <p:txBody>
          <a:bodyPr/>
          <a:lstStyle/>
          <a:p>
            <a:r>
              <a:rPr lang="en-US" dirty="0" smtClean="0"/>
              <a:t>               </a:t>
            </a:r>
            <a:r>
              <a:rPr lang="en-US" b="1" dirty="0" smtClean="0"/>
              <a:t>MECHANISM</a:t>
            </a:r>
            <a:endParaRPr lang="en-US" b="1" dirty="0"/>
          </a:p>
        </p:txBody>
      </p:sp>
      <p:sp>
        <p:nvSpPr>
          <p:cNvPr id="3" name="Content Placeholder 2"/>
          <p:cNvSpPr>
            <a:spLocks noGrp="1"/>
          </p:cNvSpPr>
          <p:nvPr>
            <p:ph idx="1"/>
          </p:nvPr>
        </p:nvSpPr>
        <p:spPr>
          <a:xfrm>
            <a:off x="228600" y="1752600"/>
            <a:ext cx="8686800" cy="5105400"/>
          </a:xfrm>
        </p:spPr>
        <p:txBody>
          <a:bodyPr>
            <a:noAutofit/>
          </a:bodyPr>
          <a:lstStyle/>
          <a:p>
            <a:r>
              <a:rPr lang="en-US" sz="3200" dirty="0" smtClean="0"/>
              <a:t>When a person </a:t>
            </a:r>
            <a:r>
              <a:rPr lang="en-US" sz="3200" dirty="0" err="1" smtClean="0"/>
              <a:t>overbreaths</a:t>
            </a:r>
            <a:r>
              <a:rPr lang="en-US" sz="3200" dirty="0" smtClean="0"/>
              <a:t>, too much CO2 is removed and extra O2 is infused into the blood. When the pulmonary blood with more O2 reaches brain, inhibits ventilation. Therefore when the respiratory center responds, it becomes depressed, and now opposite style begins. That is, CO2 builds up &amp; O2 decreases in pulmonary blood. When this blood reaches the brain, results in rapid breathing.</a:t>
            </a: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CAUSES        </a:t>
            </a:r>
            <a:r>
              <a:rPr lang="en-US" dirty="0" smtClean="0"/>
              <a:t>  </a:t>
            </a:r>
            <a:endParaRPr lang="en-US" dirty="0"/>
          </a:p>
        </p:txBody>
      </p:sp>
      <p:sp>
        <p:nvSpPr>
          <p:cNvPr id="3" name="Content Placeholder 2"/>
          <p:cNvSpPr>
            <a:spLocks noGrp="1"/>
          </p:cNvSpPr>
          <p:nvPr>
            <p:ph idx="1"/>
          </p:nvPr>
        </p:nvSpPr>
        <p:spPr>
          <a:xfrm>
            <a:off x="457200" y="1935480"/>
            <a:ext cx="8229600" cy="4693920"/>
          </a:xfrm>
        </p:spPr>
        <p:txBody>
          <a:bodyPr/>
          <a:lstStyle/>
          <a:p>
            <a:endParaRPr lang="en-US" dirty="0" smtClean="0"/>
          </a:p>
          <a:p>
            <a:r>
              <a:rPr lang="en-US" sz="3200" dirty="0" smtClean="0"/>
              <a:t>1.  When there is a long delay in transport of blood from lungs to the brain, for example in severe cardiac failure.</a:t>
            </a:r>
          </a:p>
          <a:p>
            <a:endParaRPr lang="en-US" sz="3200" dirty="0" smtClean="0"/>
          </a:p>
          <a:p>
            <a:r>
              <a:rPr lang="en-US" sz="3200" dirty="0" smtClean="0"/>
              <a:t>2.  Increased negative feedback gain in the respiratory center. For example in patients with brain damage.</a:t>
            </a:r>
            <a:r>
              <a:rPr lang="en-US" sz="3600" dirty="0" smtClean="0"/>
              <a:t> </a:t>
            </a:r>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1066800"/>
          </a:xfrm>
        </p:spPr>
        <p:txBody>
          <a:bodyPr>
            <a:normAutofit/>
          </a:bodyPr>
          <a:lstStyle/>
          <a:p>
            <a:r>
              <a:rPr lang="en-US" dirty="0" smtClean="0"/>
              <a:t> </a:t>
            </a:r>
            <a:r>
              <a:rPr lang="en-US" b="1" dirty="0" smtClean="0"/>
              <a:t>Respiratory diseases result from:</a:t>
            </a:r>
            <a:endParaRPr lang="en-US" b="1" dirty="0"/>
          </a:p>
        </p:txBody>
      </p:sp>
      <p:sp>
        <p:nvSpPr>
          <p:cNvPr id="3" name="Content Placeholder 2"/>
          <p:cNvSpPr>
            <a:spLocks noGrp="1"/>
          </p:cNvSpPr>
          <p:nvPr>
            <p:ph idx="1"/>
          </p:nvPr>
        </p:nvSpPr>
        <p:spPr>
          <a:xfrm>
            <a:off x="304800" y="1752600"/>
            <a:ext cx="8610600" cy="4876800"/>
          </a:xfrm>
        </p:spPr>
        <p:txBody>
          <a:bodyPr/>
          <a:lstStyle/>
          <a:p>
            <a:endParaRPr lang="en-US" dirty="0" smtClean="0"/>
          </a:p>
          <a:p>
            <a:r>
              <a:rPr lang="en-US" dirty="0" smtClean="0"/>
              <a:t>1.  Inadequate ventilation of lungs.</a:t>
            </a:r>
          </a:p>
          <a:p>
            <a:endParaRPr lang="en-US" dirty="0" smtClean="0"/>
          </a:p>
          <a:p>
            <a:r>
              <a:rPr lang="en-US" dirty="0" smtClean="0"/>
              <a:t>2.  Abnormalities of diffusion.</a:t>
            </a:r>
          </a:p>
          <a:p>
            <a:endParaRPr lang="en-US" dirty="0" smtClean="0"/>
          </a:p>
          <a:p>
            <a:r>
              <a:rPr lang="en-US" dirty="0" smtClean="0"/>
              <a:t>3.  Abnormalities of transport from the lung to the tissues.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763000" cy="1143000"/>
          </a:xfrm>
        </p:spPr>
        <p:txBody>
          <a:bodyPr>
            <a:noAutofit/>
          </a:bodyPr>
          <a:lstStyle/>
          <a:p>
            <a:r>
              <a:rPr lang="en-US" sz="4000" b="1" dirty="0" smtClean="0"/>
              <a:t>The different methods for studying respiratory abnormalities are:</a:t>
            </a:r>
            <a:endParaRPr lang="en-US" sz="4000" b="1" dirty="0"/>
          </a:p>
        </p:txBody>
      </p:sp>
      <p:sp>
        <p:nvSpPr>
          <p:cNvPr id="3" name="Content Placeholder 2"/>
          <p:cNvSpPr>
            <a:spLocks noGrp="1"/>
          </p:cNvSpPr>
          <p:nvPr>
            <p:ph idx="1"/>
          </p:nvPr>
        </p:nvSpPr>
        <p:spPr>
          <a:xfrm>
            <a:off x="228600" y="1935480"/>
            <a:ext cx="8763000" cy="4084320"/>
          </a:xfrm>
        </p:spPr>
        <p:txBody>
          <a:bodyPr>
            <a:normAutofit fontScale="77500" lnSpcReduction="20000"/>
          </a:bodyPr>
          <a:lstStyle/>
          <a:p>
            <a:r>
              <a:rPr lang="en-US" sz="3600" dirty="0" smtClean="0"/>
              <a:t>1.  Study of blood gas &amp; </a:t>
            </a:r>
            <a:r>
              <a:rPr lang="en-US" sz="3600" dirty="0" err="1" smtClean="0"/>
              <a:t>pH.</a:t>
            </a:r>
            <a:endParaRPr lang="en-US" sz="3600" dirty="0" smtClean="0"/>
          </a:p>
          <a:p>
            <a:r>
              <a:rPr lang="en-US" sz="3600" dirty="0" smtClean="0"/>
              <a:t>2.  Study of blood Pco2.</a:t>
            </a:r>
          </a:p>
          <a:p>
            <a:r>
              <a:rPr lang="en-US" sz="3600" dirty="0" smtClean="0"/>
              <a:t>3.  Study of Po2.</a:t>
            </a:r>
          </a:p>
          <a:p>
            <a:r>
              <a:rPr lang="en-US" sz="3600" dirty="0" smtClean="0"/>
              <a:t> 4.  Measurement of maximum expiratory flow.</a:t>
            </a:r>
          </a:p>
          <a:p>
            <a:r>
              <a:rPr lang="en-US" sz="3600" dirty="0" smtClean="0"/>
              <a:t>5.  Study of pulmonary volumes.</a:t>
            </a:r>
          </a:p>
          <a:p>
            <a:r>
              <a:rPr lang="en-US" sz="3600" dirty="0" smtClean="0"/>
              <a:t>6.  Study of pulmonary capacities.</a:t>
            </a:r>
          </a:p>
          <a:p>
            <a:endParaRPr lang="en-US" sz="3600" dirty="0" smtClean="0"/>
          </a:p>
          <a:p>
            <a:endParaRPr lang="en-US" sz="3600" dirty="0" smtClean="0"/>
          </a:p>
          <a:p>
            <a:r>
              <a:rPr lang="en-US" sz="3600" dirty="0" smtClean="0"/>
              <a:t> </a:t>
            </a:r>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DEFINITION</a:t>
            </a:r>
            <a:endParaRPr lang="en-US" b="1" dirty="0"/>
          </a:p>
        </p:txBody>
      </p:sp>
      <p:sp>
        <p:nvSpPr>
          <p:cNvPr id="3" name="Content Placeholder 2"/>
          <p:cNvSpPr>
            <a:spLocks noGrp="1"/>
          </p:cNvSpPr>
          <p:nvPr>
            <p:ph idx="1"/>
          </p:nvPr>
        </p:nvSpPr>
        <p:spPr/>
        <p:txBody>
          <a:bodyPr/>
          <a:lstStyle/>
          <a:p>
            <a:endParaRPr lang="en-US" dirty="0" smtClean="0"/>
          </a:p>
          <a:p>
            <a:r>
              <a:rPr lang="en-US" sz="3600" dirty="0" smtClean="0"/>
              <a:t>Hypoxia is defined as the condition of reduced oxygen supply to the tissues, below normal requirement of the body.</a:t>
            </a:r>
            <a:endParaRPr lang="en-U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458200" cy="1219200"/>
          </a:xfrm>
        </p:spPr>
        <p:txBody>
          <a:bodyPr/>
          <a:lstStyle/>
          <a:p>
            <a:r>
              <a:rPr lang="en-US" dirty="0" smtClean="0"/>
              <a:t>                    </a:t>
            </a:r>
            <a:r>
              <a:rPr lang="en-US" b="1" dirty="0" smtClean="0"/>
              <a:t>CAUSES</a:t>
            </a:r>
            <a:endParaRPr lang="en-US" b="1" dirty="0"/>
          </a:p>
        </p:txBody>
      </p:sp>
      <p:sp>
        <p:nvSpPr>
          <p:cNvPr id="3" name="Content Placeholder 2"/>
          <p:cNvSpPr>
            <a:spLocks noGrp="1"/>
          </p:cNvSpPr>
          <p:nvPr>
            <p:ph idx="1"/>
          </p:nvPr>
        </p:nvSpPr>
        <p:spPr>
          <a:xfrm>
            <a:off x="152400" y="1676400"/>
            <a:ext cx="8991600" cy="5181600"/>
          </a:xfrm>
        </p:spPr>
        <p:txBody>
          <a:bodyPr>
            <a:normAutofit/>
          </a:bodyPr>
          <a:lstStyle/>
          <a:p>
            <a:r>
              <a:rPr lang="en-US" sz="3200" dirty="0" smtClean="0"/>
              <a:t>1.  Inadequate oxygenation of lungs due to reduced ventilation or deficiency of O2 in air,</a:t>
            </a:r>
          </a:p>
          <a:p>
            <a:r>
              <a:rPr lang="en-US" sz="3200" dirty="0" smtClean="0"/>
              <a:t>2.  Pulmonary diseases causing hypoventilation or uneven ventilation-perfusion ratio.</a:t>
            </a:r>
          </a:p>
          <a:p>
            <a:r>
              <a:rPr lang="en-US" sz="3200" dirty="0" smtClean="0"/>
              <a:t>3.  Venous shunts.</a:t>
            </a:r>
          </a:p>
          <a:p>
            <a:r>
              <a:rPr lang="en-US" sz="3200" dirty="0" smtClean="0"/>
              <a:t>4.  Inadequate transport &amp; delivery of O2 e.g., in </a:t>
            </a:r>
            <a:r>
              <a:rPr lang="en-US" sz="3200" dirty="0" err="1" smtClean="0"/>
              <a:t>anaemia</a:t>
            </a:r>
            <a:r>
              <a:rPr lang="en-US" sz="3200" dirty="0" smtClean="0"/>
              <a:t>.</a:t>
            </a:r>
          </a:p>
          <a:p>
            <a:r>
              <a:rPr lang="en-US" sz="3200" dirty="0" smtClean="0"/>
              <a:t>5.  Inability of tissues to use O2.</a:t>
            </a:r>
            <a:endParaRPr lang="en-US" sz="3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495</Words>
  <Application>Microsoft Office PowerPoint</Application>
  <PresentationFormat>On-screen Show (4:3)</PresentationFormat>
  <Paragraphs>83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DISEASES OF RESPIRATION</vt:lpstr>
      <vt:lpstr>PERIODIC  BREATHING</vt:lpstr>
      <vt:lpstr>               DEFINITION</vt:lpstr>
      <vt:lpstr>               MECHANISM</vt:lpstr>
      <vt:lpstr>                 CAUSES          </vt:lpstr>
      <vt:lpstr> Respiratory diseases result from:</vt:lpstr>
      <vt:lpstr>The different methods for studying respiratory abnormalities are:</vt:lpstr>
      <vt:lpstr>               DEFINITION</vt:lpstr>
      <vt:lpstr>                    CAUSES</vt:lpstr>
      <vt:lpstr>                      EFFECTS</vt:lpstr>
      <vt:lpstr>         TYPES OF HYPOXIA</vt:lpstr>
      <vt:lpstr>OXYGEN THERAPY IN DIFFERENT HYPOXIAS</vt:lpstr>
      <vt:lpstr>          HYPERCAPNIA</vt:lpstr>
      <vt:lpstr>                DEFINITION</vt:lpstr>
      <vt:lpstr>                  CAUSE</vt:lpstr>
      <vt:lpstr>             CYNOSIS</vt:lpstr>
      <vt:lpstr>                 DEFINITION</vt:lpstr>
      <vt:lpstr>                    CAUSE</vt:lpstr>
      <vt:lpstr>    CYNOSIS DEPENDS UPON</vt:lpstr>
      <vt:lpstr>                DYSPNEA</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DISEASES OF RESPIRATION</dc:title>
  <dc:creator>Umair</dc:creator>
  <cp:lastModifiedBy>Umair</cp:lastModifiedBy>
  <cp:revision>1</cp:revision>
  <dcterms:created xsi:type="dcterms:W3CDTF">2020-04-20T18:02:51Z</dcterms:created>
  <dcterms:modified xsi:type="dcterms:W3CDTF">2020-04-20T18:12:26Z</dcterms:modified>
</cp:coreProperties>
</file>