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1" r:id="rId5"/>
    <p:sldId id="260" r:id="rId6"/>
    <p:sldId id="258" r:id="rId7"/>
    <p:sldId id="259" r:id="rId8"/>
    <p:sldId id="262" r:id="rId9"/>
    <p:sldId id="274" r:id="rId10"/>
    <p:sldId id="273" r:id="rId11"/>
    <p:sldId id="272" r:id="rId12"/>
    <p:sldId id="271" r:id="rId13"/>
    <p:sldId id="270" r:id="rId14"/>
    <p:sldId id="269" r:id="rId15"/>
    <p:sldId id="278" r:id="rId16"/>
    <p:sldId id="277" r:id="rId17"/>
    <p:sldId id="276" r:id="rId18"/>
    <p:sldId id="275" r:id="rId19"/>
    <p:sldId id="268" r:id="rId20"/>
    <p:sldId id="267" r:id="rId21"/>
    <p:sldId id="266" r:id="rId22"/>
    <p:sldId id="265" r:id="rId23"/>
    <p:sldId id="280" r:id="rId24"/>
    <p:sldId id="283" r:id="rId25"/>
    <p:sldId id="281" r:id="rId26"/>
    <p:sldId id="282" r:id="rId27"/>
    <p:sldId id="284" r:id="rId28"/>
    <p:sldId id="285" r:id="rId29"/>
    <p:sldId id="26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8148CEA-A372-40EF-80E4-74E86F4D7CC0}" type="datetimeFigureOut">
              <a:rPr lang="en-US" smtClean="0"/>
              <a:t>19-Oct-20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6D61595-FB55-4CB6-902A-0D5E4BEAEDC6}"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48CEA-A372-40EF-80E4-74E86F4D7CC0}" type="datetimeFigureOut">
              <a:rPr lang="en-US" smtClean="0"/>
              <a:t>19-Oct-20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1595-FB55-4CB6-902A-0D5E4BEAED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48CEA-A372-40EF-80E4-74E86F4D7CC0}" type="datetimeFigureOut">
              <a:rPr lang="en-US" smtClean="0"/>
              <a:t>19-Oct-20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1595-FB55-4CB6-902A-0D5E4BEAED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48CEA-A372-40EF-80E4-74E86F4D7CC0}" type="datetimeFigureOut">
              <a:rPr lang="en-US" smtClean="0"/>
              <a:t>19-Oct-20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1595-FB55-4CB6-902A-0D5E4BEAED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148CEA-A372-40EF-80E4-74E86F4D7CC0}" type="datetimeFigureOut">
              <a:rPr lang="en-US" smtClean="0"/>
              <a:t>19-Oct-20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6D61595-FB55-4CB6-902A-0D5E4BEAEDC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48CEA-A372-40EF-80E4-74E86F4D7CC0}" type="datetimeFigureOut">
              <a:rPr lang="en-US" smtClean="0"/>
              <a:t>19-Oct-20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61595-FB55-4CB6-902A-0D5E4BEAED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148CEA-A372-40EF-80E4-74E86F4D7CC0}" type="datetimeFigureOut">
              <a:rPr lang="en-US" smtClean="0"/>
              <a:t>19-Oct-20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D61595-FB55-4CB6-902A-0D5E4BEAED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148CEA-A372-40EF-80E4-74E86F4D7CC0}" type="datetimeFigureOut">
              <a:rPr lang="en-US" smtClean="0"/>
              <a:t>19-Oct-20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D61595-FB55-4CB6-902A-0D5E4BEAED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48CEA-A372-40EF-80E4-74E86F4D7CC0}" type="datetimeFigureOut">
              <a:rPr lang="en-US" smtClean="0"/>
              <a:t>19-Oct-20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D61595-FB55-4CB6-902A-0D5E4BEAED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48CEA-A372-40EF-80E4-74E86F4D7CC0}" type="datetimeFigureOut">
              <a:rPr lang="en-US" smtClean="0"/>
              <a:t>19-Oct-20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61595-FB55-4CB6-902A-0D5E4BEAED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148CEA-A372-40EF-80E4-74E86F4D7CC0}" type="datetimeFigureOut">
              <a:rPr lang="en-US" smtClean="0"/>
              <a:t>19-Oct-20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61595-FB55-4CB6-902A-0D5E4BEAED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8148CEA-A372-40EF-80E4-74E86F4D7CC0}" type="datetimeFigureOut">
              <a:rPr lang="en-US" smtClean="0"/>
              <a:t>19-Oct-20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6D61595-FB55-4CB6-902A-0D5E4BEAEDC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Drawing</a:t>
            </a:r>
            <a:endParaRPr lang="en-US" dirty="0"/>
          </a:p>
        </p:txBody>
      </p:sp>
      <p:sp>
        <p:nvSpPr>
          <p:cNvPr id="3" name="Subtitle 2"/>
          <p:cNvSpPr>
            <a:spLocks noGrp="1"/>
          </p:cNvSpPr>
          <p:nvPr>
            <p:ph type="subTitle" idx="1"/>
          </p:nvPr>
        </p:nvSpPr>
        <p:spPr/>
        <p:txBody>
          <a:bodyPr/>
          <a:lstStyle/>
          <a:p>
            <a:r>
              <a:rPr lang="en-US" dirty="0" smtClean="0"/>
              <a:t>Step by step</a:t>
            </a:r>
            <a:endParaRPr lang="en-US" dirty="0"/>
          </a:p>
        </p:txBody>
      </p:sp>
    </p:spTree>
    <p:extLst>
      <p:ext uri="{BB962C8B-B14F-4D97-AF65-F5344CB8AC3E}">
        <p14:creationId xmlns:p14="http://schemas.microsoft.com/office/powerpoint/2010/main" val="454393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shadow</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600200"/>
            <a:ext cx="3962400" cy="5087318"/>
          </a:xfrm>
          <a:prstGeom prst="rect">
            <a:avLst/>
          </a:prstGeom>
        </p:spPr>
      </p:pic>
    </p:spTree>
    <p:extLst>
      <p:ext uri="{BB962C8B-B14F-4D97-AF65-F5344CB8AC3E}">
        <p14:creationId xmlns:p14="http://schemas.microsoft.com/office/powerpoint/2010/main" val="227711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a:lstStyle/>
          <a:p>
            <a:r>
              <a:rPr lang="en-US" dirty="0" smtClean="0"/>
              <a:t>Steps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240" b="11051"/>
          <a:stretch/>
        </p:blipFill>
        <p:spPr>
          <a:xfrm>
            <a:off x="228601" y="1676400"/>
            <a:ext cx="4619738" cy="46551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838200"/>
            <a:ext cx="3838575" cy="5753100"/>
          </a:xfrm>
          <a:prstGeom prst="rect">
            <a:avLst/>
          </a:prstGeom>
        </p:spPr>
      </p:pic>
    </p:spTree>
    <p:extLst>
      <p:ext uri="{BB962C8B-B14F-4D97-AF65-F5344CB8AC3E}">
        <p14:creationId xmlns:p14="http://schemas.microsoft.com/office/powerpoint/2010/main" val="3780962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74638"/>
            <a:ext cx="4800600" cy="868362"/>
          </a:xfrm>
        </p:spPr>
        <p:txBody>
          <a:bodyPr/>
          <a:lstStyle/>
          <a:p>
            <a:r>
              <a:rPr lang="en-US" dirty="0" smtClean="0"/>
              <a:t>Perspective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38200"/>
            <a:ext cx="4026741" cy="5874762"/>
          </a:xfrm>
          <a:prstGeom prst="rect">
            <a:avLst/>
          </a:prstGeom>
        </p:spPr>
      </p:pic>
    </p:spTree>
    <p:extLst>
      <p:ext uri="{BB962C8B-B14F-4D97-AF65-F5344CB8AC3E}">
        <p14:creationId xmlns:p14="http://schemas.microsoft.com/office/powerpoint/2010/main" val="195062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274638"/>
            <a:ext cx="5257800" cy="1143000"/>
          </a:xfrm>
        </p:spPr>
        <p:txBody>
          <a:bodyPr/>
          <a:lstStyle/>
          <a:p>
            <a:r>
              <a:rPr lang="en-US" dirty="0" smtClean="0"/>
              <a:t>Shapes and angels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19200"/>
            <a:ext cx="4960382" cy="5638800"/>
          </a:xfrm>
          <a:prstGeom prst="rect">
            <a:avLst/>
          </a:prstGeom>
        </p:spPr>
      </p:pic>
    </p:spTree>
    <p:extLst>
      <p:ext uri="{BB962C8B-B14F-4D97-AF65-F5344CB8AC3E}">
        <p14:creationId xmlns:p14="http://schemas.microsoft.com/office/powerpoint/2010/main" val="398920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950" y="1231900"/>
            <a:ext cx="7150100" cy="4394200"/>
          </a:xfrm>
          <a:prstGeom prst="rect">
            <a:avLst/>
          </a:prstGeom>
        </p:spPr>
      </p:pic>
    </p:spTree>
    <p:extLst>
      <p:ext uri="{BB962C8B-B14F-4D97-AF65-F5344CB8AC3E}">
        <p14:creationId xmlns:p14="http://schemas.microsoft.com/office/powerpoint/2010/main" val="341474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85800"/>
            <a:ext cx="4044240" cy="5715000"/>
          </a:xfrm>
          <a:prstGeom prst="rect">
            <a:avLst/>
          </a:prstGeom>
        </p:spPr>
      </p:pic>
      <p:sp>
        <p:nvSpPr>
          <p:cNvPr id="4" name="Title 1"/>
          <p:cNvSpPr>
            <a:spLocks noGrp="1"/>
          </p:cNvSpPr>
          <p:nvPr>
            <p:ph type="title"/>
          </p:nvPr>
        </p:nvSpPr>
        <p:spPr>
          <a:xfrm>
            <a:off x="3429000" y="274638"/>
            <a:ext cx="5257800" cy="1143000"/>
          </a:xfrm>
        </p:spPr>
        <p:txBody>
          <a:bodyPr/>
          <a:lstStyle/>
          <a:p>
            <a:r>
              <a:rPr lang="en-US" dirty="0" smtClean="0"/>
              <a:t>Recall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211" y="1676400"/>
            <a:ext cx="3621037" cy="4379976"/>
          </a:xfrm>
          <a:prstGeom prst="rect">
            <a:avLst/>
          </a:prstGeom>
        </p:spPr>
      </p:pic>
    </p:spTree>
    <p:extLst>
      <p:ext uri="{BB962C8B-B14F-4D97-AF65-F5344CB8AC3E}">
        <p14:creationId xmlns:p14="http://schemas.microsoft.com/office/powerpoint/2010/main" val="42999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normAutofit fontScale="90000"/>
          </a:bodyPr>
          <a:lstStyle/>
          <a:p>
            <a:r>
              <a:rPr lang="en-US" dirty="0" smtClean="0"/>
              <a:t>Basic shapes and shading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83084"/>
            <a:ext cx="4191000" cy="538736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620252"/>
            <a:ext cx="4364021" cy="3659897"/>
          </a:xfrm>
          <a:prstGeom prst="rect">
            <a:avLst/>
          </a:prstGeom>
        </p:spPr>
      </p:pic>
    </p:spTree>
    <p:extLst>
      <p:ext uri="{BB962C8B-B14F-4D97-AF65-F5344CB8AC3E}">
        <p14:creationId xmlns:p14="http://schemas.microsoft.com/office/powerpoint/2010/main" val="1319701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0"/>
            <a:ext cx="7772400" cy="5512340"/>
          </a:xfrm>
          <a:prstGeom prst="rect">
            <a:avLst/>
          </a:prstGeom>
        </p:spPr>
      </p:pic>
    </p:spTree>
    <p:extLst>
      <p:ext uri="{BB962C8B-B14F-4D97-AF65-F5344CB8AC3E}">
        <p14:creationId xmlns:p14="http://schemas.microsoft.com/office/powerpoint/2010/main" val="1732122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4716966" cy="6172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090" y="3429000"/>
            <a:ext cx="3314759" cy="2466975"/>
          </a:xfrm>
          <a:prstGeom prst="rect">
            <a:avLst/>
          </a:prstGeom>
        </p:spPr>
      </p:pic>
    </p:spTree>
    <p:extLst>
      <p:ext uri="{BB962C8B-B14F-4D97-AF65-F5344CB8AC3E}">
        <p14:creationId xmlns:p14="http://schemas.microsoft.com/office/powerpoint/2010/main" val="123683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77473"/>
            <a:ext cx="6172200" cy="4295053"/>
          </a:xfrm>
        </p:spPr>
        <p:txBody>
          <a:bodyPr>
            <a:noAutofit/>
          </a:bodyPr>
          <a:lstStyle/>
          <a:p>
            <a:r>
              <a:rPr lang="en-US" sz="2400" b="0" dirty="0">
                <a:effectLst/>
              </a:rPr>
              <a:t> </a:t>
            </a:r>
            <a:r>
              <a:rPr lang="en-US" sz="2400" b="0" dirty="0" smtClean="0">
                <a:effectLst/>
              </a:rPr>
              <a:t>1. Make </a:t>
            </a:r>
            <a:r>
              <a:rPr lang="en-US" sz="2400" b="0" dirty="0">
                <a:effectLst/>
              </a:rPr>
              <a:t>sure there’s a direct light source</a:t>
            </a:r>
            <a:r>
              <a:rPr lang="en-US" sz="2400" b="0" dirty="0" smtClean="0">
                <a:effectLst/>
              </a:rPr>
              <a:t>.</a:t>
            </a:r>
            <a:br>
              <a:rPr lang="en-US" sz="2400" b="0" dirty="0" smtClean="0">
                <a:effectLst/>
              </a:rPr>
            </a:br>
            <a:r>
              <a:rPr lang="en-US" sz="2400" b="0" dirty="0">
                <a:effectLst/>
              </a:rPr>
              <a:t>2. Use a viewfinder to set up your composition.</a:t>
            </a:r>
            <a:br>
              <a:rPr lang="en-US" sz="2400" b="0" dirty="0">
                <a:effectLst/>
              </a:rPr>
            </a:br>
            <a:r>
              <a:rPr lang="en-US" sz="2400" b="0" dirty="0">
                <a:effectLst/>
              </a:rPr>
              <a:t>This is </a:t>
            </a:r>
            <a:r>
              <a:rPr lang="en-US" sz="2400" b="0" i="1" dirty="0">
                <a:effectLst/>
              </a:rPr>
              <a:t>the</a:t>
            </a:r>
            <a:r>
              <a:rPr lang="en-US" sz="2400" b="0" dirty="0">
                <a:effectLst/>
              </a:rPr>
              <a:t> best way </a:t>
            </a:r>
            <a:r>
              <a:rPr lang="en-US" sz="2400" b="0" dirty="0" smtClean="0">
                <a:effectLst/>
              </a:rPr>
              <a:t>to </a:t>
            </a:r>
            <a:r>
              <a:rPr lang="en-US" sz="2400" b="0" dirty="0">
                <a:effectLst/>
              </a:rPr>
              <a:t>start a drawing, and it’s pretty easy too. All you need to do is cut a rectangle out of a piece of cardboard (like a shoebox lid) and use it to visually crop your </a:t>
            </a:r>
            <a:r>
              <a:rPr lang="en-US" sz="2400" b="0" dirty="0" smtClean="0">
                <a:effectLst/>
              </a:rPr>
              <a:t>subject</a:t>
            </a:r>
            <a:r>
              <a:rPr lang="en-US" sz="2400" b="0" dirty="0">
                <a:effectLst/>
              </a:rPr>
              <a:t>.</a:t>
            </a:r>
            <a:endParaRPr lang="en-US" sz="2400" dirty="0"/>
          </a:p>
        </p:txBody>
      </p:sp>
      <p:sp>
        <p:nvSpPr>
          <p:cNvPr id="3" name="Title 1"/>
          <p:cNvSpPr txBox="1">
            <a:spLocks/>
          </p:cNvSpPr>
          <p:nvPr/>
        </p:nvSpPr>
        <p:spPr>
          <a:xfrm>
            <a:off x="3200400" y="274638"/>
            <a:ext cx="54864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smtClean="0"/>
              <a:t>Before you start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9850" y="3886200"/>
            <a:ext cx="2266950" cy="2857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2915708" cy="2163762"/>
          </a:xfrm>
          <a:prstGeom prst="rect">
            <a:avLst/>
          </a:prstGeom>
        </p:spPr>
      </p:pic>
    </p:spTree>
    <p:extLst>
      <p:ext uri="{BB962C8B-B14F-4D97-AF65-F5344CB8AC3E}">
        <p14:creationId xmlns:p14="http://schemas.microsoft.com/office/powerpoint/2010/main" val="28525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936749"/>
            <a:ext cx="4330700" cy="4755675"/>
          </a:xfrm>
          <a:prstGeom prst="rect">
            <a:avLst/>
          </a:prstGeom>
        </p:spPr>
      </p:pic>
    </p:spTree>
    <p:extLst>
      <p:ext uri="{BB962C8B-B14F-4D97-AF65-F5344CB8AC3E}">
        <p14:creationId xmlns:p14="http://schemas.microsoft.com/office/powerpoint/2010/main" val="3499419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78162"/>
          </a:xfrm>
        </p:spPr>
        <p:txBody>
          <a:bodyPr>
            <a:normAutofit/>
          </a:bodyPr>
          <a:lstStyle/>
          <a:p>
            <a:r>
              <a:rPr lang="en-US" sz="2400" b="0" dirty="0">
                <a:effectLst/>
              </a:rPr>
              <a:t>3. Start drawing objects that intersect the border.</a:t>
            </a:r>
            <a:br>
              <a:rPr lang="en-US" sz="2400" b="0" dirty="0">
                <a:effectLst/>
              </a:rPr>
            </a:br>
            <a:r>
              <a:rPr lang="en-US" sz="2400" b="0" dirty="0">
                <a:effectLst/>
              </a:rPr>
              <a:t>4. Check line angles with your pencil.</a:t>
            </a:r>
            <a:br>
              <a:rPr lang="en-US" sz="2400" b="0" dirty="0">
                <a:effectLst/>
              </a:rPr>
            </a:br>
            <a:r>
              <a:rPr lang="en-US" sz="2400" b="0" dirty="0">
                <a:effectLst/>
              </a:rPr>
              <a:t>5. Work around each edge and then move inward.</a:t>
            </a:r>
            <a:br>
              <a:rPr lang="en-US" sz="2400" b="0" dirty="0">
                <a:effectLst/>
              </a:rPr>
            </a:br>
            <a:r>
              <a:rPr lang="en-US" sz="2400" b="0" dirty="0">
                <a:effectLst/>
              </a:rPr>
              <a:t>6. Draw the negative space around the objects.</a:t>
            </a:r>
            <a:br>
              <a:rPr lang="en-US" sz="2400" b="0" dirty="0">
                <a:effectLst/>
              </a:rPr>
            </a:br>
            <a:r>
              <a:rPr lang="en-US" sz="2400" b="0" dirty="0">
                <a:effectLst/>
              </a:rPr>
              <a:t>7. Close one eye to flatten out the image.</a:t>
            </a:r>
            <a:br>
              <a:rPr lang="en-US" sz="2400" b="0" dirty="0">
                <a:effectLst/>
              </a:rPr>
            </a:br>
            <a:r>
              <a:rPr lang="en-US" sz="2400" b="0" dirty="0">
                <a:effectLst/>
              </a:rPr>
              <a:t>8. Look back and forth as often as possible.</a:t>
            </a:r>
            <a:br>
              <a:rPr lang="en-US" sz="2400" b="0" dirty="0">
                <a:effectLst/>
              </a:rPr>
            </a:br>
            <a:r>
              <a:rPr lang="en-US" sz="2400" b="0" dirty="0">
                <a:effectLst/>
              </a:rPr>
              <a:t>9. Erase when you see something wrong.</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 y="3743042"/>
            <a:ext cx="2438400" cy="296911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782" y="3147290"/>
            <a:ext cx="2239851" cy="28064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4055191"/>
            <a:ext cx="2067105" cy="257780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2018" y="3286236"/>
            <a:ext cx="1981200" cy="2482327"/>
          </a:xfrm>
          <a:prstGeom prst="rect">
            <a:avLst/>
          </a:prstGeom>
        </p:spPr>
      </p:pic>
    </p:spTree>
    <p:extLst>
      <p:ext uri="{BB962C8B-B14F-4D97-AF65-F5344CB8AC3E}">
        <p14:creationId xmlns:p14="http://schemas.microsoft.com/office/powerpoint/2010/main" val="932264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US" sz="2400" b="0" dirty="0">
                <a:effectLst/>
              </a:rPr>
              <a:t>6. Draw the negative space around the objects.</a:t>
            </a:r>
            <a:br>
              <a:rPr lang="en-US" sz="2400" b="0" dirty="0">
                <a:effectLst/>
              </a:rPr>
            </a:br>
            <a:r>
              <a:rPr lang="en-US" sz="2400" b="0" dirty="0">
                <a:effectLst/>
              </a:rPr>
              <a:t>7. Close one eye to flatten out the image.</a:t>
            </a:r>
            <a:br>
              <a:rPr lang="en-US" sz="2400" b="0" dirty="0">
                <a:effectLst/>
              </a:rPr>
            </a:br>
            <a:r>
              <a:rPr lang="en-US" sz="2400" b="0" dirty="0">
                <a:effectLst/>
              </a:rPr>
              <a:t>8. Look back and forth as often as possible.</a:t>
            </a:r>
            <a:br>
              <a:rPr lang="en-US" sz="2400" b="0" dirty="0">
                <a:effectLst/>
              </a:rPr>
            </a:br>
            <a:r>
              <a:rPr lang="en-US" sz="2400" b="0" dirty="0">
                <a:effectLst/>
              </a:rPr>
              <a:t>9. Erase when you see something wrong.</a:t>
            </a:r>
            <a:br>
              <a:rPr lang="en-US" sz="2400" b="0" dirty="0">
                <a:effectLst/>
              </a:rPr>
            </a:br>
            <a:r>
              <a:rPr lang="en-US" sz="2400" b="0" dirty="0" smtClean="0">
                <a:effectLst/>
              </a:rPr>
              <a:t>10</a:t>
            </a:r>
            <a:r>
              <a:rPr lang="en-US" sz="2400" b="0" dirty="0">
                <a:effectLst/>
              </a:rPr>
              <a:t>. Shade from darkest to lightest</a:t>
            </a:r>
            <a:r>
              <a:rPr lang="en-US" sz="2400" b="0" dirty="0" smtClean="0">
                <a:effectLst/>
              </a:rPr>
              <a:t>.</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2590800"/>
            <a:ext cx="2067775" cy="2590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319" y="2549562"/>
            <a:ext cx="2133600" cy="26732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223" y="2590800"/>
            <a:ext cx="4448513" cy="2632037"/>
          </a:xfrm>
          <a:prstGeom prst="rect">
            <a:avLst/>
          </a:prstGeom>
        </p:spPr>
      </p:pic>
    </p:spTree>
    <p:extLst>
      <p:ext uri="{BB962C8B-B14F-4D97-AF65-F5344CB8AC3E}">
        <p14:creationId xmlns:p14="http://schemas.microsoft.com/office/powerpoint/2010/main" val="73389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sz="2400" dirty="0"/>
              <a:t>11. Include a full range of values.</a:t>
            </a:r>
            <a:br>
              <a:rPr lang="en-US" sz="2400" dirty="0"/>
            </a:br>
            <a:r>
              <a:rPr lang="en-US" sz="2400" dirty="0"/>
              <a:t>12. Take a break before finishing.</a:t>
            </a:r>
            <a:br>
              <a:rPr lang="en-US" sz="2400" dirty="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524000"/>
            <a:ext cx="4038600" cy="5160433"/>
          </a:xfrm>
          <a:prstGeom prst="rect">
            <a:avLst/>
          </a:prstGeom>
        </p:spPr>
      </p:pic>
    </p:spTree>
    <p:extLst>
      <p:ext uri="{BB962C8B-B14F-4D97-AF65-F5344CB8AC3E}">
        <p14:creationId xmlns:p14="http://schemas.microsoft.com/office/powerpoint/2010/main" val="3856356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27" y="1331738"/>
            <a:ext cx="7251428" cy="5528571"/>
          </a:xfrm>
          <a:prstGeom prst="rect">
            <a:avLst/>
          </a:prstGeom>
        </p:spPr>
      </p:pic>
    </p:spTree>
    <p:extLst>
      <p:ext uri="{BB962C8B-B14F-4D97-AF65-F5344CB8AC3E}">
        <p14:creationId xmlns:p14="http://schemas.microsoft.com/office/powerpoint/2010/main" val="4044925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287" y="0"/>
            <a:ext cx="4871426" cy="6858000"/>
          </a:xfrm>
          <a:prstGeom prst="rect">
            <a:avLst/>
          </a:prstGeom>
        </p:spPr>
      </p:pic>
    </p:spTree>
    <p:extLst>
      <p:ext uri="{BB962C8B-B14F-4D97-AF65-F5344CB8AC3E}">
        <p14:creationId xmlns:p14="http://schemas.microsoft.com/office/powerpoint/2010/main" val="397072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435" y="0"/>
            <a:ext cx="5047129" cy="6858000"/>
          </a:xfrm>
          <a:prstGeom prst="rect">
            <a:avLst/>
          </a:prstGeom>
        </p:spPr>
      </p:pic>
    </p:spTree>
    <p:extLst>
      <p:ext uri="{BB962C8B-B14F-4D97-AF65-F5344CB8AC3E}">
        <p14:creationId xmlns:p14="http://schemas.microsoft.com/office/powerpoint/2010/main" val="1030245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950" y="933450"/>
            <a:ext cx="7150100" cy="4991100"/>
          </a:xfrm>
          <a:prstGeom prst="rect">
            <a:avLst/>
          </a:prstGeom>
        </p:spPr>
      </p:pic>
    </p:spTree>
    <p:extLst>
      <p:ext uri="{BB962C8B-B14F-4D97-AF65-F5344CB8AC3E}">
        <p14:creationId xmlns:p14="http://schemas.microsoft.com/office/powerpoint/2010/main" val="290399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799" y="177800"/>
            <a:ext cx="4800601" cy="6400799"/>
          </a:xfrm>
          <a:prstGeom prst="rect">
            <a:avLst/>
          </a:prstGeom>
        </p:spPr>
      </p:pic>
    </p:spTree>
    <p:extLst>
      <p:ext uri="{BB962C8B-B14F-4D97-AF65-F5344CB8AC3E}">
        <p14:creationId xmlns:p14="http://schemas.microsoft.com/office/powerpoint/2010/main" val="922902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923279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24400"/>
            <a:ext cx="3886200" cy="1143000"/>
          </a:xfrm>
        </p:spPr>
        <p:txBody>
          <a:bodyPr>
            <a:normAutofit fontScale="90000"/>
          </a:bodyPr>
          <a:lstStyle/>
          <a:p>
            <a:r>
              <a:rPr lang="en-US" dirty="0" smtClean="0"/>
              <a:t>Your turn</a:t>
            </a:r>
            <a:br>
              <a:rPr lang="en-US" dirty="0" smtClean="0"/>
            </a:br>
            <a:r>
              <a:rPr lang="en-US" dirty="0" smtClean="0"/>
              <a:t>Have fun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95984">
            <a:off x="2866256" y="614247"/>
            <a:ext cx="5105399" cy="5481834"/>
          </a:xfrm>
          <a:prstGeom prst="rect">
            <a:avLst/>
          </a:prstGeom>
        </p:spPr>
      </p:pic>
    </p:spTree>
    <p:extLst>
      <p:ext uri="{BB962C8B-B14F-4D97-AF65-F5344CB8AC3E}">
        <p14:creationId xmlns:p14="http://schemas.microsoft.com/office/powerpoint/2010/main" val="56595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072896"/>
            <a:ext cx="6096000" cy="4712208"/>
          </a:xfrm>
          <a:prstGeom prst="rect">
            <a:avLst/>
          </a:prstGeom>
        </p:spPr>
      </p:pic>
    </p:spTree>
    <p:extLst>
      <p:ext uri="{BB962C8B-B14F-4D97-AF65-F5344CB8AC3E}">
        <p14:creationId xmlns:p14="http://schemas.microsoft.com/office/powerpoint/2010/main" val="1492467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shapes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87" y="1407337"/>
            <a:ext cx="4284777" cy="44600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812" y="3505200"/>
            <a:ext cx="3828863" cy="3162300"/>
          </a:xfrm>
          <a:prstGeom prst="rect">
            <a:avLst/>
          </a:prstGeom>
        </p:spPr>
      </p:pic>
    </p:spTree>
    <p:extLst>
      <p:ext uri="{BB962C8B-B14F-4D97-AF65-F5344CB8AC3E}">
        <p14:creationId xmlns:p14="http://schemas.microsoft.com/office/powerpoint/2010/main" val="231279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Tones</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0000"/>
          <a:stretch/>
        </p:blipFill>
        <p:spPr>
          <a:xfrm rot="16200000" flipH="1">
            <a:off x="3563699" y="627302"/>
            <a:ext cx="1741530" cy="7192527"/>
          </a:xfrm>
          <a:prstGeom prst="rect">
            <a:avLst/>
          </a:prstGeom>
        </p:spPr>
      </p:pic>
    </p:spTree>
    <p:extLst>
      <p:ext uri="{BB962C8B-B14F-4D97-AF65-F5344CB8AC3E}">
        <p14:creationId xmlns:p14="http://schemas.microsoft.com/office/powerpoint/2010/main" val="132286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295400"/>
            <a:ext cx="4450080" cy="5562600"/>
          </a:xfrm>
          <a:prstGeom prst="rect">
            <a:avLst/>
          </a:prstGeom>
        </p:spPr>
      </p:pic>
    </p:spTree>
    <p:extLst>
      <p:ext uri="{BB962C8B-B14F-4D97-AF65-F5344CB8AC3E}">
        <p14:creationId xmlns:p14="http://schemas.microsoft.com/office/powerpoint/2010/main" val="1882836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Pencils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0" y="2032000"/>
            <a:ext cx="4292600" cy="4292600"/>
          </a:xfrm>
          <a:prstGeom prst="rect">
            <a:avLst/>
          </a:prstGeom>
        </p:spPr>
      </p:pic>
    </p:spTree>
    <p:extLst>
      <p:ext uri="{BB962C8B-B14F-4D97-AF65-F5344CB8AC3E}">
        <p14:creationId xmlns:p14="http://schemas.microsoft.com/office/powerpoint/2010/main" val="1972642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1143000"/>
          </a:xfrm>
        </p:spPr>
        <p:txBody>
          <a:bodyPr/>
          <a:lstStyle/>
          <a:p>
            <a:r>
              <a:rPr lang="en-US" dirty="0" smtClean="0"/>
              <a:t>Values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762000"/>
            <a:ext cx="4990096" cy="5990221"/>
          </a:xfrm>
          <a:prstGeom prst="rect">
            <a:avLst/>
          </a:prstGeom>
        </p:spPr>
      </p:pic>
    </p:spTree>
    <p:extLst>
      <p:ext uri="{BB962C8B-B14F-4D97-AF65-F5344CB8AC3E}">
        <p14:creationId xmlns:p14="http://schemas.microsoft.com/office/powerpoint/2010/main" val="1476168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3D</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818" y="1502064"/>
            <a:ext cx="5372100" cy="5372100"/>
          </a:xfrm>
          <a:prstGeom prst="rect">
            <a:avLst/>
          </a:prstGeom>
        </p:spPr>
      </p:pic>
    </p:spTree>
    <p:extLst>
      <p:ext uri="{BB962C8B-B14F-4D97-AF65-F5344CB8AC3E}">
        <p14:creationId xmlns:p14="http://schemas.microsoft.com/office/powerpoint/2010/main" val="718352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300</TotalTime>
  <Words>62</Words>
  <Application>Microsoft Office PowerPoint</Application>
  <PresentationFormat>On-screen Show (4:3)</PresentationFormat>
  <Paragraphs>22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Apex</vt:lpstr>
      <vt:lpstr>Drawing</vt:lpstr>
      <vt:lpstr>Elements?</vt:lpstr>
      <vt:lpstr>PowerPoint Presentation</vt:lpstr>
      <vt:lpstr>Basic shapes</vt:lpstr>
      <vt:lpstr>Tones</vt:lpstr>
      <vt:lpstr>Strokes</vt:lpstr>
      <vt:lpstr>Pencils</vt:lpstr>
      <vt:lpstr>Values</vt:lpstr>
      <vt:lpstr>Making 3D</vt:lpstr>
      <vt:lpstr>Locating shadow</vt:lpstr>
      <vt:lpstr>Steps</vt:lpstr>
      <vt:lpstr>Perspective</vt:lpstr>
      <vt:lpstr>Shapes and angels</vt:lpstr>
      <vt:lpstr>PowerPoint Presentation</vt:lpstr>
      <vt:lpstr>Recall</vt:lpstr>
      <vt:lpstr>Basic shapes and shading</vt:lpstr>
      <vt:lpstr>PowerPoint Presentation</vt:lpstr>
      <vt:lpstr>PowerPoint Presentation</vt:lpstr>
      <vt:lpstr> 1. Make sure there’s a direct light source. 2. Use a viewfinder to set up your composition. This is the best way to start a drawing, and it’s pretty easy too. All you need to do is cut a rectangle out of a piece of cardboard (like a shoebox lid) and use it to visually crop your subject.</vt:lpstr>
      <vt:lpstr>3. Start drawing objects that intersect the border. 4. Check line angles with your pencil. 5. Work around each edge and then move inward. 6. Draw the negative space around the objects. 7. Close one eye to flatten out the image. 8. Look back and forth as often as possible. 9. Erase when you see something wrong.</vt:lpstr>
      <vt:lpstr>6. Draw the negative space around the objects. 7. Close one eye to flatten out the image. 8. Look back and forth as often as possible. 9. Erase when you see something wrong. 10. Shade from darkest to lightest.</vt:lpstr>
      <vt:lpstr>11. Include a full range of values. 12. Take a break before finishing. </vt:lpstr>
      <vt:lpstr>Some examples</vt:lpstr>
      <vt:lpstr>PowerPoint Presentation</vt:lpstr>
      <vt:lpstr>PowerPoint Presentation</vt:lpstr>
      <vt:lpstr>PowerPoint Presentation</vt:lpstr>
      <vt:lpstr>PowerPoint Presentation</vt:lpstr>
      <vt:lpstr>PowerPoint Presentation</vt:lpstr>
      <vt:lpstr>Your turn Have fun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Rana</dc:creator>
  <cp:lastModifiedBy>Andy Rana</cp:lastModifiedBy>
  <cp:revision>14</cp:revision>
  <dcterms:created xsi:type="dcterms:W3CDTF">2020-10-13T12:03:23Z</dcterms:created>
  <dcterms:modified xsi:type="dcterms:W3CDTF">2020-10-19T14:08:02Z</dcterms:modified>
</cp:coreProperties>
</file>