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36"/>
  </p:notesMasterIdLst>
  <p:sldIdLst>
    <p:sldId id="256" r:id="rId2"/>
    <p:sldId id="259" r:id="rId3"/>
    <p:sldId id="257" r:id="rId4"/>
    <p:sldId id="270" r:id="rId5"/>
    <p:sldId id="275" r:id="rId6"/>
    <p:sldId id="277" r:id="rId7"/>
    <p:sldId id="276" r:id="rId8"/>
    <p:sldId id="278" r:id="rId9"/>
    <p:sldId id="271" r:id="rId10"/>
    <p:sldId id="279" r:id="rId11"/>
    <p:sldId id="280" r:id="rId12"/>
    <p:sldId id="272" r:id="rId13"/>
    <p:sldId id="263" r:id="rId14"/>
    <p:sldId id="273" r:id="rId15"/>
    <p:sldId id="281" r:id="rId16"/>
    <p:sldId id="282" r:id="rId17"/>
    <p:sldId id="283" r:id="rId18"/>
    <p:sldId id="284" r:id="rId19"/>
    <p:sldId id="285" r:id="rId20"/>
    <p:sldId id="286" r:id="rId21"/>
    <p:sldId id="287" r:id="rId22"/>
    <p:sldId id="269" r:id="rId23"/>
    <p:sldId id="288" r:id="rId24"/>
    <p:sldId id="267" r:id="rId25"/>
    <p:sldId id="266" r:id="rId26"/>
    <p:sldId id="292" r:id="rId27"/>
    <p:sldId id="274" r:id="rId28"/>
    <p:sldId id="289" r:id="rId29"/>
    <p:sldId id="290" r:id="rId30"/>
    <p:sldId id="291" r:id="rId31"/>
    <p:sldId id="293" r:id="rId32"/>
    <p:sldId id="294" r:id="rId33"/>
    <p:sldId id="295" r:id="rId34"/>
    <p:sldId id="296" r:id="rId35"/>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7171"/>
    <a:srgbClr val="467069"/>
    <a:srgbClr val="FFFFFF"/>
    <a:srgbClr val="FF9933"/>
    <a:srgbClr val="336699"/>
    <a:srgbClr val="336600"/>
    <a:srgbClr val="538610"/>
    <a:srgbClr val="146D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737" autoAdjust="0"/>
  </p:normalViewPr>
  <p:slideViewPr>
    <p:cSldViewPr>
      <p:cViewPr varScale="1">
        <p:scale>
          <a:sx n="44" d="100"/>
          <a:sy n="44" d="100"/>
        </p:scale>
        <p:origin x="-11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6450462D-01AF-43E8-962D-CF542FA7C38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A81E3F04-89CB-4D46-A23E-F5ADC6CE3757}" type="slidenum">
              <a:rPr lang="en-US" smtClean="0">
                <a:cs typeface="Times New Roman" pitchFamily="18" charset="0"/>
              </a:rPr>
              <a:pPr/>
              <a:t>1</a:t>
            </a:fld>
            <a:endParaRPr lang="en-US" smtClean="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00610EF8-1D79-4241-A0D3-41BD54F2A065}" type="slidenum">
              <a:rPr lang="en-US" smtClean="0">
                <a:cs typeface="Times New Roman" pitchFamily="18" charset="0"/>
              </a:rPr>
              <a:pPr/>
              <a:t>2</a:t>
            </a:fld>
            <a:endParaRPr lang="en-US"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5968A729-09A6-44FD-AC28-C5AD698A4365}" type="slidenum">
              <a:rPr lang="en-US" smtClean="0">
                <a:cs typeface="Times New Roman" pitchFamily="18" charset="0"/>
              </a:rPr>
              <a:pPr/>
              <a:t>3</a:t>
            </a:fld>
            <a:endParaRPr lang="en-US" smtClean="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D49B1195-473E-4A30-8056-CEFE4AB5B638}" type="slidenum">
              <a:rPr lang="en-US" smtClean="0">
                <a:cs typeface="Times New Roman" pitchFamily="18" charset="0"/>
              </a:rPr>
              <a:pPr/>
              <a:t>13</a:t>
            </a:fld>
            <a:endParaRPr lang="en-US" smtClean="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05EAF619-7518-4916-8C3B-EB97F66683E1}" type="slidenum">
              <a:rPr lang="en-US" smtClean="0">
                <a:cs typeface="Times New Roman" pitchFamily="18" charset="0"/>
              </a:rPr>
              <a:pPr/>
              <a:t>22</a:t>
            </a:fld>
            <a:endParaRPr lang="en-US" smtClean="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p:txBody>
      </p:sp>
      <p:sp>
        <p:nvSpPr>
          <p:cNvPr id="45060" name="Slide Number Placeholder 3"/>
          <p:cNvSpPr>
            <a:spLocks noGrp="1"/>
          </p:cNvSpPr>
          <p:nvPr>
            <p:ph type="sldNum" sz="quarter" idx="5"/>
          </p:nvPr>
        </p:nvSpPr>
        <p:spPr>
          <a:noFill/>
        </p:spPr>
        <p:txBody>
          <a:bodyPr/>
          <a:lstStyle/>
          <a:p>
            <a:fld id="{6EF06F02-6606-44B7-BC5B-650D77F5C08B}" type="slidenum">
              <a:rPr lang="en-US" smtClean="0">
                <a:cs typeface="Times New Roman" pitchFamily="18" charset="0"/>
              </a:rPr>
              <a:pPr/>
              <a:t>24</a:t>
            </a:fld>
            <a:endParaRPr lang="en-US" smtClean="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p>
        </p:txBody>
      </p:sp>
      <p:sp>
        <p:nvSpPr>
          <p:cNvPr id="46084" name="Slide Number Placeholder 3"/>
          <p:cNvSpPr>
            <a:spLocks noGrp="1"/>
          </p:cNvSpPr>
          <p:nvPr>
            <p:ph type="sldNum" sz="quarter" idx="5"/>
          </p:nvPr>
        </p:nvSpPr>
        <p:spPr>
          <a:noFill/>
        </p:spPr>
        <p:txBody>
          <a:bodyPr/>
          <a:lstStyle/>
          <a:p>
            <a:fld id="{7C156F47-07AB-4824-82F2-A90539656970}" type="slidenum">
              <a:rPr lang="en-US" smtClean="0">
                <a:cs typeface="Times New Roman" pitchFamily="18" charset="0"/>
              </a:rPr>
              <a:pPr/>
              <a:t>25</a:t>
            </a:fld>
            <a:endParaRPr lang="en-US" smtClean="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p>
        </p:txBody>
      </p:sp>
      <p:sp>
        <p:nvSpPr>
          <p:cNvPr id="47108" name="Slide Number Placeholder 3"/>
          <p:cNvSpPr>
            <a:spLocks noGrp="1"/>
          </p:cNvSpPr>
          <p:nvPr>
            <p:ph type="sldNum" sz="quarter" idx="5"/>
          </p:nvPr>
        </p:nvSpPr>
        <p:spPr>
          <a:noFill/>
        </p:spPr>
        <p:txBody>
          <a:bodyPr/>
          <a:lstStyle/>
          <a:p>
            <a:fld id="{6E130CD8-FD81-470B-A44D-7467BF20FA69}" type="slidenum">
              <a:rPr lang="en-US" smtClean="0">
                <a:cs typeface="Times New Roman" pitchFamily="18" charset="0"/>
              </a:rPr>
              <a:pPr/>
              <a:t>26</a:t>
            </a:fld>
            <a:endParaRPr lang="en-US"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t>© </a:t>
            </a:r>
            <a:r>
              <a:rPr lang="en-US" sz="1000" dirty="0" smtClean="0"/>
              <a:t>2012 </a:t>
            </a:r>
            <a:r>
              <a:rPr lang="en-US" sz="1000" dirty="0" err="1" smtClean="0"/>
              <a:t>Cengage</a:t>
            </a:r>
            <a:r>
              <a:rPr lang="en-US" sz="1000" dirty="0" smtClean="0"/>
              <a:t> </a:t>
            </a:r>
            <a:r>
              <a:rPr lang="en-US" sz="1000" dirty="0" smtClean="0"/>
              <a:t>Learning. </a:t>
            </a:r>
            <a:r>
              <a:rPr lang="en-US" sz="1000" dirty="0" smtClean="0"/>
              <a:t>All Rights Reserved. May not be copied, scanned, or duplicated, in whole or in part, except for use as permitted in a license distributed with a certain product or service or otherwise on a password-protected website for classroom use.</a:t>
            </a:r>
          </a:p>
        </p:txBody>
      </p:sp>
      <p:sp>
        <p:nvSpPr>
          <p:cNvPr id="6" name="Rectangle 3"/>
          <p:cNvSpPr>
            <a:spLocks noChangeArrowheads="1"/>
          </p:cNvSpPr>
          <p:nvPr userDrawn="1"/>
        </p:nvSpPr>
        <p:spPr bwMode="auto">
          <a:xfrm>
            <a:off x="0" y="0"/>
            <a:ext cx="9144000" cy="2133600"/>
          </a:xfrm>
          <a:prstGeom prst="rect">
            <a:avLst/>
          </a:prstGeom>
          <a:solidFill>
            <a:srgbClr val="527171">
              <a:alpha val="90000"/>
            </a:srgbClr>
          </a:solidFill>
          <a:ln w="0">
            <a:noFill/>
            <a:miter lim="800000"/>
            <a:headEnd/>
            <a:tailEnd/>
          </a:ln>
        </p:spPr>
        <p:txBody>
          <a:bodyPr wrap="none" anchor="ctr"/>
          <a:lstStyle/>
          <a:p>
            <a:pPr>
              <a:defRPr/>
            </a:pPr>
            <a:endParaRPr lang="en-US"/>
          </a:p>
        </p:txBody>
      </p:sp>
      <p:sp>
        <p:nvSpPr>
          <p:cNvPr id="7" name="Title 1"/>
          <p:cNvSpPr>
            <a:spLocks/>
          </p:cNvSpPr>
          <p:nvPr userDrawn="1"/>
        </p:nvSpPr>
        <p:spPr bwMode="auto">
          <a:xfrm>
            <a:off x="1828800" y="533400"/>
            <a:ext cx="7315200" cy="609600"/>
          </a:xfrm>
          <a:prstGeom prst="rect">
            <a:avLst/>
          </a:prstGeom>
          <a:solidFill>
            <a:srgbClr val="336600"/>
          </a:solidFill>
          <a:ln w="9525">
            <a:noFill/>
            <a:miter lim="800000"/>
            <a:headEnd/>
            <a:tailEnd/>
          </a:ln>
        </p:spPr>
        <p:txBody>
          <a:bodyPr anchor="ctr"/>
          <a:lstStyle/>
          <a:p>
            <a:pPr eaLnBrk="0" hangingPunct="0">
              <a:defRPr/>
            </a:pPr>
            <a:endParaRPr lang="en-US" sz="3000" b="1">
              <a:solidFill>
                <a:srgbClr val="660066"/>
              </a:solidFill>
            </a:endParaRPr>
          </a:p>
        </p:txBody>
      </p:sp>
      <p:sp>
        <p:nvSpPr>
          <p:cNvPr id="21515" name="Rectangle 11"/>
          <p:cNvSpPr>
            <a:spLocks noGrp="1" noChangeArrowheads="1"/>
          </p:cNvSpPr>
          <p:nvPr>
            <p:ph type="ctrTitle"/>
          </p:nvPr>
        </p:nvSpPr>
        <p:spPr>
          <a:xfrm>
            <a:off x="1828800" y="533400"/>
            <a:ext cx="7315200" cy="609600"/>
          </a:xfrm>
          <a:solidFill>
            <a:schemeClr val="accent6">
              <a:lumMod val="75000"/>
            </a:schemeClr>
          </a:solidFill>
        </p:spPr>
        <p:txBody>
          <a:bodyPr/>
          <a:lstStyle>
            <a:lvl1pPr>
              <a:defRPr sz="3600">
                <a:solidFill>
                  <a:srgbClr val="FF9933"/>
                </a:solidFill>
                <a:latin typeface="Arial" pitchFamily="34" charset="0"/>
                <a:cs typeface="Arial" pitchFamily="34" charset="0"/>
              </a:defRPr>
            </a:lvl1pPr>
          </a:lstStyle>
          <a:p>
            <a:r>
              <a:rPr lang="en-US" dirty="0" smtClean="0"/>
              <a:t>Click to edit Master title style</a:t>
            </a:r>
            <a:endParaRPr lang="en-US" dirty="0"/>
          </a:p>
        </p:txBody>
      </p:sp>
      <p:sp>
        <p:nvSpPr>
          <p:cNvPr id="21516" name="Rectangle 12"/>
          <p:cNvSpPr>
            <a:spLocks noGrp="1" noChangeArrowheads="1"/>
          </p:cNvSpPr>
          <p:nvPr>
            <p:ph type="subTitle" idx="1"/>
          </p:nvPr>
        </p:nvSpPr>
        <p:spPr>
          <a:xfrm>
            <a:off x="1828800" y="1219200"/>
            <a:ext cx="7315200" cy="609600"/>
          </a:xfrm>
        </p:spPr>
        <p:txBody>
          <a:bodyPr anchor="ctr"/>
          <a:lstStyle>
            <a:lvl1pPr marL="0" indent="0" algn="l">
              <a:buFont typeface="Wingdings" pitchFamily="2" charset="2"/>
              <a:buNone/>
              <a:defRPr sz="3600">
                <a:solidFill>
                  <a:srgbClr val="FFFFFF"/>
                </a:solidFill>
              </a:defRPr>
            </a:lvl1pPr>
          </a:lstStyle>
          <a:p>
            <a:r>
              <a:rPr lang="en-US" smtClean="0"/>
              <a:t>Click to edit Master subtitle style</a:t>
            </a:r>
            <a:endParaRPr lang="en-US" dirty="0"/>
          </a:p>
        </p:txBody>
      </p:sp>
      <p:sp>
        <p:nvSpPr>
          <p:cNvPr id="21" name="Text Placeholder 20"/>
          <p:cNvSpPr>
            <a:spLocks noGrp="1"/>
          </p:cNvSpPr>
          <p:nvPr>
            <p:ph type="body" sz="quarter" idx="10"/>
          </p:nvPr>
        </p:nvSpPr>
        <p:spPr>
          <a:xfrm>
            <a:off x="1600200" y="2286000"/>
            <a:ext cx="7391400" cy="3962400"/>
          </a:xfrm>
        </p:spPr>
        <p:txBody>
          <a:bodyPr/>
          <a:lstStyle>
            <a:lvl1pPr>
              <a:buNone/>
              <a:defRPr sz="2400" b="0">
                <a:solidFill>
                  <a:srgbClr val="660066"/>
                </a:solidFill>
                <a:latin typeface="Times New Roman" pitchFamily="18" charset="0"/>
                <a:cs typeface="Times New Roman" pitchFamily="18" charset="0"/>
              </a:defRPr>
            </a:lvl1pPr>
            <a:lvl2pPr>
              <a:buClr>
                <a:schemeClr val="tx1">
                  <a:lumMod val="95000"/>
                  <a:lumOff val="5000"/>
                </a:schemeClr>
              </a:buClr>
              <a:buSzPct val="100000"/>
              <a:defRPr sz="1800">
                <a:solidFill>
                  <a:schemeClr val="tx1"/>
                </a:solidFill>
              </a:defRPr>
            </a:lvl2pPr>
            <a:lvl3pPr>
              <a:buClr>
                <a:schemeClr val="tx1">
                  <a:lumMod val="95000"/>
                  <a:lumOff val="5000"/>
                </a:schemeClr>
              </a:buClr>
              <a:buSzPct val="100000"/>
              <a:defRPr sz="1600"/>
            </a:lvl3pPr>
            <a:lvl4pPr>
              <a:buClr>
                <a:schemeClr val="tx1">
                  <a:lumMod val="95000"/>
                  <a:lumOff val="5000"/>
                </a:schemeClr>
              </a:buClr>
              <a:defRPr sz="1200"/>
            </a:lvl4pPr>
            <a:lvl5pPr>
              <a:buClr>
                <a:schemeClr val="tx1">
                  <a:lumMod val="95000"/>
                  <a:lumOff val="5000"/>
                </a:schemeClr>
              </a:buCl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1"/>
          </p:nvPr>
        </p:nvSpPr>
        <p:spPr>
          <a:xfrm>
            <a:off x="0" y="6400800"/>
            <a:ext cx="685800" cy="457200"/>
          </a:xfrm>
          <a:prstGeom prst="rect">
            <a:avLst/>
          </a:prstGeom>
        </p:spPr>
        <p:txBody>
          <a:bodyPr/>
          <a:lstStyle>
            <a:lvl1pPr>
              <a:defRPr>
                <a:cs typeface="+mn-cs"/>
              </a:defRPr>
            </a:lvl1pPr>
          </a:lstStyle>
          <a:p>
            <a:pPr>
              <a:defRPr/>
            </a:pPr>
            <a:fld id="{9F811CED-3652-4DFD-85E1-9466AB67BE6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srcRect/>
          <a:stretch>
            <a:fillRect/>
          </a:stretch>
        </p:blipFill>
        <p:spPr bwMode="auto">
          <a:xfrm>
            <a:off x="0" y="806450"/>
            <a:ext cx="9144000" cy="336550"/>
          </a:xfrm>
          <a:prstGeom prst="rect">
            <a:avLst/>
          </a:prstGeom>
          <a:noFill/>
          <a:ln w="9525">
            <a:noFill/>
            <a:miter lim="800000"/>
            <a:headEnd/>
            <a:tailEnd/>
          </a:ln>
        </p:spPr>
      </p:pic>
      <p:pic>
        <p:nvPicPr>
          <p:cNvPr id="5" name="Picture 2"/>
          <p:cNvPicPr>
            <a:picLocks noChangeAspect="1" noChangeArrowheads="1"/>
          </p:cNvPicPr>
          <p:nvPr userDrawn="1"/>
        </p:nvPicPr>
        <p:blipFill>
          <a:blip r:embed="rId3" cstate="print"/>
          <a:srcRect r="50000"/>
          <a:stretch>
            <a:fillRect/>
          </a:stretch>
        </p:blipFill>
        <p:spPr bwMode="auto">
          <a:xfrm>
            <a:off x="0" y="1143000"/>
            <a:ext cx="685800" cy="5715000"/>
          </a:xfrm>
          <a:prstGeom prst="rect">
            <a:avLst/>
          </a:prstGeom>
          <a:noFill/>
          <a:ln w="9525">
            <a:noFill/>
            <a:miter lim="800000"/>
            <a:headEnd/>
            <a:tailEnd/>
          </a:ln>
        </p:spPr>
      </p:pic>
      <p:pic>
        <p:nvPicPr>
          <p:cNvPr id="6" name="Picture 3"/>
          <p:cNvPicPr>
            <a:picLocks noChangeAspect="1" noChangeArrowheads="1"/>
          </p:cNvPicPr>
          <p:nvPr userDrawn="1"/>
        </p:nvPicPr>
        <p:blipFill>
          <a:blip r:embed="rId4" cstate="print"/>
          <a:srcRect/>
          <a:stretch>
            <a:fillRect/>
          </a:stretch>
        </p:blipFill>
        <p:spPr bwMode="auto">
          <a:xfrm>
            <a:off x="0" y="0"/>
            <a:ext cx="9144000" cy="806450"/>
          </a:xfrm>
          <a:prstGeom prst="rect">
            <a:avLst/>
          </a:prstGeom>
          <a:noFill/>
          <a:ln w="9525">
            <a:noFill/>
            <a:miter lim="800000"/>
            <a:headEnd/>
            <a:tailEnd/>
          </a:ln>
        </p:spPr>
      </p:pic>
      <p:sp>
        <p:nvSpPr>
          <p:cNvPr id="7" name="TextBox 1"/>
          <p:cNvSpPr txBox="1">
            <a:spLocks noChangeArrowheads="1"/>
          </p:cNvSpPr>
          <p:nvPr/>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t>© </a:t>
            </a:r>
            <a:r>
              <a:rPr lang="en-US" sz="1000" dirty="0" smtClean="0"/>
              <a:t>2012 </a:t>
            </a:r>
            <a:r>
              <a:rPr lang="en-US" sz="1000" dirty="0" err="1" smtClean="0"/>
              <a:t>Cengage</a:t>
            </a:r>
            <a:r>
              <a:rPr lang="en-US" sz="1000" dirty="0" smtClean="0"/>
              <a:t> </a:t>
            </a:r>
            <a:r>
              <a:rPr lang="en-US" sz="1000" dirty="0" smtClean="0"/>
              <a:t>Learning. </a:t>
            </a:r>
            <a:r>
              <a:rPr lang="en-US" sz="1000" dirty="0" smtClean="0"/>
              <a:t>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0"/>
          </p:nvPr>
        </p:nvSpPr>
        <p:spPr>
          <a:xfrm>
            <a:off x="0" y="6400800"/>
            <a:ext cx="685800" cy="457200"/>
          </a:xfrm>
          <a:prstGeom prst="rect">
            <a:avLst/>
          </a:prstGeom>
        </p:spPr>
        <p:txBody>
          <a:bodyPr/>
          <a:lstStyle>
            <a:lvl1pPr>
              <a:defRPr>
                <a:cs typeface="+mn-cs"/>
              </a:defRPr>
            </a:lvl1pPr>
          </a:lstStyle>
          <a:p>
            <a:pPr>
              <a:defRPr/>
            </a:pPr>
            <a:fld id="{EBA27EA1-1155-42FC-A217-1AB489485F3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ok cover">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10526"/>
          <a:stretch>
            <a:fillRect/>
          </a:stretch>
        </p:blipFill>
        <p:spPr bwMode="auto">
          <a:xfrm>
            <a:off x="0" y="3276600"/>
            <a:ext cx="1447800" cy="3581400"/>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0" y="0"/>
            <a:ext cx="9144000" cy="3276600"/>
          </a:xfrm>
          <a:prstGeom prst="rect">
            <a:avLst/>
          </a:prstGeom>
          <a:noFill/>
          <a:ln w="9525">
            <a:noFill/>
            <a:miter lim="800000"/>
            <a:headEnd/>
            <a:tailEnd/>
          </a:ln>
        </p:spPr>
      </p:pic>
      <p:sp>
        <p:nvSpPr>
          <p:cNvPr id="4" name="TextBox 3"/>
          <p:cNvSpPr txBox="1">
            <a:spLocks noChangeArrowheads="1"/>
          </p:cNvSpPr>
          <p:nvPr userDrawn="1"/>
        </p:nvSpPr>
        <p:spPr bwMode="auto">
          <a:xfrm>
            <a:off x="1447800" y="6477000"/>
            <a:ext cx="7696200" cy="40005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defRPr/>
            </a:pPr>
            <a:r>
              <a:rPr lang="en-US" sz="1000" dirty="0" smtClean="0"/>
              <a:t>© </a:t>
            </a:r>
            <a:r>
              <a:rPr lang="en-US" sz="1000" dirty="0" smtClean="0"/>
              <a:t>2012 </a:t>
            </a:r>
            <a:r>
              <a:rPr lang="en-US" sz="1000" dirty="0" err="1" smtClean="0"/>
              <a:t>Cengage</a:t>
            </a:r>
            <a:r>
              <a:rPr lang="en-US" sz="1000" dirty="0" smtClean="0"/>
              <a:t> </a:t>
            </a:r>
            <a:r>
              <a:rPr lang="en-US" sz="1000" dirty="0" smtClean="0"/>
              <a:t>Learning. </a:t>
            </a:r>
            <a:r>
              <a:rPr lang="en-US" sz="1000" dirty="0" smtClean="0"/>
              <a:t>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5" name="Text Box 3"/>
          <p:cNvSpPr txBox="1">
            <a:spLocks noChangeArrowheads="1"/>
          </p:cNvSpPr>
          <p:nvPr userDrawn="1"/>
        </p:nvSpPr>
        <p:spPr bwMode="auto">
          <a:xfrm>
            <a:off x="0" y="609600"/>
            <a:ext cx="9144000" cy="131127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defRPr/>
            </a:pPr>
            <a:r>
              <a:rPr lang="en-US" sz="4000" dirty="0" smtClean="0">
                <a:solidFill>
                  <a:schemeClr val="bg1"/>
                </a:solidFill>
                <a:latin typeface="Times New Roman" pitchFamily="18" charset="0"/>
              </a:rPr>
              <a:t>International Financial Management </a:t>
            </a:r>
          </a:p>
          <a:p>
            <a:pPr algn="ctr" eaLnBrk="1" hangingPunct="1">
              <a:defRPr/>
            </a:pPr>
            <a:r>
              <a:rPr lang="en-US" sz="4000" dirty="0" smtClean="0">
                <a:solidFill>
                  <a:schemeClr val="bg1"/>
                </a:solidFill>
                <a:latin typeface="Times New Roman" pitchFamily="18" charset="0"/>
              </a:rPr>
              <a:t>11</a:t>
            </a:r>
            <a:r>
              <a:rPr lang="en-US" sz="4000" baseline="30000" dirty="0" smtClean="0">
                <a:solidFill>
                  <a:schemeClr val="bg1"/>
                </a:solidFill>
                <a:latin typeface="Times New Roman" pitchFamily="18" charset="0"/>
              </a:rPr>
              <a:t>th</a:t>
            </a:r>
            <a:r>
              <a:rPr lang="en-US" sz="4000" dirty="0" smtClean="0">
                <a:solidFill>
                  <a:schemeClr val="bg1"/>
                </a:solidFill>
                <a:latin typeface="Times New Roman" pitchFamily="18" charset="0"/>
              </a:rPr>
              <a:t> Edition</a:t>
            </a:r>
            <a:endParaRPr lang="en-US" dirty="0" smtClean="0"/>
          </a:p>
        </p:txBody>
      </p:sp>
      <p:grpSp>
        <p:nvGrpSpPr>
          <p:cNvPr id="6" name="Group 6"/>
          <p:cNvGrpSpPr>
            <a:grpSpLocks/>
          </p:cNvGrpSpPr>
          <p:nvPr userDrawn="1"/>
        </p:nvGrpSpPr>
        <p:grpSpPr bwMode="auto">
          <a:xfrm>
            <a:off x="3581400" y="2259013"/>
            <a:ext cx="5562600" cy="484187"/>
            <a:chOff x="3581400" y="2259238"/>
            <a:chExt cx="5562600" cy="483962"/>
          </a:xfrm>
        </p:grpSpPr>
        <p:pic>
          <p:nvPicPr>
            <p:cNvPr id="7" name="Picture 3" descr="by Jeff Madura&#10;"/>
            <p:cNvPicPr>
              <a:picLocks noChangeAspect="1" noChangeArrowheads="1"/>
            </p:cNvPicPr>
            <p:nvPr userDrawn="1"/>
          </p:nvPicPr>
          <p:blipFill>
            <a:blip r:embed="rId4" cstate="print"/>
            <a:srcRect/>
            <a:stretch>
              <a:fillRect/>
            </a:stretch>
          </p:blipFill>
          <p:spPr bwMode="auto">
            <a:xfrm>
              <a:off x="3581400" y="2259238"/>
              <a:ext cx="5562600" cy="483962"/>
            </a:xfrm>
            <a:prstGeom prst="rect">
              <a:avLst/>
            </a:prstGeom>
            <a:noFill/>
            <a:ln w="9525">
              <a:noFill/>
              <a:miter lim="800000"/>
              <a:headEnd/>
              <a:tailEnd/>
            </a:ln>
          </p:spPr>
        </p:pic>
        <p:sp>
          <p:nvSpPr>
            <p:cNvPr id="8" name="Rectangle 7"/>
            <p:cNvSpPr>
              <a:spLocks noChangeArrowheads="1"/>
            </p:cNvSpPr>
            <p:nvPr userDrawn="1"/>
          </p:nvSpPr>
          <p:spPr bwMode="auto">
            <a:xfrm>
              <a:off x="3665538" y="2259238"/>
              <a:ext cx="2355850" cy="461747"/>
            </a:xfrm>
            <a:prstGeom prst="rect">
              <a:avLst/>
            </a:prstGeom>
            <a:noFill/>
            <a:ln w="9525">
              <a:noFill/>
              <a:miter lim="800000"/>
              <a:headEnd/>
              <a:tailEnd/>
            </a:ln>
          </p:spPr>
          <p:txBody>
            <a:bodyPr wrap="none">
              <a:spAutoFit/>
            </a:bodyPr>
            <a:lstStyle/>
            <a:p>
              <a:pPr>
                <a:defRPr/>
              </a:pPr>
              <a:r>
                <a:rPr lang="en-US" sz="2400" b="1" dirty="0">
                  <a:solidFill>
                    <a:schemeClr val="bg1"/>
                  </a:solidFill>
                </a:rPr>
                <a:t>by Jeff Madura</a:t>
              </a:r>
              <a:endParaRPr lang="en-US" sz="2400" dirty="0"/>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rgbClr val="660066"/>
          </a:solidFill>
          <a:latin typeface="Arial" charset="0"/>
          <a:ea typeface="+mj-ea"/>
          <a:cs typeface="+mj-cs"/>
        </a:defRPr>
      </a:lvl1pPr>
      <a:lvl2pPr algn="l" rtl="0" eaLnBrk="0" fontAlgn="base" hangingPunct="0">
        <a:spcBef>
          <a:spcPct val="0"/>
        </a:spcBef>
        <a:spcAft>
          <a:spcPct val="0"/>
        </a:spcAft>
        <a:defRPr sz="2200" b="1">
          <a:solidFill>
            <a:srgbClr val="660066"/>
          </a:solidFill>
          <a:latin typeface="Arial" charset="0"/>
        </a:defRPr>
      </a:lvl2pPr>
      <a:lvl3pPr algn="l" rtl="0" eaLnBrk="0" fontAlgn="base" hangingPunct="0">
        <a:spcBef>
          <a:spcPct val="0"/>
        </a:spcBef>
        <a:spcAft>
          <a:spcPct val="0"/>
        </a:spcAft>
        <a:defRPr sz="2200" b="1">
          <a:solidFill>
            <a:srgbClr val="660066"/>
          </a:solidFill>
          <a:latin typeface="Arial" charset="0"/>
        </a:defRPr>
      </a:lvl3pPr>
      <a:lvl4pPr algn="l" rtl="0" eaLnBrk="0" fontAlgn="base" hangingPunct="0">
        <a:spcBef>
          <a:spcPct val="0"/>
        </a:spcBef>
        <a:spcAft>
          <a:spcPct val="0"/>
        </a:spcAft>
        <a:defRPr sz="2200" b="1">
          <a:solidFill>
            <a:srgbClr val="660066"/>
          </a:solidFill>
          <a:latin typeface="Arial" charset="0"/>
        </a:defRPr>
      </a:lvl4pPr>
      <a:lvl5pPr algn="l" rtl="0" eaLnBrk="0" fontAlgn="base" hangingPunct="0">
        <a:spcBef>
          <a:spcPct val="0"/>
        </a:spcBef>
        <a:spcAft>
          <a:spcPct val="0"/>
        </a:spcAft>
        <a:defRPr sz="2200" b="1">
          <a:solidFill>
            <a:srgbClr val="660066"/>
          </a:solidFill>
          <a:latin typeface="Arial" charset="0"/>
        </a:defRPr>
      </a:lvl5pPr>
      <a:lvl6pPr marL="457200" algn="l" rtl="0" eaLnBrk="1" fontAlgn="base" hangingPunct="1">
        <a:spcBef>
          <a:spcPct val="0"/>
        </a:spcBef>
        <a:spcAft>
          <a:spcPct val="0"/>
        </a:spcAft>
        <a:defRPr sz="4200">
          <a:solidFill>
            <a:schemeClr val="tx2"/>
          </a:solidFill>
          <a:latin typeface="Times New Roman" charset="0"/>
        </a:defRPr>
      </a:lvl6pPr>
      <a:lvl7pPr marL="914400" algn="l" rtl="0" eaLnBrk="1" fontAlgn="base" hangingPunct="1">
        <a:spcBef>
          <a:spcPct val="0"/>
        </a:spcBef>
        <a:spcAft>
          <a:spcPct val="0"/>
        </a:spcAft>
        <a:defRPr sz="4200">
          <a:solidFill>
            <a:schemeClr val="tx2"/>
          </a:solidFill>
          <a:latin typeface="Times New Roman" charset="0"/>
        </a:defRPr>
      </a:lvl7pPr>
      <a:lvl8pPr marL="1371600" algn="l" rtl="0" eaLnBrk="1" fontAlgn="base" hangingPunct="1">
        <a:spcBef>
          <a:spcPct val="0"/>
        </a:spcBef>
        <a:spcAft>
          <a:spcPct val="0"/>
        </a:spcAft>
        <a:defRPr sz="4200">
          <a:solidFill>
            <a:schemeClr val="tx2"/>
          </a:solidFill>
          <a:latin typeface="Times New Roman" charset="0"/>
        </a:defRPr>
      </a:lvl8pPr>
      <a:lvl9pPr marL="1828800" algn="l" rtl="0" eaLnBrk="1" fontAlgn="base" hangingPunct="1">
        <a:spcBef>
          <a:spcPct val="0"/>
        </a:spcBef>
        <a:spcAft>
          <a:spcPct val="0"/>
        </a:spcAft>
        <a:defRPr sz="4200">
          <a:solidFill>
            <a:schemeClr val="tx2"/>
          </a:solidFill>
          <a:latin typeface="Times New Roman" charset="0"/>
        </a:defRPr>
      </a:lvl9pPr>
    </p:titleStyle>
    <p:bodyStyle>
      <a:lvl1pPr marL="342900" indent="-342900" algn="l" rtl="0" eaLnBrk="0" fontAlgn="base" hangingPunct="0">
        <a:spcBef>
          <a:spcPct val="20000"/>
        </a:spcBef>
        <a:spcAft>
          <a:spcPct val="0"/>
        </a:spcAft>
        <a:buClr>
          <a:srgbClr val="0D0D0D"/>
        </a:buClr>
        <a:buSzPct val="100000"/>
        <a:buFont typeface="Wingdings" pitchFamily="2" charset="2"/>
        <a:buChar char="n"/>
        <a:defRPr sz="2000">
          <a:solidFill>
            <a:srgbClr val="336699"/>
          </a:solidFill>
          <a:latin typeface="+mn-lt"/>
          <a:ea typeface="+mn-ea"/>
          <a:cs typeface="+mn-cs"/>
        </a:defRPr>
      </a:lvl1pPr>
      <a:lvl2pPr marL="742950" indent="-285750" algn="l" rtl="0" eaLnBrk="0" fontAlgn="base" hangingPunct="0">
        <a:spcBef>
          <a:spcPct val="20000"/>
        </a:spcBef>
        <a:spcAft>
          <a:spcPct val="0"/>
        </a:spcAft>
        <a:buSzPct val="100000"/>
        <a:buFont typeface="Wingdings" pitchFamily="2" charset="2"/>
        <a:buChar char="n"/>
        <a:defRPr>
          <a:solidFill>
            <a:schemeClr val="tx1"/>
          </a:solidFill>
          <a:latin typeface="+mn-lt"/>
          <a:cs typeface="+mn-cs"/>
        </a:defRPr>
      </a:lvl2pPr>
      <a:lvl3pPr marL="1143000" indent="-228600" algn="l" rtl="0" eaLnBrk="0" fontAlgn="base" hangingPunct="0">
        <a:spcBef>
          <a:spcPct val="20000"/>
        </a:spcBef>
        <a:spcAft>
          <a:spcPct val="0"/>
        </a:spcAft>
        <a:buSzPct val="100000"/>
        <a:buFont typeface="Wingdings" pitchFamily="2" charset="2"/>
        <a:buChar char="n"/>
        <a:defRPr sz="1600">
          <a:solidFill>
            <a:schemeClr val="tx1"/>
          </a:solidFill>
          <a:latin typeface="+mn-lt"/>
          <a:cs typeface="+mn-cs"/>
        </a:defRPr>
      </a:lvl3pPr>
      <a:lvl4pPr marL="16002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4pPr>
      <a:lvl5pPr marL="2057400" indent="-228600" algn="l" rtl="0" eaLnBrk="0" fontAlgn="base" hangingPunct="0">
        <a:spcBef>
          <a:spcPct val="20000"/>
        </a:spcBef>
        <a:spcAft>
          <a:spcPct val="0"/>
        </a:spcAft>
        <a:buFont typeface="Wingdings" pitchFamily="2" charset="2"/>
        <a:buChar char="§"/>
        <a:defRPr sz="14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bwMode="auto">
          <a:xfrm>
            <a:off x="0" y="6400800"/>
            <a:ext cx="685800" cy="457200"/>
          </a:xfrm>
          <a:prstGeom prst="rect">
            <a:avLst/>
          </a:prstGeom>
          <a:noFill/>
          <a:ln>
            <a:miter lim="800000"/>
            <a:headEnd/>
            <a:tailEnd/>
          </a:ln>
        </p:spPr>
        <p:txBody>
          <a:bodyPr/>
          <a:lstStyle/>
          <a:p>
            <a:fld id="{FC29A693-DF83-4A49-9C43-3D8DAC7FD809}" type="slidenum">
              <a:rPr lang="en-US"/>
              <a:pPr/>
              <a:t>1</a:t>
            </a:fld>
            <a:endParaRPr lang="en-US"/>
          </a:p>
        </p:txBody>
      </p:sp>
      <p:pic>
        <p:nvPicPr>
          <p:cNvPr id="7171" name="Picture 2" descr="9780538482967_ORCA[1].jpg"/>
          <p:cNvPicPr>
            <a:picLocks noChangeAspect="1"/>
          </p:cNvPicPr>
          <p:nvPr/>
        </p:nvPicPr>
        <p:blipFill>
          <a:blip r:embed="rId3" cstate="print"/>
          <a:srcRect/>
          <a:stretch>
            <a:fillRect/>
          </a:stretch>
        </p:blipFill>
        <p:spPr bwMode="auto">
          <a:xfrm>
            <a:off x="3352800" y="3352800"/>
            <a:ext cx="2438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B39BE6B-00F9-48D5-820F-CE683BC76178}" type="slidenum">
              <a:rPr lang="en-US" smtClean="0"/>
              <a:pPr>
                <a:defRPr/>
              </a:pPr>
              <a:t>10</a:t>
            </a:fld>
            <a:endParaRPr lang="en-US" smtClean="0"/>
          </a:p>
        </p:txBody>
      </p:sp>
      <p:sp>
        <p:nvSpPr>
          <p:cNvPr id="16387" name="Rectangle 2"/>
          <p:cNvSpPr>
            <a:spLocks noGrp="1" noChangeArrowheads="1"/>
          </p:cNvSpPr>
          <p:nvPr>
            <p:ph type="title" idx="4294967295"/>
          </p:nvPr>
        </p:nvSpPr>
        <p:spPr bwMode="auto">
          <a:xfrm>
            <a:off x="533400" y="-25400"/>
            <a:ext cx="7315200" cy="863600"/>
          </a:xfrm>
          <a:prstGeom prst="rect">
            <a:avLst/>
          </a:prstGeom>
          <a:noFill/>
          <a:ln>
            <a:miter lim="800000"/>
            <a:headEnd/>
            <a:tailEnd/>
          </a:ln>
        </p:spPr>
        <p:txBody>
          <a:bodyPr anchor="ctr"/>
          <a:lstStyle/>
          <a:p>
            <a:r>
              <a:rPr lang="en-US" sz="2600" smtClean="0">
                <a:solidFill>
                  <a:srgbClr val="FFFFFF"/>
                </a:solidFill>
              </a:rPr>
              <a:t>Exhibit 1.1a </a:t>
            </a:r>
            <a:r>
              <a:rPr lang="en-US" sz="2600" b="0" smtClean="0">
                <a:solidFill>
                  <a:srgbClr val="FFFFFF"/>
                </a:solidFill>
              </a:rPr>
              <a:t>Management Styles of MNCs</a:t>
            </a:r>
          </a:p>
        </p:txBody>
      </p:sp>
      <p:pic>
        <p:nvPicPr>
          <p:cNvPr id="16388" name="Picture 1"/>
          <p:cNvPicPr>
            <a:picLocks noChangeAspect="1"/>
          </p:cNvPicPr>
          <p:nvPr/>
        </p:nvPicPr>
        <p:blipFill>
          <a:blip r:embed="rId2" cstate="print"/>
          <a:srcRect l="1743" r="4568" b="53088"/>
          <a:stretch>
            <a:fillRect/>
          </a:stretch>
        </p:blipFill>
        <p:spPr bwMode="auto">
          <a:xfrm>
            <a:off x="685800" y="1371600"/>
            <a:ext cx="8302625" cy="480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81ADE42-D2AA-4AC1-8EC4-A94A5E634214}" type="slidenum">
              <a:rPr lang="en-US" smtClean="0"/>
              <a:pPr>
                <a:defRPr/>
              </a:pPr>
              <a:t>11</a:t>
            </a:fld>
            <a:endParaRPr lang="en-US" smtClean="0"/>
          </a:p>
        </p:txBody>
      </p:sp>
      <p:sp>
        <p:nvSpPr>
          <p:cNvPr id="17411" name="Rectangle 2"/>
          <p:cNvSpPr>
            <a:spLocks noGrp="1" noChangeArrowheads="1"/>
          </p:cNvSpPr>
          <p:nvPr>
            <p:ph type="title" idx="4294967295"/>
          </p:nvPr>
        </p:nvSpPr>
        <p:spPr bwMode="auto">
          <a:xfrm>
            <a:off x="533400" y="-25400"/>
            <a:ext cx="7315200" cy="863600"/>
          </a:xfrm>
          <a:prstGeom prst="rect">
            <a:avLst/>
          </a:prstGeom>
          <a:noFill/>
          <a:ln>
            <a:miter lim="800000"/>
            <a:headEnd/>
            <a:tailEnd/>
          </a:ln>
        </p:spPr>
        <p:txBody>
          <a:bodyPr anchor="ctr"/>
          <a:lstStyle/>
          <a:p>
            <a:r>
              <a:rPr lang="en-US" sz="2600" smtClean="0">
                <a:solidFill>
                  <a:srgbClr val="FFFFFF"/>
                </a:solidFill>
              </a:rPr>
              <a:t>Exhibit 1.1b </a:t>
            </a:r>
            <a:r>
              <a:rPr lang="en-US" sz="2600" b="0" smtClean="0">
                <a:solidFill>
                  <a:srgbClr val="FFFFFF"/>
                </a:solidFill>
              </a:rPr>
              <a:t>Management Styles of MNCs</a:t>
            </a:r>
          </a:p>
        </p:txBody>
      </p:sp>
      <p:pic>
        <p:nvPicPr>
          <p:cNvPr id="17412" name="Picture 1"/>
          <p:cNvPicPr>
            <a:picLocks noChangeAspect="1"/>
          </p:cNvPicPr>
          <p:nvPr/>
        </p:nvPicPr>
        <p:blipFill>
          <a:blip r:embed="rId2" cstate="print"/>
          <a:srcRect t="52403"/>
          <a:stretch>
            <a:fillRect/>
          </a:stretch>
        </p:blipFill>
        <p:spPr bwMode="auto">
          <a:xfrm>
            <a:off x="715963" y="1371600"/>
            <a:ext cx="8405812"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838941C0-9B94-49CB-8FC7-90B85D061D07}" type="slidenum">
              <a:rPr lang="en-US" smtClean="0"/>
              <a:pPr>
                <a:defRPr/>
              </a:pPr>
              <a:t>12</a:t>
            </a:fld>
            <a:endParaRPr lang="en-US" smtClean="0"/>
          </a:p>
        </p:txBody>
      </p:sp>
      <p:sp>
        <p:nvSpPr>
          <p:cNvPr id="18435" name="Rectangle 2"/>
          <p:cNvSpPr>
            <a:spLocks noGrp="1" noChangeArrowheads="1"/>
          </p:cNvSpPr>
          <p:nvPr>
            <p:ph type="title" idx="4294967295"/>
          </p:nvPr>
        </p:nvSpPr>
        <p:spPr bwMode="auto">
          <a:xfrm>
            <a:off x="533400" y="-11113"/>
            <a:ext cx="7315200" cy="849313"/>
          </a:xfrm>
          <a:prstGeom prst="rect">
            <a:avLst/>
          </a:prstGeom>
          <a:noFill/>
          <a:ln>
            <a:miter lim="800000"/>
            <a:headEnd/>
            <a:tailEnd/>
          </a:ln>
        </p:spPr>
        <p:txBody>
          <a:bodyPr anchor="ctr"/>
          <a:lstStyle/>
          <a:p>
            <a:r>
              <a:rPr lang="en-US" sz="2800" smtClean="0">
                <a:solidFill>
                  <a:srgbClr val="FFFFFF"/>
                </a:solidFill>
              </a:rPr>
              <a:t>Why Firms Pursue International Business</a:t>
            </a:r>
          </a:p>
        </p:txBody>
      </p:sp>
      <p:sp>
        <p:nvSpPr>
          <p:cNvPr id="18436" name="Rectangle 3"/>
          <p:cNvSpPr>
            <a:spLocks noGrp="1" noChangeArrowheads="1"/>
          </p:cNvSpPr>
          <p:nvPr>
            <p:ph type="body" idx="4294967295"/>
          </p:nvPr>
        </p:nvSpPr>
        <p:spPr bwMode="auto">
          <a:xfrm>
            <a:off x="838200" y="1371600"/>
            <a:ext cx="8229600" cy="4038600"/>
          </a:xfrm>
          <a:prstGeom prst="rect">
            <a:avLst/>
          </a:prstGeom>
          <a:noFill/>
          <a:ln>
            <a:miter lim="800000"/>
            <a:headEnd/>
            <a:tailEnd/>
          </a:ln>
        </p:spPr>
        <p:txBody>
          <a:bodyPr/>
          <a:lstStyle/>
          <a:p>
            <a:pPr marL="495300" indent="-495300">
              <a:buSzTx/>
              <a:buFont typeface="Wingdings" pitchFamily="2" charset="2"/>
              <a:buAutoNum type="arabicPeriod"/>
            </a:pPr>
            <a:r>
              <a:rPr lang="en-US" sz="2800" u="sng" smtClean="0"/>
              <a:t>Theory of Competitive Advantage</a:t>
            </a:r>
            <a:r>
              <a:rPr lang="en-US" sz="2800" smtClean="0"/>
              <a:t>: specialization increases production efficiency.</a:t>
            </a:r>
          </a:p>
          <a:p>
            <a:pPr marL="495300" indent="-495300">
              <a:buSzTx/>
              <a:buFont typeface="Wingdings" pitchFamily="2" charset="2"/>
              <a:buAutoNum type="arabicPeriod"/>
            </a:pPr>
            <a:r>
              <a:rPr lang="en-US" sz="2800" u="sng" smtClean="0"/>
              <a:t>Imperfect Markets Theory</a:t>
            </a:r>
            <a:r>
              <a:rPr lang="en-US" sz="2800" smtClean="0"/>
              <a:t>: factors of production are somewhat immobile providing incentive to seek out foreign opportunities.</a:t>
            </a:r>
          </a:p>
          <a:p>
            <a:pPr marL="495300" indent="-495300">
              <a:buSzTx/>
              <a:buFont typeface="Wingdings" pitchFamily="2" charset="2"/>
              <a:buAutoNum type="arabicPeriod"/>
            </a:pPr>
            <a:r>
              <a:rPr lang="en-US" sz="2800" u="sng" smtClean="0"/>
              <a:t>Product Cycle Theory</a:t>
            </a:r>
            <a:r>
              <a:rPr lang="en-US" sz="2800" smtClean="0"/>
              <a:t>: as a firm matures, it recognizes opportunities outside its domestic market.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D9676AC-22D4-43C4-A514-441743466248}" type="slidenum">
              <a:rPr lang="en-US" smtClean="0"/>
              <a:pPr>
                <a:defRPr/>
              </a:pPr>
              <a:t>13</a:t>
            </a:fld>
            <a:endParaRPr lang="en-US" smtClean="0"/>
          </a:p>
        </p:txBody>
      </p:sp>
      <p:sp>
        <p:nvSpPr>
          <p:cNvPr id="19459" name="Title 1"/>
          <p:cNvSpPr>
            <a:spLocks noGrp="1"/>
          </p:cNvSpPr>
          <p:nvPr>
            <p:ph type="title"/>
          </p:nvPr>
        </p:nvSpPr>
        <p:spPr bwMode="auto">
          <a:xfrm>
            <a:off x="533400" y="0"/>
            <a:ext cx="7315200" cy="8382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rgbClr val="FFFFFF"/>
                </a:solidFill>
                <a:latin typeface="+mj-lt"/>
              </a:rPr>
              <a:t>Exhibit 1.2 </a:t>
            </a:r>
            <a:r>
              <a:rPr lang="en-US" sz="2800" b="0" dirty="0" smtClean="0">
                <a:solidFill>
                  <a:srgbClr val="FFFFFF"/>
                </a:solidFill>
                <a:latin typeface="+mj-lt"/>
              </a:rPr>
              <a:t>International Product Life Cycles</a:t>
            </a:r>
            <a:endParaRPr lang="en-US" sz="2600" b="0" dirty="0" smtClean="0">
              <a:solidFill>
                <a:srgbClr val="FFFFFF"/>
              </a:solidFill>
              <a:latin typeface="+mj-lt"/>
            </a:endParaRPr>
          </a:p>
        </p:txBody>
      </p:sp>
      <p:sp>
        <p:nvSpPr>
          <p:cNvPr id="19460"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A1FA6A32-1745-4254-B36E-034785A3A430}" type="slidenum">
              <a:rPr lang="en-US"/>
              <a:pPr/>
              <a:t>13</a:t>
            </a:fld>
            <a:endParaRPr lang="en-US"/>
          </a:p>
        </p:txBody>
      </p:sp>
      <p:pic>
        <p:nvPicPr>
          <p:cNvPr id="19461" name="Picture 1"/>
          <p:cNvPicPr>
            <a:picLocks noChangeAspect="1"/>
          </p:cNvPicPr>
          <p:nvPr/>
        </p:nvPicPr>
        <p:blipFill>
          <a:blip r:embed="rId3" cstate="print"/>
          <a:srcRect/>
          <a:stretch>
            <a:fillRect/>
          </a:stretch>
        </p:blipFill>
        <p:spPr bwMode="auto">
          <a:xfrm>
            <a:off x="1295400" y="1143000"/>
            <a:ext cx="7453313" cy="523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14343A0-7139-4AF6-A992-B6CD48122168}" type="slidenum">
              <a:rPr lang="en-US" smtClean="0"/>
              <a:pPr>
                <a:defRPr/>
              </a:pPr>
              <a:t>14</a:t>
            </a:fld>
            <a:endParaRPr lang="en-US" smtClean="0"/>
          </a:p>
        </p:txBody>
      </p:sp>
      <p:sp>
        <p:nvSpPr>
          <p:cNvPr id="20483" name="Rectangle 2"/>
          <p:cNvSpPr>
            <a:spLocks noGrp="1" noChangeArrowheads="1"/>
          </p:cNvSpPr>
          <p:nvPr>
            <p:ph type="title" idx="4294967295"/>
          </p:nvPr>
        </p:nvSpPr>
        <p:spPr bwMode="auto">
          <a:xfrm>
            <a:off x="533400" y="0"/>
            <a:ext cx="8077200" cy="838200"/>
          </a:xfrm>
          <a:prstGeom prst="rect">
            <a:avLst/>
          </a:prstGeom>
          <a:noFill/>
          <a:ln>
            <a:miter lim="800000"/>
            <a:headEnd/>
            <a:tailEnd/>
          </a:ln>
        </p:spPr>
        <p:txBody>
          <a:bodyPr anchor="ctr"/>
          <a:lstStyle/>
          <a:p>
            <a:r>
              <a:rPr lang="en-US" sz="2800" smtClean="0">
                <a:solidFill>
                  <a:srgbClr val="FFFFFF"/>
                </a:solidFill>
              </a:rPr>
              <a:t>How Firms Engage in International Business</a:t>
            </a:r>
          </a:p>
        </p:txBody>
      </p:sp>
      <p:sp>
        <p:nvSpPr>
          <p:cNvPr id="20484" name="Rectangle 3"/>
          <p:cNvSpPr>
            <a:spLocks noGrp="1" noChangeArrowheads="1"/>
          </p:cNvSpPr>
          <p:nvPr>
            <p:ph type="body" idx="4294967295"/>
          </p:nvPr>
        </p:nvSpPr>
        <p:spPr bwMode="auto">
          <a:xfrm>
            <a:off x="990600" y="1447800"/>
            <a:ext cx="7924800" cy="4038600"/>
          </a:xfrm>
          <a:prstGeom prst="rect">
            <a:avLst/>
          </a:prstGeom>
          <a:noFill/>
          <a:ln>
            <a:miter lim="800000"/>
            <a:headEnd/>
            <a:tailEnd/>
          </a:ln>
        </p:spPr>
        <p:txBody>
          <a:bodyPr/>
          <a:lstStyle/>
          <a:p>
            <a:pPr marL="495300" indent="-495300">
              <a:buSzTx/>
              <a:buFont typeface="Wingdings" pitchFamily="2" charset="2"/>
              <a:buAutoNum type="arabicPeriod"/>
            </a:pPr>
            <a:r>
              <a:rPr lang="en-US" sz="3200" smtClean="0"/>
              <a:t>International trade</a:t>
            </a:r>
          </a:p>
          <a:p>
            <a:pPr marL="495300" indent="-495300">
              <a:buSzTx/>
              <a:buFont typeface="Wingdings" pitchFamily="2" charset="2"/>
              <a:buAutoNum type="arabicPeriod"/>
            </a:pPr>
            <a:r>
              <a:rPr lang="en-US" sz="3200" smtClean="0"/>
              <a:t>Licensing</a:t>
            </a:r>
          </a:p>
          <a:p>
            <a:pPr marL="495300" indent="-495300">
              <a:buSzTx/>
              <a:buFont typeface="Wingdings" pitchFamily="2" charset="2"/>
              <a:buAutoNum type="arabicPeriod"/>
            </a:pPr>
            <a:r>
              <a:rPr lang="en-US" sz="3200" smtClean="0"/>
              <a:t>Franchising</a:t>
            </a:r>
          </a:p>
          <a:p>
            <a:pPr marL="495300" indent="-495300">
              <a:buSzTx/>
              <a:buFont typeface="Wingdings" pitchFamily="2" charset="2"/>
              <a:buAutoNum type="arabicPeriod"/>
            </a:pPr>
            <a:r>
              <a:rPr lang="en-US" sz="3200" smtClean="0"/>
              <a:t>Joint Ventures</a:t>
            </a:r>
          </a:p>
          <a:p>
            <a:pPr marL="495300" indent="-495300">
              <a:buSzTx/>
              <a:buFont typeface="Wingdings" pitchFamily="2" charset="2"/>
              <a:buAutoNum type="arabicPeriod"/>
            </a:pPr>
            <a:r>
              <a:rPr lang="en-US" sz="3200" smtClean="0"/>
              <a:t>Acquisitions of existing operations</a:t>
            </a:r>
          </a:p>
          <a:p>
            <a:pPr marL="495300" indent="-495300">
              <a:buSzTx/>
              <a:buFont typeface="Wingdings" pitchFamily="2" charset="2"/>
              <a:buAutoNum type="arabicPeriod"/>
            </a:pPr>
            <a:r>
              <a:rPr lang="en-US" sz="3200" smtClean="0"/>
              <a:t>Establishing new foreign subsidiaries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D11A949-EAE9-4158-837E-45E5BCE17A7D}" type="slidenum">
              <a:rPr lang="en-US" smtClean="0"/>
              <a:pPr>
                <a:defRPr/>
              </a:pPr>
              <a:t>15</a:t>
            </a:fld>
            <a:endParaRPr lang="en-US" smtClean="0"/>
          </a:p>
        </p:txBody>
      </p:sp>
      <p:sp>
        <p:nvSpPr>
          <p:cNvPr id="21507" name="Rectangle 2"/>
          <p:cNvSpPr>
            <a:spLocks noGrp="1" noChangeArrowheads="1"/>
          </p:cNvSpPr>
          <p:nvPr>
            <p:ph type="title" idx="4294967295"/>
          </p:nvPr>
        </p:nvSpPr>
        <p:spPr bwMode="auto">
          <a:xfrm>
            <a:off x="533400" y="0"/>
            <a:ext cx="7315200" cy="838200"/>
          </a:xfrm>
          <a:prstGeom prst="rect">
            <a:avLst/>
          </a:prstGeom>
          <a:noFill/>
          <a:ln>
            <a:miter lim="800000"/>
            <a:headEnd/>
            <a:tailEnd/>
          </a:ln>
        </p:spPr>
        <p:txBody>
          <a:bodyPr anchor="ctr"/>
          <a:lstStyle/>
          <a:p>
            <a:r>
              <a:rPr lang="en-US" sz="2800" smtClean="0">
                <a:solidFill>
                  <a:srgbClr val="FFFFFF"/>
                </a:solidFill>
              </a:rPr>
              <a:t>International Trade</a:t>
            </a:r>
          </a:p>
        </p:txBody>
      </p:sp>
      <p:sp>
        <p:nvSpPr>
          <p:cNvPr id="21508" name="Rectangle 3"/>
          <p:cNvSpPr>
            <a:spLocks noGrp="1" noChangeArrowheads="1"/>
          </p:cNvSpPr>
          <p:nvPr>
            <p:ph type="body" idx="4294967295"/>
          </p:nvPr>
        </p:nvSpPr>
        <p:spPr bwMode="auto">
          <a:xfrm>
            <a:off x="990600" y="1447800"/>
            <a:ext cx="7772400" cy="4876800"/>
          </a:xfrm>
          <a:prstGeom prst="rect">
            <a:avLst/>
          </a:prstGeom>
          <a:noFill/>
          <a:ln>
            <a:miter lim="800000"/>
            <a:headEnd/>
            <a:tailEnd/>
          </a:ln>
        </p:spPr>
        <p:txBody>
          <a:bodyPr/>
          <a:lstStyle/>
          <a:p>
            <a:pPr marL="465138" indent="-465138">
              <a:spcAft>
                <a:spcPts val="1200"/>
              </a:spcAft>
              <a:buClr>
                <a:srgbClr val="002060"/>
              </a:buClr>
              <a:buSzPct val="75000"/>
            </a:pPr>
            <a:r>
              <a:rPr lang="en-US" sz="2800" smtClean="0"/>
              <a:t>Relatively conservative approach that can be used by firms to </a:t>
            </a:r>
          </a:p>
          <a:p>
            <a:pPr marL="865188" lvl="1" indent="-465138">
              <a:spcAft>
                <a:spcPts val="1200"/>
              </a:spcAft>
              <a:buClr>
                <a:srgbClr val="002060"/>
              </a:buClr>
              <a:buSzPct val="75000"/>
            </a:pPr>
            <a:r>
              <a:rPr lang="en-US" sz="2600" smtClean="0"/>
              <a:t>penetrate markets (by exporting) </a:t>
            </a:r>
          </a:p>
          <a:p>
            <a:pPr marL="865188" lvl="1" indent="-465138">
              <a:spcAft>
                <a:spcPts val="1200"/>
              </a:spcAft>
              <a:buClr>
                <a:srgbClr val="002060"/>
              </a:buClr>
              <a:buSzPct val="75000"/>
            </a:pPr>
            <a:r>
              <a:rPr lang="en-US" sz="2600" smtClean="0"/>
              <a:t>obtain supplies at a low cost (by importing).</a:t>
            </a:r>
          </a:p>
          <a:p>
            <a:pPr marL="465138" indent="-465138">
              <a:spcAft>
                <a:spcPts val="1200"/>
              </a:spcAft>
              <a:buClr>
                <a:srgbClr val="002060"/>
              </a:buClr>
              <a:buSzPct val="75000"/>
            </a:pPr>
            <a:r>
              <a:rPr lang="en-US" sz="2800" smtClean="0"/>
              <a:t>Minimal risk – no capital at risk</a:t>
            </a:r>
          </a:p>
          <a:p>
            <a:pPr marL="465138" indent="-465138">
              <a:buClr>
                <a:srgbClr val="002060"/>
              </a:buClr>
              <a:buSzPct val="75000"/>
            </a:pPr>
            <a:r>
              <a:rPr lang="en-US" sz="2800" smtClean="0"/>
              <a:t>The internet facilitates international trade by allowing firms to advertise their products and accept orders on their websites.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B0B84F5-8A7D-4915-8D6F-1D4D9D1260E7}" type="slidenum">
              <a:rPr lang="en-US" smtClean="0"/>
              <a:pPr>
                <a:defRPr/>
              </a:pPr>
              <a:t>16</a:t>
            </a:fld>
            <a:endParaRPr lang="en-US" smtClean="0"/>
          </a:p>
        </p:txBody>
      </p:sp>
      <p:sp>
        <p:nvSpPr>
          <p:cNvPr id="22531" name="Rectangle 2"/>
          <p:cNvSpPr>
            <a:spLocks noGrp="1" noChangeArrowheads="1"/>
          </p:cNvSpPr>
          <p:nvPr>
            <p:ph type="title" idx="4294967295"/>
          </p:nvPr>
        </p:nvSpPr>
        <p:spPr bwMode="auto">
          <a:xfrm>
            <a:off x="533400" y="0"/>
            <a:ext cx="7315200" cy="838200"/>
          </a:xfrm>
          <a:prstGeom prst="rect">
            <a:avLst/>
          </a:prstGeom>
          <a:noFill/>
          <a:ln>
            <a:miter lim="800000"/>
            <a:headEnd/>
            <a:tailEnd/>
          </a:ln>
        </p:spPr>
        <p:txBody>
          <a:bodyPr anchor="ctr"/>
          <a:lstStyle/>
          <a:p>
            <a:r>
              <a:rPr lang="en-US" sz="2800" smtClean="0">
                <a:solidFill>
                  <a:srgbClr val="FFFFFF"/>
                </a:solidFill>
              </a:rPr>
              <a:t>Licensing</a:t>
            </a:r>
          </a:p>
        </p:txBody>
      </p:sp>
      <p:sp>
        <p:nvSpPr>
          <p:cNvPr id="22532" name="Rectangle 3"/>
          <p:cNvSpPr>
            <a:spLocks noGrp="1" noChangeArrowheads="1"/>
          </p:cNvSpPr>
          <p:nvPr>
            <p:ph type="body" idx="4294967295"/>
          </p:nvPr>
        </p:nvSpPr>
        <p:spPr bwMode="auto">
          <a:xfrm>
            <a:off x="990600" y="1447800"/>
            <a:ext cx="7924800" cy="4953000"/>
          </a:xfrm>
          <a:prstGeom prst="rect">
            <a:avLst/>
          </a:prstGeom>
          <a:noFill/>
          <a:ln>
            <a:miter lim="800000"/>
            <a:headEnd/>
            <a:tailEnd/>
          </a:ln>
        </p:spPr>
        <p:txBody>
          <a:bodyPr/>
          <a:lstStyle/>
          <a:p>
            <a:pPr marL="465138" indent="-465138">
              <a:spcAft>
                <a:spcPts val="1200"/>
              </a:spcAft>
              <a:buClr>
                <a:srgbClr val="002060"/>
              </a:buClr>
              <a:buSzPct val="75000"/>
            </a:pPr>
            <a:r>
              <a:rPr lang="en-US" sz="2800" smtClean="0"/>
              <a:t>Obligates a firm to provide its technology (copyrights, patents, trademarks, or trade names) in exchange for fees or some other specified benefits.</a:t>
            </a:r>
          </a:p>
          <a:p>
            <a:pPr marL="465138" indent="-465138">
              <a:spcAft>
                <a:spcPts val="1200"/>
              </a:spcAft>
              <a:buClr>
                <a:srgbClr val="002060"/>
              </a:buClr>
              <a:buSzPct val="75000"/>
            </a:pPr>
            <a:r>
              <a:rPr lang="en-US" sz="2800" smtClean="0"/>
              <a:t>Allows firms to use their technology in foreign markets without a major investment and without transportation costs that result from exporting</a:t>
            </a:r>
          </a:p>
          <a:p>
            <a:pPr marL="465138" indent="-465138">
              <a:spcAft>
                <a:spcPts val="1200"/>
              </a:spcAft>
              <a:buClr>
                <a:srgbClr val="002060"/>
              </a:buClr>
              <a:buSzPct val="75000"/>
            </a:pPr>
            <a:r>
              <a:rPr lang="en-US" sz="2800" smtClean="0"/>
              <a:t>Major disadvantage: difficult to ensure quality control in foreign production process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8AA84A1-1494-4F3B-B0FD-92A6CCB0038C}" type="slidenum">
              <a:rPr lang="en-US" smtClean="0"/>
              <a:pPr>
                <a:defRPr/>
              </a:pPr>
              <a:t>17</a:t>
            </a:fld>
            <a:endParaRPr lang="en-US" smtClean="0"/>
          </a:p>
        </p:txBody>
      </p:sp>
      <p:sp>
        <p:nvSpPr>
          <p:cNvPr id="23555" name="Rectangle 2"/>
          <p:cNvSpPr>
            <a:spLocks noGrp="1" noChangeArrowheads="1"/>
          </p:cNvSpPr>
          <p:nvPr>
            <p:ph type="title" idx="4294967295"/>
          </p:nvPr>
        </p:nvSpPr>
        <p:spPr bwMode="auto">
          <a:xfrm>
            <a:off x="533400" y="0"/>
            <a:ext cx="7315200" cy="838200"/>
          </a:xfrm>
          <a:prstGeom prst="rect">
            <a:avLst/>
          </a:prstGeom>
          <a:noFill/>
          <a:ln>
            <a:miter lim="800000"/>
            <a:headEnd/>
            <a:tailEnd/>
          </a:ln>
        </p:spPr>
        <p:txBody>
          <a:bodyPr anchor="ctr"/>
          <a:lstStyle/>
          <a:p>
            <a:r>
              <a:rPr lang="en-US" sz="2800" smtClean="0">
                <a:solidFill>
                  <a:srgbClr val="FFFFFF"/>
                </a:solidFill>
              </a:rPr>
              <a:t>Franchising</a:t>
            </a:r>
          </a:p>
        </p:txBody>
      </p:sp>
      <p:sp>
        <p:nvSpPr>
          <p:cNvPr id="23556" name="Rectangle 3"/>
          <p:cNvSpPr>
            <a:spLocks noGrp="1" noChangeArrowheads="1"/>
          </p:cNvSpPr>
          <p:nvPr>
            <p:ph type="body" idx="4294967295"/>
          </p:nvPr>
        </p:nvSpPr>
        <p:spPr bwMode="auto">
          <a:xfrm>
            <a:off x="990600" y="1447800"/>
            <a:ext cx="7924800" cy="4038600"/>
          </a:xfrm>
          <a:prstGeom prst="rect">
            <a:avLst/>
          </a:prstGeom>
          <a:noFill/>
          <a:ln>
            <a:miter lim="800000"/>
            <a:headEnd/>
            <a:tailEnd/>
          </a:ln>
        </p:spPr>
        <p:txBody>
          <a:bodyPr/>
          <a:lstStyle/>
          <a:p>
            <a:pPr marL="465138" indent="-465138">
              <a:spcAft>
                <a:spcPts val="1200"/>
              </a:spcAft>
              <a:buClr>
                <a:srgbClr val="002060"/>
              </a:buClr>
              <a:buSzPct val="75000"/>
            </a:pPr>
            <a:r>
              <a:rPr lang="en-US" sz="2800" smtClean="0"/>
              <a:t>Obligates firm to provide a specialized sales or service strategy, support assistance, and possibly an initial investment in the franchise in exchange for periodic fees.</a:t>
            </a:r>
          </a:p>
          <a:p>
            <a:pPr marL="465138" indent="-465138">
              <a:buClr>
                <a:srgbClr val="002060"/>
              </a:buClr>
              <a:buSzPct val="75000"/>
            </a:pPr>
            <a:r>
              <a:rPr lang="en-US" sz="2800" smtClean="0"/>
              <a:t>Allows penetration into foreign markets without a major investment in foreign countries.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BAD5871-C45D-4005-A850-5FDB9CD070DA}" type="slidenum">
              <a:rPr lang="en-US" smtClean="0"/>
              <a:pPr>
                <a:defRPr/>
              </a:pPr>
              <a:t>18</a:t>
            </a:fld>
            <a:endParaRPr lang="en-US" smtClean="0"/>
          </a:p>
        </p:txBody>
      </p:sp>
      <p:sp>
        <p:nvSpPr>
          <p:cNvPr id="24579" name="Rectangle 2"/>
          <p:cNvSpPr>
            <a:spLocks noGrp="1" noChangeArrowheads="1"/>
          </p:cNvSpPr>
          <p:nvPr>
            <p:ph type="title" idx="4294967295"/>
          </p:nvPr>
        </p:nvSpPr>
        <p:spPr bwMode="auto">
          <a:xfrm>
            <a:off x="533400" y="0"/>
            <a:ext cx="7315200" cy="838200"/>
          </a:xfrm>
          <a:prstGeom prst="rect">
            <a:avLst/>
          </a:prstGeom>
          <a:noFill/>
          <a:ln>
            <a:miter lim="800000"/>
            <a:headEnd/>
            <a:tailEnd/>
          </a:ln>
        </p:spPr>
        <p:txBody>
          <a:bodyPr anchor="ctr"/>
          <a:lstStyle/>
          <a:p>
            <a:r>
              <a:rPr lang="en-US" sz="2800" smtClean="0">
                <a:solidFill>
                  <a:srgbClr val="FFFFFF"/>
                </a:solidFill>
              </a:rPr>
              <a:t>Joint</a:t>
            </a:r>
            <a:r>
              <a:rPr lang="en-US" sz="2400" smtClean="0">
                <a:solidFill>
                  <a:srgbClr val="FFFFFF"/>
                </a:solidFill>
              </a:rPr>
              <a:t> </a:t>
            </a:r>
            <a:r>
              <a:rPr lang="en-US" sz="2800" smtClean="0">
                <a:solidFill>
                  <a:srgbClr val="FFFFFF"/>
                </a:solidFill>
              </a:rPr>
              <a:t>Ventures</a:t>
            </a:r>
            <a:endParaRPr lang="en-US" sz="2400" smtClean="0">
              <a:solidFill>
                <a:srgbClr val="FFFFFF"/>
              </a:solidFill>
            </a:endParaRPr>
          </a:p>
        </p:txBody>
      </p:sp>
      <p:sp>
        <p:nvSpPr>
          <p:cNvPr id="24580" name="Rectangle 3"/>
          <p:cNvSpPr>
            <a:spLocks noGrp="1" noChangeArrowheads="1"/>
          </p:cNvSpPr>
          <p:nvPr>
            <p:ph type="body" idx="4294967295"/>
          </p:nvPr>
        </p:nvSpPr>
        <p:spPr bwMode="auto">
          <a:xfrm>
            <a:off x="990600" y="1447800"/>
            <a:ext cx="7924800" cy="4038600"/>
          </a:xfrm>
          <a:prstGeom prst="rect">
            <a:avLst/>
          </a:prstGeom>
          <a:noFill/>
          <a:ln>
            <a:miter lim="800000"/>
            <a:headEnd/>
            <a:tailEnd/>
          </a:ln>
        </p:spPr>
        <p:txBody>
          <a:bodyPr/>
          <a:lstStyle/>
          <a:p>
            <a:pPr marL="465138" indent="-465138">
              <a:spcAft>
                <a:spcPts val="1200"/>
              </a:spcAft>
              <a:buClr>
                <a:srgbClr val="002060"/>
              </a:buClr>
              <a:buSzPct val="75000"/>
            </a:pPr>
            <a:r>
              <a:rPr lang="en-US" sz="2800" smtClean="0"/>
              <a:t>A venture that is jointly owned and operated by two or more firms.  A firm may enter the foreign market by engaging in a joint venture with firms that reside in those markets.</a:t>
            </a:r>
          </a:p>
          <a:p>
            <a:pPr marL="465138" indent="-465138">
              <a:buClr>
                <a:srgbClr val="002060"/>
              </a:buClr>
              <a:buSzPct val="75000"/>
            </a:pPr>
            <a:r>
              <a:rPr lang="en-US" sz="2800" smtClean="0"/>
              <a:t>Allows two firms to apply their respective cooperative advantages in a given project.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3E73F47-F7F5-48B9-9EB8-05836666955F}" type="slidenum">
              <a:rPr lang="en-US" smtClean="0"/>
              <a:pPr>
                <a:defRPr/>
              </a:pPr>
              <a:t>19</a:t>
            </a:fld>
            <a:endParaRPr lang="en-US" smtClean="0"/>
          </a:p>
        </p:txBody>
      </p:sp>
      <p:sp>
        <p:nvSpPr>
          <p:cNvPr id="25603" name="Rectangle 2"/>
          <p:cNvSpPr>
            <a:spLocks noGrp="1" noChangeArrowheads="1"/>
          </p:cNvSpPr>
          <p:nvPr>
            <p:ph type="title" idx="4294967295"/>
          </p:nvPr>
        </p:nvSpPr>
        <p:spPr bwMode="auto">
          <a:xfrm>
            <a:off x="533400" y="0"/>
            <a:ext cx="7315200" cy="838200"/>
          </a:xfrm>
          <a:prstGeom prst="rect">
            <a:avLst/>
          </a:prstGeom>
          <a:noFill/>
          <a:ln>
            <a:miter lim="800000"/>
            <a:headEnd/>
            <a:tailEnd/>
          </a:ln>
        </p:spPr>
        <p:txBody>
          <a:bodyPr anchor="ctr"/>
          <a:lstStyle/>
          <a:p>
            <a:r>
              <a:rPr lang="en-US" sz="2800" smtClean="0">
                <a:solidFill>
                  <a:srgbClr val="FFFFFF"/>
                </a:solidFill>
              </a:rPr>
              <a:t>Acquisitions of Existing Operations</a:t>
            </a:r>
          </a:p>
        </p:txBody>
      </p:sp>
      <p:sp>
        <p:nvSpPr>
          <p:cNvPr id="25604" name="Rectangle 3"/>
          <p:cNvSpPr>
            <a:spLocks noGrp="1" noChangeArrowheads="1"/>
          </p:cNvSpPr>
          <p:nvPr>
            <p:ph type="body" idx="4294967295"/>
          </p:nvPr>
        </p:nvSpPr>
        <p:spPr bwMode="auto">
          <a:xfrm>
            <a:off x="990600" y="1447800"/>
            <a:ext cx="7924800" cy="4038600"/>
          </a:xfrm>
          <a:prstGeom prst="rect">
            <a:avLst/>
          </a:prstGeom>
          <a:noFill/>
          <a:ln>
            <a:miter lim="800000"/>
            <a:headEnd/>
            <a:tailEnd/>
          </a:ln>
        </p:spPr>
        <p:txBody>
          <a:bodyPr/>
          <a:lstStyle/>
          <a:p>
            <a:pPr marL="465138" indent="-465138">
              <a:spcAft>
                <a:spcPts val="1200"/>
              </a:spcAft>
              <a:buClr>
                <a:srgbClr val="002060"/>
              </a:buClr>
              <a:buSzPct val="75000"/>
            </a:pPr>
            <a:r>
              <a:rPr lang="en-US" sz="2800" smtClean="0"/>
              <a:t>Acquisitions of firms in foreign countries allows firms to have full control over their foreign businesses and to quickly obtain a large portion of foreign market share.</a:t>
            </a:r>
          </a:p>
          <a:p>
            <a:pPr marL="465138" indent="-465138">
              <a:spcAft>
                <a:spcPts val="1200"/>
              </a:spcAft>
              <a:buClr>
                <a:srgbClr val="002060"/>
              </a:buClr>
              <a:buSzPct val="75000"/>
            </a:pPr>
            <a:r>
              <a:rPr lang="en-US" sz="2800" smtClean="0"/>
              <a:t>Subject to the risk of large losses because of larger investment.</a:t>
            </a:r>
          </a:p>
          <a:p>
            <a:pPr marL="465138" indent="-465138">
              <a:spcAft>
                <a:spcPts val="1200"/>
              </a:spcAft>
              <a:buClr>
                <a:srgbClr val="002060"/>
              </a:buClr>
              <a:buSzPct val="75000"/>
            </a:pPr>
            <a:r>
              <a:rPr lang="en-US" sz="2800" smtClean="0"/>
              <a:t>Liquidation may be difficult if the foreign subsidiary performs poorly.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6E7EDF0-D33A-45C6-A5CF-3004A6500252}" type="slidenum">
              <a:rPr lang="en-US" smtClean="0"/>
              <a:pPr>
                <a:defRPr/>
              </a:pPr>
              <a:t>2</a:t>
            </a:fld>
            <a:endParaRPr lang="en-US" smtClean="0"/>
          </a:p>
        </p:txBody>
      </p:sp>
      <p:sp>
        <p:nvSpPr>
          <p:cNvPr id="8195"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7E6938F3-58C4-4FD8-A5A1-4C8AC39CB932}" type="slidenum">
              <a:rPr lang="en-US"/>
              <a:pPr/>
              <a:t>2</a:t>
            </a:fld>
            <a:endParaRPr lang="en-US"/>
          </a:p>
        </p:txBody>
      </p:sp>
      <p:sp>
        <p:nvSpPr>
          <p:cNvPr id="8196" name="Text Box 5"/>
          <p:cNvSpPr txBox="1">
            <a:spLocks noChangeArrowheads="1"/>
          </p:cNvSpPr>
          <p:nvPr/>
        </p:nvSpPr>
        <p:spPr bwMode="auto">
          <a:xfrm>
            <a:off x="685800" y="0"/>
            <a:ext cx="7162800" cy="830263"/>
          </a:xfrm>
          <a:prstGeom prst="rect">
            <a:avLst/>
          </a:prstGeom>
          <a:noFill/>
          <a:ln w="9525">
            <a:noFill/>
            <a:miter lim="800000"/>
            <a:headEnd/>
            <a:tailEnd/>
          </a:ln>
        </p:spPr>
        <p:txBody>
          <a:bodyPr>
            <a:spAutoFit/>
          </a:bodyPr>
          <a:lstStyle/>
          <a:p>
            <a:r>
              <a:rPr lang="en-US" sz="2400" b="1">
                <a:solidFill>
                  <a:srgbClr val="FFFFFF"/>
                </a:solidFill>
              </a:rPr>
              <a:t>Part 1</a:t>
            </a:r>
          </a:p>
          <a:p>
            <a:r>
              <a:rPr lang="en-US" sz="2400">
                <a:solidFill>
                  <a:srgbClr val="FFFFFF"/>
                </a:solidFill>
              </a:rPr>
              <a:t>The International Financial Environment</a:t>
            </a:r>
            <a:endParaRPr lang="en-US" sz="2000">
              <a:solidFill>
                <a:srgbClr val="FFFFFF"/>
              </a:solidFill>
            </a:endParaRPr>
          </a:p>
        </p:txBody>
      </p:sp>
      <p:pic>
        <p:nvPicPr>
          <p:cNvPr id="8197" name="Picture 6"/>
          <p:cNvPicPr>
            <a:picLocks noChangeAspect="1" noChangeArrowheads="1"/>
          </p:cNvPicPr>
          <p:nvPr/>
        </p:nvPicPr>
        <p:blipFill>
          <a:blip r:embed="rId3" cstate="print"/>
          <a:srcRect/>
          <a:stretch>
            <a:fillRect/>
          </a:stretch>
        </p:blipFill>
        <p:spPr bwMode="auto">
          <a:xfrm>
            <a:off x="685800" y="1143000"/>
            <a:ext cx="8458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A3D2E38-5098-432D-BF0D-C6A1BA7796E6}" type="slidenum">
              <a:rPr lang="en-US" smtClean="0"/>
              <a:pPr>
                <a:defRPr/>
              </a:pPr>
              <a:t>20</a:t>
            </a:fld>
            <a:endParaRPr lang="en-US" smtClean="0"/>
          </a:p>
        </p:txBody>
      </p:sp>
      <p:sp>
        <p:nvSpPr>
          <p:cNvPr id="26627" name="Rectangle 2"/>
          <p:cNvSpPr>
            <a:spLocks noGrp="1" noChangeArrowheads="1"/>
          </p:cNvSpPr>
          <p:nvPr>
            <p:ph type="title" idx="4294967295"/>
          </p:nvPr>
        </p:nvSpPr>
        <p:spPr bwMode="auto">
          <a:xfrm>
            <a:off x="533400" y="0"/>
            <a:ext cx="7315200" cy="838200"/>
          </a:xfrm>
          <a:prstGeom prst="rect">
            <a:avLst/>
          </a:prstGeom>
          <a:noFill/>
          <a:ln>
            <a:miter lim="800000"/>
            <a:headEnd/>
            <a:tailEnd/>
          </a:ln>
        </p:spPr>
        <p:txBody>
          <a:bodyPr anchor="ctr"/>
          <a:lstStyle/>
          <a:p>
            <a:r>
              <a:rPr lang="en-US" sz="2800" smtClean="0">
                <a:solidFill>
                  <a:srgbClr val="FFFFFF"/>
                </a:solidFill>
              </a:rPr>
              <a:t>Establishing New Foreign Subsidiaries</a:t>
            </a:r>
          </a:p>
        </p:txBody>
      </p:sp>
      <p:sp>
        <p:nvSpPr>
          <p:cNvPr id="26628" name="Rectangle 3"/>
          <p:cNvSpPr>
            <a:spLocks noGrp="1" noChangeArrowheads="1"/>
          </p:cNvSpPr>
          <p:nvPr>
            <p:ph type="body" idx="4294967295"/>
          </p:nvPr>
        </p:nvSpPr>
        <p:spPr bwMode="auto">
          <a:xfrm>
            <a:off x="990600" y="1447800"/>
            <a:ext cx="7924800" cy="4038600"/>
          </a:xfrm>
          <a:prstGeom prst="rect">
            <a:avLst/>
          </a:prstGeom>
          <a:noFill/>
          <a:ln>
            <a:miter lim="800000"/>
            <a:headEnd/>
            <a:tailEnd/>
          </a:ln>
        </p:spPr>
        <p:txBody>
          <a:bodyPr/>
          <a:lstStyle/>
          <a:p>
            <a:pPr marL="465138" indent="-465138">
              <a:spcAft>
                <a:spcPts val="1200"/>
              </a:spcAft>
              <a:buClr>
                <a:srgbClr val="002060"/>
              </a:buClr>
              <a:buSzPct val="75000"/>
            </a:pPr>
            <a:r>
              <a:rPr lang="en-US" sz="2800" smtClean="0"/>
              <a:t>Firms can penetrate markets by establishing new operations in foreign countries.</a:t>
            </a:r>
          </a:p>
          <a:p>
            <a:pPr marL="465138" indent="-465138">
              <a:spcAft>
                <a:spcPts val="1200"/>
              </a:spcAft>
              <a:buClr>
                <a:srgbClr val="002060"/>
              </a:buClr>
              <a:buSzPct val="75000"/>
            </a:pPr>
            <a:r>
              <a:rPr lang="en-US" sz="2800" smtClean="0"/>
              <a:t>Requires a large investment</a:t>
            </a:r>
          </a:p>
          <a:p>
            <a:pPr marL="465138" indent="-465138">
              <a:spcAft>
                <a:spcPts val="1200"/>
              </a:spcAft>
              <a:buClr>
                <a:srgbClr val="002060"/>
              </a:buClr>
              <a:buSzPct val="75000"/>
            </a:pPr>
            <a:r>
              <a:rPr lang="en-US" sz="2800" smtClean="0"/>
              <a:t>Acquiring new as opposed to buying existing allows operations to be tailored exactly to the firms needs.</a:t>
            </a:r>
          </a:p>
          <a:p>
            <a:pPr marL="465138" indent="-465138">
              <a:spcAft>
                <a:spcPts val="1200"/>
              </a:spcAft>
              <a:buClr>
                <a:srgbClr val="002060"/>
              </a:buClr>
              <a:buSzPct val="75000"/>
            </a:pPr>
            <a:r>
              <a:rPr lang="en-US" sz="2800" smtClean="0"/>
              <a:t>May require smaller investment than buying existing firm.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06B410E6-1EC9-4D75-A6BA-8A64CC99E95A}" type="slidenum">
              <a:rPr lang="en-US" smtClean="0"/>
              <a:pPr>
                <a:defRPr/>
              </a:pPr>
              <a:t>21</a:t>
            </a:fld>
            <a:endParaRPr lang="en-US" smtClean="0"/>
          </a:p>
        </p:txBody>
      </p:sp>
      <p:sp>
        <p:nvSpPr>
          <p:cNvPr id="27651" name="Rectangle 2"/>
          <p:cNvSpPr>
            <a:spLocks noGrp="1" noChangeArrowheads="1"/>
          </p:cNvSpPr>
          <p:nvPr>
            <p:ph type="title" idx="4294967295"/>
          </p:nvPr>
        </p:nvSpPr>
        <p:spPr bwMode="auto">
          <a:xfrm>
            <a:off x="533400" y="0"/>
            <a:ext cx="7315200" cy="838200"/>
          </a:xfrm>
          <a:prstGeom prst="rect">
            <a:avLst/>
          </a:prstGeom>
          <a:noFill/>
          <a:ln>
            <a:miter lim="800000"/>
            <a:headEnd/>
            <a:tailEnd/>
          </a:ln>
        </p:spPr>
        <p:txBody>
          <a:bodyPr anchor="ctr"/>
          <a:lstStyle/>
          <a:p>
            <a:r>
              <a:rPr lang="en-US" sz="2800" smtClean="0">
                <a:solidFill>
                  <a:srgbClr val="FFFFFF"/>
                </a:solidFill>
              </a:rPr>
              <a:t>Summary of Methods</a:t>
            </a:r>
          </a:p>
        </p:txBody>
      </p:sp>
      <p:sp>
        <p:nvSpPr>
          <p:cNvPr id="27652" name="Rectangle 3"/>
          <p:cNvSpPr>
            <a:spLocks noGrp="1" noChangeArrowheads="1"/>
          </p:cNvSpPr>
          <p:nvPr>
            <p:ph type="body" idx="4294967295"/>
          </p:nvPr>
        </p:nvSpPr>
        <p:spPr bwMode="auto">
          <a:xfrm>
            <a:off x="990600" y="1447800"/>
            <a:ext cx="7924800" cy="4038600"/>
          </a:xfrm>
          <a:prstGeom prst="rect">
            <a:avLst/>
          </a:prstGeom>
          <a:noFill/>
          <a:ln>
            <a:miter lim="800000"/>
            <a:headEnd/>
            <a:tailEnd/>
          </a:ln>
        </p:spPr>
        <p:txBody>
          <a:bodyPr/>
          <a:lstStyle/>
          <a:p>
            <a:pPr marL="465138" indent="-465138">
              <a:spcAft>
                <a:spcPts val="1200"/>
              </a:spcAft>
              <a:buClr>
                <a:srgbClr val="002060"/>
              </a:buClr>
              <a:buSzPct val="75000"/>
            </a:pPr>
            <a:r>
              <a:rPr lang="en-US" sz="2800" smtClean="0"/>
              <a:t>Any method of increasing international business that requires a direct investment in foreign operations is referred to as </a:t>
            </a:r>
            <a:r>
              <a:rPr lang="en-US" sz="2800" b="1" smtClean="0"/>
              <a:t>direct foreign investment (DFI)</a:t>
            </a:r>
          </a:p>
          <a:p>
            <a:pPr marL="465138" indent="-465138">
              <a:spcAft>
                <a:spcPts val="1200"/>
              </a:spcAft>
              <a:buClr>
                <a:srgbClr val="002060"/>
              </a:buClr>
              <a:buSzPct val="75000"/>
            </a:pPr>
            <a:r>
              <a:rPr lang="en-US" sz="2800" smtClean="0"/>
              <a:t>International trade and licensing usually not included</a:t>
            </a:r>
          </a:p>
          <a:p>
            <a:pPr marL="465138" indent="-465138">
              <a:spcAft>
                <a:spcPts val="1200"/>
              </a:spcAft>
              <a:buClr>
                <a:srgbClr val="002060"/>
              </a:buClr>
              <a:buSzPct val="75000"/>
            </a:pPr>
            <a:r>
              <a:rPr lang="en-US" sz="2800" smtClean="0"/>
              <a:t>Foreign acquisition and establishment of new foreign subsidiaries represent the largest portion of DFI.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FB64C168-190E-44C7-B0F1-DA0829392925}" type="slidenum">
              <a:rPr lang="en-US" smtClean="0"/>
              <a:pPr>
                <a:defRPr/>
              </a:pPr>
              <a:t>22</a:t>
            </a:fld>
            <a:endParaRPr lang="en-US" smtClean="0"/>
          </a:p>
        </p:txBody>
      </p:sp>
      <p:sp>
        <p:nvSpPr>
          <p:cNvPr id="28675" name="Title 1"/>
          <p:cNvSpPr>
            <a:spLocks noGrp="1"/>
          </p:cNvSpPr>
          <p:nvPr>
            <p:ph type="title"/>
          </p:nvPr>
        </p:nvSpPr>
        <p:spPr bwMode="auto">
          <a:xfrm>
            <a:off x="457200" y="0"/>
            <a:ext cx="7315200" cy="8382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rgbClr val="FFFFFF"/>
                </a:solidFill>
                <a:latin typeface="+mj-lt"/>
              </a:rPr>
              <a:t>Exhibit 1.3 </a:t>
            </a:r>
            <a:r>
              <a:rPr lang="en-US" sz="2800" b="0" dirty="0" smtClean="0">
                <a:solidFill>
                  <a:srgbClr val="FFFFFF"/>
                </a:solidFill>
                <a:latin typeface="+mj-lt"/>
              </a:rPr>
              <a:t>Cash Flow Diagrams for MNCs</a:t>
            </a:r>
            <a:endParaRPr lang="en-US" sz="2600" b="0" dirty="0" smtClean="0">
              <a:solidFill>
                <a:srgbClr val="FFFFFF"/>
              </a:solidFill>
              <a:latin typeface="+mj-lt"/>
            </a:endParaRPr>
          </a:p>
        </p:txBody>
      </p:sp>
      <p:sp>
        <p:nvSpPr>
          <p:cNvPr id="28676"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B71D9539-7FEA-436D-9E53-D2CFA81E1885}" type="slidenum">
              <a:rPr lang="en-US"/>
              <a:pPr/>
              <a:t>22</a:t>
            </a:fld>
            <a:endParaRPr lang="en-US"/>
          </a:p>
        </p:txBody>
      </p:sp>
      <p:pic>
        <p:nvPicPr>
          <p:cNvPr id="28677" name="Picture 1"/>
          <p:cNvPicPr>
            <a:picLocks noChangeAspect="1"/>
          </p:cNvPicPr>
          <p:nvPr/>
        </p:nvPicPr>
        <p:blipFill>
          <a:blip r:embed="rId3" cstate="print"/>
          <a:srcRect/>
          <a:stretch>
            <a:fillRect/>
          </a:stretch>
        </p:blipFill>
        <p:spPr bwMode="auto">
          <a:xfrm>
            <a:off x="758825" y="1270000"/>
            <a:ext cx="8382000" cy="516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70AF8AA2-57E7-428D-A181-886647CAE484}" type="slidenum">
              <a:rPr lang="en-US" smtClean="0"/>
              <a:pPr>
                <a:defRPr/>
              </a:pPr>
              <a:t>23</a:t>
            </a:fld>
            <a:endParaRPr lang="en-US" smtClean="0"/>
          </a:p>
        </p:txBody>
      </p:sp>
      <p:sp>
        <p:nvSpPr>
          <p:cNvPr id="29699" name="Rectangle 2"/>
          <p:cNvSpPr>
            <a:spLocks noGrp="1" noChangeArrowheads="1"/>
          </p:cNvSpPr>
          <p:nvPr>
            <p:ph type="title" idx="4294967295"/>
          </p:nvPr>
        </p:nvSpPr>
        <p:spPr bwMode="auto">
          <a:xfrm>
            <a:off x="533400" y="0"/>
            <a:ext cx="7315200" cy="838200"/>
          </a:xfrm>
          <a:prstGeom prst="rect">
            <a:avLst/>
          </a:prstGeom>
          <a:ln>
            <a:miter lim="800000"/>
            <a:headEnd/>
            <a:tailEnd/>
          </a:ln>
        </p:spPr>
        <p:txBody>
          <a:bodyPr anchor="ctr"/>
          <a:lstStyle/>
          <a:p>
            <a:pPr>
              <a:defRPr/>
            </a:pPr>
            <a:r>
              <a:rPr lang="en-US" sz="2800" dirty="0" smtClean="0">
                <a:solidFill>
                  <a:srgbClr val="FFFFFF"/>
                </a:solidFill>
                <a:latin typeface="+mj-lt"/>
              </a:rPr>
              <a:t>Exhibit 1.3 Cash Flow Diagrams for MNCs</a:t>
            </a:r>
          </a:p>
        </p:txBody>
      </p:sp>
      <p:sp>
        <p:nvSpPr>
          <p:cNvPr id="29700" name="Rectangle 3"/>
          <p:cNvSpPr>
            <a:spLocks noGrp="1" noChangeArrowheads="1"/>
          </p:cNvSpPr>
          <p:nvPr>
            <p:ph type="body" idx="4294967295"/>
          </p:nvPr>
        </p:nvSpPr>
        <p:spPr bwMode="auto">
          <a:xfrm>
            <a:off x="990600" y="1447800"/>
            <a:ext cx="7924800" cy="4419600"/>
          </a:xfrm>
          <a:prstGeom prst="rect">
            <a:avLst/>
          </a:prstGeom>
          <a:noFill/>
          <a:ln>
            <a:miter lim="800000"/>
            <a:headEnd/>
            <a:tailEnd/>
          </a:ln>
        </p:spPr>
        <p:txBody>
          <a:bodyPr/>
          <a:lstStyle/>
          <a:p>
            <a:pPr marL="465138" indent="-465138">
              <a:spcAft>
                <a:spcPts val="1200"/>
              </a:spcAft>
              <a:buClr>
                <a:srgbClr val="002060"/>
              </a:buClr>
              <a:buSzPct val="75000"/>
            </a:pPr>
            <a:r>
              <a:rPr lang="en-US" sz="2400" smtClean="0"/>
              <a:t>The first diagram reflects an MNC that engages in international trade. International cash flows result from paying for imports or receiving cash flow from exports.</a:t>
            </a:r>
          </a:p>
          <a:p>
            <a:pPr marL="465138" indent="-465138">
              <a:spcAft>
                <a:spcPts val="1200"/>
              </a:spcAft>
              <a:buClr>
                <a:srgbClr val="002060"/>
              </a:buClr>
              <a:buSzPct val="75000"/>
            </a:pPr>
            <a:r>
              <a:rPr lang="en-US" sz="2400" smtClean="0"/>
              <a:t>The second diagram reflects an MNC that engages in some international arrangements.  Outflows include expenses such as expenses incurred from transferring technology or funding partial investment in a franchise or joint venture.  Inflows are receipts from fees.</a:t>
            </a:r>
          </a:p>
          <a:p>
            <a:pPr marL="465138" indent="-465138">
              <a:buClr>
                <a:srgbClr val="002060"/>
              </a:buClr>
              <a:buSzPct val="75000"/>
            </a:pPr>
            <a:r>
              <a:rPr lang="en-US" sz="2400" smtClean="0"/>
              <a:t>The third diagram reflects an MNC that engages in direct foreign investment.  Cash flows exist between the parent company and the foreign subsidiary.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0AC9507-3F89-43A6-82EF-B21544312768}" type="slidenum">
              <a:rPr lang="en-US" smtClean="0"/>
              <a:pPr>
                <a:defRPr/>
              </a:pPr>
              <a:t>24</a:t>
            </a:fld>
            <a:endParaRPr lang="en-US" smtClean="0"/>
          </a:p>
        </p:txBody>
      </p:sp>
      <p:sp>
        <p:nvSpPr>
          <p:cNvPr id="1028" name="Title 1"/>
          <p:cNvSpPr>
            <a:spLocks noGrp="1"/>
          </p:cNvSpPr>
          <p:nvPr>
            <p:ph type="title"/>
          </p:nvPr>
        </p:nvSpPr>
        <p:spPr bwMode="auto">
          <a:xfrm>
            <a:off x="457200" y="0"/>
            <a:ext cx="7315200" cy="7620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rgbClr val="FFFFFF"/>
                </a:solidFill>
                <a:latin typeface="+mj-lt"/>
              </a:rPr>
              <a:t>Valuation Model for an MNC: </a:t>
            </a:r>
            <a:endParaRPr lang="en-US" sz="2800" b="0" dirty="0" smtClean="0">
              <a:solidFill>
                <a:srgbClr val="FFFFFF"/>
              </a:solidFill>
              <a:latin typeface="+mj-lt"/>
            </a:endParaRPr>
          </a:p>
        </p:txBody>
      </p:sp>
      <p:sp>
        <p:nvSpPr>
          <p:cNvPr id="27652" name="Content Placeholder 2"/>
          <p:cNvSpPr>
            <a:spLocks noGrp="1"/>
          </p:cNvSpPr>
          <p:nvPr>
            <p:ph idx="1"/>
          </p:nvPr>
        </p:nvSpPr>
        <p:spPr bwMode="auto">
          <a:xfrm>
            <a:off x="1539875" y="3657600"/>
            <a:ext cx="7315200" cy="2514600"/>
          </a:xfrm>
          <a:prstGeom prst="rect">
            <a:avLst/>
          </a:prstGeom>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marL="914400" indent="-454025" eaLnBrk="1" hangingPunct="1">
              <a:lnSpc>
                <a:spcPct val="90000"/>
              </a:lnSpc>
              <a:buSzTx/>
              <a:buFont typeface="Wingdings" pitchFamily="2" charset="2"/>
              <a:buNone/>
              <a:tabLst>
                <a:tab pos="573088" algn="l"/>
              </a:tabLst>
              <a:defRPr/>
            </a:pPr>
            <a:r>
              <a:rPr lang="en-US" dirty="0" smtClean="0">
                <a:solidFill>
                  <a:schemeClr val="tx1"/>
                </a:solidFill>
              </a:rPr>
              <a:t>Where</a:t>
            </a:r>
          </a:p>
          <a:p>
            <a:pPr marL="914400" indent="-454025" eaLnBrk="1" hangingPunct="1">
              <a:lnSpc>
                <a:spcPct val="90000"/>
              </a:lnSpc>
              <a:buSzTx/>
              <a:buFont typeface="Wingdings" pitchFamily="2" charset="2"/>
              <a:buChar char="§"/>
              <a:tabLst>
                <a:tab pos="573088" algn="l"/>
              </a:tabLst>
              <a:defRPr/>
            </a:pPr>
            <a:r>
              <a:rPr lang="en-US" i="1" dirty="0" smtClean="0">
                <a:solidFill>
                  <a:schemeClr val="tx1"/>
                </a:solidFill>
              </a:rPr>
              <a:t>V</a:t>
            </a:r>
            <a:r>
              <a:rPr lang="en-US" dirty="0" smtClean="0">
                <a:solidFill>
                  <a:schemeClr val="tx1"/>
                </a:solidFill>
              </a:rPr>
              <a:t> represents present value of expected cash flows</a:t>
            </a:r>
          </a:p>
          <a:p>
            <a:pPr marL="869950" lvl="1" indent="-412750" eaLnBrk="1" hangingPunct="1">
              <a:lnSpc>
                <a:spcPct val="90000"/>
              </a:lnSpc>
              <a:buSzTx/>
              <a:buFont typeface="Wingdings" pitchFamily="2" charset="2"/>
              <a:buChar char="§"/>
              <a:tabLst>
                <a:tab pos="573088" algn="l"/>
              </a:tabLst>
              <a:defRPr/>
            </a:pPr>
            <a:r>
              <a:rPr lang="en-US" sz="2000" i="1" dirty="0" smtClean="0"/>
              <a:t>E</a:t>
            </a:r>
            <a:r>
              <a:rPr lang="en-US" sz="2000" dirty="0" smtClean="0"/>
              <a:t>(</a:t>
            </a:r>
            <a:r>
              <a:rPr lang="en-US" sz="2000" i="1" dirty="0" err="1" smtClean="0"/>
              <a:t>CF</a:t>
            </a:r>
            <a:r>
              <a:rPr lang="en-US" sz="2000" baseline="-25000" dirty="0" err="1" smtClean="0"/>
              <a:t>$,</a:t>
            </a:r>
            <a:r>
              <a:rPr lang="en-US" sz="2000" i="1" baseline="-25000" dirty="0" err="1" smtClean="0"/>
              <a:t>t</a:t>
            </a:r>
            <a:r>
              <a:rPr lang="en-US" sz="2000" dirty="0" smtClean="0"/>
              <a:t>) represents expected cash flows to be received at the end of period </a:t>
            </a:r>
            <a:r>
              <a:rPr lang="en-US" sz="2000" i="1" dirty="0" smtClean="0"/>
              <a:t>t, </a:t>
            </a:r>
          </a:p>
          <a:p>
            <a:pPr marL="869950" lvl="1" indent="-412750" eaLnBrk="1" hangingPunct="1">
              <a:lnSpc>
                <a:spcPct val="90000"/>
              </a:lnSpc>
              <a:buSzTx/>
              <a:buFont typeface="Wingdings" pitchFamily="2" charset="2"/>
              <a:buChar char="§"/>
              <a:tabLst>
                <a:tab pos="573088" algn="l"/>
              </a:tabLst>
              <a:defRPr/>
            </a:pPr>
            <a:r>
              <a:rPr lang="en-US" sz="2000" i="1" dirty="0" smtClean="0"/>
              <a:t>n</a:t>
            </a:r>
            <a:r>
              <a:rPr lang="en-US" sz="2000" dirty="0" smtClean="0"/>
              <a:t> represents the number of periods into the future in which cash flows are received, and</a:t>
            </a:r>
          </a:p>
          <a:p>
            <a:pPr marL="869950" lvl="1" indent="-412750" eaLnBrk="1" hangingPunct="1">
              <a:lnSpc>
                <a:spcPct val="90000"/>
              </a:lnSpc>
              <a:buSzTx/>
              <a:buFont typeface="Wingdings" pitchFamily="2" charset="2"/>
              <a:buChar char="§"/>
              <a:tabLst>
                <a:tab pos="573088" algn="l"/>
              </a:tabLst>
              <a:defRPr/>
            </a:pPr>
            <a:r>
              <a:rPr lang="en-US" sz="2000" i="1" dirty="0" smtClean="0"/>
              <a:t>k </a:t>
            </a:r>
            <a:r>
              <a:rPr lang="en-US" sz="2000" dirty="0" smtClean="0"/>
              <a:t>represents the required rate of return by investors.</a:t>
            </a:r>
          </a:p>
          <a:p>
            <a:pPr marL="495300" indent="-33338" eaLnBrk="1" hangingPunct="1">
              <a:lnSpc>
                <a:spcPct val="90000"/>
              </a:lnSpc>
              <a:buSzTx/>
              <a:buFont typeface="Wingdings" pitchFamily="2" charset="2"/>
              <a:buNone/>
              <a:tabLst>
                <a:tab pos="573088" algn="l"/>
              </a:tabLst>
              <a:defRPr/>
            </a:pPr>
            <a:endParaRPr lang="en-US" sz="2400" dirty="0" smtClean="0"/>
          </a:p>
          <a:p>
            <a:pPr marL="495300" indent="-33338" eaLnBrk="1" hangingPunct="1">
              <a:buSzTx/>
              <a:buFont typeface="Wingdings" pitchFamily="2" charset="2"/>
              <a:buAutoNum type="arabicPeriod"/>
              <a:tabLst>
                <a:tab pos="573088" algn="l"/>
              </a:tabLst>
              <a:defRPr/>
            </a:pPr>
            <a:endParaRPr lang="en-US" sz="2400" dirty="0" smtClean="0"/>
          </a:p>
        </p:txBody>
      </p:sp>
      <p:sp>
        <p:nvSpPr>
          <p:cNvPr id="1030"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25EF91D4-3AAC-4CEF-886F-17DA8657059A}" type="slidenum">
              <a:rPr lang="en-US"/>
              <a:pPr/>
              <a:t>24</a:t>
            </a:fld>
            <a:endParaRPr lang="en-US"/>
          </a:p>
        </p:txBody>
      </p:sp>
      <p:graphicFrame>
        <p:nvGraphicFramePr>
          <p:cNvPr id="1026" name="Object 5"/>
          <p:cNvGraphicFramePr>
            <a:graphicFrameLocks noChangeAspect="1"/>
          </p:cNvGraphicFramePr>
          <p:nvPr/>
        </p:nvGraphicFramePr>
        <p:xfrm>
          <a:off x="2743200" y="1828800"/>
          <a:ext cx="3405188" cy="1985963"/>
        </p:xfrm>
        <a:graphic>
          <a:graphicData uri="http://schemas.openxmlformats.org/presentationml/2006/ole">
            <p:oleObj spid="_x0000_s1026" name="Equation" r:id="rId4" imgW="1171543" imgH="666736" progId="Equation.3">
              <p:embed/>
            </p:oleObj>
          </a:graphicData>
        </a:graphic>
      </p:graphicFrame>
      <p:sp>
        <p:nvSpPr>
          <p:cNvPr id="1031" name="TextBox 1"/>
          <p:cNvSpPr txBox="1">
            <a:spLocks noChangeArrowheads="1"/>
          </p:cNvSpPr>
          <p:nvPr/>
        </p:nvSpPr>
        <p:spPr bwMode="auto">
          <a:xfrm>
            <a:off x="685800" y="790575"/>
            <a:ext cx="1781175" cy="369888"/>
          </a:xfrm>
          <a:prstGeom prst="rect">
            <a:avLst/>
          </a:prstGeom>
          <a:noFill/>
          <a:ln w="9525">
            <a:noFill/>
            <a:miter lim="800000"/>
            <a:headEnd/>
            <a:tailEnd/>
          </a:ln>
        </p:spPr>
        <p:txBody>
          <a:bodyPr wrap="none">
            <a:spAutoFit/>
          </a:bodyPr>
          <a:lstStyle/>
          <a:p>
            <a:r>
              <a:rPr lang="en-US" b="1">
                <a:solidFill>
                  <a:srgbClr val="FFFFFF"/>
                </a:solidFill>
                <a:latin typeface="Times New Roman" pitchFamily="18" charset="0"/>
              </a:rPr>
              <a:t>Domestic Model</a:t>
            </a:r>
            <a:endParaRPr lang="en-US" b="1">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1A06D6A7-17F3-47F7-9676-3D6B8094A58B}" type="slidenum">
              <a:rPr lang="en-US" smtClean="0"/>
              <a:pPr>
                <a:defRPr/>
              </a:pPr>
              <a:t>25</a:t>
            </a:fld>
            <a:endParaRPr lang="en-US" smtClean="0"/>
          </a:p>
        </p:txBody>
      </p:sp>
      <p:sp>
        <p:nvSpPr>
          <p:cNvPr id="2052" name="Title 1"/>
          <p:cNvSpPr>
            <a:spLocks noGrp="1"/>
          </p:cNvSpPr>
          <p:nvPr>
            <p:ph type="title"/>
          </p:nvPr>
        </p:nvSpPr>
        <p:spPr bwMode="auto">
          <a:xfrm>
            <a:off x="533400" y="0"/>
            <a:ext cx="7315200" cy="8382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smtClean="0">
                <a:solidFill>
                  <a:srgbClr val="FFFFFF"/>
                </a:solidFill>
                <a:latin typeface="+mj-lt"/>
              </a:rPr>
              <a:t>Valuation Model for an MNC: </a:t>
            </a:r>
            <a:endParaRPr lang="en-US" sz="2800" b="0" smtClean="0">
              <a:solidFill>
                <a:srgbClr val="FFFFFF"/>
              </a:solidFill>
              <a:latin typeface="+mj-lt"/>
            </a:endParaRPr>
          </a:p>
        </p:txBody>
      </p:sp>
      <p:sp>
        <p:nvSpPr>
          <p:cNvPr id="2053" name="Content Placeholder 2"/>
          <p:cNvSpPr>
            <a:spLocks noGrp="1"/>
          </p:cNvSpPr>
          <p:nvPr>
            <p:ph idx="1"/>
          </p:nvPr>
        </p:nvSpPr>
        <p:spPr bwMode="auto">
          <a:xfrm>
            <a:off x="1066800" y="1676400"/>
            <a:ext cx="7315200" cy="4495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495300" indent="-33338" eaLnBrk="1" hangingPunct="1">
              <a:lnSpc>
                <a:spcPct val="90000"/>
              </a:lnSpc>
              <a:buSzTx/>
              <a:buFont typeface="Wingdings" pitchFamily="2" charset="2"/>
              <a:buNone/>
            </a:pPr>
            <a:endParaRPr lang="en-US" sz="2800" smtClean="0"/>
          </a:p>
          <a:p>
            <a:pPr marL="495300" indent="-33338" eaLnBrk="1" hangingPunct="1">
              <a:lnSpc>
                <a:spcPct val="90000"/>
              </a:lnSpc>
              <a:buSzTx/>
              <a:buFont typeface="Wingdings" pitchFamily="2" charset="2"/>
              <a:buNone/>
            </a:pPr>
            <a:endParaRPr lang="en-US" sz="2400" smtClean="0"/>
          </a:p>
          <a:p>
            <a:pPr marL="495300" indent="-33338" eaLnBrk="1" hangingPunct="1">
              <a:lnSpc>
                <a:spcPct val="90000"/>
              </a:lnSpc>
              <a:buSzTx/>
              <a:buFont typeface="Wingdings" pitchFamily="2" charset="2"/>
              <a:buNone/>
            </a:pPr>
            <a:endParaRPr lang="en-US" sz="2400" smtClean="0"/>
          </a:p>
          <a:p>
            <a:pPr marL="495300" indent="-33338" eaLnBrk="1" hangingPunct="1">
              <a:lnSpc>
                <a:spcPct val="90000"/>
              </a:lnSpc>
              <a:buSzTx/>
              <a:buFont typeface="Wingdings" pitchFamily="2" charset="2"/>
              <a:buNone/>
            </a:pPr>
            <a:r>
              <a:rPr lang="en-US" sz="2400" smtClean="0"/>
              <a:t>				</a:t>
            </a:r>
          </a:p>
          <a:p>
            <a:pPr marL="495300" indent="-33338" eaLnBrk="1" hangingPunct="1">
              <a:lnSpc>
                <a:spcPct val="90000"/>
              </a:lnSpc>
              <a:buSzTx/>
              <a:buFont typeface="Wingdings" pitchFamily="2" charset="2"/>
              <a:buNone/>
            </a:pPr>
            <a:endParaRPr lang="en-US" sz="2400" smtClean="0"/>
          </a:p>
          <a:p>
            <a:pPr marL="869950" lvl="1" indent="-412750" eaLnBrk="1" hangingPunct="1">
              <a:lnSpc>
                <a:spcPct val="90000"/>
              </a:lnSpc>
              <a:buSzTx/>
              <a:buFont typeface="Wingdings" pitchFamily="2" charset="2"/>
              <a:buNone/>
            </a:pPr>
            <a:r>
              <a:rPr lang="en-US" sz="2000" smtClean="0"/>
              <a:t>Where</a:t>
            </a:r>
          </a:p>
          <a:p>
            <a:pPr marL="869950" lvl="1" indent="-412750" eaLnBrk="1" hangingPunct="1">
              <a:lnSpc>
                <a:spcPct val="90000"/>
              </a:lnSpc>
              <a:buSzTx/>
              <a:buFont typeface="Wingdings" pitchFamily="2" charset="2"/>
              <a:buChar char="§"/>
            </a:pPr>
            <a:r>
              <a:rPr lang="en-US" sz="2000" i="1" smtClean="0"/>
              <a:t>CF</a:t>
            </a:r>
            <a:r>
              <a:rPr lang="en-US" sz="2000" i="1" baseline="-25000" smtClean="0"/>
              <a:t>j,t</a:t>
            </a:r>
            <a:r>
              <a:rPr lang="en-US" sz="2000" i="1" smtClean="0"/>
              <a:t> </a:t>
            </a:r>
            <a:r>
              <a:rPr lang="en-US" sz="2000" smtClean="0"/>
              <a:t>represents the amount of cash flow denominated in a particular foreign currency </a:t>
            </a:r>
            <a:r>
              <a:rPr lang="en-US" sz="2000" i="1" smtClean="0"/>
              <a:t>j </a:t>
            </a:r>
            <a:r>
              <a:rPr lang="en-US" sz="2000" smtClean="0"/>
              <a:t>at the end of period </a:t>
            </a:r>
            <a:r>
              <a:rPr lang="en-US" sz="2000" i="1" smtClean="0"/>
              <a:t>t, </a:t>
            </a:r>
          </a:p>
          <a:p>
            <a:pPr marL="869950" lvl="1" indent="-412750" eaLnBrk="1" hangingPunct="1">
              <a:lnSpc>
                <a:spcPct val="90000"/>
              </a:lnSpc>
              <a:buSzTx/>
              <a:buFont typeface="Wingdings" pitchFamily="2" charset="2"/>
              <a:buChar char="§"/>
            </a:pPr>
            <a:endParaRPr lang="en-US" sz="2000" smtClean="0"/>
          </a:p>
          <a:p>
            <a:pPr marL="869950" lvl="1" indent="-412750" eaLnBrk="1" hangingPunct="1">
              <a:lnSpc>
                <a:spcPct val="90000"/>
              </a:lnSpc>
              <a:buSzTx/>
              <a:buFont typeface="Wingdings" pitchFamily="2" charset="2"/>
              <a:buChar char="§"/>
            </a:pPr>
            <a:r>
              <a:rPr lang="en-US" sz="2000" i="1" smtClean="0"/>
              <a:t>S</a:t>
            </a:r>
            <a:r>
              <a:rPr lang="en-US" sz="2000" i="1" baseline="-25000" smtClean="0"/>
              <a:t>j,t </a:t>
            </a:r>
            <a:r>
              <a:rPr lang="en-US" sz="2000" smtClean="0"/>
              <a:t>represents the exchange rate at which the foreign currency (measured in dollars per unit of the foreign currency) can be converted to dollars at the end of period </a:t>
            </a:r>
            <a:r>
              <a:rPr lang="en-US" sz="2000" i="1" smtClean="0"/>
              <a:t>t</a:t>
            </a:r>
            <a:r>
              <a:rPr lang="en-US" sz="2000" smtClean="0"/>
              <a:t>.</a:t>
            </a:r>
          </a:p>
          <a:p>
            <a:pPr marL="869950" lvl="1" indent="-412750" eaLnBrk="1" hangingPunct="1">
              <a:lnSpc>
                <a:spcPct val="90000"/>
              </a:lnSpc>
              <a:buSzTx/>
              <a:buFont typeface="Wingdings" pitchFamily="2" charset="2"/>
              <a:buNone/>
            </a:pPr>
            <a:endParaRPr lang="en-US" sz="2000" smtClean="0"/>
          </a:p>
          <a:p>
            <a:pPr marL="495300" indent="-33338" eaLnBrk="1" hangingPunct="1">
              <a:lnSpc>
                <a:spcPct val="90000"/>
              </a:lnSpc>
              <a:buSzTx/>
              <a:buFont typeface="Wingdings" pitchFamily="2" charset="2"/>
              <a:buNone/>
            </a:pPr>
            <a:endParaRPr lang="en-US" sz="2400" smtClean="0"/>
          </a:p>
          <a:p>
            <a:pPr marL="495300" indent="-33338" eaLnBrk="1" hangingPunct="1">
              <a:lnSpc>
                <a:spcPct val="90000"/>
              </a:lnSpc>
              <a:buSzTx/>
              <a:buFont typeface="Wingdings" pitchFamily="2" charset="2"/>
              <a:buNone/>
            </a:pPr>
            <a:endParaRPr lang="en-US" sz="2400" smtClean="0"/>
          </a:p>
          <a:p>
            <a:pPr marL="495300" indent="-33338" eaLnBrk="1" hangingPunct="1">
              <a:buSzTx/>
              <a:buFont typeface="Wingdings" pitchFamily="2" charset="2"/>
              <a:buAutoNum type="arabicPeriod"/>
            </a:pPr>
            <a:endParaRPr lang="en-US" sz="2400" smtClean="0"/>
          </a:p>
        </p:txBody>
      </p:sp>
      <p:sp>
        <p:nvSpPr>
          <p:cNvPr id="2054"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C6F259E7-C062-4DC6-8DBF-E89F9EB0E257}" type="slidenum">
              <a:rPr lang="en-US"/>
              <a:pPr/>
              <a:t>25</a:t>
            </a:fld>
            <a:endParaRPr lang="en-US"/>
          </a:p>
        </p:txBody>
      </p:sp>
      <p:graphicFrame>
        <p:nvGraphicFramePr>
          <p:cNvPr id="2050" name="Object 2"/>
          <p:cNvGraphicFramePr>
            <a:graphicFrameLocks noChangeAspect="1"/>
          </p:cNvGraphicFramePr>
          <p:nvPr/>
        </p:nvGraphicFramePr>
        <p:xfrm>
          <a:off x="1524000" y="1905000"/>
          <a:ext cx="6934200" cy="1597025"/>
        </p:xfrm>
        <a:graphic>
          <a:graphicData uri="http://schemas.openxmlformats.org/presentationml/2006/ole">
            <p:oleObj spid="_x0000_s2050" name="Equation" r:id="rId4" imgW="1886077" imgH="400042" progId="Equation.3">
              <p:embed/>
            </p:oleObj>
          </a:graphicData>
        </a:graphic>
      </p:graphicFrame>
      <p:sp>
        <p:nvSpPr>
          <p:cNvPr id="2055" name="TextBox 1"/>
          <p:cNvSpPr txBox="1">
            <a:spLocks noChangeArrowheads="1"/>
          </p:cNvSpPr>
          <p:nvPr/>
        </p:nvSpPr>
        <p:spPr bwMode="auto">
          <a:xfrm>
            <a:off x="685800" y="457200"/>
            <a:ext cx="2230438" cy="723900"/>
          </a:xfrm>
          <a:prstGeom prst="rect">
            <a:avLst/>
          </a:prstGeom>
          <a:noFill/>
          <a:ln w="9525">
            <a:noFill/>
            <a:miter lim="800000"/>
            <a:headEnd/>
            <a:tailEnd/>
          </a:ln>
        </p:spPr>
        <p:txBody>
          <a:bodyPr wrap="none">
            <a:spAutoFit/>
          </a:bodyPr>
          <a:lstStyle/>
          <a:p>
            <a:pPr>
              <a:spcBef>
                <a:spcPts val="600"/>
              </a:spcBef>
            </a:pPr>
            <a:endParaRPr lang="en-US" b="1">
              <a:solidFill>
                <a:srgbClr val="FFFFFF"/>
              </a:solidFill>
              <a:latin typeface="Times New Roman" pitchFamily="18" charset="0"/>
            </a:endParaRPr>
          </a:p>
          <a:p>
            <a:pPr>
              <a:spcBef>
                <a:spcPts val="600"/>
              </a:spcBef>
            </a:pPr>
            <a:r>
              <a:rPr lang="en-US" b="1">
                <a:solidFill>
                  <a:srgbClr val="FFFFFF"/>
                </a:solidFill>
                <a:latin typeface="Times New Roman" pitchFamily="18" charset="0"/>
              </a:rPr>
              <a:t>Multinational Model</a:t>
            </a:r>
            <a:endParaRPr lang="en-US" b="1">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4667F59-66D4-4293-BC97-0374CDBD1612}" type="slidenum">
              <a:rPr lang="en-US" smtClean="0"/>
              <a:pPr>
                <a:defRPr/>
              </a:pPr>
              <a:t>26</a:t>
            </a:fld>
            <a:endParaRPr lang="en-US" smtClean="0"/>
          </a:p>
        </p:txBody>
      </p:sp>
      <p:sp>
        <p:nvSpPr>
          <p:cNvPr id="3076" name="Title 1"/>
          <p:cNvSpPr>
            <a:spLocks noGrp="1"/>
          </p:cNvSpPr>
          <p:nvPr>
            <p:ph type="title"/>
          </p:nvPr>
        </p:nvSpPr>
        <p:spPr bwMode="auto">
          <a:xfrm>
            <a:off x="533400" y="0"/>
            <a:ext cx="8610600" cy="838200"/>
          </a:xfrm>
          <a:prstGeom prst="rect">
            <a:avLst/>
          </a:prstGeom>
          <a:ln>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2800" dirty="0" smtClean="0">
                <a:solidFill>
                  <a:srgbClr val="FFFFFF"/>
                </a:solidFill>
                <a:latin typeface="+mj-lt"/>
              </a:rPr>
              <a:t>Valuation Model for an MNC</a:t>
            </a:r>
            <a:endParaRPr lang="en-US" sz="2800" b="0" dirty="0" smtClean="0">
              <a:solidFill>
                <a:srgbClr val="FFFFFF"/>
              </a:solidFill>
              <a:latin typeface="+mj-lt"/>
            </a:endParaRPr>
          </a:p>
        </p:txBody>
      </p:sp>
      <p:sp>
        <p:nvSpPr>
          <p:cNvPr id="3077" name="Content Placeholder 2"/>
          <p:cNvSpPr>
            <a:spLocks noGrp="1"/>
          </p:cNvSpPr>
          <p:nvPr>
            <p:ph idx="1"/>
          </p:nvPr>
        </p:nvSpPr>
        <p:spPr bwMode="auto">
          <a:xfrm>
            <a:off x="1066800" y="1676400"/>
            <a:ext cx="7315200" cy="4038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495300" indent="-33338" eaLnBrk="1" hangingPunct="1">
              <a:lnSpc>
                <a:spcPct val="90000"/>
              </a:lnSpc>
              <a:buSzTx/>
              <a:buFont typeface="Wingdings" pitchFamily="2" charset="2"/>
              <a:buNone/>
            </a:pPr>
            <a:endParaRPr lang="en-US" sz="2800" smtClean="0"/>
          </a:p>
          <a:p>
            <a:pPr marL="495300" indent="-33338" eaLnBrk="1" hangingPunct="1">
              <a:lnSpc>
                <a:spcPct val="90000"/>
              </a:lnSpc>
              <a:buSzTx/>
              <a:buFont typeface="Wingdings" pitchFamily="2" charset="2"/>
              <a:buNone/>
            </a:pPr>
            <a:endParaRPr lang="en-US" sz="2400" smtClean="0"/>
          </a:p>
          <a:p>
            <a:pPr marL="495300" indent="-33338" eaLnBrk="1" hangingPunct="1">
              <a:lnSpc>
                <a:spcPct val="90000"/>
              </a:lnSpc>
              <a:buSzTx/>
              <a:buFont typeface="Wingdings" pitchFamily="2" charset="2"/>
              <a:buNone/>
            </a:pPr>
            <a:endParaRPr lang="en-US" sz="2400" smtClean="0"/>
          </a:p>
          <a:p>
            <a:pPr marL="495300" indent="-33338" eaLnBrk="1" hangingPunct="1">
              <a:lnSpc>
                <a:spcPct val="90000"/>
              </a:lnSpc>
              <a:buSzTx/>
              <a:buFont typeface="Wingdings" pitchFamily="2" charset="2"/>
              <a:buNone/>
            </a:pPr>
            <a:r>
              <a:rPr lang="en-US" sz="2400" smtClean="0"/>
              <a:t>				</a:t>
            </a:r>
          </a:p>
          <a:p>
            <a:pPr marL="495300" indent="-33338" eaLnBrk="1" hangingPunct="1">
              <a:lnSpc>
                <a:spcPct val="90000"/>
              </a:lnSpc>
              <a:buSzTx/>
              <a:buFont typeface="Wingdings" pitchFamily="2" charset="2"/>
              <a:buNone/>
            </a:pPr>
            <a:endParaRPr lang="en-US" sz="2400" smtClean="0"/>
          </a:p>
          <a:p>
            <a:pPr marL="869950" lvl="1" indent="-412750" eaLnBrk="1" hangingPunct="1">
              <a:lnSpc>
                <a:spcPct val="90000"/>
              </a:lnSpc>
              <a:buSzTx/>
              <a:buFont typeface="Wingdings" pitchFamily="2" charset="2"/>
              <a:buChar char="§"/>
            </a:pPr>
            <a:r>
              <a:rPr lang="en-US" sz="2000" smtClean="0"/>
              <a:t>Derive an expected dollar cash flow value for each currency</a:t>
            </a:r>
          </a:p>
          <a:p>
            <a:pPr marL="869950" lvl="1" indent="-412750" eaLnBrk="1" hangingPunct="1">
              <a:lnSpc>
                <a:spcPct val="90000"/>
              </a:lnSpc>
              <a:buSzTx/>
              <a:buFont typeface="Wingdings" pitchFamily="2" charset="2"/>
              <a:buChar char="§"/>
            </a:pPr>
            <a:r>
              <a:rPr lang="en-US" sz="2000" smtClean="0"/>
              <a:t>Combine the cash flows among currencies within a given period</a:t>
            </a:r>
          </a:p>
          <a:p>
            <a:pPr marL="869950" lvl="1" indent="-412750" eaLnBrk="1" hangingPunct="1">
              <a:lnSpc>
                <a:spcPct val="90000"/>
              </a:lnSpc>
              <a:buSzTx/>
              <a:buFont typeface="Wingdings" pitchFamily="2" charset="2"/>
              <a:buNone/>
            </a:pPr>
            <a:endParaRPr lang="en-US" sz="2000" smtClean="0"/>
          </a:p>
          <a:p>
            <a:pPr marL="495300" indent="-33338" eaLnBrk="1" hangingPunct="1">
              <a:lnSpc>
                <a:spcPct val="90000"/>
              </a:lnSpc>
              <a:buSzTx/>
              <a:buFont typeface="Wingdings" pitchFamily="2" charset="2"/>
              <a:buNone/>
            </a:pPr>
            <a:endParaRPr lang="en-US" sz="2400" smtClean="0"/>
          </a:p>
          <a:p>
            <a:pPr marL="495300" indent="-33338" eaLnBrk="1" hangingPunct="1">
              <a:lnSpc>
                <a:spcPct val="90000"/>
              </a:lnSpc>
              <a:buSzTx/>
              <a:buFont typeface="Wingdings" pitchFamily="2" charset="2"/>
              <a:buNone/>
            </a:pPr>
            <a:endParaRPr lang="en-US" sz="2400" smtClean="0"/>
          </a:p>
          <a:p>
            <a:pPr marL="495300" indent="-33338" eaLnBrk="1" hangingPunct="1">
              <a:buSzTx/>
              <a:buFont typeface="Wingdings" pitchFamily="2" charset="2"/>
              <a:buAutoNum type="arabicPeriod"/>
            </a:pPr>
            <a:endParaRPr lang="en-US" sz="2400" smtClean="0"/>
          </a:p>
        </p:txBody>
      </p:sp>
      <p:sp>
        <p:nvSpPr>
          <p:cNvPr id="3078"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A27BF263-6826-40FB-BF0B-C369CE9BE7B6}" type="slidenum">
              <a:rPr lang="en-US"/>
              <a:pPr/>
              <a:t>26</a:t>
            </a:fld>
            <a:endParaRPr lang="en-US"/>
          </a:p>
        </p:txBody>
      </p:sp>
      <p:graphicFrame>
        <p:nvGraphicFramePr>
          <p:cNvPr id="3074" name="Object 2"/>
          <p:cNvGraphicFramePr>
            <a:graphicFrameLocks noChangeAspect="1"/>
          </p:cNvGraphicFramePr>
          <p:nvPr/>
        </p:nvGraphicFramePr>
        <p:xfrm>
          <a:off x="1524000" y="1905000"/>
          <a:ext cx="6934200" cy="1597025"/>
        </p:xfrm>
        <a:graphic>
          <a:graphicData uri="http://schemas.openxmlformats.org/presentationml/2006/ole">
            <p:oleObj spid="_x0000_s3074" name="Equation" r:id="rId4" imgW="1886077" imgH="400042" progId="Equation.3">
              <p:embed/>
            </p:oleObj>
          </a:graphicData>
        </a:graphic>
      </p:graphicFrame>
      <p:sp>
        <p:nvSpPr>
          <p:cNvPr id="3079" name="TextBox 1"/>
          <p:cNvSpPr txBox="1">
            <a:spLocks noChangeArrowheads="1"/>
          </p:cNvSpPr>
          <p:nvPr/>
        </p:nvSpPr>
        <p:spPr bwMode="auto">
          <a:xfrm>
            <a:off x="685800" y="457200"/>
            <a:ext cx="4346575" cy="723900"/>
          </a:xfrm>
          <a:prstGeom prst="rect">
            <a:avLst/>
          </a:prstGeom>
          <a:noFill/>
          <a:ln w="9525">
            <a:noFill/>
            <a:miter lim="800000"/>
            <a:headEnd/>
            <a:tailEnd/>
          </a:ln>
        </p:spPr>
        <p:txBody>
          <a:bodyPr wrap="none">
            <a:spAutoFit/>
          </a:bodyPr>
          <a:lstStyle/>
          <a:p>
            <a:pPr>
              <a:spcBef>
                <a:spcPts val="600"/>
              </a:spcBef>
            </a:pPr>
            <a:endParaRPr lang="en-US" b="1">
              <a:solidFill>
                <a:srgbClr val="FFFFFF"/>
              </a:solidFill>
              <a:latin typeface="Times New Roman" pitchFamily="18" charset="0"/>
            </a:endParaRPr>
          </a:p>
          <a:p>
            <a:pPr>
              <a:spcBef>
                <a:spcPts val="600"/>
              </a:spcBef>
            </a:pPr>
            <a:r>
              <a:rPr lang="en-US" b="1">
                <a:solidFill>
                  <a:srgbClr val="FFFFFF"/>
                </a:solidFill>
                <a:latin typeface="Times New Roman" pitchFamily="18" charset="0"/>
              </a:rPr>
              <a:t>An MNC that uses two or more currencies</a:t>
            </a:r>
            <a:endParaRPr lang="en-US" b="1">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F011BBC-678D-4A31-83F4-CB0E31EF27F1}" type="slidenum">
              <a:rPr lang="en-US" smtClean="0"/>
              <a:pPr>
                <a:defRPr/>
              </a:pPr>
              <a:t>27</a:t>
            </a:fld>
            <a:endParaRPr lang="en-US" smtClean="0"/>
          </a:p>
        </p:txBody>
      </p:sp>
      <p:sp>
        <p:nvSpPr>
          <p:cNvPr id="30723" name="Rectangle 2"/>
          <p:cNvSpPr>
            <a:spLocks noGrp="1" noChangeArrowheads="1"/>
          </p:cNvSpPr>
          <p:nvPr>
            <p:ph type="title" idx="4294967295"/>
          </p:nvPr>
        </p:nvSpPr>
        <p:spPr bwMode="auto">
          <a:xfrm>
            <a:off x="457200" y="-25400"/>
            <a:ext cx="8153400" cy="863600"/>
          </a:xfrm>
          <a:prstGeom prst="rect">
            <a:avLst/>
          </a:prstGeom>
          <a:noFill/>
          <a:ln>
            <a:miter lim="800000"/>
            <a:headEnd/>
            <a:tailEnd/>
          </a:ln>
        </p:spPr>
        <p:txBody>
          <a:bodyPr anchor="ctr"/>
          <a:lstStyle/>
          <a:p>
            <a:r>
              <a:rPr lang="en-US" sz="2800" smtClean="0">
                <a:solidFill>
                  <a:srgbClr val="FFFFFF"/>
                </a:solidFill>
              </a:rPr>
              <a:t>Uncertainty Surrounding MNC Cash Flows</a:t>
            </a:r>
          </a:p>
        </p:txBody>
      </p:sp>
      <p:sp>
        <p:nvSpPr>
          <p:cNvPr id="30724" name="Rectangle 3"/>
          <p:cNvSpPr>
            <a:spLocks noGrp="1" noChangeArrowheads="1"/>
          </p:cNvSpPr>
          <p:nvPr>
            <p:ph type="body" idx="4294967295"/>
          </p:nvPr>
        </p:nvSpPr>
        <p:spPr bwMode="auto">
          <a:xfrm>
            <a:off x="762000" y="1295400"/>
            <a:ext cx="8077200" cy="4419600"/>
          </a:xfrm>
          <a:prstGeom prst="rect">
            <a:avLst/>
          </a:prstGeom>
          <a:noFill/>
          <a:ln>
            <a:miter lim="800000"/>
            <a:headEnd/>
            <a:tailEnd/>
          </a:ln>
        </p:spPr>
        <p:txBody>
          <a:bodyPr/>
          <a:lstStyle/>
          <a:p>
            <a:pPr marL="495300" indent="-495300">
              <a:buSzTx/>
              <a:buFont typeface="Wingdings" pitchFamily="2" charset="2"/>
              <a:buAutoNum type="arabicPeriod"/>
            </a:pPr>
            <a:r>
              <a:rPr lang="en-US" sz="2400" u="sng" smtClean="0"/>
              <a:t>Exposure to international economic conditions </a:t>
            </a:r>
            <a:r>
              <a:rPr lang="en-US" sz="2400" smtClean="0"/>
              <a:t>– If economic conditions in a foreign country weaken, purchase of products decline and MNC sales in that country may be lower than expected.</a:t>
            </a:r>
          </a:p>
          <a:p>
            <a:pPr marL="495300" indent="-495300">
              <a:buSzTx/>
              <a:buFont typeface="Wingdings" pitchFamily="2" charset="2"/>
              <a:buAutoNum type="arabicPeriod"/>
            </a:pPr>
            <a:r>
              <a:rPr lang="en-US" sz="2400" u="sng" smtClean="0"/>
              <a:t>Exposure to international political risk </a:t>
            </a:r>
            <a:r>
              <a:rPr lang="en-US" sz="2400" smtClean="0"/>
              <a:t>– A foreign government may increase taxes or impose barriers on the MNC’s subsidiary.</a:t>
            </a:r>
          </a:p>
          <a:p>
            <a:pPr marL="495300" indent="-495300">
              <a:buSzTx/>
              <a:buFont typeface="Wingdings" pitchFamily="2" charset="2"/>
              <a:buAutoNum type="arabicPeriod"/>
            </a:pPr>
            <a:r>
              <a:rPr lang="en-US" sz="2400" u="sng" smtClean="0"/>
              <a:t>Exposure to exchange rate risk </a:t>
            </a:r>
            <a:r>
              <a:rPr lang="en-US" sz="2400" smtClean="0"/>
              <a:t>– If foreign currencies related to the MNC subsidiary weaken against the U.S. dollar, the MNC will receive a lower amount of dollar cash flows than was expected.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CEF8FD0-0222-470B-A4F7-09956D2CC1A8}" type="slidenum">
              <a:rPr lang="en-US" smtClean="0"/>
              <a:pPr>
                <a:defRPr/>
              </a:pPr>
              <a:t>28</a:t>
            </a:fld>
            <a:endParaRPr lang="en-US" smtClean="0"/>
          </a:p>
        </p:txBody>
      </p:sp>
      <p:sp>
        <p:nvSpPr>
          <p:cNvPr id="31747" name="Rectangle 2"/>
          <p:cNvSpPr>
            <a:spLocks noGrp="1" noChangeArrowheads="1"/>
          </p:cNvSpPr>
          <p:nvPr>
            <p:ph type="title" idx="4294967295"/>
          </p:nvPr>
        </p:nvSpPr>
        <p:spPr bwMode="auto">
          <a:xfrm>
            <a:off x="457200" y="-25400"/>
            <a:ext cx="8229600" cy="863600"/>
          </a:xfrm>
          <a:prstGeom prst="rect">
            <a:avLst/>
          </a:prstGeom>
          <a:noFill/>
          <a:ln>
            <a:miter lim="800000"/>
            <a:headEnd/>
            <a:tailEnd/>
          </a:ln>
        </p:spPr>
        <p:txBody>
          <a:bodyPr anchor="ctr"/>
          <a:lstStyle/>
          <a:p>
            <a:r>
              <a:rPr lang="en-US" sz="2600" smtClean="0">
                <a:solidFill>
                  <a:srgbClr val="FFFFFF"/>
                </a:solidFill>
              </a:rPr>
              <a:t>How Uncertainty Affects the MNC’s cost of Capital</a:t>
            </a:r>
          </a:p>
        </p:txBody>
      </p:sp>
      <p:sp>
        <p:nvSpPr>
          <p:cNvPr id="31748" name="Rectangle 3"/>
          <p:cNvSpPr>
            <a:spLocks noGrp="1" noChangeArrowheads="1"/>
          </p:cNvSpPr>
          <p:nvPr>
            <p:ph type="body" idx="4294967295"/>
          </p:nvPr>
        </p:nvSpPr>
        <p:spPr bwMode="auto">
          <a:xfrm>
            <a:off x="762000" y="1752600"/>
            <a:ext cx="8077200" cy="3810000"/>
          </a:xfrm>
          <a:prstGeom prst="rect">
            <a:avLst/>
          </a:prstGeom>
          <a:noFill/>
          <a:ln>
            <a:miter lim="800000"/>
            <a:headEnd/>
            <a:tailEnd/>
          </a:ln>
        </p:spPr>
        <p:txBody>
          <a:bodyPr/>
          <a:lstStyle/>
          <a:p>
            <a:pPr marL="0" indent="0">
              <a:buSzTx/>
              <a:buFont typeface="Wingdings" pitchFamily="2" charset="2"/>
              <a:buNone/>
            </a:pPr>
            <a:r>
              <a:rPr lang="en-US" sz="2800" smtClean="0"/>
              <a:t>A higher level of uncertainty increases the return on investment required by investors and the MNC’s valuation decreases.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5FF39236-0D19-4764-9A5D-5758B190A7E7}" type="slidenum">
              <a:rPr lang="en-US" smtClean="0"/>
              <a:pPr>
                <a:defRPr/>
              </a:pPr>
              <a:t>29</a:t>
            </a:fld>
            <a:endParaRPr lang="en-US" smtClean="0"/>
          </a:p>
        </p:txBody>
      </p:sp>
      <p:sp>
        <p:nvSpPr>
          <p:cNvPr id="32771" name="Rectangle 2"/>
          <p:cNvSpPr>
            <a:spLocks noGrp="1" noChangeArrowheads="1"/>
          </p:cNvSpPr>
          <p:nvPr>
            <p:ph type="title" idx="4294967295"/>
          </p:nvPr>
        </p:nvSpPr>
        <p:spPr bwMode="auto">
          <a:xfrm>
            <a:off x="457200" y="-25400"/>
            <a:ext cx="8229600" cy="863600"/>
          </a:xfrm>
          <a:prstGeom prst="rect">
            <a:avLst/>
          </a:prstGeom>
          <a:noFill/>
          <a:ln>
            <a:miter lim="800000"/>
            <a:headEnd/>
            <a:tailEnd/>
          </a:ln>
        </p:spPr>
        <p:txBody>
          <a:bodyPr anchor="ctr"/>
          <a:lstStyle/>
          <a:p>
            <a:r>
              <a:rPr lang="en-US" sz="2600" smtClean="0">
                <a:solidFill>
                  <a:srgbClr val="FFFFFF"/>
                </a:solidFill>
              </a:rPr>
              <a:t>Exhibit 1.4 </a:t>
            </a:r>
            <a:r>
              <a:rPr lang="en-US" sz="2600" b="0" smtClean="0">
                <a:solidFill>
                  <a:srgbClr val="FFFFFF"/>
                </a:solidFill>
              </a:rPr>
              <a:t>How an MNC’s Valuation is Exposed to Uncertainty</a:t>
            </a:r>
          </a:p>
        </p:txBody>
      </p:sp>
      <p:pic>
        <p:nvPicPr>
          <p:cNvPr id="32772" name="Picture 1"/>
          <p:cNvPicPr>
            <a:picLocks noChangeAspect="1"/>
          </p:cNvPicPr>
          <p:nvPr/>
        </p:nvPicPr>
        <p:blipFill>
          <a:blip r:embed="rId2" cstate="print"/>
          <a:srcRect/>
          <a:stretch>
            <a:fillRect/>
          </a:stretch>
        </p:blipFill>
        <p:spPr bwMode="auto">
          <a:xfrm>
            <a:off x="1600200" y="1219200"/>
            <a:ext cx="6324600" cy="517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3B68968-B9FB-487C-B081-AB34B9E74E99}" type="slidenum">
              <a:rPr lang="en-US" smtClean="0"/>
              <a:pPr>
                <a:defRPr/>
              </a:pPr>
              <a:t>3</a:t>
            </a:fld>
            <a:endParaRPr lang="en-US" smtClean="0"/>
          </a:p>
        </p:txBody>
      </p:sp>
      <p:sp>
        <p:nvSpPr>
          <p:cNvPr id="5123" name="Title 4"/>
          <p:cNvSpPr>
            <a:spLocks noGrp="1"/>
          </p:cNvSpPr>
          <p:nvPr>
            <p:ph type="ctrTitle"/>
          </p:nvPr>
        </p:nvSpPr>
        <p:spPr bwMode="auto">
          <a:xfrm>
            <a:off x="342900" y="533400"/>
            <a:ext cx="8801100" cy="609600"/>
          </a:xfrm>
          <a:prstGeom prst="rect">
            <a:avLst/>
          </a:prstGeom>
          <a:solidFill>
            <a:schemeClr val="accent6">
              <a:lumMod val="50000"/>
            </a:schemeClr>
          </a:solidFill>
          <a:extLst>
            <a:ext uri="{91240B29-F687-4F45-9708-019B960494DF}"/>
          </a:extLst>
        </p:spPr>
        <p:txBody>
          <a:bodyPr vert="horz" wrap="square" lIns="91440" tIns="45720" rIns="91440" bIns="45720" numCol="1" anchor="ctr" anchorCtr="0" compatLnSpc="1">
            <a:prstTxWarp prst="textNoShape">
              <a:avLst/>
            </a:prstTxWarp>
          </a:bodyPr>
          <a:lstStyle/>
          <a:p>
            <a:pPr eaLnBrk="1" hangingPunct="1">
              <a:defRPr/>
            </a:pPr>
            <a:r>
              <a:rPr lang="en-US" sz="4800" dirty="0" smtClean="0">
                <a:latin typeface="Arial" charset="0"/>
                <a:cs typeface="Arial" charset="0"/>
              </a:rPr>
              <a:t>1</a:t>
            </a:r>
          </a:p>
        </p:txBody>
      </p:sp>
      <p:sp>
        <p:nvSpPr>
          <p:cNvPr id="9220" name="Subtitle 5"/>
          <p:cNvSpPr>
            <a:spLocks noGrp="1"/>
          </p:cNvSpPr>
          <p:nvPr>
            <p:ph type="subTitle" idx="1"/>
          </p:nvPr>
        </p:nvSpPr>
        <p:spPr bwMode="auto">
          <a:xfrm>
            <a:off x="700088" y="533400"/>
            <a:ext cx="8443912" cy="609600"/>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eaLnBrk="1" hangingPunct="1">
              <a:spcBef>
                <a:spcPct val="0"/>
              </a:spcBef>
            </a:pPr>
            <a:r>
              <a:rPr lang="en-US" sz="2800" b="1" dirty="0" smtClean="0"/>
              <a:t>Multinational Financial Management:  An Overview</a:t>
            </a:r>
          </a:p>
        </p:txBody>
      </p:sp>
      <p:sp>
        <p:nvSpPr>
          <p:cNvPr id="9221" name="Text Placeholder 6"/>
          <p:cNvSpPr>
            <a:spLocks noGrp="1"/>
          </p:cNvSpPr>
          <p:nvPr>
            <p:ph type="body" sz="quarter" idx="10"/>
          </p:nvPr>
        </p:nvSpPr>
        <p:spPr bwMode="auto">
          <a:xfrm>
            <a:off x="838200" y="2209800"/>
            <a:ext cx="8153400" cy="3962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457200" lvl="1" indent="-457200" eaLnBrk="1" hangingPunct="1">
              <a:spcAft>
                <a:spcPts val="1200"/>
              </a:spcAft>
              <a:buClrTx/>
              <a:buSzPct val="75000"/>
            </a:pPr>
            <a:r>
              <a:rPr lang="en-US" sz="2800" dirty="0" smtClean="0"/>
              <a:t>Identify the management goal and organizational structure of the Multinational Corporation (MNC).</a:t>
            </a:r>
          </a:p>
          <a:p>
            <a:pPr marL="457200" lvl="1" indent="-457200" eaLnBrk="1" hangingPunct="1">
              <a:spcAft>
                <a:spcPts val="1200"/>
              </a:spcAft>
              <a:buClrTx/>
              <a:buSzPct val="75000"/>
            </a:pPr>
            <a:r>
              <a:rPr lang="en-US" sz="2800" dirty="0" smtClean="0"/>
              <a:t>Describe the key theories that justify international business</a:t>
            </a:r>
          </a:p>
          <a:p>
            <a:pPr marL="457200" lvl="1" indent="-457200" eaLnBrk="1" hangingPunct="1">
              <a:spcAft>
                <a:spcPts val="1200"/>
              </a:spcAft>
              <a:buClrTx/>
              <a:buSzPct val="75000"/>
            </a:pPr>
            <a:r>
              <a:rPr lang="en-US" sz="2800" dirty="0" smtClean="0"/>
              <a:t>Explain the common methods used to conduct international business</a:t>
            </a:r>
          </a:p>
          <a:p>
            <a:pPr marL="457200" lvl="1" indent="-457200" eaLnBrk="1" hangingPunct="1">
              <a:spcAft>
                <a:spcPts val="1200"/>
              </a:spcAft>
              <a:buClrTx/>
              <a:buSzPct val="75000"/>
            </a:pPr>
            <a:r>
              <a:rPr lang="en-US" sz="2800" dirty="0" smtClean="0"/>
              <a:t>Provide a model for valuing the MNC</a:t>
            </a:r>
          </a:p>
        </p:txBody>
      </p:sp>
      <p:sp>
        <p:nvSpPr>
          <p:cNvPr id="9222" name="Slide Number Placeholder 3"/>
          <p:cNvSpPr txBox="1">
            <a:spLocks noGrp="1"/>
          </p:cNvSpPr>
          <p:nvPr/>
        </p:nvSpPr>
        <p:spPr bwMode="auto">
          <a:xfrm>
            <a:off x="0" y="6400800"/>
            <a:ext cx="685800" cy="457200"/>
          </a:xfrm>
          <a:prstGeom prst="rect">
            <a:avLst/>
          </a:prstGeom>
          <a:noFill/>
          <a:ln w="9525">
            <a:noFill/>
            <a:miter lim="800000"/>
            <a:headEnd/>
            <a:tailEnd/>
          </a:ln>
        </p:spPr>
        <p:txBody>
          <a:bodyPr/>
          <a:lstStyle/>
          <a:p>
            <a:fld id="{F96ACEC1-B665-4ADD-AE3B-C5AAD08D3070}" type="slidenum">
              <a:rPr lang="en-US"/>
              <a:pPr/>
              <a:t>3</a:t>
            </a:fld>
            <a:endParaRPr lang="en-US"/>
          </a:p>
        </p:txBody>
      </p:sp>
      <p:sp>
        <p:nvSpPr>
          <p:cNvPr id="9223" name="Text Placeholder 6"/>
          <p:cNvSpPr txBox="1">
            <a:spLocks/>
          </p:cNvSpPr>
          <p:nvPr/>
        </p:nvSpPr>
        <p:spPr bwMode="auto">
          <a:xfrm>
            <a:off x="1447800" y="1312863"/>
            <a:ext cx="7391400" cy="685800"/>
          </a:xfrm>
          <a:prstGeom prst="rect">
            <a:avLst/>
          </a:prstGeom>
          <a:noFill/>
          <a:ln w="9525">
            <a:noFill/>
            <a:miter lim="800000"/>
            <a:headEnd/>
            <a:tailEnd/>
          </a:ln>
        </p:spPr>
        <p:txBody>
          <a:bodyPr/>
          <a:lstStyle/>
          <a:p>
            <a:pPr marL="342900" indent="-342900">
              <a:lnSpc>
                <a:spcPct val="90000"/>
              </a:lnSpc>
              <a:spcBef>
                <a:spcPct val="20000"/>
              </a:spcBef>
              <a:buClr>
                <a:srgbClr val="0D0D0D"/>
              </a:buClr>
              <a:buSzPct val="100000"/>
              <a:buFont typeface="Wingdings" pitchFamily="2" charset="2"/>
              <a:buNone/>
            </a:pPr>
            <a:r>
              <a:rPr lang="en-US" sz="3200" b="1">
                <a:solidFill>
                  <a:schemeClr val="bg1"/>
                </a:solidFill>
                <a:latin typeface="Times New Roman" pitchFamily="18" charset="0"/>
              </a:rPr>
              <a:t>Chapter 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D0DB2A3F-2B3B-4584-ABBF-68C518BE0AFB}" type="slidenum">
              <a:rPr lang="en-US" smtClean="0"/>
              <a:pPr>
                <a:defRPr/>
              </a:pPr>
              <a:t>30</a:t>
            </a:fld>
            <a:endParaRPr lang="en-US" smtClean="0"/>
          </a:p>
        </p:txBody>
      </p:sp>
      <p:sp>
        <p:nvSpPr>
          <p:cNvPr id="33795" name="Rectangle 2"/>
          <p:cNvSpPr>
            <a:spLocks noGrp="1" noChangeArrowheads="1"/>
          </p:cNvSpPr>
          <p:nvPr>
            <p:ph type="title" idx="4294967295"/>
          </p:nvPr>
        </p:nvSpPr>
        <p:spPr bwMode="auto">
          <a:xfrm>
            <a:off x="457200" y="-25400"/>
            <a:ext cx="8229600" cy="863600"/>
          </a:xfrm>
          <a:prstGeom prst="rect">
            <a:avLst/>
          </a:prstGeom>
          <a:noFill/>
          <a:ln>
            <a:miter lim="800000"/>
            <a:headEnd/>
            <a:tailEnd/>
          </a:ln>
        </p:spPr>
        <p:txBody>
          <a:bodyPr anchor="ctr"/>
          <a:lstStyle/>
          <a:p>
            <a:r>
              <a:rPr lang="en-US" sz="2600" smtClean="0">
                <a:solidFill>
                  <a:srgbClr val="FFFFFF"/>
                </a:solidFill>
              </a:rPr>
              <a:t>Exhibit 1.5 </a:t>
            </a:r>
            <a:r>
              <a:rPr lang="en-US" sz="2600" b="0" smtClean="0">
                <a:solidFill>
                  <a:srgbClr val="FFFFFF"/>
                </a:solidFill>
              </a:rPr>
              <a:t>Organization of Chapters</a:t>
            </a:r>
          </a:p>
        </p:txBody>
      </p:sp>
      <p:pic>
        <p:nvPicPr>
          <p:cNvPr id="33796" name="Picture 1"/>
          <p:cNvPicPr>
            <a:picLocks noChangeAspect="1"/>
          </p:cNvPicPr>
          <p:nvPr/>
        </p:nvPicPr>
        <p:blipFill>
          <a:blip r:embed="rId2" cstate="print"/>
          <a:srcRect/>
          <a:stretch>
            <a:fillRect/>
          </a:stretch>
        </p:blipFill>
        <p:spPr bwMode="auto">
          <a:xfrm>
            <a:off x="762000" y="1447800"/>
            <a:ext cx="841692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2D7DDA88-AD6F-4BA6-B123-E1030A5E17C4}" type="slidenum">
              <a:rPr lang="en-US" smtClean="0"/>
              <a:pPr>
                <a:defRPr/>
              </a:pPr>
              <a:t>31</a:t>
            </a:fld>
            <a:endParaRPr lang="en-US" smtClean="0"/>
          </a:p>
        </p:txBody>
      </p:sp>
      <p:sp>
        <p:nvSpPr>
          <p:cNvPr id="34819" name="Rectangle 2"/>
          <p:cNvSpPr>
            <a:spLocks noGrp="1" noChangeArrowheads="1"/>
          </p:cNvSpPr>
          <p:nvPr>
            <p:ph type="title" idx="4294967295"/>
          </p:nvPr>
        </p:nvSpPr>
        <p:spPr bwMode="auto">
          <a:xfrm>
            <a:off x="457200" y="-25400"/>
            <a:ext cx="7315200" cy="863600"/>
          </a:xfrm>
          <a:prstGeom prst="rect">
            <a:avLst/>
          </a:prstGeom>
          <a:noFill/>
          <a:ln>
            <a:miter lim="800000"/>
            <a:headEnd/>
            <a:tailEnd/>
          </a:ln>
        </p:spPr>
        <p:txBody>
          <a:bodyPr anchor="ctr"/>
          <a:lstStyle/>
          <a:p>
            <a:r>
              <a:rPr lang="en-US" sz="2600" smtClean="0">
                <a:solidFill>
                  <a:srgbClr val="FFFFFF"/>
                </a:solidFill>
              </a:rPr>
              <a:t>Summary</a:t>
            </a:r>
          </a:p>
        </p:txBody>
      </p:sp>
      <p:sp>
        <p:nvSpPr>
          <p:cNvPr id="34820" name="Rectangle 3"/>
          <p:cNvSpPr>
            <a:spLocks noGrp="1" noChangeArrowheads="1"/>
          </p:cNvSpPr>
          <p:nvPr>
            <p:ph type="body" idx="4294967295"/>
          </p:nvPr>
        </p:nvSpPr>
        <p:spPr bwMode="auto">
          <a:xfrm>
            <a:off x="762000" y="1295400"/>
            <a:ext cx="8077200" cy="4419600"/>
          </a:xfrm>
          <a:prstGeom prst="rect">
            <a:avLst/>
          </a:prstGeom>
          <a:noFill/>
          <a:ln>
            <a:miter lim="800000"/>
            <a:headEnd/>
            <a:tailEnd/>
          </a:ln>
        </p:spPr>
        <p:txBody>
          <a:bodyPr/>
          <a:lstStyle/>
          <a:p>
            <a:pPr marL="495300" indent="-495300">
              <a:buSzPct val="75000"/>
            </a:pPr>
            <a:r>
              <a:rPr lang="en-US" sz="2400" smtClean="0"/>
              <a:t>The main goal of an MNC is to maximize shareholder wealth. When managers are tempted to serve their own interests instead of those of shareholders, an agency problem exists. MNCs tend to experience greater agency problems than do domestic firms. Proper incentives and communication from the parent may help to ensure that subsidiary managers focus on serving the overall MNC.</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60E82A3A-9907-4D5C-A0AC-64C838374F1E}" type="slidenum">
              <a:rPr lang="en-US" smtClean="0"/>
              <a:pPr>
                <a:defRPr/>
              </a:pPr>
              <a:t>32</a:t>
            </a:fld>
            <a:endParaRPr lang="en-US" smtClean="0"/>
          </a:p>
        </p:txBody>
      </p:sp>
      <p:sp>
        <p:nvSpPr>
          <p:cNvPr id="35843" name="Rectangle 2"/>
          <p:cNvSpPr>
            <a:spLocks noGrp="1" noChangeArrowheads="1"/>
          </p:cNvSpPr>
          <p:nvPr>
            <p:ph type="title" idx="4294967295"/>
          </p:nvPr>
        </p:nvSpPr>
        <p:spPr bwMode="auto">
          <a:xfrm>
            <a:off x="457200" y="-25400"/>
            <a:ext cx="7315200" cy="863600"/>
          </a:xfrm>
          <a:prstGeom prst="rect">
            <a:avLst/>
          </a:prstGeom>
          <a:noFill/>
          <a:ln>
            <a:miter lim="800000"/>
            <a:headEnd/>
            <a:tailEnd/>
          </a:ln>
        </p:spPr>
        <p:txBody>
          <a:bodyPr anchor="ctr"/>
          <a:lstStyle/>
          <a:p>
            <a:r>
              <a:rPr lang="en-US" sz="2600" smtClean="0">
                <a:solidFill>
                  <a:srgbClr val="FFFFFF"/>
                </a:solidFill>
              </a:rPr>
              <a:t>Summary</a:t>
            </a:r>
          </a:p>
        </p:txBody>
      </p:sp>
      <p:sp>
        <p:nvSpPr>
          <p:cNvPr id="35844" name="Rectangle 3"/>
          <p:cNvSpPr>
            <a:spLocks noGrp="1" noChangeArrowheads="1"/>
          </p:cNvSpPr>
          <p:nvPr>
            <p:ph type="body" idx="4294967295"/>
          </p:nvPr>
        </p:nvSpPr>
        <p:spPr bwMode="auto">
          <a:xfrm>
            <a:off x="762000" y="1295400"/>
            <a:ext cx="8077200" cy="4419600"/>
          </a:xfrm>
          <a:prstGeom prst="rect">
            <a:avLst/>
          </a:prstGeom>
          <a:noFill/>
          <a:ln>
            <a:miter lim="800000"/>
            <a:headEnd/>
            <a:tailEnd/>
          </a:ln>
        </p:spPr>
        <p:txBody>
          <a:bodyPr/>
          <a:lstStyle/>
          <a:p>
            <a:pPr marL="0" indent="0">
              <a:buSzTx/>
              <a:buFont typeface="Wingdings" pitchFamily="2" charset="2"/>
              <a:buNone/>
            </a:pPr>
            <a:r>
              <a:rPr lang="en-US" sz="2800" smtClean="0"/>
              <a:t>International business is justified by three key theories.</a:t>
            </a:r>
          </a:p>
          <a:p>
            <a:pPr marL="895350" lvl="1" indent="-495300">
              <a:buSzTx/>
              <a:buFont typeface="Wingdings" pitchFamily="2" charset="2"/>
              <a:buAutoNum type="arabicPeriod"/>
            </a:pPr>
            <a:r>
              <a:rPr lang="en-US" sz="2400" smtClean="0"/>
              <a:t>The theory of comparative advantage suggests that each country should use its comparative advantage to specialize in its production and rely on other countries to meet other needs. </a:t>
            </a:r>
          </a:p>
          <a:p>
            <a:pPr marL="895350" lvl="1" indent="-495300">
              <a:buSzTx/>
              <a:buFont typeface="Wingdings" pitchFamily="2" charset="2"/>
              <a:buAutoNum type="arabicPeriod"/>
            </a:pPr>
            <a:r>
              <a:rPr lang="en-US" sz="2400" smtClean="0"/>
              <a:t>The imperfect markets theory suggests that because of imperfect markets, factors of production are immobile, which encourages countries to specialize based on the resources they have. </a:t>
            </a:r>
          </a:p>
          <a:p>
            <a:pPr marL="895350" lvl="1" indent="-495300">
              <a:buSzTx/>
              <a:buFont typeface="Wingdings" pitchFamily="2" charset="2"/>
              <a:buAutoNum type="arabicPeriod"/>
            </a:pPr>
            <a:r>
              <a:rPr lang="en-US" sz="2400" smtClean="0"/>
              <a:t>The product cycle theory suggests that after firms are established in their home countries, they commonly expand their product specialization in foreign countries.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AF4A8565-C3EB-49F4-84E9-DA4A00400078}" type="slidenum">
              <a:rPr lang="en-US" smtClean="0"/>
              <a:pPr>
                <a:defRPr/>
              </a:pPr>
              <a:t>33</a:t>
            </a:fld>
            <a:endParaRPr lang="en-US" smtClean="0"/>
          </a:p>
        </p:txBody>
      </p:sp>
      <p:sp>
        <p:nvSpPr>
          <p:cNvPr id="36867" name="Rectangle 2"/>
          <p:cNvSpPr>
            <a:spLocks noGrp="1" noChangeArrowheads="1"/>
          </p:cNvSpPr>
          <p:nvPr>
            <p:ph type="title" idx="4294967295"/>
          </p:nvPr>
        </p:nvSpPr>
        <p:spPr bwMode="auto">
          <a:xfrm>
            <a:off x="457200" y="-25400"/>
            <a:ext cx="7315200" cy="863600"/>
          </a:xfrm>
          <a:prstGeom prst="rect">
            <a:avLst/>
          </a:prstGeom>
          <a:noFill/>
          <a:ln>
            <a:miter lim="800000"/>
            <a:headEnd/>
            <a:tailEnd/>
          </a:ln>
        </p:spPr>
        <p:txBody>
          <a:bodyPr anchor="ctr"/>
          <a:lstStyle/>
          <a:p>
            <a:r>
              <a:rPr lang="en-US" sz="2600" smtClean="0">
                <a:solidFill>
                  <a:srgbClr val="FFFFFF"/>
                </a:solidFill>
              </a:rPr>
              <a:t>Summary</a:t>
            </a:r>
          </a:p>
        </p:txBody>
      </p:sp>
      <p:sp>
        <p:nvSpPr>
          <p:cNvPr id="36868" name="Rectangle 3"/>
          <p:cNvSpPr>
            <a:spLocks noGrp="1" noChangeArrowheads="1"/>
          </p:cNvSpPr>
          <p:nvPr>
            <p:ph type="body" idx="4294967295"/>
          </p:nvPr>
        </p:nvSpPr>
        <p:spPr bwMode="auto">
          <a:xfrm>
            <a:off x="762000" y="1295400"/>
            <a:ext cx="8077200" cy="4419600"/>
          </a:xfrm>
          <a:prstGeom prst="rect">
            <a:avLst/>
          </a:prstGeom>
          <a:noFill/>
          <a:ln>
            <a:miter lim="800000"/>
            <a:headEnd/>
            <a:tailEnd/>
          </a:ln>
        </p:spPr>
        <p:txBody>
          <a:bodyPr/>
          <a:lstStyle/>
          <a:p>
            <a:pPr marL="495300" indent="-495300">
              <a:buSzPct val="75000"/>
            </a:pPr>
            <a:r>
              <a:rPr lang="en-US" sz="2400" smtClean="0"/>
              <a:t>The most common methods by which firms conduct international business are international trade, licensing, franchising, joint ventures, acquisitions of foreign firms, and formation of foreign subsidiaries. Methods such as licensing and franchising involve little capital investment but distribute some of the profits to other parties. The acquisition of foreign firms and formation of foreign subsidiaries require substantial capital investments but offer the potential for large returns.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381D7FCB-3916-436F-9DD1-65881C8148B8}" type="slidenum">
              <a:rPr lang="en-US" smtClean="0"/>
              <a:pPr>
                <a:defRPr/>
              </a:pPr>
              <a:t>34</a:t>
            </a:fld>
            <a:endParaRPr lang="en-US" smtClean="0"/>
          </a:p>
        </p:txBody>
      </p:sp>
      <p:sp>
        <p:nvSpPr>
          <p:cNvPr id="37891" name="Rectangle 2"/>
          <p:cNvSpPr>
            <a:spLocks noGrp="1" noChangeArrowheads="1"/>
          </p:cNvSpPr>
          <p:nvPr>
            <p:ph type="title" idx="4294967295"/>
          </p:nvPr>
        </p:nvSpPr>
        <p:spPr bwMode="auto">
          <a:xfrm>
            <a:off x="457200" y="-25400"/>
            <a:ext cx="7315200" cy="863600"/>
          </a:xfrm>
          <a:prstGeom prst="rect">
            <a:avLst/>
          </a:prstGeom>
          <a:noFill/>
          <a:ln>
            <a:miter lim="800000"/>
            <a:headEnd/>
            <a:tailEnd/>
          </a:ln>
        </p:spPr>
        <p:txBody>
          <a:bodyPr anchor="ctr"/>
          <a:lstStyle/>
          <a:p>
            <a:r>
              <a:rPr lang="en-US" sz="2600" smtClean="0">
                <a:solidFill>
                  <a:srgbClr val="FFFFFF"/>
                </a:solidFill>
              </a:rPr>
              <a:t>Summary</a:t>
            </a:r>
          </a:p>
        </p:txBody>
      </p:sp>
      <p:sp>
        <p:nvSpPr>
          <p:cNvPr id="37892" name="Rectangle 3"/>
          <p:cNvSpPr>
            <a:spLocks noGrp="1" noChangeArrowheads="1"/>
          </p:cNvSpPr>
          <p:nvPr>
            <p:ph type="body" idx="4294967295"/>
          </p:nvPr>
        </p:nvSpPr>
        <p:spPr bwMode="auto">
          <a:xfrm>
            <a:off x="762000" y="1295400"/>
            <a:ext cx="8077200" cy="4419600"/>
          </a:xfrm>
          <a:prstGeom prst="rect">
            <a:avLst/>
          </a:prstGeom>
          <a:noFill/>
          <a:ln>
            <a:miter lim="800000"/>
            <a:headEnd/>
            <a:tailEnd/>
          </a:ln>
        </p:spPr>
        <p:txBody>
          <a:bodyPr/>
          <a:lstStyle/>
          <a:p>
            <a:pPr marL="495300" indent="-495300">
              <a:buSzPct val="75000"/>
            </a:pPr>
            <a:r>
              <a:rPr lang="en-US" sz="2400" smtClean="0"/>
              <a:t>The valuation model of an MNC shows that the MNC’s value is favorably affected when its expected foreign cash inflows increase, the currencies denominating those cash inflows increase, or the MNC’s required rate of return decreases. Conversely, the MNC’s value is adversely affected when its expected foreign cash inflows decrease, the values of currencies denominating those cash flows decrease (assuming that they have net cash inflows in foreign currencies), or the MNC’s required rate of return increases.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7E74E8B-EF7D-43E6-8C8E-BBFFEA39A151}" type="slidenum">
              <a:rPr lang="en-US" smtClean="0"/>
              <a:pPr>
                <a:defRPr/>
              </a:pPr>
              <a:t>4</a:t>
            </a:fld>
            <a:endParaRPr lang="en-US" smtClean="0"/>
          </a:p>
        </p:txBody>
      </p:sp>
      <p:sp>
        <p:nvSpPr>
          <p:cNvPr id="10243" name="Rectangle 2"/>
          <p:cNvSpPr>
            <a:spLocks noGrp="1" noChangeArrowheads="1"/>
          </p:cNvSpPr>
          <p:nvPr>
            <p:ph type="title" idx="4294967295"/>
          </p:nvPr>
        </p:nvSpPr>
        <p:spPr bwMode="auto">
          <a:xfrm>
            <a:off x="533400" y="0"/>
            <a:ext cx="7315200" cy="820738"/>
          </a:xfrm>
          <a:prstGeom prst="rect">
            <a:avLst/>
          </a:prstGeom>
          <a:noFill/>
          <a:ln>
            <a:miter lim="800000"/>
            <a:headEnd/>
            <a:tailEnd/>
          </a:ln>
        </p:spPr>
        <p:txBody>
          <a:bodyPr anchor="ctr"/>
          <a:lstStyle/>
          <a:p>
            <a:r>
              <a:rPr lang="en-US" sz="2800" smtClean="0">
                <a:solidFill>
                  <a:srgbClr val="FFFFFF"/>
                </a:solidFill>
              </a:rPr>
              <a:t>Managing the MNC</a:t>
            </a:r>
          </a:p>
        </p:txBody>
      </p:sp>
      <p:sp>
        <p:nvSpPr>
          <p:cNvPr id="10244" name="Rectangle 3"/>
          <p:cNvSpPr>
            <a:spLocks noGrp="1" noChangeArrowheads="1"/>
          </p:cNvSpPr>
          <p:nvPr>
            <p:ph type="body" idx="4294967295"/>
          </p:nvPr>
        </p:nvSpPr>
        <p:spPr bwMode="auto">
          <a:xfrm>
            <a:off x="685800" y="1371600"/>
            <a:ext cx="7315200" cy="4876800"/>
          </a:xfrm>
          <a:prstGeom prst="rect">
            <a:avLst/>
          </a:prstGeom>
          <a:noFill/>
          <a:ln>
            <a:miter lim="800000"/>
            <a:headEnd/>
            <a:tailEnd/>
          </a:ln>
        </p:spPr>
        <p:txBody>
          <a:bodyPr/>
          <a:lstStyle/>
          <a:p>
            <a:pPr marL="495300" indent="-495300">
              <a:buSzTx/>
              <a:buFont typeface="Wingdings" pitchFamily="2" charset="2"/>
              <a:buAutoNum type="arabicPeriod"/>
            </a:pPr>
            <a:r>
              <a:rPr lang="en-US" sz="2800" smtClean="0"/>
              <a:t>Managers are expected to make decisions that will maximize the stock price.</a:t>
            </a:r>
          </a:p>
          <a:p>
            <a:pPr marL="495300" indent="-495300">
              <a:buSzTx/>
              <a:buFont typeface="Wingdings" pitchFamily="2" charset="2"/>
              <a:buAutoNum type="arabicPeriod"/>
            </a:pPr>
            <a:r>
              <a:rPr lang="en-US" sz="2800" smtClean="0"/>
              <a:t>Focus of this text:  MNCs whose parents fully own foreign subsidiaries (U.S. parent is sole owner of subsidiary.)</a:t>
            </a:r>
          </a:p>
          <a:p>
            <a:pPr marL="495300" indent="-495300">
              <a:buSzTx/>
              <a:buFont typeface="Wingdings" pitchFamily="2" charset="2"/>
              <a:buAutoNum type="arabicPeriod"/>
            </a:pPr>
            <a:r>
              <a:rPr lang="en-US" sz="2800" smtClean="0"/>
              <a:t>Finance decisions are influenced by other business discipline functions: </a:t>
            </a:r>
          </a:p>
          <a:p>
            <a:pPr marL="895350" lvl="1" indent="-495300">
              <a:buSzPct val="75000"/>
            </a:pPr>
            <a:r>
              <a:rPr lang="en-US" sz="2600" smtClean="0"/>
              <a:t>Marketing</a:t>
            </a:r>
          </a:p>
          <a:p>
            <a:pPr marL="895350" lvl="1" indent="-495300">
              <a:buSzPct val="75000"/>
            </a:pPr>
            <a:r>
              <a:rPr lang="en-US" sz="2600" smtClean="0"/>
              <a:t>Management</a:t>
            </a:r>
          </a:p>
          <a:p>
            <a:pPr marL="895350" lvl="1" indent="-495300">
              <a:buSzPct val="75000"/>
            </a:pPr>
            <a:r>
              <a:rPr lang="en-US" sz="2600" smtClean="0"/>
              <a:t>Accounting and information systems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27B0E11-D6C0-42D6-B098-27EDBED564FF}" type="slidenum">
              <a:rPr lang="en-US" smtClean="0"/>
              <a:pPr>
                <a:defRPr/>
              </a:pPr>
              <a:t>5</a:t>
            </a:fld>
            <a:endParaRPr lang="en-US" smtClean="0"/>
          </a:p>
        </p:txBody>
      </p:sp>
      <p:sp>
        <p:nvSpPr>
          <p:cNvPr id="11267" name="Rectangle 2"/>
          <p:cNvSpPr>
            <a:spLocks noGrp="1" noChangeArrowheads="1"/>
          </p:cNvSpPr>
          <p:nvPr>
            <p:ph type="title" idx="4294967295"/>
          </p:nvPr>
        </p:nvSpPr>
        <p:spPr bwMode="auto">
          <a:xfrm>
            <a:off x="533400" y="0"/>
            <a:ext cx="7315200" cy="820738"/>
          </a:xfrm>
          <a:prstGeom prst="rect">
            <a:avLst/>
          </a:prstGeom>
          <a:noFill/>
          <a:ln>
            <a:miter lim="800000"/>
            <a:headEnd/>
            <a:tailEnd/>
          </a:ln>
        </p:spPr>
        <p:txBody>
          <a:bodyPr anchor="ctr"/>
          <a:lstStyle/>
          <a:p>
            <a:r>
              <a:rPr lang="en-US" sz="2800" smtClean="0">
                <a:solidFill>
                  <a:srgbClr val="FFFFFF"/>
                </a:solidFill>
              </a:rPr>
              <a:t>Agency</a:t>
            </a:r>
            <a:r>
              <a:rPr lang="en-US" sz="3200" smtClean="0">
                <a:solidFill>
                  <a:srgbClr val="FFFFFF"/>
                </a:solidFill>
              </a:rPr>
              <a:t> </a:t>
            </a:r>
            <a:r>
              <a:rPr lang="en-US" sz="2800" smtClean="0">
                <a:solidFill>
                  <a:srgbClr val="FFFFFF"/>
                </a:solidFill>
              </a:rPr>
              <a:t>Problems</a:t>
            </a:r>
            <a:endParaRPr lang="en-US" sz="3200" smtClean="0">
              <a:solidFill>
                <a:srgbClr val="FFFFFF"/>
              </a:solidFill>
            </a:endParaRPr>
          </a:p>
        </p:txBody>
      </p:sp>
      <p:sp>
        <p:nvSpPr>
          <p:cNvPr id="11268" name="Rectangle 3"/>
          <p:cNvSpPr>
            <a:spLocks noGrp="1" noChangeArrowheads="1"/>
          </p:cNvSpPr>
          <p:nvPr>
            <p:ph type="body" idx="4294967295"/>
          </p:nvPr>
        </p:nvSpPr>
        <p:spPr bwMode="auto">
          <a:xfrm>
            <a:off x="685800" y="1752600"/>
            <a:ext cx="7315200" cy="1371600"/>
          </a:xfrm>
          <a:prstGeom prst="rect">
            <a:avLst/>
          </a:prstGeom>
          <a:noFill/>
          <a:ln>
            <a:miter lim="800000"/>
            <a:headEnd/>
            <a:tailEnd/>
          </a:ln>
        </p:spPr>
        <p:txBody>
          <a:bodyPr/>
          <a:lstStyle/>
          <a:p>
            <a:pPr marL="0" indent="0">
              <a:buSzTx/>
              <a:buFont typeface="Wingdings" pitchFamily="2" charset="2"/>
              <a:buNone/>
            </a:pPr>
            <a:r>
              <a:rPr lang="en-US" sz="3000" smtClean="0"/>
              <a:t>The conflict of goals between managers and shareholders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E363B783-C522-4F19-9162-FAFFC35AC6AE}" type="slidenum">
              <a:rPr lang="en-US" smtClean="0"/>
              <a:pPr>
                <a:defRPr/>
              </a:pPr>
              <a:t>6</a:t>
            </a:fld>
            <a:endParaRPr lang="en-US" smtClean="0"/>
          </a:p>
        </p:txBody>
      </p:sp>
      <p:sp>
        <p:nvSpPr>
          <p:cNvPr id="12291" name="Rectangle 2"/>
          <p:cNvSpPr>
            <a:spLocks noGrp="1" noChangeArrowheads="1"/>
          </p:cNvSpPr>
          <p:nvPr>
            <p:ph type="title" idx="4294967295"/>
          </p:nvPr>
        </p:nvSpPr>
        <p:spPr bwMode="auto">
          <a:xfrm>
            <a:off x="533400" y="0"/>
            <a:ext cx="7315200" cy="820738"/>
          </a:xfrm>
          <a:prstGeom prst="rect">
            <a:avLst/>
          </a:prstGeom>
          <a:noFill/>
          <a:ln>
            <a:miter lim="800000"/>
            <a:headEnd/>
            <a:tailEnd/>
          </a:ln>
        </p:spPr>
        <p:txBody>
          <a:bodyPr anchor="ctr"/>
          <a:lstStyle/>
          <a:p>
            <a:r>
              <a:rPr lang="en-US" sz="2800" smtClean="0">
                <a:solidFill>
                  <a:srgbClr val="FFFFFF"/>
                </a:solidFill>
              </a:rPr>
              <a:t>Agency Costs</a:t>
            </a:r>
          </a:p>
        </p:txBody>
      </p:sp>
      <p:sp>
        <p:nvSpPr>
          <p:cNvPr id="12292" name="Rectangle 3"/>
          <p:cNvSpPr>
            <a:spLocks noGrp="1" noChangeArrowheads="1"/>
          </p:cNvSpPr>
          <p:nvPr>
            <p:ph type="body" idx="4294967295"/>
          </p:nvPr>
        </p:nvSpPr>
        <p:spPr bwMode="auto">
          <a:xfrm>
            <a:off x="685800" y="1371600"/>
            <a:ext cx="8305800" cy="5105400"/>
          </a:xfrm>
          <a:prstGeom prst="rect">
            <a:avLst/>
          </a:prstGeom>
          <a:noFill/>
          <a:ln>
            <a:miter lim="800000"/>
            <a:headEnd/>
            <a:tailEnd/>
          </a:ln>
        </p:spPr>
        <p:txBody>
          <a:bodyPr/>
          <a:lstStyle/>
          <a:p>
            <a:pPr marL="495300" indent="-495300">
              <a:buSzTx/>
              <a:buFont typeface="Wingdings" pitchFamily="2" charset="2"/>
              <a:buAutoNum type="arabicPeriod"/>
            </a:pPr>
            <a:r>
              <a:rPr lang="en-US" sz="2800" smtClean="0"/>
              <a:t>Definition:  Cost of ensuring that managers maximize shareholder wealth </a:t>
            </a:r>
          </a:p>
          <a:p>
            <a:pPr marL="495300" indent="-495300">
              <a:buSzTx/>
              <a:buFont typeface="Wingdings" pitchFamily="2" charset="2"/>
              <a:buAutoNum type="arabicPeriod"/>
            </a:pPr>
            <a:r>
              <a:rPr lang="en-US" sz="2800" smtClean="0"/>
              <a:t>Costs are normally higher for MNCs than for purely domestic firms for several reasons:</a:t>
            </a:r>
          </a:p>
          <a:p>
            <a:pPr marL="895350" lvl="1" indent="-495300">
              <a:buSzTx/>
              <a:buFont typeface="Wingdings" pitchFamily="2" charset="2"/>
              <a:buChar char="§"/>
            </a:pPr>
            <a:r>
              <a:rPr lang="en-US" sz="2400" smtClean="0"/>
              <a:t>Monitoring managers of distant subsidiaries in foreign countries is more difficult.</a:t>
            </a:r>
          </a:p>
          <a:p>
            <a:pPr marL="895350" lvl="1" indent="-495300">
              <a:buSzTx/>
              <a:buFont typeface="Wingdings" pitchFamily="2" charset="2"/>
              <a:buChar char="§"/>
            </a:pPr>
            <a:r>
              <a:rPr lang="en-US" sz="2400" smtClean="0"/>
              <a:t>Foreign subsidiary managers raised in different cultures may not follow uniform goals.</a:t>
            </a:r>
          </a:p>
          <a:p>
            <a:pPr marL="895350" lvl="1" indent="-495300">
              <a:buSzTx/>
              <a:buFont typeface="Wingdings" pitchFamily="2" charset="2"/>
              <a:buChar char="§"/>
            </a:pPr>
            <a:r>
              <a:rPr lang="en-US" sz="2400" smtClean="0"/>
              <a:t>Sheer size of larger MNCs can create large agency problems.</a:t>
            </a:r>
          </a:p>
          <a:p>
            <a:pPr marL="895350" lvl="1" indent="-495300">
              <a:buSzTx/>
              <a:buFont typeface="Wingdings" pitchFamily="2" charset="2"/>
              <a:buChar char="§"/>
            </a:pPr>
            <a:r>
              <a:rPr lang="en-US" sz="2400" smtClean="0"/>
              <a:t>Some non-U.S. managers tend to downplay the short-term effects of decisions.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96B847E3-EC9E-475D-9079-88AD4F948950}" type="slidenum">
              <a:rPr lang="en-US" smtClean="0"/>
              <a:pPr>
                <a:defRPr/>
              </a:pPr>
              <a:t>7</a:t>
            </a:fld>
            <a:endParaRPr lang="en-US" smtClean="0"/>
          </a:p>
        </p:txBody>
      </p:sp>
      <p:sp>
        <p:nvSpPr>
          <p:cNvPr id="13315" name="Rectangle 2"/>
          <p:cNvSpPr>
            <a:spLocks noGrp="1" noChangeArrowheads="1"/>
          </p:cNvSpPr>
          <p:nvPr>
            <p:ph type="title" idx="4294967295"/>
          </p:nvPr>
        </p:nvSpPr>
        <p:spPr bwMode="auto">
          <a:xfrm>
            <a:off x="533400" y="0"/>
            <a:ext cx="7315200" cy="820738"/>
          </a:xfrm>
          <a:prstGeom prst="rect">
            <a:avLst/>
          </a:prstGeom>
          <a:noFill/>
          <a:ln>
            <a:miter lim="800000"/>
            <a:headEnd/>
            <a:tailEnd/>
          </a:ln>
        </p:spPr>
        <p:txBody>
          <a:bodyPr anchor="ctr"/>
          <a:lstStyle/>
          <a:p>
            <a:r>
              <a:rPr lang="en-US" sz="2800" smtClean="0">
                <a:solidFill>
                  <a:srgbClr val="FFFFFF"/>
                </a:solidFill>
              </a:rPr>
              <a:t>Control of Agency Problems</a:t>
            </a:r>
          </a:p>
        </p:txBody>
      </p:sp>
      <p:sp>
        <p:nvSpPr>
          <p:cNvPr id="56323" name="Rectangle 3"/>
          <p:cNvSpPr>
            <a:spLocks noGrp="1" noChangeArrowheads="1"/>
          </p:cNvSpPr>
          <p:nvPr>
            <p:ph type="body" idx="4294967295"/>
          </p:nvPr>
        </p:nvSpPr>
        <p:spPr bwMode="auto">
          <a:xfrm>
            <a:off x="685800" y="1371600"/>
            <a:ext cx="7315200" cy="4038600"/>
          </a:xfrm>
          <a:prstGeom prst="rect">
            <a:avLst/>
          </a:prstGeom>
          <a:extLst>
            <a:ext uri="{909E8E84-426E-40DD-AFC4-6F175D3DCCD1}"/>
            <a:ext uri="{91240B29-F687-4F45-9708-019B960494DF}"/>
          </a:extLst>
        </p:spPr>
        <p:txBody>
          <a:bodyPr/>
          <a:lstStyle/>
          <a:p>
            <a:pPr marL="465138" indent="-465138">
              <a:buSzTx/>
              <a:buFont typeface="Wingdings" pitchFamily="2" charset="2"/>
              <a:buAutoNum type="arabicPeriod"/>
              <a:defRPr/>
            </a:pPr>
            <a:r>
              <a:rPr lang="en-US" sz="2800" dirty="0" smtClean="0"/>
              <a:t>Parent control of agency problems</a:t>
            </a:r>
          </a:p>
          <a:p>
            <a:pPr marL="457200" lvl="1" indent="0">
              <a:buSzTx/>
              <a:buFont typeface="Wingdings" pitchFamily="2" charset="2"/>
              <a:buNone/>
              <a:defRPr/>
            </a:pPr>
            <a:r>
              <a:rPr lang="en-US" sz="2000" dirty="0" smtClean="0"/>
              <a:t>Parent should clearly communicate the goals for each subsidiary to ensure managers focus on maximizing the value of the subsidiary.</a:t>
            </a:r>
          </a:p>
          <a:p>
            <a:pPr marL="465138" indent="-465138">
              <a:buSzTx/>
              <a:buFont typeface="+mj-lt"/>
              <a:buAutoNum type="arabicPeriod"/>
              <a:defRPr/>
            </a:pPr>
            <a:r>
              <a:rPr lang="en-US" sz="3000" dirty="0" smtClean="0"/>
              <a:t>Corporate control of agency problems </a:t>
            </a:r>
          </a:p>
          <a:p>
            <a:pPr marL="457200" lvl="1" indent="0">
              <a:buSzTx/>
              <a:buFont typeface="Wingdings" pitchFamily="2" charset="2"/>
              <a:buNone/>
              <a:defRPr/>
            </a:pPr>
            <a:r>
              <a:rPr lang="en-US" sz="2000" dirty="0" smtClean="0"/>
              <a:t>Entire management of the MNC must be focused on maximizing shareholder wealth.</a:t>
            </a:r>
          </a:p>
          <a:p>
            <a:pPr marL="457200" indent="-457200">
              <a:buSzTx/>
              <a:buFont typeface="+mj-lt"/>
              <a:buAutoNum type="arabicPeriod"/>
              <a:defRPr/>
            </a:pPr>
            <a:r>
              <a:rPr lang="en-US" sz="2800" dirty="0" smtClean="0"/>
              <a:t>Sarbanes-Oxley Act (SOX)</a:t>
            </a:r>
          </a:p>
          <a:p>
            <a:pPr marL="465138" lvl="1" indent="0">
              <a:buSzTx/>
              <a:buFont typeface="Wingdings" pitchFamily="2" charset="2"/>
              <a:buNone/>
              <a:defRPr/>
            </a:pPr>
            <a:r>
              <a:rPr lang="en-US" sz="2000" dirty="0" smtClean="0"/>
              <a:t>Ensures a more transparent process for managers to report on the productivity and financial condition of their firm.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42FD7C3B-4FF8-49D0-9822-70DF27C4A461}" type="slidenum">
              <a:rPr lang="en-US" smtClean="0"/>
              <a:pPr>
                <a:defRPr/>
              </a:pPr>
              <a:t>8</a:t>
            </a:fld>
            <a:endParaRPr lang="en-US" smtClean="0"/>
          </a:p>
        </p:txBody>
      </p:sp>
      <p:sp>
        <p:nvSpPr>
          <p:cNvPr id="14339" name="Rectangle 2"/>
          <p:cNvSpPr>
            <a:spLocks noGrp="1" noChangeArrowheads="1"/>
          </p:cNvSpPr>
          <p:nvPr>
            <p:ph type="title" idx="4294967295"/>
          </p:nvPr>
        </p:nvSpPr>
        <p:spPr bwMode="auto">
          <a:xfrm>
            <a:off x="533400" y="0"/>
            <a:ext cx="7315200" cy="820738"/>
          </a:xfrm>
          <a:prstGeom prst="rect">
            <a:avLst/>
          </a:prstGeom>
          <a:noFill/>
          <a:ln>
            <a:miter lim="800000"/>
            <a:headEnd/>
            <a:tailEnd/>
          </a:ln>
        </p:spPr>
        <p:txBody>
          <a:bodyPr anchor="ctr"/>
          <a:lstStyle/>
          <a:p>
            <a:r>
              <a:rPr lang="en-US" sz="2800" smtClean="0">
                <a:solidFill>
                  <a:srgbClr val="FFFFFF"/>
                </a:solidFill>
              </a:rPr>
              <a:t>SOX Methods to Improve Reporting</a:t>
            </a:r>
          </a:p>
        </p:txBody>
      </p:sp>
      <p:sp>
        <p:nvSpPr>
          <p:cNvPr id="14340" name="Rectangle 3"/>
          <p:cNvSpPr>
            <a:spLocks noGrp="1" noChangeArrowheads="1"/>
          </p:cNvSpPr>
          <p:nvPr>
            <p:ph type="body" idx="4294967295"/>
          </p:nvPr>
        </p:nvSpPr>
        <p:spPr bwMode="auto">
          <a:xfrm>
            <a:off x="685800" y="1219200"/>
            <a:ext cx="8153400" cy="4953000"/>
          </a:xfrm>
          <a:prstGeom prst="rect">
            <a:avLst/>
          </a:prstGeom>
          <a:noFill/>
          <a:ln>
            <a:miter lim="800000"/>
            <a:headEnd/>
            <a:tailEnd/>
          </a:ln>
        </p:spPr>
        <p:txBody>
          <a:bodyPr/>
          <a:lstStyle/>
          <a:p>
            <a:pPr>
              <a:buSzTx/>
              <a:buFont typeface="Wingdings" pitchFamily="2" charset="2"/>
              <a:buChar char="§"/>
            </a:pPr>
            <a:r>
              <a:rPr lang="en-US" sz="2800" smtClean="0"/>
              <a:t>Establishing a centralized database of information</a:t>
            </a:r>
          </a:p>
          <a:p>
            <a:pPr>
              <a:buSzTx/>
              <a:buFont typeface="Wingdings" pitchFamily="2" charset="2"/>
              <a:buChar char="§"/>
            </a:pPr>
            <a:r>
              <a:rPr lang="en-US" sz="2800" smtClean="0"/>
              <a:t>Ensuring that all data are reported consistently among subsidiaries</a:t>
            </a:r>
          </a:p>
          <a:p>
            <a:pPr>
              <a:buSzTx/>
              <a:buFont typeface="Wingdings" pitchFamily="2" charset="2"/>
              <a:buChar char="§"/>
            </a:pPr>
            <a:r>
              <a:rPr lang="en-US" sz="2800" smtClean="0"/>
              <a:t>Implementing a system that automatically checks for unusual discrepancies relative to norms</a:t>
            </a:r>
          </a:p>
          <a:p>
            <a:pPr>
              <a:buSzTx/>
              <a:buFont typeface="Wingdings" pitchFamily="2" charset="2"/>
              <a:buChar char="§"/>
            </a:pPr>
            <a:r>
              <a:rPr lang="en-US" sz="2800" smtClean="0"/>
              <a:t>Speeding the process by which all departments and subsidiaries have access to all the data they need</a:t>
            </a:r>
          </a:p>
          <a:p>
            <a:pPr>
              <a:buSzTx/>
              <a:buFont typeface="Wingdings" pitchFamily="2" charset="2"/>
              <a:buChar char="§"/>
            </a:pPr>
            <a:r>
              <a:rPr lang="en-US" sz="2800" smtClean="0"/>
              <a:t>Making executives more accountable for financial statements</a:t>
            </a: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fld id="{C7A4D11F-D460-4CF2-B35B-6D4F73FF0052}" type="slidenum">
              <a:rPr lang="en-US" smtClean="0"/>
              <a:pPr>
                <a:defRPr/>
              </a:pPr>
              <a:t>9</a:t>
            </a:fld>
            <a:endParaRPr lang="en-US" smtClean="0"/>
          </a:p>
        </p:txBody>
      </p:sp>
      <p:sp>
        <p:nvSpPr>
          <p:cNvPr id="15363" name="Rectangle 2"/>
          <p:cNvSpPr>
            <a:spLocks noGrp="1" noChangeArrowheads="1"/>
          </p:cNvSpPr>
          <p:nvPr>
            <p:ph type="title" idx="4294967295"/>
          </p:nvPr>
        </p:nvSpPr>
        <p:spPr bwMode="auto">
          <a:xfrm>
            <a:off x="533400" y="-25400"/>
            <a:ext cx="7315200" cy="863600"/>
          </a:xfrm>
          <a:prstGeom prst="rect">
            <a:avLst/>
          </a:prstGeom>
          <a:noFill/>
          <a:ln>
            <a:miter lim="800000"/>
            <a:headEnd/>
            <a:tailEnd/>
          </a:ln>
        </p:spPr>
        <p:txBody>
          <a:bodyPr anchor="ctr"/>
          <a:lstStyle/>
          <a:p>
            <a:r>
              <a:rPr lang="en-US" sz="2800" smtClean="0">
                <a:solidFill>
                  <a:srgbClr val="FFFFFF"/>
                </a:solidFill>
              </a:rPr>
              <a:t>Management Structure of MNC</a:t>
            </a:r>
          </a:p>
        </p:txBody>
      </p:sp>
      <p:sp>
        <p:nvSpPr>
          <p:cNvPr id="57347" name="Rectangle 3"/>
          <p:cNvSpPr>
            <a:spLocks noGrp="1" noChangeArrowheads="1"/>
          </p:cNvSpPr>
          <p:nvPr>
            <p:ph type="body" idx="4294967295"/>
          </p:nvPr>
        </p:nvSpPr>
        <p:spPr bwMode="auto">
          <a:xfrm>
            <a:off x="914400" y="1524000"/>
            <a:ext cx="7315200" cy="4038600"/>
          </a:xfrm>
          <a:prstGeom prst="rect">
            <a:avLst/>
          </a:prstGeom>
          <a:extLst>
            <a:ext uri="{909E8E84-426E-40DD-AFC4-6F175D3DCCD1}"/>
            <a:ext uri="{91240B29-F687-4F45-9708-019B960494DF}"/>
          </a:extLst>
        </p:spPr>
        <p:txBody>
          <a:bodyPr/>
          <a:lstStyle/>
          <a:p>
            <a:pPr marL="495300" indent="-495300">
              <a:buSzTx/>
              <a:buFont typeface="Wingdings" pitchFamily="2" charset="2"/>
              <a:buAutoNum type="arabicPeriod"/>
              <a:defRPr/>
            </a:pPr>
            <a:r>
              <a:rPr lang="en-US" sz="3200" dirty="0" smtClean="0"/>
              <a:t>Centralized (See Exhibit 1.1a)</a:t>
            </a:r>
          </a:p>
          <a:p>
            <a:pPr marL="508000" lvl="1" indent="0">
              <a:buSzTx/>
              <a:buFont typeface="Wingdings" pitchFamily="2" charset="2"/>
              <a:buNone/>
              <a:defRPr/>
            </a:pPr>
            <a:r>
              <a:rPr lang="en-US" sz="2800" dirty="0" smtClean="0"/>
              <a:t>Allows managers of the parent to control foreign subsidiaries and therefore reduce the power of subsidiary managers</a:t>
            </a:r>
          </a:p>
          <a:p>
            <a:pPr marL="495300" indent="-495300">
              <a:buSzTx/>
              <a:buFont typeface="Wingdings" pitchFamily="2" charset="2"/>
              <a:buAutoNum type="arabicPeriod"/>
              <a:defRPr/>
            </a:pPr>
            <a:r>
              <a:rPr lang="en-US" sz="3200" dirty="0" smtClean="0"/>
              <a:t>Decentralized (See Exhibit 1.1b)</a:t>
            </a:r>
          </a:p>
          <a:p>
            <a:pPr marL="501650" lvl="1" indent="0">
              <a:buSzTx/>
              <a:buFont typeface="Wingdings" pitchFamily="2" charset="2"/>
              <a:buNone/>
              <a:defRPr/>
            </a:pPr>
            <a:r>
              <a:rPr lang="en-US" sz="2800" dirty="0" smtClean="0"/>
              <a:t>Gives more control to subsidiary managers who are closer to the subsidiary’s operation and environment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0_FMI 9th">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0_FMI 9th">
      <a:majorFont>
        <a:latin typeface=""/>
        <a:ea typeface=""/>
        <a:cs typeface=""/>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IFM 10th</Template>
  <TotalTime>1168</TotalTime>
  <Words>1509</Words>
  <Application>Microsoft Office PowerPoint</Application>
  <PresentationFormat>On-screen Show (4:3)</PresentationFormat>
  <Paragraphs>192</Paragraphs>
  <Slides>34</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0" baseType="lpstr">
      <vt:lpstr>Arial</vt:lpstr>
      <vt:lpstr>Times New Roman</vt:lpstr>
      <vt:lpstr>Wingdings</vt:lpstr>
      <vt:lpstr>10_FMI 9th</vt:lpstr>
      <vt:lpstr>Microsoft Equation 3.0</vt:lpstr>
      <vt:lpstr>Equation</vt:lpstr>
      <vt:lpstr>Slide 1</vt:lpstr>
      <vt:lpstr>Slide 2</vt:lpstr>
      <vt:lpstr>1</vt:lpstr>
      <vt:lpstr>Managing the MNC</vt:lpstr>
      <vt:lpstr>Agency Problems</vt:lpstr>
      <vt:lpstr>Agency Costs</vt:lpstr>
      <vt:lpstr>Control of Agency Problems</vt:lpstr>
      <vt:lpstr>SOX Methods to Improve Reporting</vt:lpstr>
      <vt:lpstr>Management Structure of MNC</vt:lpstr>
      <vt:lpstr>Exhibit 1.1a Management Styles of MNCs</vt:lpstr>
      <vt:lpstr>Exhibit 1.1b Management Styles of MNCs</vt:lpstr>
      <vt:lpstr>Why Firms Pursue International Business</vt:lpstr>
      <vt:lpstr>Exhibit 1.2 International Product Life Cycles</vt:lpstr>
      <vt:lpstr>How Firms Engage in International Business</vt:lpstr>
      <vt:lpstr>International Trade</vt:lpstr>
      <vt:lpstr>Licensing</vt:lpstr>
      <vt:lpstr>Franchising</vt:lpstr>
      <vt:lpstr>Joint Ventures</vt:lpstr>
      <vt:lpstr>Acquisitions of Existing Operations</vt:lpstr>
      <vt:lpstr>Establishing New Foreign Subsidiaries</vt:lpstr>
      <vt:lpstr>Summary of Methods</vt:lpstr>
      <vt:lpstr>Exhibit 1.3 Cash Flow Diagrams for MNCs</vt:lpstr>
      <vt:lpstr>Exhibit 1.3 Cash Flow Diagrams for MNCs</vt:lpstr>
      <vt:lpstr>Valuation Model for an MNC: </vt:lpstr>
      <vt:lpstr>Valuation Model for an MNC: </vt:lpstr>
      <vt:lpstr>Valuation Model for an MNC</vt:lpstr>
      <vt:lpstr>Uncertainty Surrounding MNC Cash Flows</vt:lpstr>
      <vt:lpstr>How Uncertainty Affects the MNC’s cost of Capital</vt:lpstr>
      <vt:lpstr>Exhibit 1.4 How an MNC’s Valuation is Exposed to Uncertainty</vt:lpstr>
      <vt:lpstr>Exhibit 1.5 Organization of Chapters</vt:lpstr>
      <vt:lpstr>Summary</vt:lpstr>
      <vt:lpstr>Summary</vt:lpstr>
      <vt:lpstr>Summary</vt:lpstr>
      <vt:lpstr>Summary</vt:lpstr>
    </vt:vector>
  </TitlesOfParts>
  <Company>California State University, Fullerton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Campus User</dc:creator>
  <cp:lastModifiedBy>Nivine Richie</cp:lastModifiedBy>
  <cp:revision>65</cp:revision>
  <dcterms:created xsi:type="dcterms:W3CDTF">2009-07-27T22:34:20Z</dcterms:created>
  <dcterms:modified xsi:type="dcterms:W3CDTF">2011-08-01T16:27:09Z</dcterms:modified>
</cp:coreProperties>
</file>