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8" r:id="rId2"/>
    <p:sldId id="256" r:id="rId3"/>
    <p:sldId id="263" r:id="rId4"/>
    <p:sldId id="260" r:id="rId5"/>
    <p:sldId id="341" r:id="rId6"/>
    <p:sldId id="342" r:id="rId7"/>
    <p:sldId id="261" r:id="rId8"/>
    <p:sldId id="267" r:id="rId9"/>
    <p:sldId id="266" r:id="rId10"/>
    <p:sldId id="268" r:id="rId11"/>
    <p:sldId id="270" r:id="rId12"/>
    <p:sldId id="271" r:id="rId13"/>
    <p:sldId id="273" r:id="rId14"/>
    <p:sldId id="278" r:id="rId15"/>
    <p:sldId id="274" r:id="rId16"/>
    <p:sldId id="275" r:id="rId17"/>
    <p:sldId id="277" r:id="rId18"/>
    <p:sldId id="276" r:id="rId19"/>
    <p:sldId id="272" r:id="rId20"/>
    <p:sldId id="279" r:id="rId21"/>
    <p:sldId id="280" r:id="rId22"/>
    <p:sldId id="282" r:id="rId23"/>
    <p:sldId id="283" r:id="rId24"/>
    <p:sldId id="284" r:id="rId25"/>
    <p:sldId id="281" r:id="rId26"/>
    <p:sldId id="285" r:id="rId27"/>
    <p:sldId id="288" r:id="rId28"/>
    <p:sldId id="290" r:id="rId29"/>
    <p:sldId id="287" r:id="rId30"/>
    <p:sldId id="291" r:id="rId31"/>
    <p:sldId id="292" r:id="rId32"/>
    <p:sldId id="295" r:id="rId33"/>
    <p:sldId id="293" r:id="rId34"/>
    <p:sldId id="294" r:id="rId35"/>
    <p:sldId id="302" r:id="rId36"/>
    <p:sldId id="296" r:id="rId37"/>
    <p:sldId id="297" r:id="rId38"/>
    <p:sldId id="298" r:id="rId39"/>
    <p:sldId id="300" r:id="rId40"/>
    <p:sldId id="303" r:id="rId41"/>
    <p:sldId id="304" r:id="rId42"/>
    <p:sldId id="306" r:id="rId43"/>
    <p:sldId id="307" r:id="rId44"/>
    <p:sldId id="308" r:id="rId45"/>
    <p:sldId id="309" r:id="rId46"/>
    <p:sldId id="310" r:id="rId47"/>
    <p:sldId id="305" r:id="rId48"/>
    <p:sldId id="311" r:id="rId49"/>
    <p:sldId id="312" r:id="rId50"/>
    <p:sldId id="319" r:id="rId51"/>
    <p:sldId id="314" r:id="rId52"/>
    <p:sldId id="313" r:id="rId53"/>
    <p:sldId id="320" r:id="rId54"/>
    <p:sldId id="321" r:id="rId55"/>
    <p:sldId id="316" r:id="rId56"/>
    <p:sldId id="315" r:id="rId57"/>
    <p:sldId id="322" r:id="rId58"/>
    <p:sldId id="323" r:id="rId59"/>
    <p:sldId id="324" r:id="rId60"/>
    <p:sldId id="325" r:id="rId61"/>
    <p:sldId id="326" r:id="rId62"/>
    <p:sldId id="327" r:id="rId63"/>
    <p:sldId id="332" r:id="rId64"/>
    <p:sldId id="331" r:id="rId65"/>
    <p:sldId id="330" r:id="rId66"/>
    <p:sldId id="328" r:id="rId67"/>
    <p:sldId id="329" r:id="rId68"/>
    <p:sldId id="335" r:id="rId69"/>
    <p:sldId id="336" r:id="rId70"/>
    <p:sldId id="337" r:id="rId71"/>
    <p:sldId id="339" r:id="rId72"/>
    <p:sldId id="340" r:id="rId73"/>
    <p:sldId id="333" r:id="rId74"/>
    <p:sldId id="265" r:id="rId75"/>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p:cViewPr>
        <p:scale>
          <a:sx n="66" d="100"/>
          <a:sy n="66" d="100"/>
        </p:scale>
        <p:origin x="-24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viewProps" Target="viewProps.xml" /><Relationship Id="rId5" Type="http://schemas.openxmlformats.org/officeDocument/2006/relationships/slide" Target="slides/slide4.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presProps" Target="presProps.xml" /><Relationship Id="rId8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handoutMaster" Target="handoutMasters/handoutMaster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 /></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 /><Relationship Id="rId1" Type="http://schemas.openxmlformats.org/officeDocument/2006/relationships/image" Target="../media/image16.wmf" /></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wmf" /><Relationship Id="rId1" Type="http://schemas.openxmlformats.org/officeDocument/2006/relationships/image" Target="../media/image43.w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5344A14-CD9B-4347-A7E6-D5174BEA89CC}"/>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9331" name="Rectangle 3">
            <a:extLst>
              <a:ext uri="{FF2B5EF4-FFF2-40B4-BE49-F238E27FC236}">
                <a16:creationId xmlns:a16="http://schemas.microsoft.com/office/drawing/2014/main" id="{AF0F7BD3-74CB-47BD-BF43-CE709A0B6CB3}"/>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9332" name="Rectangle 4">
            <a:extLst>
              <a:ext uri="{FF2B5EF4-FFF2-40B4-BE49-F238E27FC236}">
                <a16:creationId xmlns:a16="http://schemas.microsoft.com/office/drawing/2014/main" id="{A5157A19-550C-43B5-AE4D-C629AAB8D1F6}"/>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9333" name="Rectangle 5">
            <a:extLst>
              <a:ext uri="{FF2B5EF4-FFF2-40B4-BE49-F238E27FC236}">
                <a16:creationId xmlns:a16="http://schemas.microsoft.com/office/drawing/2014/main" id="{53B5D8A1-5C23-42AE-A868-5D87D44B7CF4}"/>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DB5286-FB45-4B3D-8097-F4EF66B012E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33A82ED-3D7D-4694-87FE-C7C7DAFAF4D3}"/>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2531" name="Rectangle 3">
            <a:extLst>
              <a:ext uri="{FF2B5EF4-FFF2-40B4-BE49-F238E27FC236}">
                <a16:creationId xmlns:a16="http://schemas.microsoft.com/office/drawing/2014/main" id="{81590AAA-B865-4E41-B3CE-60283F94EDD3}"/>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7828" name="Rectangle 4">
            <a:extLst>
              <a:ext uri="{FF2B5EF4-FFF2-40B4-BE49-F238E27FC236}">
                <a16:creationId xmlns:a16="http://schemas.microsoft.com/office/drawing/2014/main" id="{294609B5-9636-4D8C-80C6-A94C737394AE}"/>
              </a:ext>
            </a:extLst>
          </p:cNvPr>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BAF5DD09-388F-48A2-B853-71A8F44FCD6C}"/>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6768F5AB-0C80-4FCD-A5EF-C5AC5EF58AA8}"/>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2535" name="Rectangle 7">
            <a:extLst>
              <a:ext uri="{FF2B5EF4-FFF2-40B4-BE49-F238E27FC236}">
                <a16:creationId xmlns:a16="http://schemas.microsoft.com/office/drawing/2014/main" id="{0941E318-DF35-40DF-B528-7C05EC204C04}"/>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7FA5C2-457B-4835-8A43-E744E3D9ED8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E188431-55C5-49AC-AFF6-01B94BCA1E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1F8BC6-6584-4A47-B88A-495EBF39CDE8}" type="slidenum">
              <a:rPr lang="en-US" altLang="en-US" sz="1200"/>
              <a:pPr eaLnBrk="1" hangingPunct="1"/>
              <a:t>12</a:t>
            </a:fld>
            <a:endParaRPr lang="en-US" altLang="en-US" sz="1200"/>
          </a:p>
        </p:txBody>
      </p:sp>
      <p:sp>
        <p:nvSpPr>
          <p:cNvPr id="78851" name="Rectangle 2">
            <a:extLst>
              <a:ext uri="{FF2B5EF4-FFF2-40B4-BE49-F238E27FC236}">
                <a16:creationId xmlns:a16="http://schemas.microsoft.com/office/drawing/2014/main" id="{8B51FD7C-786F-4B10-8D0E-5B388E41D31E}"/>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E0BCFE23-320B-40DD-AE0A-312E1D516E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C97D66E-D35D-41CA-83C0-6CF4C50484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765A7D-D302-48CA-A1EA-0D448D38D9BF}" type="slidenum">
              <a:rPr lang="en-US" altLang="en-US" sz="1200"/>
              <a:pPr eaLnBrk="1" hangingPunct="1"/>
              <a:t>18</a:t>
            </a:fld>
            <a:endParaRPr lang="en-US" altLang="en-US" sz="1200"/>
          </a:p>
        </p:txBody>
      </p:sp>
      <p:sp>
        <p:nvSpPr>
          <p:cNvPr id="79875" name="Rectangle 2">
            <a:extLst>
              <a:ext uri="{FF2B5EF4-FFF2-40B4-BE49-F238E27FC236}">
                <a16:creationId xmlns:a16="http://schemas.microsoft.com/office/drawing/2014/main" id="{A9663FCF-CE72-4E5D-9918-B4CFFC6F06E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20F29C20-0E81-4ADC-87AA-7A9308DDF6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None of the commonly used laboratory tests lend themselves well to the study of the compaction characteristics fo clean sands or gravels.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1BFA360-2EFC-46B9-8C90-BED5E2082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8290B8-F942-46F0-9221-ABA974D27E3A}" type="slidenum">
              <a:rPr lang="en-US" altLang="en-US" sz="1200"/>
              <a:pPr eaLnBrk="1" hangingPunct="1"/>
              <a:t>21</a:t>
            </a:fld>
            <a:endParaRPr lang="en-US" altLang="en-US" sz="1200"/>
          </a:p>
        </p:txBody>
      </p:sp>
      <p:sp>
        <p:nvSpPr>
          <p:cNvPr id="80899" name="Rectangle 2">
            <a:extLst>
              <a:ext uri="{FF2B5EF4-FFF2-40B4-BE49-F238E27FC236}">
                <a16:creationId xmlns:a16="http://schemas.microsoft.com/office/drawing/2014/main" id="{112AE323-E9A9-42AE-90FC-F3D6F723FA9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00979FF9-073D-4967-A1A1-70FD8EDB66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Optimum water content is typically slightly less than the plastic limit.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4BA56FD-9D10-4445-ABFB-EFB9839802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4BAC7E-4686-4C4D-B2CF-75AA75581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8E18F5-5BE8-40F8-8FFF-C3BB73D78DFD}"/>
              </a:ext>
            </a:extLst>
          </p:cNvPr>
          <p:cNvSpPr>
            <a:spLocks noGrp="1" noChangeArrowheads="1"/>
          </p:cNvSpPr>
          <p:nvPr>
            <p:ph type="sldNum" sz="quarter" idx="12"/>
          </p:nvPr>
        </p:nvSpPr>
        <p:spPr>
          <a:ln/>
        </p:spPr>
        <p:txBody>
          <a:bodyPr/>
          <a:lstStyle>
            <a:lvl1pPr>
              <a:defRPr/>
            </a:lvl1pPr>
          </a:lstStyle>
          <a:p>
            <a:fld id="{1BC36E42-E997-4524-B349-92F14B1AF772}" type="slidenum">
              <a:rPr lang="en-US" altLang="en-US"/>
              <a:pPr/>
              <a:t>‹#›</a:t>
            </a:fld>
            <a:endParaRPr lang="en-US" altLang="en-US"/>
          </a:p>
        </p:txBody>
      </p:sp>
    </p:spTree>
    <p:extLst>
      <p:ext uri="{BB962C8B-B14F-4D97-AF65-F5344CB8AC3E}">
        <p14:creationId xmlns:p14="http://schemas.microsoft.com/office/powerpoint/2010/main" val="318063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CF4030-C938-4FCB-9654-87F63EE1EB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DA9EED-B1AB-4523-804D-E36BD01F08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FF02AD-DF70-42AF-8627-6958FA0F0C05}"/>
              </a:ext>
            </a:extLst>
          </p:cNvPr>
          <p:cNvSpPr>
            <a:spLocks noGrp="1" noChangeArrowheads="1"/>
          </p:cNvSpPr>
          <p:nvPr>
            <p:ph type="sldNum" sz="quarter" idx="12"/>
          </p:nvPr>
        </p:nvSpPr>
        <p:spPr>
          <a:ln/>
        </p:spPr>
        <p:txBody>
          <a:bodyPr/>
          <a:lstStyle>
            <a:lvl1pPr>
              <a:defRPr/>
            </a:lvl1pPr>
          </a:lstStyle>
          <a:p>
            <a:fld id="{DB8762EE-94CC-4F9A-B31E-CB6153AB3A32}" type="slidenum">
              <a:rPr lang="en-US" altLang="en-US"/>
              <a:pPr/>
              <a:t>‹#›</a:t>
            </a:fld>
            <a:endParaRPr lang="en-US" altLang="en-US"/>
          </a:p>
        </p:txBody>
      </p:sp>
    </p:spTree>
    <p:extLst>
      <p:ext uri="{BB962C8B-B14F-4D97-AF65-F5344CB8AC3E}">
        <p14:creationId xmlns:p14="http://schemas.microsoft.com/office/powerpoint/2010/main" val="245041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8EBAFA-B918-485B-9708-C139E18789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B7F8E9-7B0D-43E8-B951-3D136709BF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989522-3DE4-451D-9722-544D513C9466}"/>
              </a:ext>
            </a:extLst>
          </p:cNvPr>
          <p:cNvSpPr>
            <a:spLocks noGrp="1" noChangeArrowheads="1"/>
          </p:cNvSpPr>
          <p:nvPr>
            <p:ph type="sldNum" sz="quarter" idx="12"/>
          </p:nvPr>
        </p:nvSpPr>
        <p:spPr>
          <a:ln/>
        </p:spPr>
        <p:txBody>
          <a:bodyPr/>
          <a:lstStyle>
            <a:lvl1pPr>
              <a:defRPr/>
            </a:lvl1pPr>
          </a:lstStyle>
          <a:p>
            <a:fld id="{FFCEB1F2-F687-4D28-9780-1F6D23BCB2D4}" type="slidenum">
              <a:rPr lang="en-US" altLang="en-US"/>
              <a:pPr/>
              <a:t>‹#›</a:t>
            </a:fld>
            <a:endParaRPr lang="en-US" altLang="en-US"/>
          </a:p>
        </p:txBody>
      </p:sp>
    </p:spTree>
    <p:extLst>
      <p:ext uri="{BB962C8B-B14F-4D97-AF65-F5344CB8AC3E}">
        <p14:creationId xmlns:p14="http://schemas.microsoft.com/office/powerpoint/2010/main" val="45682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5A8B59-EF19-4310-BEC1-B98F9AB182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CB1455-9115-4824-9EBD-40A51CB2C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22278A-9935-4AEF-BC40-32DBB1785A23}"/>
              </a:ext>
            </a:extLst>
          </p:cNvPr>
          <p:cNvSpPr>
            <a:spLocks noGrp="1" noChangeArrowheads="1"/>
          </p:cNvSpPr>
          <p:nvPr>
            <p:ph type="sldNum" sz="quarter" idx="12"/>
          </p:nvPr>
        </p:nvSpPr>
        <p:spPr>
          <a:ln/>
        </p:spPr>
        <p:txBody>
          <a:bodyPr/>
          <a:lstStyle>
            <a:lvl1pPr>
              <a:defRPr/>
            </a:lvl1pPr>
          </a:lstStyle>
          <a:p>
            <a:fld id="{76DA9069-2027-4D26-9462-276144BFD924}" type="slidenum">
              <a:rPr lang="en-US" altLang="en-US"/>
              <a:pPr/>
              <a:t>‹#›</a:t>
            </a:fld>
            <a:endParaRPr lang="en-US" altLang="en-US"/>
          </a:p>
        </p:txBody>
      </p:sp>
    </p:spTree>
    <p:extLst>
      <p:ext uri="{BB962C8B-B14F-4D97-AF65-F5344CB8AC3E}">
        <p14:creationId xmlns:p14="http://schemas.microsoft.com/office/powerpoint/2010/main" val="156032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F3A5D0-D88E-48A8-AFA5-D926A03042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CBB36D-FEE9-4722-8C53-B38E420F57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7040A8-47CF-431F-A2A7-815133B2BF39}"/>
              </a:ext>
            </a:extLst>
          </p:cNvPr>
          <p:cNvSpPr>
            <a:spLocks noGrp="1" noChangeArrowheads="1"/>
          </p:cNvSpPr>
          <p:nvPr>
            <p:ph type="sldNum" sz="quarter" idx="12"/>
          </p:nvPr>
        </p:nvSpPr>
        <p:spPr>
          <a:ln/>
        </p:spPr>
        <p:txBody>
          <a:bodyPr/>
          <a:lstStyle>
            <a:lvl1pPr>
              <a:defRPr/>
            </a:lvl1pPr>
          </a:lstStyle>
          <a:p>
            <a:fld id="{814F159C-CE8A-4060-806E-8FB36B2F8ACE}" type="slidenum">
              <a:rPr lang="en-US" altLang="en-US"/>
              <a:pPr/>
              <a:t>‹#›</a:t>
            </a:fld>
            <a:endParaRPr lang="en-US" altLang="en-US"/>
          </a:p>
        </p:txBody>
      </p:sp>
    </p:spTree>
    <p:extLst>
      <p:ext uri="{BB962C8B-B14F-4D97-AF65-F5344CB8AC3E}">
        <p14:creationId xmlns:p14="http://schemas.microsoft.com/office/powerpoint/2010/main" val="234279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E36E7EA-C931-49F2-AFCB-E506B7018B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368447-637F-4972-AD54-6AFCD3E2F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173CC83-5F04-488A-A2C9-62DB41C2CCC4}"/>
              </a:ext>
            </a:extLst>
          </p:cNvPr>
          <p:cNvSpPr>
            <a:spLocks noGrp="1" noChangeArrowheads="1"/>
          </p:cNvSpPr>
          <p:nvPr>
            <p:ph type="sldNum" sz="quarter" idx="12"/>
          </p:nvPr>
        </p:nvSpPr>
        <p:spPr>
          <a:ln/>
        </p:spPr>
        <p:txBody>
          <a:bodyPr/>
          <a:lstStyle>
            <a:lvl1pPr>
              <a:defRPr/>
            </a:lvl1pPr>
          </a:lstStyle>
          <a:p>
            <a:fld id="{516F6F5E-09E0-4A86-A807-248C3E677615}" type="slidenum">
              <a:rPr lang="en-US" altLang="en-US"/>
              <a:pPr/>
              <a:t>‹#›</a:t>
            </a:fld>
            <a:endParaRPr lang="en-US" altLang="en-US"/>
          </a:p>
        </p:txBody>
      </p:sp>
    </p:spTree>
    <p:extLst>
      <p:ext uri="{BB962C8B-B14F-4D97-AF65-F5344CB8AC3E}">
        <p14:creationId xmlns:p14="http://schemas.microsoft.com/office/powerpoint/2010/main" val="141755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7F7AAC-CEC2-4FFD-B796-15E6DAB3734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6CFB621-0659-49E3-A686-BB81C73E54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D99922A-CC45-4A8F-A841-9CA2C84E1B6E}"/>
              </a:ext>
            </a:extLst>
          </p:cNvPr>
          <p:cNvSpPr>
            <a:spLocks noGrp="1" noChangeArrowheads="1"/>
          </p:cNvSpPr>
          <p:nvPr>
            <p:ph type="sldNum" sz="quarter" idx="12"/>
          </p:nvPr>
        </p:nvSpPr>
        <p:spPr>
          <a:ln/>
        </p:spPr>
        <p:txBody>
          <a:bodyPr/>
          <a:lstStyle>
            <a:lvl1pPr>
              <a:defRPr/>
            </a:lvl1pPr>
          </a:lstStyle>
          <a:p>
            <a:fld id="{E2585405-7854-4E73-8E13-7042F9B0D23E}" type="slidenum">
              <a:rPr lang="en-US" altLang="en-US"/>
              <a:pPr/>
              <a:t>‹#›</a:t>
            </a:fld>
            <a:endParaRPr lang="en-US" altLang="en-US"/>
          </a:p>
        </p:txBody>
      </p:sp>
    </p:spTree>
    <p:extLst>
      <p:ext uri="{BB962C8B-B14F-4D97-AF65-F5344CB8AC3E}">
        <p14:creationId xmlns:p14="http://schemas.microsoft.com/office/powerpoint/2010/main" val="397077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580B7D6-2084-48E2-A72D-0F9D260DFC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AB1B43-7744-4DA6-90D4-8F7D66F4BF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392524-3A8A-43F5-A4E3-BCF965CAC927}"/>
              </a:ext>
            </a:extLst>
          </p:cNvPr>
          <p:cNvSpPr>
            <a:spLocks noGrp="1" noChangeArrowheads="1"/>
          </p:cNvSpPr>
          <p:nvPr>
            <p:ph type="sldNum" sz="quarter" idx="12"/>
          </p:nvPr>
        </p:nvSpPr>
        <p:spPr>
          <a:ln/>
        </p:spPr>
        <p:txBody>
          <a:bodyPr/>
          <a:lstStyle>
            <a:lvl1pPr>
              <a:defRPr/>
            </a:lvl1pPr>
          </a:lstStyle>
          <a:p>
            <a:fld id="{F209C9C0-DC46-4CDF-AB8C-9DA841510207}" type="slidenum">
              <a:rPr lang="en-US" altLang="en-US"/>
              <a:pPr/>
              <a:t>‹#›</a:t>
            </a:fld>
            <a:endParaRPr lang="en-US" altLang="en-US"/>
          </a:p>
        </p:txBody>
      </p:sp>
    </p:spTree>
    <p:extLst>
      <p:ext uri="{BB962C8B-B14F-4D97-AF65-F5344CB8AC3E}">
        <p14:creationId xmlns:p14="http://schemas.microsoft.com/office/powerpoint/2010/main" val="183692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6CE67F-1428-4C41-824A-043A2933921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2E94726-2456-415B-8F51-8FAEE9018A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1E207A-B057-46C8-9686-89C32F399A2B}"/>
              </a:ext>
            </a:extLst>
          </p:cNvPr>
          <p:cNvSpPr>
            <a:spLocks noGrp="1" noChangeArrowheads="1"/>
          </p:cNvSpPr>
          <p:nvPr>
            <p:ph type="sldNum" sz="quarter" idx="12"/>
          </p:nvPr>
        </p:nvSpPr>
        <p:spPr>
          <a:ln/>
        </p:spPr>
        <p:txBody>
          <a:bodyPr/>
          <a:lstStyle>
            <a:lvl1pPr>
              <a:defRPr/>
            </a:lvl1pPr>
          </a:lstStyle>
          <a:p>
            <a:fld id="{27260645-BB4C-4794-BD2D-C3706C29384B}" type="slidenum">
              <a:rPr lang="en-US" altLang="en-US"/>
              <a:pPr/>
              <a:t>‹#›</a:t>
            </a:fld>
            <a:endParaRPr lang="en-US" altLang="en-US"/>
          </a:p>
        </p:txBody>
      </p:sp>
    </p:spTree>
    <p:extLst>
      <p:ext uri="{BB962C8B-B14F-4D97-AF65-F5344CB8AC3E}">
        <p14:creationId xmlns:p14="http://schemas.microsoft.com/office/powerpoint/2010/main" val="76636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6D6861-8179-4DC6-A3E6-84BF2AE978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4BBE84-D313-4A27-B5A3-E6D5B1A481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C9D557-6765-4BCA-BA87-E632E7B8CB57}"/>
              </a:ext>
            </a:extLst>
          </p:cNvPr>
          <p:cNvSpPr>
            <a:spLocks noGrp="1" noChangeArrowheads="1"/>
          </p:cNvSpPr>
          <p:nvPr>
            <p:ph type="sldNum" sz="quarter" idx="12"/>
          </p:nvPr>
        </p:nvSpPr>
        <p:spPr>
          <a:ln/>
        </p:spPr>
        <p:txBody>
          <a:bodyPr/>
          <a:lstStyle>
            <a:lvl1pPr>
              <a:defRPr/>
            </a:lvl1pPr>
          </a:lstStyle>
          <a:p>
            <a:fld id="{43A1A9C0-586F-48EA-9007-D0BBDEFA75DE}" type="slidenum">
              <a:rPr lang="en-US" altLang="en-US"/>
              <a:pPr/>
              <a:t>‹#›</a:t>
            </a:fld>
            <a:endParaRPr lang="en-US" altLang="en-US"/>
          </a:p>
        </p:txBody>
      </p:sp>
    </p:spTree>
    <p:extLst>
      <p:ext uri="{BB962C8B-B14F-4D97-AF65-F5344CB8AC3E}">
        <p14:creationId xmlns:p14="http://schemas.microsoft.com/office/powerpoint/2010/main" val="269652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3D5E84-D45B-4EFF-B8C0-EBF2E613E4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3BDB52-D326-4CC6-B948-16314A26C5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DE9373-04E1-459A-A6FB-900EE8199541}"/>
              </a:ext>
            </a:extLst>
          </p:cNvPr>
          <p:cNvSpPr>
            <a:spLocks noGrp="1" noChangeArrowheads="1"/>
          </p:cNvSpPr>
          <p:nvPr>
            <p:ph type="sldNum" sz="quarter" idx="12"/>
          </p:nvPr>
        </p:nvSpPr>
        <p:spPr>
          <a:ln/>
        </p:spPr>
        <p:txBody>
          <a:bodyPr/>
          <a:lstStyle>
            <a:lvl1pPr>
              <a:defRPr/>
            </a:lvl1pPr>
          </a:lstStyle>
          <a:p>
            <a:fld id="{65E4897A-C9AF-4ECF-8B37-064F4CB72DA1}" type="slidenum">
              <a:rPr lang="en-US" altLang="en-US"/>
              <a:pPr/>
              <a:t>‹#›</a:t>
            </a:fld>
            <a:endParaRPr lang="en-US" altLang="en-US"/>
          </a:p>
        </p:txBody>
      </p:sp>
    </p:spTree>
    <p:extLst>
      <p:ext uri="{BB962C8B-B14F-4D97-AF65-F5344CB8AC3E}">
        <p14:creationId xmlns:p14="http://schemas.microsoft.com/office/powerpoint/2010/main" val="424988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41B38E3-D3F2-4C7E-B11C-E78BD0189114}"/>
              </a:ext>
            </a:extLst>
          </p:cNvPr>
          <p:cNvSpPr>
            <a:spLocks noGrp="1" noChangeArrowheads="1"/>
          </p:cNvSpPr>
          <p:nvPr>
            <p:ph type="title"/>
          </p:nvPr>
        </p:nvSpPr>
        <p:spPr bwMode="auto">
          <a:xfrm>
            <a:off x="685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B8C3E4C3-8053-46BD-B5AD-E7EF7FA5DB74}"/>
              </a:ext>
            </a:extLst>
          </p:cNvPr>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3609325-ED94-41BF-BA74-7BB5E7F3809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46637912-3E13-40C3-AEF7-A0A376955C7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B2FE2B07-EFE2-4E69-A719-010EF11A4C89}"/>
              </a:ext>
            </a:extLst>
          </p:cNvPr>
          <p:cNvSpPr>
            <a:spLocks noGrp="1" noChangeArrowheads="1"/>
          </p:cNvSpPr>
          <p:nvPr>
            <p:ph type="sldNum" sz="quarter" idx="4"/>
          </p:nvPr>
        </p:nvSpPr>
        <p:spPr bwMode="auto">
          <a:xfrm>
            <a:off x="8574088" y="6561138"/>
            <a:ext cx="569912" cy="2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92473C-F362-499E-8E08-47BF1D4E4E69}" type="slidenum">
              <a:rPr lang="en-US" altLang="en-US"/>
              <a:pPr/>
              <a:t>‹#›</a:t>
            </a:fld>
            <a:endParaRPr lang="en-US" altLang="en-US"/>
          </a:p>
        </p:txBody>
      </p:sp>
      <p:grpSp>
        <p:nvGrpSpPr>
          <p:cNvPr id="6151" name="Group 7">
            <a:extLst>
              <a:ext uri="{FF2B5EF4-FFF2-40B4-BE49-F238E27FC236}">
                <a16:creationId xmlns:a16="http://schemas.microsoft.com/office/drawing/2014/main" id="{937B4191-BC7F-4FA6-853C-B0AB5836A839}"/>
              </a:ext>
            </a:extLst>
          </p:cNvPr>
          <p:cNvGrpSpPr>
            <a:grpSpLocks noChangeAspect="1"/>
          </p:cNvGrpSpPr>
          <p:nvPr userDrawn="1"/>
        </p:nvGrpSpPr>
        <p:grpSpPr bwMode="auto">
          <a:xfrm>
            <a:off x="227013" y="1073150"/>
            <a:ext cx="722312" cy="579438"/>
            <a:chOff x="146" y="900"/>
            <a:chExt cx="594" cy="477"/>
          </a:xfrm>
        </p:grpSpPr>
        <p:sp>
          <p:nvSpPr>
            <p:cNvPr id="1032" name="Rectangle 8">
              <a:extLst>
                <a:ext uri="{FF2B5EF4-FFF2-40B4-BE49-F238E27FC236}">
                  <a16:creationId xmlns:a16="http://schemas.microsoft.com/office/drawing/2014/main" id="{69BB3B6E-746C-4DFE-A0B4-F432A555DFB8}"/>
                </a:ext>
              </a:extLst>
            </p:cNvPr>
            <p:cNvSpPr>
              <a:spLocks noChangeAspect="1" noChangeArrowheads="1"/>
            </p:cNvSpPr>
            <p:nvPr userDrawn="1"/>
          </p:nvSpPr>
          <p:spPr bwMode="ltGray">
            <a:xfrm>
              <a:off x="274" y="900"/>
              <a:ext cx="275" cy="299"/>
            </a:xfrm>
            <a:prstGeom prst="rect">
              <a:avLst/>
            </a:prstGeom>
            <a:solidFill>
              <a:srgbClr val="FFCC00"/>
            </a:solidFill>
            <a:ln w="9525">
              <a:noFill/>
              <a:miter lim="800000"/>
              <a:headEnd/>
              <a:tailEnd/>
            </a:ln>
            <a:effectLst/>
          </p:spPr>
          <p:txBody>
            <a:bodyPr wrap="none" anchor="ctr"/>
            <a:lstStyle/>
            <a:p>
              <a:pPr algn="ctr">
                <a:defRPr/>
              </a:pPr>
              <a:endParaRPr kumimoji="1" lang="en-US">
                <a:latin typeface="Tahoma" pitchFamily="34" charset="0"/>
              </a:endParaRPr>
            </a:p>
          </p:txBody>
        </p:sp>
        <p:sp>
          <p:nvSpPr>
            <p:cNvPr id="1033" name="Rectangle 9">
              <a:extLst>
                <a:ext uri="{FF2B5EF4-FFF2-40B4-BE49-F238E27FC236}">
                  <a16:creationId xmlns:a16="http://schemas.microsoft.com/office/drawing/2014/main" id="{DAEC782F-967F-4001-A04E-4DFF1FACE02E}"/>
                </a:ext>
              </a:extLst>
            </p:cNvPr>
            <p:cNvSpPr>
              <a:spLocks noChangeAspect="1" noChangeArrowheads="1"/>
            </p:cNvSpPr>
            <p:nvPr userDrawn="1"/>
          </p:nvSpPr>
          <p:spPr bwMode="ltGray">
            <a:xfrm>
              <a:off x="515" y="900"/>
              <a:ext cx="206" cy="299"/>
            </a:xfrm>
            <a:prstGeom prst="rect">
              <a:avLst/>
            </a:prstGeom>
            <a:gradFill rotWithShape="0">
              <a:gsLst>
                <a:gs pos="0">
                  <a:srgbClr val="FFCC00"/>
                </a:gs>
                <a:gs pos="100000">
                  <a:schemeClr val="bg1"/>
                </a:gs>
              </a:gsLst>
              <a:lin ang="0" scaled="1"/>
            </a:gradFill>
            <a:ln w="9525">
              <a:noFill/>
              <a:miter lim="800000"/>
              <a:headEnd/>
              <a:tailEnd/>
            </a:ln>
            <a:effectLst/>
          </p:spPr>
          <p:txBody>
            <a:bodyPr wrap="none" anchor="ctr"/>
            <a:lstStyle/>
            <a:p>
              <a:pPr algn="ctr">
                <a:defRPr/>
              </a:pPr>
              <a:endParaRPr kumimoji="1" lang="en-US">
                <a:latin typeface="Tahoma" pitchFamily="34" charset="0"/>
              </a:endParaRPr>
            </a:p>
          </p:txBody>
        </p:sp>
        <p:sp>
          <p:nvSpPr>
            <p:cNvPr id="1034" name="Rectangle 10">
              <a:extLst>
                <a:ext uri="{FF2B5EF4-FFF2-40B4-BE49-F238E27FC236}">
                  <a16:creationId xmlns:a16="http://schemas.microsoft.com/office/drawing/2014/main" id="{DF12CD18-FAF0-410E-96D0-C96E5679B714}"/>
                </a:ext>
              </a:extLst>
            </p:cNvPr>
            <p:cNvSpPr>
              <a:spLocks noChangeAspect="1" noChangeArrowheads="1"/>
            </p:cNvSpPr>
            <p:nvPr userDrawn="1"/>
          </p:nvSpPr>
          <p:spPr bwMode="ltGray">
            <a:xfrm>
              <a:off x="263" y="1078"/>
              <a:ext cx="266" cy="299"/>
            </a:xfrm>
            <a:prstGeom prst="rect">
              <a:avLst/>
            </a:prstGeom>
            <a:solidFill>
              <a:schemeClr val="accent2"/>
            </a:solidFill>
            <a:ln w="9525">
              <a:noFill/>
              <a:miter lim="800000"/>
              <a:headEnd/>
              <a:tailEnd/>
            </a:ln>
            <a:effectLst/>
          </p:spPr>
          <p:txBody>
            <a:bodyPr wrap="none" anchor="ctr"/>
            <a:lstStyle/>
            <a:p>
              <a:pPr algn="ctr">
                <a:defRPr/>
              </a:pPr>
              <a:endParaRPr kumimoji="1" lang="en-US">
                <a:latin typeface="Tahoma" pitchFamily="34" charset="0"/>
              </a:endParaRPr>
            </a:p>
          </p:txBody>
        </p:sp>
        <p:sp>
          <p:nvSpPr>
            <p:cNvPr id="1035" name="Rectangle 11">
              <a:extLst>
                <a:ext uri="{FF2B5EF4-FFF2-40B4-BE49-F238E27FC236}">
                  <a16:creationId xmlns:a16="http://schemas.microsoft.com/office/drawing/2014/main" id="{E8BF5706-5114-427D-A54B-1D512253B6CD}"/>
                </a:ext>
              </a:extLst>
            </p:cNvPr>
            <p:cNvSpPr>
              <a:spLocks noChangeAspect="1" noChangeArrowheads="1"/>
            </p:cNvSpPr>
            <p:nvPr userDrawn="1"/>
          </p:nvSpPr>
          <p:spPr bwMode="ltGray">
            <a:xfrm>
              <a:off x="508" y="1078"/>
              <a:ext cx="232" cy="299"/>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latin typeface="Tahoma" pitchFamily="34" charset="0"/>
              </a:endParaRPr>
            </a:p>
          </p:txBody>
        </p:sp>
        <p:sp>
          <p:nvSpPr>
            <p:cNvPr id="1036" name="Rectangle 12">
              <a:extLst>
                <a:ext uri="{FF2B5EF4-FFF2-40B4-BE49-F238E27FC236}">
                  <a16:creationId xmlns:a16="http://schemas.microsoft.com/office/drawing/2014/main" id="{88E154BC-7EFC-4452-BC2B-D2B688A70DD6}"/>
                </a:ext>
              </a:extLst>
            </p:cNvPr>
            <p:cNvSpPr>
              <a:spLocks noChangeAspect="1" noChangeArrowheads="1"/>
            </p:cNvSpPr>
            <p:nvPr userDrawn="1"/>
          </p:nvSpPr>
          <p:spPr bwMode="ltGray">
            <a:xfrm>
              <a:off x="146" y="1032"/>
              <a:ext cx="352" cy="267"/>
            </a:xfrm>
            <a:prstGeom prst="rect">
              <a:avLst/>
            </a:prstGeom>
            <a:gradFill rotWithShape="0">
              <a:gsLst>
                <a:gs pos="0">
                  <a:schemeClr val="bg1"/>
                </a:gs>
                <a:gs pos="100000">
                  <a:srgbClr val="FF3300"/>
                </a:gs>
              </a:gsLst>
              <a:lin ang="18900000" scaled="1"/>
            </a:gradFill>
            <a:ln w="9525">
              <a:noFill/>
              <a:miter lim="800000"/>
              <a:headEnd/>
              <a:tailEnd/>
            </a:ln>
            <a:effectLst/>
          </p:spPr>
          <p:txBody>
            <a:bodyPr wrap="none" anchor="ctr"/>
            <a:lstStyle/>
            <a:p>
              <a:pPr algn="ctr">
                <a:defRPr/>
              </a:pPr>
              <a:endParaRPr kumimoji="1" lang="en-US">
                <a:latin typeface="Tahoma" pitchFamily="34" charset="0"/>
              </a:endParaRPr>
            </a:p>
          </p:txBody>
        </p:sp>
      </p:grpSp>
      <p:sp>
        <p:nvSpPr>
          <p:cNvPr id="1037" name="Rectangle 13">
            <a:extLst>
              <a:ext uri="{FF2B5EF4-FFF2-40B4-BE49-F238E27FC236}">
                <a16:creationId xmlns:a16="http://schemas.microsoft.com/office/drawing/2014/main" id="{0528D5EE-7F84-4F0B-A6B9-23026F33AB22}"/>
              </a:ext>
            </a:extLst>
          </p:cNvPr>
          <p:cNvSpPr>
            <a:spLocks noChangeArrowheads="1"/>
          </p:cNvSpPr>
          <p:nvPr userDrawn="1"/>
        </p:nvSpPr>
        <p:spPr bwMode="gray">
          <a:xfrm>
            <a:off x="674688" y="11811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latin typeface="Tahoma" pitchFamily="34" charset="0"/>
            </a:endParaRPr>
          </a:p>
        </p:txBody>
      </p:sp>
      <p:sp>
        <p:nvSpPr>
          <p:cNvPr id="1038" name="Rectangle 14">
            <a:extLst>
              <a:ext uri="{FF2B5EF4-FFF2-40B4-BE49-F238E27FC236}">
                <a16:creationId xmlns:a16="http://schemas.microsoft.com/office/drawing/2014/main" id="{0F54BBC4-E453-4F30-9E35-A2B3051DF29D}"/>
              </a:ext>
            </a:extLst>
          </p:cNvPr>
          <p:cNvSpPr>
            <a:spLocks noChangeArrowheads="1"/>
          </p:cNvSpPr>
          <p:nvPr userDrawn="1"/>
        </p:nvSpPr>
        <p:spPr bwMode="gray">
          <a:xfrm>
            <a:off x="460375" y="1276350"/>
            <a:ext cx="8226425" cy="31750"/>
          </a:xfrm>
          <a:prstGeom prst="rect">
            <a:avLst/>
          </a:prstGeom>
          <a:gradFill rotWithShape="0">
            <a:gsLst>
              <a:gs pos="0">
                <a:schemeClr val="accent2"/>
              </a:gs>
              <a:gs pos="100000">
                <a:srgbClr val="FFFFFF"/>
              </a:gs>
            </a:gsLst>
            <a:lin ang="2700000" scaled="1"/>
          </a:gradFill>
          <a:ln w="9525">
            <a:noFill/>
            <a:miter lim="800000"/>
            <a:headEnd/>
            <a:tailEnd/>
          </a:ln>
          <a:effectLst/>
        </p:spPr>
        <p:txBody>
          <a:bodyPr wrap="none" anchor="ctr"/>
          <a:lstStyle/>
          <a:p>
            <a:pPr algn="ctr">
              <a:defRPr/>
            </a:pPr>
            <a:endParaRPr kumimoji="1" lang="en-US">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imes New Roman" pitchFamily="18" charset="0"/>
        </a:defRPr>
      </a:lvl2pPr>
      <a:lvl3pPr algn="l" rtl="0" eaLnBrk="0" fontAlgn="base" hangingPunct="0">
        <a:spcBef>
          <a:spcPct val="0"/>
        </a:spcBef>
        <a:spcAft>
          <a:spcPct val="0"/>
        </a:spcAft>
        <a:defRPr sz="3800">
          <a:solidFill>
            <a:schemeClr val="tx2"/>
          </a:solidFill>
          <a:latin typeface="Times New Roman" pitchFamily="18" charset="0"/>
        </a:defRPr>
      </a:lvl3pPr>
      <a:lvl4pPr algn="l" rtl="0" eaLnBrk="0" fontAlgn="base" hangingPunct="0">
        <a:spcBef>
          <a:spcPct val="0"/>
        </a:spcBef>
        <a:spcAft>
          <a:spcPct val="0"/>
        </a:spcAft>
        <a:defRPr sz="3800">
          <a:solidFill>
            <a:schemeClr val="tx2"/>
          </a:solidFill>
          <a:latin typeface="Times New Roman" pitchFamily="18" charset="0"/>
        </a:defRPr>
      </a:lvl4pPr>
      <a:lvl5pPr algn="l" rtl="0" eaLnBrk="0" fontAlgn="base" hangingPunct="0">
        <a:spcBef>
          <a:spcPct val="0"/>
        </a:spcBef>
        <a:spcAft>
          <a:spcPct val="0"/>
        </a:spcAft>
        <a:defRPr sz="3800">
          <a:solidFill>
            <a:schemeClr val="tx2"/>
          </a:solidFill>
          <a:latin typeface="Times New Roman" pitchFamily="18" charset="0"/>
        </a:defRPr>
      </a:lvl5pPr>
      <a:lvl6pPr marL="457200" algn="l" rtl="0" fontAlgn="base">
        <a:spcBef>
          <a:spcPct val="0"/>
        </a:spcBef>
        <a:spcAft>
          <a:spcPct val="0"/>
        </a:spcAft>
        <a:defRPr sz="3800">
          <a:solidFill>
            <a:schemeClr val="tx2"/>
          </a:solidFill>
          <a:latin typeface="Times New Roman" pitchFamily="18" charset="0"/>
        </a:defRPr>
      </a:lvl6pPr>
      <a:lvl7pPr marL="914400" algn="l" rtl="0" fontAlgn="base">
        <a:spcBef>
          <a:spcPct val="0"/>
        </a:spcBef>
        <a:spcAft>
          <a:spcPct val="0"/>
        </a:spcAft>
        <a:defRPr sz="3800">
          <a:solidFill>
            <a:schemeClr val="tx2"/>
          </a:solidFill>
          <a:latin typeface="Times New Roman" pitchFamily="18" charset="0"/>
        </a:defRPr>
      </a:lvl7pPr>
      <a:lvl8pPr marL="1371600" algn="l" rtl="0" fontAlgn="base">
        <a:spcBef>
          <a:spcPct val="0"/>
        </a:spcBef>
        <a:spcAft>
          <a:spcPct val="0"/>
        </a:spcAft>
        <a:defRPr sz="3800">
          <a:solidFill>
            <a:schemeClr val="tx2"/>
          </a:solidFill>
          <a:latin typeface="Times New Roman" pitchFamily="18" charset="0"/>
        </a:defRPr>
      </a:lvl8pPr>
      <a:lvl9pPr marL="1828800" algn="l" rtl="0" fontAlgn="base">
        <a:spcBef>
          <a:spcPct val="0"/>
        </a:spcBef>
        <a:spcAft>
          <a:spcPct val="0"/>
        </a:spcAft>
        <a:defRPr sz="3800">
          <a:solidFill>
            <a:schemeClr val="tx2"/>
          </a:solidFill>
          <a:latin typeface="Times New Roman" pitchFamily="18" charset="0"/>
        </a:defRPr>
      </a:lvl9pPr>
    </p:titleStyle>
    <p:bodyStyle>
      <a:lvl1pPr marL="533400" indent="-533400" algn="l" rtl="0" eaLnBrk="0" fontAlgn="base" hangingPunct="0">
        <a:spcBef>
          <a:spcPct val="20000"/>
        </a:spcBef>
        <a:spcAft>
          <a:spcPct val="0"/>
        </a:spcAft>
        <a:buClr>
          <a:schemeClr val="tx2"/>
        </a:buClr>
        <a:buChar char="•"/>
        <a:defRPr sz="2800">
          <a:solidFill>
            <a:schemeClr val="tx1"/>
          </a:solidFill>
          <a:latin typeface="+mn-lt"/>
          <a:ea typeface="+mn-ea"/>
          <a:cs typeface="+mn-cs"/>
        </a:defRPr>
      </a:lvl1pPr>
      <a:lvl2pPr marL="838200" indent="-381000" algn="l" rtl="0" eaLnBrk="0" fontAlgn="base" hangingPunct="0">
        <a:spcBef>
          <a:spcPct val="20000"/>
        </a:spcBef>
        <a:spcAft>
          <a:spcPct val="0"/>
        </a:spcAft>
        <a:buClr>
          <a:schemeClr val="tx2"/>
        </a:buClr>
        <a:buSzPct val="100000"/>
        <a:buFont typeface="Symbol" panose="05050102010706020507" pitchFamily="18" charset="2"/>
        <a:buChar char="·"/>
        <a:defRPr sz="2400">
          <a:solidFill>
            <a:schemeClr val="tx1"/>
          </a:solidFill>
          <a:latin typeface="+mn-lt"/>
        </a:defRPr>
      </a:lvl2pPr>
      <a:lvl3pPr marL="1257300" indent="-342900" algn="l" rtl="0" eaLnBrk="0" fontAlgn="base" hangingPunct="0">
        <a:spcBef>
          <a:spcPct val="20000"/>
        </a:spcBef>
        <a:spcAft>
          <a:spcPct val="0"/>
        </a:spcAft>
        <a:buClr>
          <a:schemeClr val="tx2"/>
        </a:buClr>
        <a:buSzPct val="100000"/>
        <a:buChar char="–"/>
        <a:defRPr sz="2400">
          <a:solidFill>
            <a:schemeClr val="tx1"/>
          </a:solidFill>
          <a:latin typeface="+mn-lt"/>
        </a:defRPr>
      </a:lvl3pPr>
      <a:lvl4pPr marL="1714500" indent="-3429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171700" indent="-3429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628900" indent="-342900" algn="l" rtl="0" eaLnBrk="0" fontAlgn="base" hangingPunct="0">
        <a:spcBef>
          <a:spcPct val="20000"/>
        </a:spcBef>
        <a:spcAft>
          <a:spcPct val="0"/>
        </a:spcAft>
        <a:buClr>
          <a:schemeClr val="tx2"/>
        </a:buClr>
        <a:buSzPct val="100000"/>
        <a:defRPr>
          <a:solidFill>
            <a:schemeClr val="tx1"/>
          </a:solidFill>
          <a:latin typeface="+mn-lt"/>
        </a:defRPr>
      </a:lvl6pPr>
      <a:lvl7pPr marL="3086100" indent="-342900" algn="l" rtl="0" eaLnBrk="0" fontAlgn="base" hangingPunct="0">
        <a:spcBef>
          <a:spcPct val="20000"/>
        </a:spcBef>
        <a:spcAft>
          <a:spcPct val="0"/>
        </a:spcAft>
        <a:buClr>
          <a:schemeClr val="tx2"/>
        </a:buClr>
        <a:buSzPct val="100000"/>
        <a:defRPr>
          <a:solidFill>
            <a:schemeClr val="tx1"/>
          </a:solidFill>
          <a:latin typeface="+mn-lt"/>
        </a:defRPr>
      </a:lvl7pPr>
      <a:lvl8pPr marL="3543300" indent="-342900" algn="l" rtl="0" eaLnBrk="0" fontAlgn="base" hangingPunct="0">
        <a:spcBef>
          <a:spcPct val="20000"/>
        </a:spcBef>
        <a:spcAft>
          <a:spcPct val="0"/>
        </a:spcAft>
        <a:buClr>
          <a:schemeClr val="tx2"/>
        </a:buClr>
        <a:buSzPct val="100000"/>
        <a:defRPr>
          <a:solidFill>
            <a:schemeClr val="tx1"/>
          </a:solidFill>
          <a:latin typeface="+mn-lt"/>
        </a:defRPr>
      </a:lvl8pPr>
      <a:lvl9pPr marL="4000500" indent="-342900" algn="l" rtl="0" eaLnBrk="0" fontAlgn="base" hangingPunct="0">
        <a:spcBef>
          <a:spcPct val="20000"/>
        </a:spcBef>
        <a:spcAft>
          <a:spcPct val="0"/>
        </a:spcAft>
        <a:buClr>
          <a:schemeClr val="tx2"/>
        </a:buClr>
        <a:buSzPct val="100000"/>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12.wmf"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2.xml" /><Relationship Id="rId1" Type="http://schemas.openxmlformats.org/officeDocument/2006/relationships/vmlDrawing" Target="../drawings/vmlDrawing2.vml" /><Relationship Id="rId5" Type="http://schemas.openxmlformats.org/officeDocument/2006/relationships/image" Target="../media/image14.jpeg" /><Relationship Id="rId4" Type="http://schemas.openxmlformats.org/officeDocument/2006/relationships/image" Target="../media/image13.wmf" /></Relationships>
</file>

<file path=ppt/slides/_rels/slide21.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8.jpeg" /><Relationship Id="rId7" Type="http://schemas.openxmlformats.org/officeDocument/2006/relationships/image" Target="../media/image17.wmf" /><Relationship Id="rId2" Type="http://schemas.openxmlformats.org/officeDocument/2006/relationships/slideLayout" Target="../slideLayouts/slideLayout2.xml" /><Relationship Id="rId1" Type="http://schemas.openxmlformats.org/officeDocument/2006/relationships/vmlDrawing" Target="../drawings/vmlDrawing3.vml" /><Relationship Id="rId6" Type="http://schemas.openxmlformats.org/officeDocument/2006/relationships/oleObject" Target="../embeddings/oleObject4.bin" /><Relationship Id="rId5" Type="http://schemas.openxmlformats.org/officeDocument/2006/relationships/image" Target="../media/image16.wmf" /><Relationship Id="rId4" Type="http://schemas.openxmlformats.org/officeDocument/2006/relationships/oleObject" Target="../embeddings/oleObject3.bin"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 /><Relationship Id="rId2" Type="http://schemas.openxmlformats.org/officeDocument/2006/relationships/slideLayout" Target="../slideLayouts/slideLayout2.xml" /><Relationship Id="rId1" Type="http://schemas.openxmlformats.org/officeDocument/2006/relationships/vmlDrawing" Target="../drawings/vmlDrawing4.vml" /><Relationship Id="rId6" Type="http://schemas.openxmlformats.org/officeDocument/2006/relationships/image" Target="../media/image44.wmf" /><Relationship Id="rId5" Type="http://schemas.openxmlformats.org/officeDocument/2006/relationships/oleObject" Target="../embeddings/oleObject6.bin" /><Relationship Id="rId4" Type="http://schemas.openxmlformats.org/officeDocument/2006/relationships/image" Target="../media/image43.wmf"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bin" /><Relationship Id="rId2" Type="http://schemas.openxmlformats.org/officeDocument/2006/relationships/slideLayout" Target="../slideLayouts/slideLayout2.xml" /><Relationship Id="rId1" Type="http://schemas.openxmlformats.org/officeDocument/2006/relationships/vmlDrawing" Target="../drawings/vmlDrawing5.vml" /><Relationship Id="rId4" Type="http://schemas.openxmlformats.org/officeDocument/2006/relationships/image" Target="../media/image48.wmf" /></Relationships>
</file>

<file path=ppt/slides/_rels/slide66.xml.rels><?xml version="1.0" encoding="UTF-8" standalone="yes"?>
<Relationships xmlns="http://schemas.openxmlformats.org/package/2006/relationships"><Relationship Id="rId2" Type="http://schemas.openxmlformats.org/officeDocument/2006/relationships/image" Target="../media/image49.jpe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Relationship Id="rId2" Type="http://schemas.openxmlformats.org/officeDocument/2006/relationships/image" Target="../media/image50.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52.jpe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53.jpe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14950D4-70A8-4B6B-97C4-DB89A8B6527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3D4C946-77B0-4516-9F1F-A3A5673FDB47}" type="slidenum">
              <a:rPr lang="en-US" altLang="en-US" sz="1400"/>
              <a:pPr eaLnBrk="1" hangingPunct="1"/>
              <a:t>1</a:t>
            </a:fld>
            <a:endParaRPr lang="en-US" altLang="en-US" sz="1400"/>
          </a:p>
        </p:txBody>
      </p:sp>
      <p:sp>
        <p:nvSpPr>
          <p:cNvPr id="7171" name="Rectangle 2">
            <a:extLst>
              <a:ext uri="{FF2B5EF4-FFF2-40B4-BE49-F238E27FC236}">
                <a16:creationId xmlns:a16="http://schemas.microsoft.com/office/drawing/2014/main" id="{4829A83C-3DE3-4F1E-9A0F-808439DFCC8E}"/>
              </a:ext>
            </a:extLst>
          </p:cNvPr>
          <p:cNvSpPr>
            <a:spLocks noGrp="1" noChangeArrowheads="1"/>
          </p:cNvSpPr>
          <p:nvPr>
            <p:ph type="ctrTitle"/>
          </p:nvPr>
        </p:nvSpPr>
        <p:spPr>
          <a:xfrm>
            <a:off x="685800" y="1371600"/>
            <a:ext cx="7772400" cy="1143000"/>
          </a:xfrm>
        </p:spPr>
        <p:txBody>
          <a:bodyPr/>
          <a:lstStyle/>
          <a:p>
            <a:pPr marL="723900" indent="-723900" algn="ctr" eaLnBrk="1" hangingPunct="1"/>
            <a:r>
              <a:rPr lang="en-US" altLang="en-US"/>
              <a:t>V</a:t>
            </a:r>
            <a:br>
              <a:rPr lang="en-US" altLang="en-US"/>
            </a:br>
            <a:r>
              <a:rPr lang="en-US" altLang="en-US"/>
              <a:t>Compaction</a:t>
            </a:r>
          </a:p>
        </p:txBody>
      </p:sp>
      <p:sp>
        <p:nvSpPr>
          <p:cNvPr id="7172" name="Text Box 4">
            <a:extLst>
              <a:ext uri="{FF2B5EF4-FFF2-40B4-BE49-F238E27FC236}">
                <a16:creationId xmlns:a16="http://schemas.microsoft.com/office/drawing/2014/main" id="{744BDA2F-D048-4B21-BE88-545E13207073}"/>
              </a:ext>
            </a:extLst>
          </p:cNvPr>
          <p:cNvSpPr txBox="1">
            <a:spLocks noChangeArrowheads="1"/>
          </p:cNvSpPr>
          <p:nvPr/>
        </p:nvSpPr>
        <p:spPr bwMode="auto">
          <a:xfrm>
            <a:off x="5791200" y="6096000"/>
            <a:ext cx="281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Courtesy of U.S. WICK DRAIN, INC.</a:t>
            </a:r>
          </a:p>
        </p:txBody>
      </p:sp>
      <p:pic>
        <p:nvPicPr>
          <p:cNvPr id="7173" name="Picture 5" descr="C:\Wang-HKUST\course-CIVIL270\Picture-compaction\compactr.jpg">
            <a:extLst>
              <a:ext uri="{FF2B5EF4-FFF2-40B4-BE49-F238E27FC236}">
                <a16:creationId xmlns:a16="http://schemas.microsoft.com/office/drawing/2014/main" id="{AA73FA2B-0DA2-4998-AC70-697EBB680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17510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Wang-HKUST\course-CIVIL270\Picture-compaction\crater.jpg">
            <a:extLst>
              <a:ext uri="{FF2B5EF4-FFF2-40B4-BE49-F238E27FC236}">
                <a16:creationId xmlns:a16="http://schemas.microsoft.com/office/drawing/2014/main" id="{021ADFD7-C784-43E9-B78F-D6A2D3D87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3024188"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FE87846F-3845-4B1E-8885-CA2421B68B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D93C59-E0ED-4001-8A62-1A28E50BE4F3}" type="slidenum">
              <a:rPr lang="en-US" altLang="en-US" sz="1400"/>
              <a:pPr eaLnBrk="1" hangingPunct="1"/>
              <a:t>10</a:t>
            </a:fld>
            <a:endParaRPr lang="en-US" altLang="en-US" sz="1400"/>
          </a:p>
        </p:txBody>
      </p:sp>
      <p:sp>
        <p:nvSpPr>
          <p:cNvPr id="16387" name="Rectangle 2">
            <a:extLst>
              <a:ext uri="{FF2B5EF4-FFF2-40B4-BE49-F238E27FC236}">
                <a16:creationId xmlns:a16="http://schemas.microsoft.com/office/drawing/2014/main" id="{39EB7BF3-0285-4A20-B2AC-8E043E5617FA}"/>
              </a:ext>
            </a:extLst>
          </p:cNvPr>
          <p:cNvSpPr>
            <a:spLocks noGrp="1" noChangeArrowheads="1"/>
          </p:cNvSpPr>
          <p:nvPr>
            <p:ph type="title"/>
          </p:nvPr>
        </p:nvSpPr>
        <p:spPr/>
        <p:txBody>
          <a:bodyPr/>
          <a:lstStyle/>
          <a:p>
            <a:pPr eaLnBrk="1" hangingPunct="1"/>
            <a:r>
              <a:rPr lang="en-US" altLang="en-US"/>
              <a:t>2.2 General Compaction Methods</a:t>
            </a:r>
          </a:p>
        </p:txBody>
      </p:sp>
      <p:sp>
        <p:nvSpPr>
          <p:cNvPr id="16388" name="Text Box 4">
            <a:extLst>
              <a:ext uri="{FF2B5EF4-FFF2-40B4-BE49-F238E27FC236}">
                <a16:creationId xmlns:a16="http://schemas.microsoft.com/office/drawing/2014/main" id="{A63E3C12-2E11-4B08-A2D2-DD598D62CFF6}"/>
              </a:ext>
            </a:extLst>
          </p:cNvPr>
          <p:cNvSpPr txBox="1">
            <a:spLocks noChangeArrowheads="1"/>
          </p:cNvSpPr>
          <p:nvPr/>
        </p:nvSpPr>
        <p:spPr bwMode="auto">
          <a:xfrm>
            <a:off x="1450975" y="1314450"/>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accent2"/>
                </a:solidFill>
              </a:rPr>
              <a:t>Coarse-grained soils</a:t>
            </a:r>
          </a:p>
        </p:txBody>
      </p:sp>
      <p:sp>
        <p:nvSpPr>
          <p:cNvPr id="16389" name="Text Box 5">
            <a:extLst>
              <a:ext uri="{FF2B5EF4-FFF2-40B4-BE49-F238E27FC236}">
                <a16:creationId xmlns:a16="http://schemas.microsoft.com/office/drawing/2014/main" id="{B1CCF086-8C5D-4070-AF26-DDC90DE598C7}"/>
              </a:ext>
            </a:extLst>
          </p:cNvPr>
          <p:cNvSpPr txBox="1">
            <a:spLocks noChangeArrowheads="1"/>
          </p:cNvSpPr>
          <p:nvPr/>
        </p:nvSpPr>
        <p:spPr bwMode="auto">
          <a:xfrm>
            <a:off x="5741988" y="131445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accent2"/>
                </a:solidFill>
              </a:rPr>
              <a:t>Fine-grained soils</a:t>
            </a:r>
          </a:p>
        </p:txBody>
      </p:sp>
      <p:sp>
        <p:nvSpPr>
          <p:cNvPr id="16390" name="Text Box 6">
            <a:extLst>
              <a:ext uri="{FF2B5EF4-FFF2-40B4-BE49-F238E27FC236}">
                <a16:creationId xmlns:a16="http://schemas.microsoft.com/office/drawing/2014/main" id="{C73CABCE-55A4-4B28-84E1-0F59F8742920}"/>
              </a:ext>
            </a:extLst>
          </p:cNvPr>
          <p:cNvSpPr txBox="1">
            <a:spLocks noChangeArrowheads="1"/>
          </p:cNvSpPr>
          <p:nvPr/>
        </p:nvSpPr>
        <p:spPr bwMode="auto">
          <a:xfrm>
            <a:off x="1166813" y="3632200"/>
            <a:ext cx="3429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Hand-operated vibration plates</a:t>
            </a:r>
          </a:p>
          <a:p>
            <a:pPr algn="just" eaLnBrk="1" hangingPunct="1">
              <a:spcBef>
                <a:spcPct val="50000"/>
              </a:spcBef>
              <a:buFontTx/>
              <a:buChar char="•"/>
            </a:pPr>
            <a:r>
              <a:rPr lang="en-US" altLang="en-US" sz="2000"/>
              <a:t>Motorized vibratory rollers</a:t>
            </a:r>
          </a:p>
          <a:p>
            <a:pPr algn="just" eaLnBrk="1" hangingPunct="1">
              <a:spcBef>
                <a:spcPct val="50000"/>
              </a:spcBef>
              <a:buFontTx/>
              <a:buChar char="•"/>
            </a:pPr>
            <a:r>
              <a:rPr lang="en-US" altLang="en-US" sz="2000"/>
              <a:t>Rubber-tired equipment</a:t>
            </a:r>
          </a:p>
          <a:p>
            <a:pPr algn="just" eaLnBrk="1" hangingPunct="1">
              <a:spcBef>
                <a:spcPct val="50000"/>
              </a:spcBef>
              <a:buFontTx/>
              <a:buChar char="•"/>
            </a:pPr>
            <a:r>
              <a:rPr lang="en-US" altLang="en-US" sz="2000"/>
              <a:t>Free-falling weight; dynamic compaction (low frequency vibration, 4~10 Hz)</a:t>
            </a:r>
          </a:p>
        </p:txBody>
      </p:sp>
      <p:sp>
        <p:nvSpPr>
          <p:cNvPr id="16391" name="Text Box 7">
            <a:extLst>
              <a:ext uri="{FF2B5EF4-FFF2-40B4-BE49-F238E27FC236}">
                <a16:creationId xmlns:a16="http://schemas.microsoft.com/office/drawing/2014/main" id="{5BF0B6F5-8A7B-4AB7-BB33-15CF19A8371F}"/>
              </a:ext>
            </a:extLst>
          </p:cNvPr>
          <p:cNvSpPr txBox="1">
            <a:spLocks noChangeArrowheads="1"/>
          </p:cNvSpPr>
          <p:nvPr/>
        </p:nvSpPr>
        <p:spPr bwMode="auto">
          <a:xfrm>
            <a:off x="5502275" y="1905000"/>
            <a:ext cx="342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sz="2000"/>
              <a:t>Falling weight and hammers</a:t>
            </a:r>
          </a:p>
          <a:p>
            <a:pPr eaLnBrk="1" hangingPunct="1">
              <a:spcBef>
                <a:spcPct val="50000"/>
              </a:spcBef>
              <a:buFontTx/>
              <a:buChar char="•"/>
            </a:pPr>
            <a:r>
              <a:rPr lang="en-US" altLang="en-US" sz="2000"/>
              <a:t>Kneading compactors</a:t>
            </a:r>
          </a:p>
          <a:p>
            <a:pPr eaLnBrk="1" hangingPunct="1">
              <a:spcBef>
                <a:spcPct val="50000"/>
              </a:spcBef>
              <a:buFontTx/>
              <a:buChar char="•"/>
            </a:pPr>
            <a:r>
              <a:rPr lang="en-US" altLang="en-US" sz="2000"/>
              <a:t>Static loading and press</a:t>
            </a:r>
          </a:p>
        </p:txBody>
      </p:sp>
      <p:sp>
        <p:nvSpPr>
          <p:cNvPr id="16392" name="Text Box 8">
            <a:extLst>
              <a:ext uri="{FF2B5EF4-FFF2-40B4-BE49-F238E27FC236}">
                <a16:creationId xmlns:a16="http://schemas.microsoft.com/office/drawing/2014/main" id="{8CB10340-810C-4E2A-A6CB-976D58374639}"/>
              </a:ext>
            </a:extLst>
          </p:cNvPr>
          <p:cNvSpPr txBox="1">
            <a:spLocks noChangeArrowheads="1"/>
          </p:cNvSpPr>
          <p:nvPr/>
        </p:nvSpPr>
        <p:spPr bwMode="auto">
          <a:xfrm>
            <a:off x="5572125" y="4386263"/>
            <a:ext cx="28336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sz="2000"/>
              <a:t>Hand-operated tampers</a:t>
            </a:r>
          </a:p>
          <a:p>
            <a:pPr eaLnBrk="1" hangingPunct="1">
              <a:spcBef>
                <a:spcPct val="50000"/>
              </a:spcBef>
              <a:buFontTx/>
              <a:buChar char="•"/>
            </a:pPr>
            <a:r>
              <a:rPr lang="en-US" altLang="en-US" sz="2000"/>
              <a:t>Sheepsfoot rollers </a:t>
            </a:r>
          </a:p>
          <a:p>
            <a:pPr eaLnBrk="1" hangingPunct="1">
              <a:spcBef>
                <a:spcPct val="50000"/>
              </a:spcBef>
              <a:buFontTx/>
              <a:buChar char="•"/>
            </a:pPr>
            <a:r>
              <a:rPr lang="en-US" altLang="en-US" sz="2000"/>
              <a:t>Rubber-tired rollers</a:t>
            </a:r>
          </a:p>
        </p:txBody>
      </p:sp>
      <p:sp>
        <p:nvSpPr>
          <p:cNvPr id="16393" name="Text Box 9">
            <a:extLst>
              <a:ext uri="{FF2B5EF4-FFF2-40B4-BE49-F238E27FC236}">
                <a16:creationId xmlns:a16="http://schemas.microsoft.com/office/drawing/2014/main" id="{B1623C39-B1DE-46F1-9855-A43753E2D15B}"/>
              </a:ext>
            </a:extLst>
          </p:cNvPr>
          <p:cNvSpPr txBox="1">
            <a:spLocks noChangeArrowheads="1"/>
          </p:cNvSpPr>
          <p:nvPr/>
        </p:nvSpPr>
        <p:spPr bwMode="auto">
          <a:xfrm rot="-5400000">
            <a:off x="30956" y="2307432"/>
            <a:ext cx="1595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Laboratory</a:t>
            </a:r>
          </a:p>
        </p:txBody>
      </p:sp>
      <p:sp>
        <p:nvSpPr>
          <p:cNvPr id="16394" name="Text Box 10">
            <a:extLst>
              <a:ext uri="{FF2B5EF4-FFF2-40B4-BE49-F238E27FC236}">
                <a16:creationId xmlns:a16="http://schemas.microsoft.com/office/drawing/2014/main" id="{B38CD351-9985-4105-AC53-4E3C5F3FE0ED}"/>
              </a:ext>
            </a:extLst>
          </p:cNvPr>
          <p:cNvSpPr txBox="1">
            <a:spLocks noChangeArrowheads="1"/>
          </p:cNvSpPr>
          <p:nvPr/>
        </p:nvSpPr>
        <p:spPr bwMode="auto">
          <a:xfrm rot="-5400000">
            <a:off x="386556" y="4520407"/>
            <a:ext cx="88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Field</a:t>
            </a:r>
          </a:p>
        </p:txBody>
      </p:sp>
      <p:sp>
        <p:nvSpPr>
          <p:cNvPr id="16395" name="Text Box 11">
            <a:extLst>
              <a:ext uri="{FF2B5EF4-FFF2-40B4-BE49-F238E27FC236}">
                <a16:creationId xmlns:a16="http://schemas.microsoft.com/office/drawing/2014/main" id="{45202132-EF02-46DE-861E-564CB7A6C5CB}"/>
              </a:ext>
            </a:extLst>
          </p:cNvPr>
          <p:cNvSpPr txBox="1">
            <a:spLocks noChangeArrowheads="1"/>
          </p:cNvSpPr>
          <p:nvPr/>
        </p:nvSpPr>
        <p:spPr bwMode="auto">
          <a:xfrm>
            <a:off x="2005013" y="6040438"/>
            <a:ext cx="148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accent2"/>
                </a:solidFill>
              </a:rPr>
              <a:t>Vibration</a:t>
            </a:r>
          </a:p>
        </p:txBody>
      </p:sp>
      <p:sp>
        <p:nvSpPr>
          <p:cNvPr id="16396" name="Line 12">
            <a:extLst>
              <a:ext uri="{FF2B5EF4-FFF2-40B4-BE49-F238E27FC236}">
                <a16:creationId xmlns:a16="http://schemas.microsoft.com/office/drawing/2014/main" id="{C752AE1F-540E-4680-82AF-D2A3A00BCE7E}"/>
              </a:ext>
            </a:extLst>
          </p:cNvPr>
          <p:cNvSpPr>
            <a:spLocks noChangeShapeType="1"/>
          </p:cNvSpPr>
          <p:nvPr/>
        </p:nvSpPr>
        <p:spPr bwMode="auto">
          <a:xfrm>
            <a:off x="1016000" y="1770063"/>
            <a:ext cx="751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13">
            <a:extLst>
              <a:ext uri="{FF2B5EF4-FFF2-40B4-BE49-F238E27FC236}">
                <a16:creationId xmlns:a16="http://schemas.microsoft.com/office/drawing/2014/main" id="{FE2F8ECB-8D78-4018-B9CF-0CF8241E745F}"/>
              </a:ext>
            </a:extLst>
          </p:cNvPr>
          <p:cNvSpPr>
            <a:spLocks noChangeShapeType="1"/>
          </p:cNvSpPr>
          <p:nvPr/>
        </p:nvSpPr>
        <p:spPr bwMode="auto">
          <a:xfrm>
            <a:off x="1036638" y="3475038"/>
            <a:ext cx="751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Text Box 14">
            <a:extLst>
              <a:ext uri="{FF2B5EF4-FFF2-40B4-BE49-F238E27FC236}">
                <a16:creationId xmlns:a16="http://schemas.microsoft.com/office/drawing/2014/main" id="{D7A57422-A374-44A7-A63A-5B13439E088D}"/>
              </a:ext>
            </a:extLst>
          </p:cNvPr>
          <p:cNvSpPr txBox="1">
            <a:spLocks noChangeArrowheads="1"/>
          </p:cNvSpPr>
          <p:nvPr/>
        </p:nvSpPr>
        <p:spPr bwMode="auto">
          <a:xfrm>
            <a:off x="1212850" y="1998663"/>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sz="2000"/>
              <a:t>Vibrating hammer (BS)</a:t>
            </a:r>
          </a:p>
        </p:txBody>
      </p:sp>
      <p:sp>
        <p:nvSpPr>
          <p:cNvPr id="16399" name="Text Box 15">
            <a:extLst>
              <a:ext uri="{FF2B5EF4-FFF2-40B4-BE49-F238E27FC236}">
                <a16:creationId xmlns:a16="http://schemas.microsoft.com/office/drawing/2014/main" id="{07DF036D-A78C-4266-B9BC-CA6D34075794}"/>
              </a:ext>
            </a:extLst>
          </p:cNvPr>
          <p:cNvSpPr txBox="1">
            <a:spLocks noChangeArrowheads="1"/>
          </p:cNvSpPr>
          <p:nvPr/>
        </p:nvSpPr>
        <p:spPr bwMode="auto">
          <a:xfrm>
            <a:off x="6229350" y="6583363"/>
            <a:ext cx="2628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 Head, 1992)</a:t>
            </a:r>
          </a:p>
        </p:txBody>
      </p:sp>
      <p:sp>
        <p:nvSpPr>
          <p:cNvPr id="16400" name="Text Box 16">
            <a:extLst>
              <a:ext uri="{FF2B5EF4-FFF2-40B4-BE49-F238E27FC236}">
                <a16:creationId xmlns:a16="http://schemas.microsoft.com/office/drawing/2014/main" id="{62B58AD8-D1FF-4BF9-B84E-7EF58181A4A6}"/>
              </a:ext>
            </a:extLst>
          </p:cNvPr>
          <p:cNvSpPr txBox="1">
            <a:spLocks noChangeArrowheads="1"/>
          </p:cNvSpPr>
          <p:nvPr/>
        </p:nvSpPr>
        <p:spPr bwMode="auto">
          <a:xfrm>
            <a:off x="6003925" y="6062663"/>
            <a:ext cx="148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accent2"/>
                </a:solidFill>
              </a:rPr>
              <a:t>Kneading</a:t>
            </a:r>
          </a:p>
        </p:txBody>
      </p:sp>
      <p:sp>
        <p:nvSpPr>
          <p:cNvPr id="16401" name="Text Box 17">
            <a:extLst>
              <a:ext uri="{FF2B5EF4-FFF2-40B4-BE49-F238E27FC236}">
                <a16:creationId xmlns:a16="http://schemas.microsoft.com/office/drawing/2014/main" id="{F3BD4662-47A6-4FBB-A60F-E713FD4F489B}"/>
              </a:ext>
            </a:extLst>
          </p:cNvPr>
          <p:cNvSpPr txBox="1">
            <a:spLocks noChangeArrowheads="1"/>
          </p:cNvSpPr>
          <p:nvPr/>
        </p:nvSpPr>
        <p:spPr bwMode="auto">
          <a:xfrm>
            <a:off x="7634288" y="304800"/>
            <a:ext cx="1103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dough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F8FBA615-6DA7-4104-B685-C57E448B5D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A44836-389E-4042-A5DA-F8F05F51AA2B}" type="slidenum">
              <a:rPr lang="en-US" altLang="en-US" sz="1400"/>
              <a:pPr eaLnBrk="1" hangingPunct="1"/>
              <a:t>11</a:t>
            </a:fld>
            <a:endParaRPr lang="en-US" altLang="en-US" sz="1400"/>
          </a:p>
        </p:txBody>
      </p:sp>
      <p:sp>
        <p:nvSpPr>
          <p:cNvPr id="17411" name="Rectangle 2">
            <a:extLst>
              <a:ext uri="{FF2B5EF4-FFF2-40B4-BE49-F238E27FC236}">
                <a16:creationId xmlns:a16="http://schemas.microsoft.com/office/drawing/2014/main" id="{85940D21-4CBB-4C8D-B5B0-64F964DF0F9D}"/>
              </a:ext>
            </a:extLst>
          </p:cNvPr>
          <p:cNvSpPr>
            <a:spLocks noGrp="1" noChangeArrowheads="1"/>
          </p:cNvSpPr>
          <p:nvPr>
            <p:ph type="ctrTitle"/>
          </p:nvPr>
        </p:nvSpPr>
        <p:spPr>
          <a:xfrm>
            <a:off x="685800" y="2286000"/>
            <a:ext cx="7772400" cy="1143000"/>
          </a:xfrm>
        </p:spPr>
        <p:txBody>
          <a:bodyPr/>
          <a:lstStyle/>
          <a:p>
            <a:pPr marL="723900" indent="-723900" algn="ctr" eaLnBrk="1" hangingPunct="1"/>
            <a:r>
              <a:rPr lang="en-US" altLang="en-US"/>
              <a:t>3. Theory of Compaction</a:t>
            </a:r>
            <a:br>
              <a:rPr lang="en-US" altLang="en-US"/>
            </a:br>
            <a:r>
              <a:rPr lang="en-US" altLang="en-US"/>
              <a:t>(Laboratory Test)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71DDE921-69D1-439A-98FC-CD4130DACD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B99EAD-1317-4B68-85BC-811705977581}" type="slidenum">
              <a:rPr lang="en-US" altLang="en-US" sz="1400"/>
              <a:pPr eaLnBrk="1" hangingPunct="1"/>
              <a:t>12</a:t>
            </a:fld>
            <a:endParaRPr lang="en-US" altLang="en-US" sz="1400"/>
          </a:p>
        </p:txBody>
      </p:sp>
      <p:sp>
        <p:nvSpPr>
          <p:cNvPr id="18435" name="Rectangle 6">
            <a:extLst>
              <a:ext uri="{FF2B5EF4-FFF2-40B4-BE49-F238E27FC236}">
                <a16:creationId xmlns:a16="http://schemas.microsoft.com/office/drawing/2014/main" id="{FB9B7BF0-2E15-4174-B4A6-206E9B54E6F4}"/>
              </a:ext>
            </a:extLst>
          </p:cNvPr>
          <p:cNvSpPr>
            <a:spLocks noGrp="1" noChangeArrowheads="1"/>
          </p:cNvSpPr>
          <p:nvPr>
            <p:ph type="title"/>
          </p:nvPr>
        </p:nvSpPr>
        <p:spPr/>
        <p:txBody>
          <a:bodyPr/>
          <a:lstStyle/>
          <a:p>
            <a:pPr eaLnBrk="1" hangingPunct="1"/>
            <a:r>
              <a:rPr lang="en-US" altLang="en-US"/>
              <a:t>3.1 Laboratory Compaction</a:t>
            </a:r>
          </a:p>
        </p:txBody>
      </p:sp>
      <p:sp>
        <p:nvSpPr>
          <p:cNvPr id="18436" name="Rectangle 7">
            <a:extLst>
              <a:ext uri="{FF2B5EF4-FFF2-40B4-BE49-F238E27FC236}">
                <a16:creationId xmlns:a16="http://schemas.microsoft.com/office/drawing/2014/main" id="{51A42C78-48F0-4585-93A9-5FC3ECC1BE34}"/>
              </a:ext>
            </a:extLst>
          </p:cNvPr>
          <p:cNvSpPr>
            <a:spLocks noGrp="1" noChangeArrowheads="1"/>
          </p:cNvSpPr>
          <p:nvPr>
            <p:ph type="body" idx="1"/>
          </p:nvPr>
        </p:nvSpPr>
        <p:spPr>
          <a:xfrm>
            <a:off x="800100" y="1339850"/>
            <a:ext cx="7772400" cy="5029200"/>
          </a:xfrm>
        </p:spPr>
        <p:txBody>
          <a:bodyPr/>
          <a:lstStyle/>
          <a:p>
            <a:pPr marL="0" indent="0" algn="just" eaLnBrk="1" hangingPunct="1">
              <a:lnSpc>
                <a:spcPct val="90000"/>
              </a:lnSpc>
              <a:spcBef>
                <a:spcPct val="0"/>
              </a:spcBef>
              <a:buClrTx/>
              <a:buFontTx/>
              <a:buNone/>
            </a:pPr>
            <a:r>
              <a:rPr lang="en-US" altLang="en-US" sz="2400" u="sng">
                <a:solidFill>
                  <a:schemeClr val="accent2"/>
                </a:solidFill>
              </a:rPr>
              <a:t>Origin</a:t>
            </a:r>
          </a:p>
          <a:p>
            <a:pPr marL="0" indent="0" algn="just" eaLnBrk="1" hangingPunct="1">
              <a:lnSpc>
                <a:spcPct val="90000"/>
              </a:lnSpc>
              <a:spcBef>
                <a:spcPct val="0"/>
              </a:spcBef>
              <a:buClrTx/>
              <a:buFontTx/>
              <a:buNone/>
            </a:pPr>
            <a:r>
              <a:rPr lang="en-US" altLang="en-US" sz="2000"/>
              <a:t>The fundamentals of compaction of fine-grained soils are relatively new. R.R. Proctor in the early 1930’s was building dams for the old Bureau of Waterworks and Supply in Los Angeles, and he developed the principles of compaction in a series of articles in Engineering News-Record. In his honor, the standard laboratory compaction test which he developed is commonly called the </a:t>
            </a:r>
            <a:r>
              <a:rPr lang="en-US" altLang="en-US" sz="2000" i="1" u="sng"/>
              <a:t>proctor test</a:t>
            </a:r>
            <a:r>
              <a:rPr lang="en-US" altLang="en-US" sz="2000"/>
              <a:t>.</a:t>
            </a:r>
          </a:p>
          <a:p>
            <a:pPr marL="0" indent="0" algn="just" eaLnBrk="1" hangingPunct="1">
              <a:lnSpc>
                <a:spcPct val="90000"/>
              </a:lnSpc>
              <a:spcBef>
                <a:spcPct val="0"/>
              </a:spcBef>
              <a:buClrTx/>
              <a:buFontTx/>
              <a:buNone/>
            </a:pPr>
            <a:r>
              <a:rPr lang="en-US" altLang="en-US" sz="2400" u="sng">
                <a:solidFill>
                  <a:schemeClr val="accent2"/>
                </a:solidFill>
              </a:rPr>
              <a:t>Purpose</a:t>
            </a:r>
          </a:p>
          <a:p>
            <a:pPr marL="0" indent="0" algn="just" eaLnBrk="1" hangingPunct="1">
              <a:lnSpc>
                <a:spcPct val="90000"/>
              </a:lnSpc>
              <a:spcBef>
                <a:spcPct val="0"/>
              </a:spcBef>
              <a:buClrTx/>
              <a:buFontTx/>
              <a:buNone/>
            </a:pPr>
            <a:r>
              <a:rPr lang="en-US" altLang="en-US" sz="2000"/>
              <a:t>The purpose of a laboratory compaction test is to determine the </a:t>
            </a:r>
            <a:r>
              <a:rPr lang="en-US" altLang="en-US" sz="2000" i="1" u="sng"/>
              <a:t>proper amount of mixing water</a:t>
            </a:r>
            <a:r>
              <a:rPr lang="en-US" altLang="en-US" sz="2000"/>
              <a:t> to use when compacting the soil in the field and the </a:t>
            </a:r>
            <a:r>
              <a:rPr lang="en-US" altLang="en-US" sz="2000" i="1" u="sng"/>
              <a:t>resulting degree of denseness</a:t>
            </a:r>
            <a:r>
              <a:rPr lang="en-US" altLang="en-US" sz="2000"/>
              <a:t> which can be expected from compaction at this optimum water</a:t>
            </a:r>
          </a:p>
          <a:p>
            <a:pPr marL="0" indent="0" algn="just" eaLnBrk="1" hangingPunct="1">
              <a:lnSpc>
                <a:spcPct val="90000"/>
              </a:lnSpc>
              <a:spcBef>
                <a:spcPct val="0"/>
              </a:spcBef>
              <a:buClrTx/>
              <a:buFontTx/>
              <a:buNone/>
            </a:pPr>
            <a:r>
              <a:rPr lang="en-US" altLang="en-US" sz="2400" u="sng">
                <a:solidFill>
                  <a:schemeClr val="accent2"/>
                </a:solidFill>
              </a:rPr>
              <a:t>Impact compaction</a:t>
            </a:r>
          </a:p>
          <a:p>
            <a:pPr marL="0" indent="0" algn="just">
              <a:lnSpc>
                <a:spcPct val="90000"/>
              </a:lnSpc>
              <a:buFontTx/>
              <a:buNone/>
            </a:pPr>
            <a:r>
              <a:rPr lang="en-US" altLang="en-US" sz="2000"/>
              <a:t>The proctor test is an </a:t>
            </a:r>
            <a:r>
              <a:rPr lang="en-US" altLang="en-US" sz="2000" i="1" u="sng"/>
              <a:t>impact compaction</a:t>
            </a:r>
            <a:r>
              <a:rPr lang="en-US" altLang="en-US" sz="2000"/>
              <a:t>. A hammer is dropped several times on a soil sample in a mold. The mass of the hammer, height of drop, number of drops, number of layers of soil, and the volume of the mold are specified.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E26C5B42-9510-48D4-A2F9-8B750F560D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B2EB01-AD25-44F7-8E7B-F9067646304B}" type="slidenum">
              <a:rPr lang="en-US" altLang="en-US" sz="1400"/>
              <a:pPr eaLnBrk="1" hangingPunct="1"/>
              <a:t>13</a:t>
            </a:fld>
            <a:endParaRPr lang="en-US" altLang="en-US" sz="1400"/>
          </a:p>
        </p:txBody>
      </p:sp>
      <p:sp>
        <p:nvSpPr>
          <p:cNvPr id="19459" name="Rectangle 2">
            <a:extLst>
              <a:ext uri="{FF2B5EF4-FFF2-40B4-BE49-F238E27FC236}">
                <a16:creationId xmlns:a16="http://schemas.microsoft.com/office/drawing/2014/main" id="{5D3EFB51-21D5-4790-A7CB-4B9DED88C89C}"/>
              </a:ext>
            </a:extLst>
          </p:cNvPr>
          <p:cNvSpPr>
            <a:spLocks noGrp="1" noChangeArrowheads="1"/>
          </p:cNvSpPr>
          <p:nvPr>
            <p:ph type="title"/>
          </p:nvPr>
        </p:nvSpPr>
        <p:spPr/>
        <p:txBody>
          <a:bodyPr/>
          <a:lstStyle/>
          <a:p>
            <a:pPr eaLnBrk="1" hangingPunct="1"/>
            <a:r>
              <a:rPr lang="en-US" altLang="en-US"/>
              <a:t>3.1.1 Various Types</a:t>
            </a:r>
          </a:p>
        </p:txBody>
      </p:sp>
      <p:pic>
        <p:nvPicPr>
          <p:cNvPr id="19460" name="Picture 4" descr="C:\Wang-HKUST\course-CIVIL270\Picture-compaction\comparison.jpg">
            <a:extLst>
              <a:ext uri="{FF2B5EF4-FFF2-40B4-BE49-F238E27FC236}">
                <a16:creationId xmlns:a16="http://schemas.microsoft.com/office/drawing/2014/main" id="{4651E075-112D-4319-948C-B0EBA4DC35B3}"/>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01663" y="2185988"/>
            <a:ext cx="8542337"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a:extLst>
              <a:ext uri="{FF2B5EF4-FFF2-40B4-BE49-F238E27FC236}">
                <a16:creationId xmlns:a16="http://schemas.microsoft.com/office/drawing/2014/main" id="{3A510056-1FEF-4FBE-887C-DC7DA0AB8FFB}"/>
              </a:ext>
            </a:extLst>
          </p:cNvPr>
          <p:cNvSpPr txBox="1">
            <a:spLocks noChangeArrowheads="1"/>
          </p:cNvSpPr>
          <p:nvPr/>
        </p:nvSpPr>
        <p:spPr bwMode="auto">
          <a:xfrm>
            <a:off x="914400" y="1552575"/>
            <a:ext cx="448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Various types of compaction test</a:t>
            </a:r>
          </a:p>
        </p:txBody>
      </p:sp>
      <p:sp>
        <p:nvSpPr>
          <p:cNvPr id="19462" name="Text Box 6">
            <a:extLst>
              <a:ext uri="{FF2B5EF4-FFF2-40B4-BE49-F238E27FC236}">
                <a16:creationId xmlns:a16="http://schemas.microsoft.com/office/drawing/2014/main" id="{58DCF33F-1D83-4A95-90F9-16126AA16517}"/>
              </a:ext>
            </a:extLst>
          </p:cNvPr>
          <p:cNvSpPr txBox="1">
            <a:spLocks noChangeArrowheads="1"/>
          </p:cNvSpPr>
          <p:nvPr/>
        </p:nvSpPr>
        <p:spPr bwMode="auto">
          <a:xfrm>
            <a:off x="884238" y="2830513"/>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1</a:t>
            </a:r>
          </a:p>
        </p:txBody>
      </p:sp>
      <p:sp>
        <p:nvSpPr>
          <p:cNvPr id="19463" name="Text Box 7">
            <a:extLst>
              <a:ext uri="{FF2B5EF4-FFF2-40B4-BE49-F238E27FC236}">
                <a16:creationId xmlns:a16="http://schemas.microsoft.com/office/drawing/2014/main" id="{2517C733-20FC-497B-8BBD-8DA08A1358A9}"/>
              </a:ext>
            </a:extLst>
          </p:cNvPr>
          <p:cNvSpPr txBox="1">
            <a:spLocks noChangeArrowheads="1"/>
          </p:cNvSpPr>
          <p:nvPr/>
        </p:nvSpPr>
        <p:spPr bwMode="auto">
          <a:xfrm>
            <a:off x="862013" y="3403600"/>
            <a:ext cx="49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2</a:t>
            </a:r>
          </a:p>
        </p:txBody>
      </p:sp>
      <p:sp>
        <p:nvSpPr>
          <p:cNvPr id="19464" name="Text Box 8">
            <a:extLst>
              <a:ext uri="{FF2B5EF4-FFF2-40B4-BE49-F238E27FC236}">
                <a16:creationId xmlns:a16="http://schemas.microsoft.com/office/drawing/2014/main" id="{601B7543-C7E3-4E17-9740-698CE27D0AD7}"/>
              </a:ext>
            </a:extLst>
          </p:cNvPr>
          <p:cNvSpPr txBox="1">
            <a:spLocks noChangeArrowheads="1"/>
          </p:cNvSpPr>
          <p:nvPr/>
        </p:nvSpPr>
        <p:spPr bwMode="auto">
          <a:xfrm>
            <a:off x="892175" y="4565650"/>
            <a:ext cx="40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3</a:t>
            </a:r>
          </a:p>
        </p:txBody>
      </p:sp>
      <p:sp>
        <p:nvSpPr>
          <p:cNvPr id="19465" name="Text Box 9">
            <a:extLst>
              <a:ext uri="{FF2B5EF4-FFF2-40B4-BE49-F238E27FC236}">
                <a16:creationId xmlns:a16="http://schemas.microsoft.com/office/drawing/2014/main" id="{4EEB52D9-AB1B-4E0F-A204-E56B17241CB3}"/>
              </a:ext>
            </a:extLst>
          </p:cNvPr>
          <p:cNvSpPr txBox="1">
            <a:spLocks noChangeArrowheads="1"/>
          </p:cNvSpPr>
          <p:nvPr/>
        </p:nvSpPr>
        <p:spPr bwMode="auto">
          <a:xfrm>
            <a:off x="828675" y="5805488"/>
            <a:ext cx="161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1: your test</a:t>
            </a:r>
          </a:p>
        </p:txBody>
      </p:sp>
      <p:sp>
        <p:nvSpPr>
          <p:cNvPr id="19466" name="Text Box 10">
            <a:extLst>
              <a:ext uri="{FF2B5EF4-FFF2-40B4-BE49-F238E27FC236}">
                <a16:creationId xmlns:a16="http://schemas.microsoft.com/office/drawing/2014/main" id="{DE0202F6-7901-4789-B959-C95ADBDA4995}"/>
              </a:ext>
            </a:extLst>
          </p:cNvPr>
          <p:cNvSpPr txBox="1">
            <a:spLocks noChangeArrowheads="1"/>
          </p:cNvSpPr>
          <p:nvPr/>
        </p:nvSpPr>
        <p:spPr bwMode="auto">
          <a:xfrm>
            <a:off x="2359025" y="5805488"/>
            <a:ext cx="326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2: Standard Proctor test</a:t>
            </a:r>
          </a:p>
        </p:txBody>
      </p:sp>
      <p:sp>
        <p:nvSpPr>
          <p:cNvPr id="19467" name="Text Box 11">
            <a:extLst>
              <a:ext uri="{FF2B5EF4-FFF2-40B4-BE49-F238E27FC236}">
                <a16:creationId xmlns:a16="http://schemas.microsoft.com/office/drawing/2014/main" id="{E9B4F2BD-DB5B-453C-999D-74312A45DDA6}"/>
              </a:ext>
            </a:extLst>
          </p:cNvPr>
          <p:cNvSpPr txBox="1">
            <a:spLocks noChangeArrowheads="1"/>
          </p:cNvSpPr>
          <p:nvPr/>
        </p:nvSpPr>
        <p:spPr bwMode="auto">
          <a:xfrm>
            <a:off x="5676900" y="5805488"/>
            <a:ext cx="326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3: Modified Proctor test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577B1E58-879F-47E4-BA81-EED7349FAE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507A385-71D3-4D2A-A93D-94EB9AE6B9DE}" type="slidenum">
              <a:rPr lang="en-US" altLang="en-US" sz="1400"/>
              <a:pPr eaLnBrk="1" hangingPunct="1"/>
              <a:t>14</a:t>
            </a:fld>
            <a:endParaRPr lang="en-US" altLang="en-US" sz="1400"/>
          </a:p>
        </p:txBody>
      </p:sp>
      <p:sp>
        <p:nvSpPr>
          <p:cNvPr id="20483" name="Rectangle 2">
            <a:extLst>
              <a:ext uri="{FF2B5EF4-FFF2-40B4-BE49-F238E27FC236}">
                <a16:creationId xmlns:a16="http://schemas.microsoft.com/office/drawing/2014/main" id="{F3E82680-4402-494E-9B20-9F0A4E8CCAB6}"/>
              </a:ext>
            </a:extLst>
          </p:cNvPr>
          <p:cNvSpPr>
            <a:spLocks noGrp="1" noChangeArrowheads="1"/>
          </p:cNvSpPr>
          <p:nvPr>
            <p:ph type="title"/>
          </p:nvPr>
        </p:nvSpPr>
        <p:spPr/>
        <p:txBody>
          <a:bodyPr/>
          <a:lstStyle/>
          <a:p>
            <a:pPr eaLnBrk="1" hangingPunct="1"/>
            <a:r>
              <a:rPr lang="en-US" altLang="en-US"/>
              <a:t>3.1.2 Test Equipment</a:t>
            </a:r>
          </a:p>
        </p:txBody>
      </p:sp>
      <p:pic>
        <p:nvPicPr>
          <p:cNvPr id="20484" name="Picture 4" descr="C:\Wang-HKUST\course-CIVIL270\Picture-compaction\Standard-proctor-das-modified.JPG">
            <a:extLst>
              <a:ext uri="{FF2B5EF4-FFF2-40B4-BE49-F238E27FC236}">
                <a16:creationId xmlns:a16="http://schemas.microsoft.com/office/drawing/2014/main" id="{E084831E-2C70-4276-ADE2-8650044E9553}"/>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74650" y="1911350"/>
            <a:ext cx="5557838"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Wang-HKUST\course-CIVIL270\Picture-compaction\Stan-proctor-pic-das-modified.JPG">
            <a:extLst>
              <a:ext uri="{FF2B5EF4-FFF2-40B4-BE49-F238E27FC236}">
                <a16:creationId xmlns:a16="http://schemas.microsoft.com/office/drawing/2014/main" id="{4CC1B4D5-3F3B-4862-96B7-BD2B1A874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1458913"/>
            <a:ext cx="267017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a:extLst>
              <a:ext uri="{FF2B5EF4-FFF2-40B4-BE49-F238E27FC236}">
                <a16:creationId xmlns:a16="http://schemas.microsoft.com/office/drawing/2014/main" id="{6A933431-9F3D-4CF1-91A4-B51354344CC7}"/>
              </a:ext>
            </a:extLst>
          </p:cNvPr>
          <p:cNvSpPr txBox="1">
            <a:spLocks noChangeArrowheads="1"/>
          </p:cNvSpPr>
          <p:nvPr/>
        </p:nvSpPr>
        <p:spPr bwMode="auto">
          <a:xfrm>
            <a:off x="914400" y="1436688"/>
            <a:ext cx="448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Standard Proctor test equipment </a:t>
            </a:r>
          </a:p>
        </p:txBody>
      </p:sp>
      <p:sp>
        <p:nvSpPr>
          <p:cNvPr id="20487" name="Text Box 8">
            <a:extLst>
              <a:ext uri="{FF2B5EF4-FFF2-40B4-BE49-F238E27FC236}">
                <a16:creationId xmlns:a16="http://schemas.microsoft.com/office/drawing/2014/main" id="{348AA146-2A81-40A0-AFED-03F2BB27302A}"/>
              </a:ext>
            </a:extLst>
          </p:cNvPr>
          <p:cNvSpPr txBox="1">
            <a:spLocks noChangeArrowheads="1"/>
          </p:cNvSpPr>
          <p:nvPr/>
        </p:nvSpPr>
        <p:spPr bwMode="auto">
          <a:xfrm>
            <a:off x="7662863" y="6384925"/>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Das, 1998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96EDA269-8BBA-4B6C-8D98-E69FF1CEFD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556822-13A9-432E-AB79-A616584435C8}" type="slidenum">
              <a:rPr lang="en-US" altLang="en-US" sz="1400"/>
              <a:pPr eaLnBrk="1" hangingPunct="1"/>
              <a:t>15</a:t>
            </a:fld>
            <a:endParaRPr lang="en-US" altLang="en-US" sz="1400"/>
          </a:p>
        </p:txBody>
      </p:sp>
      <p:sp>
        <p:nvSpPr>
          <p:cNvPr id="21507" name="Rectangle 2">
            <a:extLst>
              <a:ext uri="{FF2B5EF4-FFF2-40B4-BE49-F238E27FC236}">
                <a16:creationId xmlns:a16="http://schemas.microsoft.com/office/drawing/2014/main" id="{5E856CB3-AF3C-4577-911D-095B04DC46AA}"/>
              </a:ext>
            </a:extLst>
          </p:cNvPr>
          <p:cNvSpPr>
            <a:spLocks noGrp="1" noChangeArrowheads="1"/>
          </p:cNvSpPr>
          <p:nvPr>
            <p:ph type="title"/>
          </p:nvPr>
        </p:nvSpPr>
        <p:spPr/>
        <p:txBody>
          <a:bodyPr/>
          <a:lstStyle/>
          <a:p>
            <a:pPr eaLnBrk="1" hangingPunct="1"/>
            <a:r>
              <a:rPr lang="en-US" altLang="en-US"/>
              <a:t>3.1.3 Comparison-</a:t>
            </a:r>
            <a:br>
              <a:rPr lang="en-US" altLang="en-US"/>
            </a:br>
            <a:r>
              <a:rPr lang="en-US" altLang="en-US"/>
              <a:t>                </a:t>
            </a:r>
            <a:r>
              <a:rPr lang="en-US" altLang="en-US" sz="2000"/>
              <a:t>Standard and Modified Proctor Compaction Test</a:t>
            </a:r>
          </a:p>
        </p:txBody>
      </p:sp>
      <p:pic>
        <p:nvPicPr>
          <p:cNvPr id="21508" name="Picture 4" descr="C:\Wang-HKUST\course-CIVIL270\Picture-compaction\standard-proctor.jpg">
            <a:extLst>
              <a:ext uri="{FF2B5EF4-FFF2-40B4-BE49-F238E27FC236}">
                <a16:creationId xmlns:a16="http://schemas.microsoft.com/office/drawing/2014/main" id="{3FEF29D8-F933-4A77-A2A1-24F7F77B516D}"/>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247650" y="2936875"/>
            <a:ext cx="8574088"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id="{61A4B019-F4C9-4D51-AB57-95E19CCB1F70}"/>
              </a:ext>
            </a:extLst>
          </p:cNvPr>
          <p:cNvSpPr txBox="1">
            <a:spLocks noChangeArrowheads="1"/>
          </p:cNvSpPr>
          <p:nvPr/>
        </p:nvSpPr>
        <p:spPr bwMode="auto">
          <a:xfrm>
            <a:off x="987425" y="1552575"/>
            <a:ext cx="6488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Summary of </a:t>
            </a:r>
            <a:r>
              <a:rPr lang="en-US" altLang="en-US" sz="2000" i="1" u="sng"/>
              <a:t>Standard Proctor</a:t>
            </a:r>
            <a:r>
              <a:rPr lang="en-US" altLang="en-US" sz="2000"/>
              <a:t> Compaction Test Specifications (ASTM D-698, AASHTO)</a:t>
            </a:r>
          </a:p>
        </p:txBody>
      </p:sp>
      <p:sp>
        <p:nvSpPr>
          <p:cNvPr id="21510" name="Text Box 6">
            <a:extLst>
              <a:ext uri="{FF2B5EF4-FFF2-40B4-BE49-F238E27FC236}">
                <a16:creationId xmlns:a16="http://schemas.microsoft.com/office/drawing/2014/main" id="{31D67E05-346E-4308-AA48-5EA8F939FC43}"/>
              </a:ext>
            </a:extLst>
          </p:cNvPr>
          <p:cNvSpPr txBox="1">
            <a:spLocks noChangeArrowheads="1"/>
          </p:cNvSpPr>
          <p:nvPr/>
        </p:nvSpPr>
        <p:spPr bwMode="auto">
          <a:xfrm>
            <a:off x="7213600" y="6211888"/>
            <a:ext cx="1481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Das, 1998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489659D3-AD0A-4BF1-922C-EACACA9C64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1819CE2-30E2-49A5-966B-704CA6380870}" type="slidenum">
              <a:rPr lang="en-US" altLang="en-US" sz="1400"/>
              <a:pPr eaLnBrk="1" hangingPunct="1"/>
              <a:t>16</a:t>
            </a:fld>
            <a:endParaRPr lang="en-US" altLang="en-US" sz="1400"/>
          </a:p>
        </p:txBody>
      </p:sp>
      <p:sp>
        <p:nvSpPr>
          <p:cNvPr id="22531" name="Rectangle 2">
            <a:extLst>
              <a:ext uri="{FF2B5EF4-FFF2-40B4-BE49-F238E27FC236}">
                <a16:creationId xmlns:a16="http://schemas.microsoft.com/office/drawing/2014/main" id="{DCB008B3-103D-4462-A948-A222CDB0D000}"/>
              </a:ext>
            </a:extLst>
          </p:cNvPr>
          <p:cNvSpPr>
            <a:spLocks noGrp="1" noChangeArrowheads="1"/>
          </p:cNvSpPr>
          <p:nvPr>
            <p:ph type="title"/>
          </p:nvPr>
        </p:nvSpPr>
        <p:spPr/>
        <p:txBody>
          <a:bodyPr/>
          <a:lstStyle/>
          <a:p>
            <a:pPr eaLnBrk="1" hangingPunct="1"/>
            <a:r>
              <a:rPr lang="en-US" altLang="en-US"/>
              <a:t>3.1.3 Comparison-</a:t>
            </a:r>
            <a:br>
              <a:rPr lang="en-US" altLang="en-US"/>
            </a:br>
            <a:r>
              <a:rPr lang="en-US" altLang="en-US"/>
              <a:t>               </a:t>
            </a:r>
            <a:r>
              <a:rPr lang="en-US" altLang="en-US" sz="2000"/>
              <a:t>Standard and Modified Proctor Compaction Test (Cont.)</a:t>
            </a:r>
          </a:p>
        </p:txBody>
      </p:sp>
      <p:pic>
        <p:nvPicPr>
          <p:cNvPr id="22532" name="Picture 4" descr="C:\Wang-HKUST\course-CIVIL270\Picture-compaction\modified-proctor.jpg">
            <a:extLst>
              <a:ext uri="{FF2B5EF4-FFF2-40B4-BE49-F238E27FC236}">
                <a16:creationId xmlns:a16="http://schemas.microsoft.com/office/drawing/2014/main" id="{B5F9007F-D640-43AB-BD49-AAA337F727B3}"/>
              </a:ext>
            </a:extLst>
          </p:cNvP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244475" y="2771775"/>
            <a:ext cx="8631238"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id="{9C58D1D5-C115-430D-9B61-D17754F51017}"/>
              </a:ext>
            </a:extLst>
          </p:cNvPr>
          <p:cNvSpPr txBox="1">
            <a:spLocks noChangeArrowheads="1"/>
          </p:cNvSpPr>
          <p:nvPr/>
        </p:nvSpPr>
        <p:spPr bwMode="auto">
          <a:xfrm>
            <a:off x="987425" y="1552575"/>
            <a:ext cx="6488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Summary of </a:t>
            </a:r>
            <a:r>
              <a:rPr lang="en-US" altLang="en-US" sz="2000" i="1" u="sng"/>
              <a:t>Modified Proctor</a:t>
            </a:r>
            <a:r>
              <a:rPr lang="en-US" altLang="en-US" sz="2000"/>
              <a:t> Compaction Test Specifications (ASTM D-698, AASHTO)</a:t>
            </a:r>
          </a:p>
        </p:txBody>
      </p:sp>
      <p:sp>
        <p:nvSpPr>
          <p:cNvPr id="22534" name="Text Box 6">
            <a:extLst>
              <a:ext uri="{FF2B5EF4-FFF2-40B4-BE49-F238E27FC236}">
                <a16:creationId xmlns:a16="http://schemas.microsoft.com/office/drawing/2014/main" id="{32430163-1BFA-43D2-8151-619BD68E3AE5}"/>
              </a:ext>
            </a:extLst>
          </p:cNvPr>
          <p:cNvSpPr txBox="1">
            <a:spLocks noChangeArrowheads="1"/>
          </p:cNvSpPr>
          <p:nvPr/>
        </p:nvSpPr>
        <p:spPr bwMode="auto">
          <a:xfrm>
            <a:off x="7213600" y="6211888"/>
            <a:ext cx="1481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Das, 1998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2EDDB45A-A570-4CDB-8054-189A417B00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9BEB34-24A5-4417-A332-23BDD24B474C}" type="slidenum">
              <a:rPr lang="en-US" altLang="en-US" sz="1400"/>
              <a:pPr eaLnBrk="1" hangingPunct="1"/>
              <a:t>17</a:t>
            </a:fld>
            <a:endParaRPr lang="en-US" altLang="en-US" sz="1400"/>
          </a:p>
        </p:txBody>
      </p:sp>
      <p:sp>
        <p:nvSpPr>
          <p:cNvPr id="23555" name="Rectangle 2">
            <a:extLst>
              <a:ext uri="{FF2B5EF4-FFF2-40B4-BE49-F238E27FC236}">
                <a16:creationId xmlns:a16="http://schemas.microsoft.com/office/drawing/2014/main" id="{1E0E90B3-4CC0-4B5F-AEE1-170061E55DEF}"/>
              </a:ext>
            </a:extLst>
          </p:cNvPr>
          <p:cNvSpPr>
            <a:spLocks noGrp="1" noChangeArrowheads="1"/>
          </p:cNvSpPr>
          <p:nvPr>
            <p:ph type="title"/>
          </p:nvPr>
        </p:nvSpPr>
        <p:spPr/>
        <p:txBody>
          <a:bodyPr/>
          <a:lstStyle/>
          <a:p>
            <a:pPr eaLnBrk="1" hangingPunct="1"/>
            <a:r>
              <a:rPr lang="en-US" altLang="en-US"/>
              <a:t>3.1.3 Comparison-Summary</a:t>
            </a:r>
          </a:p>
        </p:txBody>
      </p:sp>
      <p:sp>
        <p:nvSpPr>
          <p:cNvPr id="23556" name="Text Box 4">
            <a:extLst>
              <a:ext uri="{FF2B5EF4-FFF2-40B4-BE49-F238E27FC236}">
                <a16:creationId xmlns:a16="http://schemas.microsoft.com/office/drawing/2014/main" id="{B9F1F6AC-4902-4D8C-A29A-41809DBA6F6B}"/>
              </a:ext>
            </a:extLst>
          </p:cNvPr>
          <p:cNvSpPr txBox="1">
            <a:spLocks noChangeArrowheads="1"/>
          </p:cNvSpPr>
          <p:nvPr/>
        </p:nvSpPr>
        <p:spPr bwMode="auto">
          <a:xfrm>
            <a:off x="915988" y="1568450"/>
            <a:ext cx="31638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u="sng"/>
              <a:t>Standard Proctor Test</a:t>
            </a:r>
          </a:p>
          <a:p>
            <a:pPr eaLnBrk="1" hangingPunct="1">
              <a:spcBef>
                <a:spcPct val="50000"/>
              </a:spcBef>
            </a:pPr>
            <a:r>
              <a:rPr lang="en-US" altLang="en-US"/>
              <a:t>12 in height of drop</a:t>
            </a:r>
          </a:p>
          <a:p>
            <a:pPr eaLnBrk="1" hangingPunct="1">
              <a:spcBef>
                <a:spcPct val="50000"/>
              </a:spcBef>
            </a:pPr>
            <a:r>
              <a:rPr lang="en-US" altLang="en-US"/>
              <a:t>5.5 lb hammer</a:t>
            </a:r>
          </a:p>
          <a:p>
            <a:pPr eaLnBrk="1" hangingPunct="1">
              <a:spcBef>
                <a:spcPct val="50000"/>
              </a:spcBef>
            </a:pPr>
            <a:r>
              <a:rPr lang="en-US" altLang="en-US"/>
              <a:t>25 blows/layer</a:t>
            </a:r>
          </a:p>
          <a:p>
            <a:pPr eaLnBrk="1" hangingPunct="1">
              <a:spcBef>
                <a:spcPct val="50000"/>
              </a:spcBef>
            </a:pPr>
            <a:r>
              <a:rPr lang="en-US" altLang="en-US"/>
              <a:t>3 layers</a:t>
            </a:r>
          </a:p>
          <a:p>
            <a:pPr eaLnBrk="1" hangingPunct="1">
              <a:spcBef>
                <a:spcPct val="50000"/>
              </a:spcBef>
            </a:pPr>
            <a:r>
              <a:rPr lang="en-US" altLang="en-US"/>
              <a:t>Mold size: 1/30 ft</a:t>
            </a:r>
            <a:r>
              <a:rPr lang="en-US" altLang="en-US" baseline="30000"/>
              <a:t>3</a:t>
            </a:r>
          </a:p>
          <a:p>
            <a:pPr eaLnBrk="1" hangingPunct="1">
              <a:spcBef>
                <a:spcPct val="50000"/>
              </a:spcBef>
            </a:pPr>
            <a:r>
              <a:rPr lang="en-US" altLang="en-US"/>
              <a:t>Energy 12,375 ft</a:t>
            </a:r>
            <a:r>
              <a:rPr lang="en-US" altLang="en-US">
                <a:cs typeface="Times New Roman" panose="02020603050405020304" pitchFamily="18" charset="0"/>
              </a:rPr>
              <a:t>·lb/ft</a:t>
            </a:r>
            <a:r>
              <a:rPr lang="en-US" altLang="en-US" baseline="30000">
                <a:cs typeface="Times New Roman" panose="02020603050405020304" pitchFamily="18" charset="0"/>
              </a:rPr>
              <a:t>3</a:t>
            </a:r>
            <a:endParaRPr lang="en-US" altLang="en-US" baseline="30000"/>
          </a:p>
        </p:txBody>
      </p:sp>
      <p:sp>
        <p:nvSpPr>
          <p:cNvPr id="23557" name="Text Box 5">
            <a:extLst>
              <a:ext uri="{FF2B5EF4-FFF2-40B4-BE49-F238E27FC236}">
                <a16:creationId xmlns:a16="http://schemas.microsoft.com/office/drawing/2014/main" id="{52CC84A5-AD41-4449-86FF-E502B2171DB9}"/>
              </a:ext>
            </a:extLst>
          </p:cNvPr>
          <p:cNvSpPr txBox="1">
            <a:spLocks noChangeArrowheads="1"/>
          </p:cNvSpPr>
          <p:nvPr/>
        </p:nvSpPr>
        <p:spPr bwMode="auto">
          <a:xfrm>
            <a:off x="4872038" y="1544638"/>
            <a:ext cx="31638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u="sng"/>
              <a:t>Modified Proctor Test</a:t>
            </a:r>
          </a:p>
          <a:p>
            <a:pPr eaLnBrk="1" hangingPunct="1">
              <a:spcBef>
                <a:spcPct val="50000"/>
              </a:spcBef>
            </a:pPr>
            <a:r>
              <a:rPr lang="en-US" altLang="en-US"/>
              <a:t>18 in height of drop</a:t>
            </a:r>
          </a:p>
          <a:p>
            <a:pPr eaLnBrk="1" hangingPunct="1">
              <a:spcBef>
                <a:spcPct val="50000"/>
              </a:spcBef>
            </a:pPr>
            <a:r>
              <a:rPr lang="en-US" altLang="en-US"/>
              <a:t>10 lb hammer</a:t>
            </a:r>
          </a:p>
          <a:p>
            <a:pPr eaLnBrk="1" hangingPunct="1">
              <a:spcBef>
                <a:spcPct val="50000"/>
              </a:spcBef>
            </a:pPr>
            <a:r>
              <a:rPr lang="en-US" altLang="en-US"/>
              <a:t>25 blows/layer</a:t>
            </a:r>
          </a:p>
          <a:p>
            <a:pPr eaLnBrk="1" hangingPunct="1">
              <a:spcBef>
                <a:spcPct val="50000"/>
              </a:spcBef>
            </a:pPr>
            <a:r>
              <a:rPr lang="en-US" altLang="en-US"/>
              <a:t>5 layers</a:t>
            </a:r>
          </a:p>
          <a:p>
            <a:pPr eaLnBrk="1" hangingPunct="1">
              <a:spcBef>
                <a:spcPct val="50000"/>
              </a:spcBef>
            </a:pPr>
            <a:r>
              <a:rPr lang="en-US" altLang="en-US"/>
              <a:t>Mold size: 1/30 ft</a:t>
            </a:r>
            <a:r>
              <a:rPr lang="en-US" altLang="en-US" baseline="30000"/>
              <a:t>3</a:t>
            </a:r>
            <a:endParaRPr lang="en-US" altLang="en-US"/>
          </a:p>
          <a:p>
            <a:pPr eaLnBrk="1" hangingPunct="1">
              <a:spcBef>
                <a:spcPct val="50000"/>
              </a:spcBef>
            </a:pPr>
            <a:r>
              <a:rPr lang="en-US" altLang="en-US" u="sng"/>
              <a:t>Energy 56,250 ft</a:t>
            </a:r>
            <a:r>
              <a:rPr lang="en-US" altLang="en-US" u="sng">
                <a:cs typeface="Times New Roman" panose="02020603050405020304" pitchFamily="18" charset="0"/>
              </a:rPr>
              <a:t>·lb/ft</a:t>
            </a:r>
            <a:r>
              <a:rPr lang="en-US" altLang="en-US" u="sng" baseline="30000">
                <a:cs typeface="Times New Roman" panose="02020603050405020304" pitchFamily="18" charset="0"/>
              </a:rPr>
              <a:t>3</a:t>
            </a:r>
          </a:p>
        </p:txBody>
      </p:sp>
      <p:sp>
        <p:nvSpPr>
          <p:cNvPr id="23558" name="Text Box 6">
            <a:extLst>
              <a:ext uri="{FF2B5EF4-FFF2-40B4-BE49-F238E27FC236}">
                <a16:creationId xmlns:a16="http://schemas.microsoft.com/office/drawing/2014/main" id="{7A8CD969-EFF8-41B3-8EE2-E112EA235766}"/>
              </a:ext>
            </a:extLst>
          </p:cNvPr>
          <p:cNvSpPr txBox="1">
            <a:spLocks noChangeArrowheads="1"/>
          </p:cNvSpPr>
          <p:nvPr/>
        </p:nvSpPr>
        <p:spPr bwMode="auto">
          <a:xfrm>
            <a:off x="4689475" y="571817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t>Higher compacting energy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F0856329-641C-4845-ABC6-3DBC433732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B289596-50AA-477F-846E-2D8000E8D6F8}" type="slidenum">
              <a:rPr lang="en-US" altLang="en-US" sz="1400"/>
              <a:pPr eaLnBrk="1" hangingPunct="1"/>
              <a:t>18</a:t>
            </a:fld>
            <a:endParaRPr lang="en-US" altLang="en-US" sz="1400"/>
          </a:p>
        </p:txBody>
      </p:sp>
      <p:sp>
        <p:nvSpPr>
          <p:cNvPr id="24579" name="Rectangle 5">
            <a:extLst>
              <a:ext uri="{FF2B5EF4-FFF2-40B4-BE49-F238E27FC236}">
                <a16:creationId xmlns:a16="http://schemas.microsoft.com/office/drawing/2014/main" id="{A0D02387-312B-4248-8EF5-B8E949B99AAE}"/>
              </a:ext>
            </a:extLst>
          </p:cNvPr>
          <p:cNvSpPr>
            <a:spLocks noGrp="1" noChangeArrowheads="1"/>
          </p:cNvSpPr>
          <p:nvPr>
            <p:ph type="title"/>
          </p:nvPr>
        </p:nvSpPr>
        <p:spPr/>
        <p:txBody>
          <a:bodyPr/>
          <a:lstStyle/>
          <a:p>
            <a:pPr eaLnBrk="1" hangingPunct="1"/>
            <a:r>
              <a:rPr lang="en-US" altLang="en-US"/>
              <a:t>3.1.4 Comparison-Why?</a:t>
            </a:r>
          </a:p>
        </p:txBody>
      </p:sp>
      <p:sp>
        <p:nvSpPr>
          <p:cNvPr id="24580" name="Rectangle 6">
            <a:extLst>
              <a:ext uri="{FF2B5EF4-FFF2-40B4-BE49-F238E27FC236}">
                <a16:creationId xmlns:a16="http://schemas.microsoft.com/office/drawing/2014/main" id="{2B3001B0-939A-48BF-96AB-197ABABB759D}"/>
              </a:ext>
            </a:extLst>
          </p:cNvPr>
          <p:cNvSpPr>
            <a:spLocks noGrp="1" noChangeArrowheads="1"/>
          </p:cNvSpPr>
          <p:nvPr>
            <p:ph type="body" idx="1"/>
          </p:nvPr>
        </p:nvSpPr>
        <p:spPr/>
        <p:txBody>
          <a:bodyPr/>
          <a:lstStyle/>
          <a:p>
            <a:pPr marL="288925" indent="-288925" algn="just" eaLnBrk="1" hangingPunct="1">
              <a:spcBef>
                <a:spcPct val="50000"/>
              </a:spcBef>
              <a:buClrTx/>
            </a:pPr>
            <a:r>
              <a:rPr lang="en-US" altLang="en-US" sz="2000"/>
              <a:t>In the early days of compaction, because construction equipment was small and gave relatively low compaction densities, a laboratory method that used a small amount of compacting energy was required. As construction equipment and procedures were developed which gave higher densities, it became necessary to increase the amount of compacting energy in the laboratory test.</a:t>
            </a:r>
          </a:p>
          <a:p>
            <a:pPr marL="288925" indent="-288925" algn="just" eaLnBrk="1" hangingPunct="1">
              <a:spcBef>
                <a:spcPct val="50000"/>
              </a:spcBef>
              <a:buClrTx/>
            </a:pPr>
            <a:endParaRPr lang="en-US" altLang="en-US" sz="2000"/>
          </a:p>
          <a:p>
            <a:pPr marL="288925" indent="-288925" algn="just" eaLnBrk="1" hangingPunct="1">
              <a:spcBef>
                <a:spcPct val="50000"/>
              </a:spcBef>
              <a:buClrTx/>
            </a:pPr>
            <a:r>
              <a:rPr lang="en-US" altLang="en-US" sz="2000"/>
              <a:t>The modified test was developed during World War II by the U.S. Army Corps of Engineering to better represent the compaction required for airfield to support heavy aircraft. The point is that increasing the compactive effort tends to increase the maximum dry density, as expected, but also decrease the optimum water content.</a:t>
            </a:r>
          </a:p>
        </p:txBody>
      </p:sp>
      <p:sp>
        <p:nvSpPr>
          <p:cNvPr id="24581" name="Text Box 7">
            <a:extLst>
              <a:ext uri="{FF2B5EF4-FFF2-40B4-BE49-F238E27FC236}">
                <a16:creationId xmlns:a16="http://schemas.microsoft.com/office/drawing/2014/main" id="{3ED07C66-1576-41D4-8109-6BE32362BCFD}"/>
              </a:ext>
            </a:extLst>
          </p:cNvPr>
          <p:cNvSpPr txBox="1">
            <a:spLocks noChangeArrowheads="1"/>
          </p:cNvSpPr>
          <p:nvPr/>
        </p:nvSpPr>
        <p:spPr bwMode="auto">
          <a:xfrm>
            <a:off x="5646738" y="6227763"/>
            <a:ext cx="2655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 Lambe, 1991)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a:extLst>
              <a:ext uri="{FF2B5EF4-FFF2-40B4-BE49-F238E27FC236}">
                <a16:creationId xmlns:a16="http://schemas.microsoft.com/office/drawing/2014/main" id="{64467F6D-72A4-4B8B-98BD-A8B8710DAB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19206A-0167-4771-8321-42FF8FA508EF}" type="slidenum">
              <a:rPr lang="en-US" altLang="en-US" sz="1400"/>
              <a:pPr eaLnBrk="1" hangingPunct="1"/>
              <a:t>19</a:t>
            </a:fld>
            <a:endParaRPr lang="en-US" altLang="en-US" sz="1400"/>
          </a:p>
        </p:txBody>
      </p:sp>
      <p:sp>
        <p:nvSpPr>
          <p:cNvPr id="1028" name="Rectangle 2">
            <a:extLst>
              <a:ext uri="{FF2B5EF4-FFF2-40B4-BE49-F238E27FC236}">
                <a16:creationId xmlns:a16="http://schemas.microsoft.com/office/drawing/2014/main" id="{08A2B474-6115-4EE8-AD10-369F48D363C3}"/>
              </a:ext>
            </a:extLst>
          </p:cNvPr>
          <p:cNvSpPr>
            <a:spLocks noGrp="1" noChangeArrowheads="1"/>
          </p:cNvSpPr>
          <p:nvPr>
            <p:ph type="title"/>
          </p:nvPr>
        </p:nvSpPr>
        <p:spPr/>
        <p:txBody>
          <a:bodyPr/>
          <a:lstStyle/>
          <a:p>
            <a:pPr eaLnBrk="1" hangingPunct="1"/>
            <a:r>
              <a:rPr lang="en-US" altLang="en-US"/>
              <a:t>3.2 Variables of Compaction</a:t>
            </a:r>
          </a:p>
        </p:txBody>
      </p:sp>
      <p:sp>
        <p:nvSpPr>
          <p:cNvPr id="1029" name="Text Box 4">
            <a:extLst>
              <a:ext uri="{FF2B5EF4-FFF2-40B4-BE49-F238E27FC236}">
                <a16:creationId xmlns:a16="http://schemas.microsoft.com/office/drawing/2014/main" id="{3A8E1701-F266-4099-9CF9-3BE6A50719CE}"/>
              </a:ext>
            </a:extLst>
          </p:cNvPr>
          <p:cNvSpPr txBox="1">
            <a:spLocks noChangeArrowheads="1"/>
          </p:cNvSpPr>
          <p:nvPr/>
        </p:nvSpPr>
        <p:spPr bwMode="auto">
          <a:xfrm>
            <a:off x="928688" y="1306513"/>
            <a:ext cx="7924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accent2"/>
                </a:solidFill>
              </a:rPr>
              <a:t>Proctor established that compaction is a function of four variables:</a:t>
            </a:r>
          </a:p>
          <a:p>
            <a:pPr eaLnBrk="1" hangingPunct="1">
              <a:spcBef>
                <a:spcPct val="50000"/>
              </a:spcBef>
              <a:buFontTx/>
              <a:buAutoNum type="arabicParenBoth"/>
            </a:pPr>
            <a:r>
              <a:rPr lang="en-US" altLang="en-US" sz="2000"/>
              <a:t>Dry density (</a:t>
            </a:r>
            <a:r>
              <a:rPr lang="en-US" altLang="en-US" sz="2000">
                <a:sym typeface="Symbol" panose="05050102010706020507" pitchFamily="18" charset="2"/>
              </a:rPr>
              <a:t></a:t>
            </a:r>
            <a:r>
              <a:rPr lang="en-US" altLang="en-US" sz="2000" baseline="-25000">
                <a:sym typeface="Symbol" panose="05050102010706020507" pitchFamily="18" charset="2"/>
              </a:rPr>
              <a:t>d</a:t>
            </a:r>
            <a:r>
              <a:rPr lang="en-US" altLang="en-US" sz="2000">
                <a:sym typeface="Symbol" panose="05050102010706020507" pitchFamily="18" charset="2"/>
              </a:rPr>
              <a:t>)</a:t>
            </a:r>
            <a:r>
              <a:rPr lang="en-US" altLang="en-US" sz="2000"/>
              <a:t> or dry unit weight </a:t>
            </a:r>
            <a:r>
              <a:rPr lang="en-US" altLang="en-US" sz="2000">
                <a:sym typeface="Symbol" panose="05050102010706020507" pitchFamily="18" charset="2"/>
              </a:rPr>
              <a:t></a:t>
            </a:r>
            <a:r>
              <a:rPr lang="en-US" altLang="en-US" sz="2000" baseline="-25000">
                <a:sym typeface="Symbol" panose="05050102010706020507" pitchFamily="18" charset="2"/>
              </a:rPr>
              <a:t>d</a:t>
            </a:r>
            <a:r>
              <a:rPr lang="en-US" altLang="en-US" sz="2000"/>
              <a:t>.</a:t>
            </a:r>
          </a:p>
          <a:p>
            <a:pPr eaLnBrk="1" hangingPunct="1">
              <a:spcBef>
                <a:spcPct val="50000"/>
              </a:spcBef>
              <a:buFontTx/>
              <a:buAutoNum type="arabicParenBoth"/>
            </a:pPr>
            <a:r>
              <a:rPr lang="en-US" altLang="en-US" sz="2000"/>
              <a:t>Water content w</a:t>
            </a:r>
          </a:p>
          <a:p>
            <a:pPr eaLnBrk="1" hangingPunct="1">
              <a:spcBef>
                <a:spcPct val="50000"/>
              </a:spcBef>
              <a:buFontTx/>
              <a:buAutoNum type="arabicParenBoth"/>
            </a:pPr>
            <a:r>
              <a:rPr lang="en-US" altLang="en-US" sz="2000"/>
              <a:t>Compactive effort (energy E)</a:t>
            </a:r>
          </a:p>
          <a:p>
            <a:pPr eaLnBrk="1" hangingPunct="1">
              <a:spcBef>
                <a:spcPct val="50000"/>
              </a:spcBef>
              <a:buFontTx/>
              <a:buAutoNum type="arabicParenBoth"/>
            </a:pPr>
            <a:r>
              <a:rPr lang="en-US" altLang="en-US" sz="2000"/>
              <a:t>Soil type (gradation, presence of clay minerals, etc.)</a:t>
            </a:r>
          </a:p>
        </p:txBody>
      </p:sp>
      <p:graphicFrame>
        <p:nvGraphicFramePr>
          <p:cNvPr id="1026" name="Object 5">
            <a:extLst>
              <a:ext uri="{FF2B5EF4-FFF2-40B4-BE49-F238E27FC236}">
                <a16:creationId xmlns:a16="http://schemas.microsoft.com/office/drawing/2014/main" id="{0F7FCB37-E1E3-43D7-9F36-CF8223B026AB}"/>
              </a:ext>
            </a:extLst>
          </p:cNvPr>
          <p:cNvGraphicFramePr>
            <a:graphicFrameLocks noChangeAspect="1"/>
          </p:cNvGraphicFramePr>
          <p:nvPr/>
        </p:nvGraphicFramePr>
        <p:xfrm>
          <a:off x="2105025" y="5092700"/>
          <a:ext cx="6357938" cy="1217613"/>
        </p:xfrm>
        <a:graphic>
          <a:graphicData uri="http://schemas.openxmlformats.org/presentationml/2006/ole">
            <mc:AlternateContent xmlns:mc="http://schemas.openxmlformats.org/markup-compatibility/2006">
              <mc:Choice xmlns:v="urn:schemas-microsoft-com:vml" Requires="v">
                <p:oleObj spid="_x0000_s1025" name="Equation" r:id="rId3" imgW="5638680" imgH="1079280" progId="Equation.3">
                  <p:embed/>
                </p:oleObj>
              </mc:Choice>
              <mc:Fallback>
                <p:oleObj name="Equation" r:id="rId3" imgW="5638680" imgH="1079280" progId="Equation.3">
                  <p:embed/>
                  <p:pic>
                    <p:nvPicPr>
                      <p:cNvPr id="1026" name="Object 5">
                        <a:extLst>
                          <a:ext uri="{FF2B5EF4-FFF2-40B4-BE49-F238E27FC236}">
                            <a16:creationId xmlns:a16="http://schemas.microsoft.com/office/drawing/2014/main" id="{0F7FCB37-E1E3-43D7-9F36-CF8223B02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5092700"/>
                        <a:ext cx="6357938"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Text Box 6">
            <a:extLst>
              <a:ext uri="{FF2B5EF4-FFF2-40B4-BE49-F238E27FC236}">
                <a16:creationId xmlns:a16="http://schemas.microsoft.com/office/drawing/2014/main" id="{AC747CB0-13C7-4BF5-A97B-8A6401F9F4D8}"/>
              </a:ext>
            </a:extLst>
          </p:cNvPr>
          <p:cNvSpPr txBox="1">
            <a:spLocks noChangeArrowheads="1"/>
          </p:cNvSpPr>
          <p:nvPr/>
        </p:nvSpPr>
        <p:spPr bwMode="auto">
          <a:xfrm>
            <a:off x="363538" y="3598863"/>
            <a:ext cx="226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grpSp>
        <p:nvGrpSpPr>
          <p:cNvPr id="1031" name="Group 18">
            <a:extLst>
              <a:ext uri="{FF2B5EF4-FFF2-40B4-BE49-F238E27FC236}">
                <a16:creationId xmlns:a16="http://schemas.microsoft.com/office/drawing/2014/main" id="{AFF479FA-6077-44F1-88BE-C3F31A7FD77F}"/>
              </a:ext>
            </a:extLst>
          </p:cNvPr>
          <p:cNvGrpSpPr>
            <a:grpSpLocks/>
          </p:cNvGrpSpPr>
          <p:nvPr/>
        </p:nvGrpSpPr>
        <p:grpSpPr bwMode="auto">
          <a:xfrm>
            <a:off x="2030413" y="3786188"/>
            <a:ext cx="5770562" cy="1211262"/>
            <a:chOff x="767" y="2367"/>
            <a:chExt cx="3635" cy="763"/>
          </a:xfrm>
        </p:grpSpPr>
        <p:sp>
          <p:nvSpPr>
            <p:cNvPr id="1033" name="Text Box 11">
              <a:extLst>
                <a:ext uri="{FF2B5EF4-FFF2-40B4-BE49-F238E27FC236}">
                  <a16:creationId xmlns:a16="http://schemas.microsoft.com/office/drawing/2014/main" id="{F0AB4C5D-493C-445C-A005-3976084FC825}"/>
                </a:ext>
              </a:extLst>
            </p:cNvPr>
            <p:cNvSpPr txBox="1">
              <a:spLocks noChangeArrowheads="1"/>
            </p:cNvSpPr>
            <p:nvPr/>
          </p:nvSpPr>
          <p:spPr bwMode="auto">
            <a:xfrm>
              <a:off x="2139" y="2918"/>
              <a:ext cx="10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Volume of mold</a:t>
              </a:r>
            </a:p>
          </p:txBody>
        </p:sp>
        <p:sp>
          <p:nvSpPr>
            <p:cNvPr id="1034" name="Text Box 7">
              <a:extLst>
                <a:ext uri="{FF2B5EF4-FFF2-40B4-BE49-F238E27FC236}">
                  <a16:creationId xmlns:a16="http://schemas.microsoft.com/office/drawing/2014/main" id="{60151CA6-7F69-406A-89DB-C27730DEF613}"/>
                </a:ext>
              </a:extLst>
            </p:cNvPr>
            <p:cNvSpPr txBox="1">
              <a:spLocks noChangeArrowheads="1"/>
            </p:cNvSpPr>
            <p:nvPr/>
          </p:nvSpPr>
          <p:spPr bwMode="auto">
            <a:xfrm>
              <a:off x="2814" y="2367"/>
              <a:ext cx="81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Number of blows per layer</a:t>
              </a:r>
            </a:p>
          </p:txBody>
        </p:sp>
        <p:sp>
          <p:nvSpPr>
            <p:cNvPr id="1035" name="Text Box 8">
              <a:extLst>
                <a:ext uri="{FF2B5EF4-FFF2-40B4-BE49-F238E27FC236}">
                  <a16:creationId xmlns:a16="http://schemas.microsoft.com/office/drawing/2014/main" id="{A1A5BC19-4BB1-4144-9C1C-13096276AE13}"/>
                </a:ext>
              </a:extLst>
            </p:cNvPr>
            <p:cNvSpPr txBox="1">
              <a:spLocks noChangeArrowheads="1"/>
            </p:cNvSpPr>
            <p:nvPr/>
          </p:nvSpPr>
          <p:spPr bwMode="auto">
            <a:xfrm>
              <a:off x="3661" y="2464"/>
              <a:ext cx="74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Number of layers</a:t>
              </a:r>
            </a:p>
          </p:txBody>
        </p:sp>
        <p:sp>
          <p:nvSpPr>
            <p:cNvPr id="1036" name="Text Box 9">
              <a:extLst>
                <a:ext uri="{FF2B5EF4-FFF2-40B4-BE49-F238E27FC236}">
                  <a16:creationId xmlns:a16="http://schemas.microsoft.com/office/drawing/2014/main" id="{EB2A44D1-42B4-4DD8-A9EB-082FCDB3310B}"/>
                </a:ext>
              </a:extLst>
            </p:cNvPr>
            <p:cNvSpPr txBox="1">
              <a:spLocks noChangeArrowheads="1"/>
            </p:cNvSpPr>
            <p:nvPr/>
          </p:nvSpPr>
          <p:spPr bwMode="auto">
            <a:xfrm>
              <a:off x="1124" y="2442"/>
              <a:ext cx="74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Weight of hammer</a:t>
              </a:r>
            </a:p>
          </p:txBody>
        </p:sp>
        <p:sp>
          <p:nvSpPr>
            <p:cNvPr id="1037" name="Text Box 10">
              <a:extLst>
                <a:ext uri="{FF2B5EF4-FFF2-40B4-BE49-F238E27FC236}">
                  <a16:creationId xmlns:a16="http://schemas.microsoft.com/office/drawing/2014/main" id="{E619864C-0BA6-43D3-9DCB-65F5660AADA5}"/>
                </a:ext>
              </a:extLst>
            </p:cNvPr>
            <p:cNvSpPr txBox="1">
              <a:spLocks noChangeArrowheads="1"/>
            </p:cNvSpPr>
            <p:nvPr/>
          </p:nvSpPr>
          <p:spPr bwMode="auto">
            <a:xfrm>
              <a:off x="2042" y="2383"/>
              <a:ext cx="741"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Height of drop of hammer</a:t>
              </a:r>
            </a:p>
          </p:txBody>
        </p:sp>
        <p:sp>
          <p:nvSpPr>
            <p:cNvPr id="1038" name="Text Box 12">
              <a:extLst>
                <a:ext uri="{FF2B5EF4-FFF2-40B4-BE49-F238E27FC236}">
                  <a16:creationId xmlns:a16="http://schemas.microsoft.com/office/drawing/2014/main" id="{D1AD79E7-74A0-448A-BCA2-84EA09D11678}"/>
                </a:ext>
              </a:extLst>
            </p:cNvPr>
            <p:cNvSpPr txBox="1">
              <a:spLocks noChangeArrowheads="1"/>
            </p:cNvSpPr>
            <p:nvPr/>
          </p:nvSpPr>
          <p:spPr bwMode="auto">
            <a:xfrm>
              <a:off x="1810" y="2450"/>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Symbol" panose="05050102010706020507" pitchFamily="18" charset="2"/>
                </a:rPr>
                <a:t></a:t>
              </a:r>
              <a:endParaRPr lang="en-US" altLang="en-US"/>
            </a:p>
          </p:txBody>
        </p:sp>
        <p:sp>
          <p:nvSpPr>
            <p:cNvPr id="1039" name="Text Box 13">
              <a:extLst>
                <a:ext uri="{FF2B5EF4-FFF2-40B4-BE49-F238E27FC236}">
                  <a16:creationId xmlns:a16="http://schemas.microsoft.com/office/drawing/2014/main" id="{C5C13815-5645-46A5-B171-1DFDEE413D69}"/>
                </a:ext>
              </a:extLst>
            </p:cNvPr>
            <p:cNvSpPr txBox="1">
              <a:spLocks noChangeArrowheads="1"/>
            </p:cNvSpPr>
            <p:nvPr/>
          </p:nvSpPr>
          <p:spPr bwMode="auto">
            <a:xfrm>
              <a:off x="2646" y="2455"/>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Symbol" panose="05050102010706020507" pitchFamily="18" charset="2"/>
                </a:rPr>
                <a:t></a:t>
              </a:r>
              <a:endParaRPr lang="en-US" altLang="en-US"/>
            </a:p>
          </p:txBody>
        </p:sp>
        <p:sp>
          <p:nvSpPr>
            <p:cNvPr id="1040" name="Text Box 14">
              <a:extLst>
                <a:ext uri="{FF2B5EF4-FFF2-40B4-BE49-F238E27FC236}">
                  <a16:creationId xmlns:a16="http://schemas.microsoft.com/office/drawing/2014/main" id="{4274300B-1785-4E44-A89B-F84427B99BBC}"/>
                </a:ext>
              </a:extLst>
            </p:cNvPr>
            <p:cNvSpPr txBox="1">
              <a:spLocks noChangeArrowheads="1"/>
            </p:cNvSpPr>
            <p:nvPr/>
          </p:nvSpPr>
          <p:spPr bwMode="auto">
            <a:xfrm>
              <a:off x="3425" y="2464"/>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Symbol" panose="05050102010706020507" pitchFamily="18" charset="2"/>
                </a:rPr>
                <a:t></a:t>
              </a:r>
              <a:endParaRPr lang="en-US" altLang="en-US"/>
            </a:p>
          </p:txBody>
        </p:sp>
        <p:sp>
          <p:nvSpPr>
            <p:cNvPr id="1041" name="Line 16">
              <a:extLst>
                <a:ext uri="{FF2B5EF4-FFF2-40B4-BE49-F238E27FC236}">
                  <a16:creationId xmlns:a16="http://schemas.microsoft.com/office/drawing/2014/main" id="{045D8CD7-C628-4E72-90F3-89A2C977A02C}"/>
                </a:ext>
              </a:extLst>
            </p:cNvPr>
            <p:cNvSpPr>
              <a:spLocks noChangeShapeType="1"/>
            </p:cNvSpPr>
            <p:nvPr/>
          </p:nvSpPr>
          <p:spPr bwMode="auto">
            <a:xfrm>
              <a:off x="1243" y="2917"/>
              <a:ext cx="2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 name="Text Box 17">
              <a:extLst>
                <a:ext uri="{FF2B5EF4-FFF2-40B4-BE49-F238E27FC236}">
                  <a16:creationId xmlns:a16="http://schemas.microsoft.com/office/drawing/2014/main" id="{8351B80F-67A0-4C2F-9068-837C465E689E}"/>
                </a:ext>
              </a:extLst>
            </p:cNvPr>
            <p:cNvSpPr txBox="1">
              <a:spLocks noChangeArrowheads="1"/>
            </p:cNvSpPr>
            <p:nvPr/>
          </p:nvSpPr>
          <p:spPr bwMode="auto">
            <a:xfrm>
              <a:off x="767" y="2762"/>
              <a:ext cx="4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E =</a:t>
              </a:r>
            </a:p>
          </p:txBody>
        </p:sp>
      </p:grpSp>
      <p:sp>
        <p:nvSpPr>
          <p:cNvPr id="1032" name="Text Box 19">
            <a:extLst>
              <a:ext uri="{FF2B5EF4-FFF2-40B4-BE49-F238E27FC236}">
                <a16:creationId xmlns:a16="http://schemas.microsoft.com/office/drawing/2014/main" id="{9C931B34-933F-44E5-817F-D47905B6CA9F}"/>
              </a:ext>
            </a:extLst>
          </p:cNvPr>
          <p:cNvSpPr txBox="1">
            <a:spLocks noChangeArrowheads="1"/>
          </p:cNvSpPr>
          <p:nvPr/>
        </p:nvSpPr>
        <p:spPr bwMode="auto">
          <a:xfrm>
            <a:off x="434975" y="3962400"/>
            <a:ext cx="1509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For standard Proctor test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7034CA7D-9BC5-4DA5-B549-843A20EFE4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6E8087-2100-49D4-A60F-8EA6A5ACCCD4}" type="slidenum">
              <a:rPr lang="en-US" altLang="en-US" sz="1400"/>
              <a:pPr eaLnBrk="1" hangingPunct="1"/>
              <a:t>2</a:t>
            </a:fld>
            <a:endParaRPr lang="en-US" altLang="en-US" sz="1400"/>
          </a:p>
        </p:txBody>
      </p:sp>
      <p:sp>
        <p:nvSpPr>
          <p:cNvPr id="8195" name="Rectangle 2">
            <a:extLst>
              <a:ext uri="{FF2B5EF4-FFF2-40B4-BE49-F238E27FC236}">
                <a16:creationId xmlns:a16="http://schemas.microsoft.com/office/drawing/2014/main" id="{8EF1264D-AB9C-441C-B30B-34E2B126E904}"/>
              </a:ext>
            </a:extLst>
          </p:cNvPr>
          <p:cNvSpPr>
            <a:spLocks noGrp="1" noChangeArrowheads="1"/>
          </p:cNvSpPr>
          <p:nvPr>
            <p:ph type="title"/>
          </p:nvPr>
        </p:nvSpPr>
        <p:spPr/>
        <p:txBody>
          <a:bodyPr/>
          <a:lstStyle/>
          <a:p>
            <a:pPr eaLnBrk="1" hangingPunct="1"/>
            <a:r>
              <a:rPr lang="en-US" altLang="en-US"/>
              <a:t>Outline</a:t>
            </a:r>
          </a:p>
        </p:txBody>
      </p:sp>
      <p:sp>
        <p:nvSpPr>
          <p:cNvPr id="8196" name="Rectangle 3">
            <a:extLst>
              <a:ext uri="{FF2B5EF4-FFF2-40B4-BE49-F238E27FC236}">
                <a16:creationId xmlns:a16="http://schemas.microsoft.com/office/drawing/2014/main" id="{AF26AD30-E161-439C-A0AE-9CA5471E9D4E}"/>
              </a:ext>
            </a:extLst>
          </p:cNvPr>
          <p:cNvSpPr>
            <a:spLocks noGrp="1" noChangeArrowheads="1"/>
          </p:cNvSpPr>
          <p:nvPr>
            <p:ph type="body" idx="1"/>
          </p:nvPr>
        </p:nvSpPr>
        <p:spPr/>
        <p:txBody>
          <a:bodyPr/>
          <a:lstStyle/>
          <a:p>
            <a:pPr>
              <a:lnSpc>
                <a:spcPct val="90000"/>
              </a:lnSpc>
              <a:buFontTx/>
              <a:buAutoNum type="arabicPeriod"/>
            </a:pPr>
            <a:r>
              <a:rPr lang="en-US" altLang="en-US"/>
              <a:t>Soil Improvement</a:t>
            </a:r>
          </a:p>
          <a:p>
            <a:pPr>
              <a:lnSpc>
                <a:spcPct val="90000"/>
              </a:lnSpc>
              <a:buFontTx/>
              <a:buAutoNum type="arabicPeriod"/>
            </a:pPr>
            <a:r>
              <a:rPr lang="en-US" altLang="en-US"/>
              <a:t>Compaction</a:t>
            </a:r>
          </a:p>
          <a:p>
            <a:pPr>
              <a:lnSpc>
                <a:spcPct val="90000"/>
              </a:lnSpc>
              <a:buFontTx/>
              <a:buAutoNum type="arabicPeriod"/>
            </a:pPr>
            <a:r>
              <a:rPr lang="en-US" altLang="en-US"/>
              <a:t>Theory of Compaction</a:t>
            </a:r>
          </a:p>
          <a:p>
            <a:pPr>
              <a:lnSpc>
                <a:spcPct val="90000"/>
              </a:lnSpc>
              <a:buFontTx/>
              <a:buAutoNum type="arabicPeriod"/>
            </a:pPr>
            <a:r>
              <a:rPr lang="en-US" altLang="en-US"/>
              <a:t>Properties and Structure of Compacted Fine-Grained Soils</a:t>
            </a:r>
          </a:p>
          <a:p>
            <a:pPr>
              <a:lnSpc>
                <a:spcPct val="90000"/>
              </a:lnSpc>
              <a:buFontTx/>
              <a:buAutoNum type="arabicPeriod"/>
            </a:pPr>
            <a:r>
              <a:rPr lang="en-US" altLang="en-US"/>
              <a:t>Field Compaction Equipment and Procedures</a:t>
            </a:r>
          </a:p>
          <a:p>
            <a:pPr>
              <a:lnSpc>
                <a:spcPct val="90000"/>
              </a:lnSpc>
              <a:buFontTx/>
              <a:buAutoNum type="arabicPeriod"/>
            </a:pPr>
            <a:r>
              <a:rPr lang="en-US" altLang="en-US"/>
              <a:t>Field Compaction Control and Specifications</a:t>
            </a:r>
          </a:p>
          <a:p>
            <a:pPr>
              <a:lnSpc>
                <a:spcPct val="90000"/>
              </a:lnSpc>
              <a:buFontTx/>
              <a:buAutoNum type="arabicPeriod"/>
            </a:pPr>
            <a:r>
              <a:rPr lang="en-US" altLang="en-US"/>
              <a:t>Estimating Performance of Compacted Soils</a:t>
            </a:r>
          </a:p>
          <a:p>
            <a:pPr>
              <a:lnSpc>
                <a:spcPct val="90000"/>
              </a:lnSpc>
              <a:buFontTx/>
              <a:buAutoNum type="arabicPeriod"/>
            </a:pPr>
            <a:r>
              <a:rPr lang="en-US" altLang="en-US"/>
              <a:t>Suggested Homework</a:t>
            </a:r>
          </a:p>
          <a:p>
            <a:pPr>
              <a:lnSpc>
                <a:spcPct val="90000"/>
              </a:lnSpc>
              <a:buFontTx/>
              <a:buAutoNum type="arabicPeriod"/>
            </a:pPr>
            <a:r>
              <a:rPr lang="en-US" altLang="en-US"/>
              <a:t>References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a:extLst>
              <a:ext uri="{FF2B5EF4-FFF2-40B4-BE49-F238E27FC236}">
                <a16:creationId xmlns:a16="http://schemas.microsoft.com/office/drawing/2014/main" id="{9EF126C8-9235-4B54-B7E0-F0BCDFC5B1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31F6E1-9694-4D5A-B060-BA5AAF6D1F63}" type="slidenum">
              <a:rPr lang="en-US" altLang="en-US" sz="1400"/>
              <a:pPr eaLnBrk="1" hangingPunct="1"/>
              <a:t>20</a:t>
            </a:fld>
            <a:endParaRPr lang="en-US" altLang="en-US" sz="1400"/>
          </a:p>
        </p:txBody>
      </p:sp>
      <p:sp>
        <p:nvSpPr>
          <p:cNvPr id="2052" name="Rectangle 2">
            <a:extLst>
              <a:ext uri="{FF2B5EF4-FFF2-40B4-BE49-F238E27FC236}">
                <a16:creationId xmlns:a16="http://schemas.microsoft.com/office/drawing/2014/main" id="{EB870784-8332-4171-BD76-DDF5581D0472}"/>
              </a:ext>
            </a:extLst>
          </p:cNvPr>
          <p:cNvSpPr>
            <a:spLocks noGrp="1" noChangeArrowheads="1"/>
          </p:cNvSpPr>
          <p:nvPr>
            <p:ph type="title"/>
          </p:nvPr>
        </p:nvSpPr>
        <p:spPr/>
        <p:txBody>
          <a:bodyPr/>
          <a:lstStyle/>
          <a:p>
            <a:pPr eaLnBrk="1" hangingPunct="1"/>
            <a:r>
              <a:rPr lang="en-US" altLang="en-US"/>
              <a:t>3.3 Procedures and Results</a:t>
            </a:r>
          </a:p>
        </p:txBody>
      </p:sp>
      <p:sp>
        <p:nvSpPr>
          <p:cNvPr id="2053" name="Rectangle 3">
            <a:extLst>
              <a:ext uri="{FF2B5EF4-FFF2-40B4-BE49-F238E27FC236}">
                <a16:creationId xmlns:a16="http://schemas.microsoft.com/office/drawing/2014/main" id="{54BA9CAF-CCAC-458F-82ED-4548E5B9004D}"/>
              </a:ext>
            </a:extLst>
          </p:cNvPr>
          <p:cNvSpPr>
            <a:spLocks noGrp="1" noChangeArrowheads="1"/>
          </p:cNvSpPr>
          <p:nvPr>
            <p:ph type="body" idx="1"/>
          </p:nvPr>
        </p:nvSpPr>
        <p:spPr>
          <a:xfrm>
            <a:off x="685800" y="1250950"/>
            <a:ext cx="7772400" cy="5029200"/>
          </a:xfrm>
        </p:spPr>
        <p:txBody>
          <a:bodyPr/>
          <a:lstStyle/>
          <a:p>
            <a:pPr>
              <a:lnSpc>
                <a:spcPct val="90000"/>
              </a:lnSpc>
              <a:buFontTx/>
              <a:buNone/>
            </a:pPr>
            <a:r>
              <a:rPr lang="en-US" altLang="en-US" u="sng">
                <a:solidFill>
                  <a:schemeClr val="accent2"/>
                </a:solidFill>
              </a:rPr>
              <a:t>Procedures</a:t>
            </a:r>
          </a:p>
          <a:p>
            <a:pPr algn="just">
              <a:lnSpc>
                <a:spcPct val="90000"/>
              </a:lnSpc>
              <a:buFontTx/>
              <a:buAutoNum type="arabicParenBoth"/>
            </a:pPr>
            <a:r>
              <a:rPr lang="en-US" altLang="en-US" sz="2000"/>
              <a:t>Several samples of the same soil, but at different water contents, are compacted according to the compaction test specifications.</a:t>
            </a:r>
          </a:p>
          <a:p>
            <a:pPr algn="just">
              <a:lnSpc>
                <a:spcPct val="90000"/>
              </a:lnSpc>
              <a:buFontTx/>
              <a:buAutoNum type="arabicParenBoth"/>
            </a:pPr>
            <a:endParaRPr lang="en-US" altLang="en-US" sz="2000"/>
          </a:p>
          <a:p>
            <a:pPr algn="just">
              <a:lnSpc>
                <a:spcPct val="90000"/>
              </a:lnSpc>
              <a:buFontTx/>
              <a:buAutoNum type="arabicParenBoth"/>
            </a:pPr>
            <a:endParaRPr lang="en-US" altLang="en-US" sz="2000"/>
          </a:p>
          <a:p>
            <a:pPr algn="just">
              <a:lnSpc>
                <a:spcPct val="90000"/>
              </a:lnSpc>
              <a:buFontTx/>
              <a:buAutoNum type="arabicParenBoth"/>
            </a:pPr>
            <a:endParaRPr lang="en-US" altLang="en-US" sz="2000"/>
          </a:p>
          <a:p>
            <a:pPr algn="just">
              <a:lnSpc>
                <a:spcPct val="90000"/>
              </a:lnSpc>
              <a:buFontTx/>
              <a:buAutoNum type="arabicParenBoth"/>
            </a:pPr>
            <a:endParaRPr lang="en-US" altLang="en-US" sz="2000"/>
          </a:p>
          <a:p>
            <a:pPr algn="just">
              <a:lnSpc>
                <a:spcPct val="90000"/>
              </a:lnSpc>
              <a:buFontTx/>
              <a:buAutoNum type="arabicParenBoth"/>
            </a:pPr>
            <a:r>
              <a:rPr lang="en-US" altLang="en-US" sz="2000"/>
              <a:t>The total or wet density and the actual water content of each compacted sample are measured.</a:t>
            </a:r>
          </a:p>
          <a:p>
            <a:pPr algn="just">
              <a:lnSpc>
                <a:spcPct val="90000"/>
              </a:lnSpc>
              <a:buFontTx/>
              <a:buAutoNum type="arabicParenBoth"/>
            </a:pPr>
            <a:endParaRPr lang="en-US" altLang="en-US" sz="2000"/>
          </a:p>
          <a:p>
            <a:pPr algn="just">
              <a:lnSpc>
                <a:spcPct val="90000"/>
              </a:lnSpc>
              <a:buFontTx/>
              <a:buAutoNum type="arabicParenBoth"/>
            </a:pPr>
            <a:endParaRPr lang="en-US" altLang="en-US" sz="2000"/>
          </a:p>
          <a:p>
            <a:pPr algn="just">
              <a:lnSpc>
                <a:spcPct val="90000"/>
              </a:lnSpc>
              <a:buFontTx/>
              <a:buAutoNum type="arabicParenBoth"/>
            </a:pPr>
            <a:endParaRPr lang="en-US" altLang="en-US" sz="2000"/>
          </a:p>
          <a:p>
            <a:pPr algn="just">
              <a:lnSpc>
                <a:spcPct val="90000"/>
              </a:lnSpc>
              <a:buFontTx/>
              <a:buAutoNum type="arabicParenBoth"/>
            </a:pPr>
            <a:endParaRPr lang="en-US" altLang="en-US" sz="2000"/>
          </a:p>
          <a:p>
            <a:pPr algn="just">
              <a:lnSpc>
                <a:spcPct val="90000"/>
              </a:lnSpc>
              <a:buFontTx/>
              <a:buAutoNum type="arabicParenBoth"/>
            </a:pPr>
            <a:r>
              <a:rPr lang="en-US" altLang="en-US" sz="2000"/>
              <a:t>Plot the dry densities </a:t>
            </a:r>
            <a:r>
              <a:rPr lang="en-US" altLang="en-US" sz="2000">
                <a:sym typeface="Symbol" panose="05050102010706020507" pitchFamily="18" charset="2"/>
              </a:rPr>
              <a:t></a:t>
            </a:r>
            <a:r>
              <a:rPr lang="en-US" altLang="en-US" sz="2000" baseline="-25000">
                <a:sym typeface="Symbol" panose="05050102010706020507" pitchFamily="18" charset="2"/>
              </a:rPr>
              <a:t>d</a:t>
            </a:r>
            <a:r>
              <a:rPr lang="en-US" altLang="en-US" sz="2000"/>
              <a:t> versus water contents w for each compacted sample. The curve is called as a </a:t>
            </a:r>
            <a:r>
              <a:rPr lang="en-US" altLang="en-US" sz="2000" i="1"/>
              <a:t>compaction curve</a:t>
            </a:r>
            <a:r>
              <a:rPr lang="en-US" altLang="en-US" sz="2000"/>
              <a:t>.</a:t>
            </a:r>
          </a:p>
        </p:txBody>
      </p:sp>
      <p:graphicFrame>
        <p:nvGraphicFramePr>
          <p:cNvPr id="2050" name="Object 4">
            <a:extLst>
              <a:ext uri="{FF2B5EF4-FFF2-40B4-BE49-F238E27FC236}">
                <a16:creationId xmlns:a16="http://schemas.microsoft.com/office/drawing/2014/main" id="{994A3CAF-7551-4CC2-9C54-46BE6341CADE}"/>
              </a:ext>
            </a:extLst>
          </p:cNvPr>
          <p:cNvGraphicFramePr>
            <a:graphicFrameLocks noChangeAspect="1"/>
          </p:cNvGraphicFramePr>
          <p:nvPr/>
        </p:nvGraphicFramePr>
        <p:xfrm>
          <a:off x="1247775" y="4516438"/>
          <a:ext cx="2005013" cy="687387"/>
        </p:xfrm>
        <a:graphic>
          <a:graphicData uri="http://schemas.openxmlformats.org/presentationml/2006/ole">
            <mc:AlternateContent xmlns:mc="http://schemas.openxmlformats.org/markup-compatibility/2006">
              <mc:Choice xmlns:v="urn:schemas-microsoft-com:vml" Requires="v">
                <p:oleObj spid="_x0000_s2049" name="Equation" r:id="rId3" imgW="1777680" imgH="609480" progId="Equation.3">
                  <p:embed/>
                </p:oleObj>
              </mc:Choice>
              <mc:Fallback>
                <p:oleObj name="Equation" r:id="rId3" imgW="1777680" imgH="609480" progId="Equation.3">
                  <p:embed/>
                  <p:pic>
                    <p:nvPicPr>
                      <p:cNvPr id="2050" name="Object 4">
                        <a:extLst>
                          <a:ext uri="{FF2B5EF4-FFF2-40B4-BE49-F238E27FC236}">
                            <a16:creationId xmlns:a16="http://schemas.microsoft.com/office/drawing/2014/main" id="{994A3CAF-7551-4CC2-9C54-46BE6341C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775" y="4516438"/>
                        <a:ext cx="2005013" cy="687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Text Box 5">
            <a:extLst>
              <a:ext uri="{FF2B5EF4-FFF2-40B4-BE49-F238E27FC236}">
                <a16:creationId xmlns:a16="http://schemas.microsoft.com/office/drawing/2014/main" id="{5B2296B1-126B-42EB-9427-9C8E23847D02}"/>
              </a:ext>
            </a:extLst>
          </p:cNvPr>
          <p:cNvSpPr txBox="1">
            <a:spLocks noChangeArrowheads="1"/>
          </p:cNvSpPr>
          <p:nvPr/>
        </p:nvSpPr>
        <p:spPr bwMode="auto">
          <a:xfrm>
            <a:off x="4210050" y="4570413"/>
            <a:ext cx="3062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Derive </a:t>
            </a:r>
            <a:r>
              <a:rPr lang="en-US" altLang="en-US" sz="2000">
                <a:sym typeface="Symbol" panose="05050102010706020507" pitchFamily="18" charset="2"/>
              </a:rPr>
              <a:t></a:t>
            </a:r>
            <a:r>
              <a:rPr lang="en-US" altLang="en-US" sz="2000" baseline="-25000">
                <a:sym typeface="Symbol" panose="05050102010706020507" pitchFamily="18" charset="2"/>
              </a:rPr>
              <a:t>d</a:t>
            </a:r>
            <a:r>
              <a:rPr lang="en-US" altLang="en-US" sz="2000">
                <a:sym typeface="Symbol" panose="05050102010706020507" pitchFamily="18" charset="2"/>
              </a:rPr>
              <a:t> from the known  and w</a:t>
            </a:r>
            <a:endParaRPr lang="en-US" altLang="en-US" sz="2000"/>
          </a:p>
        </p:txBody>
      </p:sp>
      <p:pic>
        <p:nvPicPr>
          <p:cNvPr id="2055" name="Picture 6" descr="C:\Wang-HKUST\course-CIVIL270\Picture-compaction\blow-sequence.jpg">
            <a:extLst>
              <a:ext uri="{FF2B5EF4-FFF2-40B4-BE49-F238E27FC236}">
                <a16:creationId xmlns:a16="http://schemas.microsoft.com/office/drawing/2014/main" id="{174C2396-C709-4DDD-98AB-F4793100D904}"/>
              </a:ext>
            </a:extLst>
          </p:cNvPr>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2919413" y="2336800"/>
            <a:ext cx="291623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7">
            <a:extLst>
              <a:ext uri="{FF2B5EF4-FFF2-40B4-BE49-F238E27FC236}">
                <a16:creationId xmlns:a16="http://schemas.microsoft.com/office/drawing/2014/main" id="{D1ECA3AE-D491-4933-A0DD-0B346EFA7B3E}"/>
              </a:ext>
            </a:extLst>
          </p:cNvPr>
          <p:cNvSpPr txBox="1">
            <a:spLocks noChangeArrowheads="1"/>
          </p:cNvSpPr>
          <p:nvPr/>
        </p:nvSpPr>
        <p:spPr bwMode="auto">
          <a:xfrm>
            <a:off x="1014413" y="2746375"/>
            <a:ext cx="1885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The first four blows</a:t>
            </a:r>
          </a:p>
        </p:txBody>
      </p:sp>
      <p:sp>
        <p:nvSpPr>
          <p:cNvPr id="2057" name="Text Box 8">
            <a:extLst>
              <a:ext uri="{FF2B5EF4-FFF2-40B4-BE49-F238E27FC236}">
                <a16:creationId xmlns:a16="http://schemas.microsoft.com/office/drawing/2014/main" id="{BC1E4917-1EBD-4794-AEA6-FDDEA071CC74}"/>
              </a:ext>
            </a:extLst>
          </p:cNvPr>
          <p:cNvSpPr txBox="1">
            <a:spLocks noChangeArrowheads="1"/>
          </p:cNvSpPr>
          <p:nvPr/>
        </p:nvSpPr>
        <p:spPr bwMode="auto">
          <a:xfrm>
            <a:off x="6145213" y="28702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The successive blows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9CFF176D-9DE1-4B37-8DA9-F38EF1CFE0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C3F42A-0D34-4DC8-B55F-F3624B5E8080}" type="slidenum">
              <a:rPr lang="en-US" altLang="en-US" sz="1400"/>
              <a:pPr eaLnBrk="1" hangingPunct="1"/>
              <a:t>21</a:t>
            </a:fld>
            <a:endParaRPr lang="en-US" altLang="en-US" sz="1400"/>
          </a:p>
        </p:txBody>
      </p:sp>
      <p:sp>
        <p:nvSpPr>
          <p:cNvPr id="25603" name="Rectangle 2">
            <a:extLst>
              <a:ext uri="{FF2B5EF4-FFF2-40B4-BE49-F238E27FC236}">
                <a16:creationId xmlns:a16="http://schemas.microsoft.com/office/drawing/2014/main" id="{EDDB44A8-915E-4F5E-B036-ECE9BD47B123}"/>
              </a:ext>
            </a:extLst>
          </p:cNvPr>
          <p:cNvSpPr>
            <a:spLocks noGrp="1" noChangeArrowheads="1"/>
          </p:cNvSpPr>
          <p:nvPr>
            <p:ph type="title"/>
          </p:nvPr>
        </p:nvSpPr>
        <p:spPr/>
        <p:txBody>
          <a:bodyPr/>
          <a:lstStyle/>
          <a:p>
            <a:pPr eaLnBrk="1" hangingPunct="1"/>
            <a:r>
              <a:rPr lang="en-US" altLang="en-US"/>
              <a:t>3.3 Procedures and Results (Cont.)</a:t>
            </a:r>
          </a:p>
        </p:txBody>
      </p:sp>
      <p:sp>
        <p:nvSpPr>
          <p:cNvPr id="25604" name="Text Box 4">
            <a:extLst>
              <a:ext uri="{FF2B5EF4-FFF2-40B4-BE49-F238E27FC236}">
                <a16:creationId xmlns:a16="http://schemas.microsoft.com/office/drawing/2014/main" id="{4530D73F-A113-4D78-98AD-AF20B95618A3}"/>
              </a:ext>
            </a:extLst>
          </p:cNvPr>
          <p:cNvSpPr txBox="1">
            <a:spLocks noChangeArrowheads="1"/>
          </p:cNvSpPr>
          <p:nvPr/>
        </p:nvSpPr>
        <p:spPr bwMode="auto">
          <a:xfrm>
            <a:off x="884238" y="1363663"/>
            <a:ext cx="1393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tx2"/>
              </a:buClr>
            </a:pPr>
            <a:r>
              <a:rPr lang="en-US" altLang="en-US" sz="2800" u="sng">
                <a:solidFill>
                  <a:schemeClr val="accent2"/>
                </a:solidFill>
              </a:rPr>
              <a:t>Results</a:t>
            </a:r>
            <a:endParaRPr lang="en-US" altLang="en-US"/>
          </a:p>
        </p:txBody>
      </p:sp>
      <p:pic>
        <p:nvPicPr>
          <p:cNvPr id="25605" name="Picture 8" descr="C:\Wang-HKUST\course-CIVIL270\Picture-compaction\result-compaction-modified.JPG">
            <a:extLst>
              <a:ext uri="{FF2B5EF4-FFF2-40B4-BE49-F238E27FC236}">
                <a16:creationId xmlns:a16="http://schemas.microsoft.com/office/drawing/2014/main" id="{83E94C3E-7E25-4F47-88CF-E43059DD9462}"/>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011363" y="1519238"/>
            <a:ext cx="6875462"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reeform 6">
            <a:extLst>
              <a:ext uri="{FF2B5EF4-FFF2-40B4-BE49-F238E27FC236}">
                <a16:creationId xmlns:a16="http://schemas.microsoft.com/office/drawing/2014/main" id="{6F653445-3347-4ACC-8976-046262B649FA}"/>
              </a:ext>
            </a:extLst>
          </p:cNvPr>
          <p:cNvSpPr>
            <a:spLocks/>
          </p:cNvSpPr>
          <p:nvPr/>
        </p:nvSpPr>
        <p:spPr bwMode="auto">
          <a:xfrm>
            <a:off x="5573713" y="2058988"/>
            <a:ext cx="2351087" cy="3703637"/>
          </a:xfrm>
          <a:custGeom>
            <a:avLst/>
            <a:gdLst>
              <a:gd name="T0" fmla="*/ 0 w 1527"/>
              <a:gd name="T1" fmla="*/ 0 h 2405"/>
              <a:gd name="T2" fmla="*/ 558 w 1527"/>
              <a:gd name="T3" fmla="*/ 988 h 2405"/>
              <a:gd name="T4" fmla="*/ 1088 w 1527"/>
              <a:gd name="T5" fmla="*/ 1847 h 2405"/>
              <a:gd name="T6" fmla="*/ 1527 w 1527"/>
              <a:gd name="T7" fmla="*/ 2405 h 2405"/>
              <a:gd name="T8" fmla="*/ 0 60000 65536"/>
              <a:gd name="T9" fmla="*/ 0 60000 65536"/>
              <a:gd name="T10" fmla="*/ 0 60000 65536"/>
              <a:gd name="T11" fmla="*/ 0 60000 65536"/>
              <a:gd name="T12" fmla="*/ 0 w 1527"/>
              <a:gd name="T13" fmla="*/ 0 h 2405"/>
              <a:gd name="T14" fmla="*/ 1527 w 1527"/>
              <a:gd name="T15" fmla="*/ 2405 h 2405"/>
            </a:gdLst>
            <a:ahLst/>
            <a:cxnLst>
              <a:cxn ang="T8">
                <a:pos x="T0" y="T1"/>
              </a:cxn>
              <a:cxn ang="T9">
                <a:pos x="T2" y="T3"/>
              </a:cxn>
              <a:cxn ang="T10">
                <a:pos x="T4" y="T5"/>
              </a:cxn>
              <a:cxn ang="T11">
                <a:pos x="T6" y="T7"/>
              </a:cxn>
            </a:cxnLst>
            <a:rect l="T12" t="T13" r="T14" b="T15"/>
            <a:pathLst>
              <a:path w="1527" h="2405">
                <a:moveTo>
                  <a:pt x="0" y="0"/>
                </a:moveTo>
                <a:cubicBezTo>
                  <a:pt x="188" y="340"/>
                  <a:pt x="377" y="680"/>
                  <a:pt x="558" y="988"/>
                </a:cubicBezTo>
                <a:cubicBezTo>
                  <a:pt x="739" y="1296"/>
                  <a:pt x="927" y="1611"/>
                  <a:pt x="1088" y="1847"/>
                </a:cubicBezTo>
                <a:cubicBezTo>
                  <a:pt x="1249" y="2083"/>
                  <a:pt x="1388" y="2244"/>
                  <a:pt x="1527" y="2405"/>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07" name="Text Box 7">
            <a:extLst>
              <a:ext uri="{FF2B5EF4-FFF2-40B4-BE49-F238E27FC236}">
                <a16:creationId xmlns:a16="http://schemas.microsoft.com/office/drawing/2014/main" id="{47E915B7-EB1E-49FD-BB8B-39D588B20C2B}"/>
              </a:ext>
            </a:extLst>
          </p:cNvPr>
          <p:cNvSpPr txBox="1">
            <a:spLocks noChangeArrowheads="1"/>
          </p:cNvSpPr>
          <p:nvPr/>
        </p:nvSpPr>
        <p:spPr bwMode="auto">
          <a:xfrm>
            <a:off x="6342063" y="2570163"/>
            <a:ext cx="1058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Zero air void</a:t>
            </a:r>
          </a:p>
        </p:txBody>
      </p:sp>
      <p:sp>
        <p:nvSpPr>
          <p:cNvPr id="25608" name="Text Box 9">
            <a:extLst>
              <a:ext uri="{FF2B5EF4-FFF2-40B4-BE49-F238E27FC236}">
                <a16:creationId xmlns:a16="http://schemas.microsoft.com/office/drawing/2014/main" id="{E1289161-D744-4C09-BA38-1CB7008B80CE}"/>
              </a:ext>
            </a:extLst>
          </p:cNvPr>
          <p:cNvSpPr txBox="1">
            <a:spLocks noChangeArrowheads="1"/>
          </p:cNvSpPr>
          <p:nvPr/>
        </p:nvSpPr>
        <p:spPr bwMode="auto">
          <a:xfrm>
            <a:off x="4616450" y="6226175"/>
            <a:ext cx="2149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Water content w (%)</a:t>
            </a:r>
          </a:p>
        </p:txBody>
      </p:sp>
      <p:sp>
        <p:nvSpPr>
          <p:cNvPr id="25609" name="Text Box 10">
            <a:extLst>
              <a:ext uri="{FF2B5EF4-FFF2-40B4-BE49-F238E27FC236}">
                <a16:creationId xmlns:a16="http://schemas.microsoft.com/office/drawing/2014/main" id="{643461AE-DA3A-4EEF-9194-CBD9B0E9F19C}"/>
              </a:ext>
            </a:extLst>
          </p:cNvPr>
          <p:cNvSpPr txBox="1">
            <a:spLocks noChangeArrowheads="1"/>
          </p:cNvSpPr>
          <p:nvPr/>
        </p:nvSpPr>
        <p:spPr bwMode="auto">
          <a:xfrm rot="-5400000">
            <a:off x="971551" y="3468687"/>
            <a:ext cx="2627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Dry density </a:t>
            </a:r>
            <a:r>
              <a:rPr lang="en-US" altLang="en-US" sz="1800">
                <a:sym typeface="Symbol" panose="05050102010706020507" pitchFamily="18" charset="2"/>
              </a:rPr>
              <a:t></a:t>
            </a:r>
            <a:r>
              <a:rPr lang="en-US" altLang="en-US" sz="1800" baseline="-25000">
                <a:sym typeface="Symbol" panose="05050102010706020507" pitchFamily="18" charset="2"/>
              </a:rPr>
              <a:t>d</a:t>
            </a:r>
            <a:r>
              <a:rPr lang="en-US" altLang="en-US" sz="1800">
                <a:sym typeface="Symbol" panose="05050102010706020507" pitchFamily="18" charset="2"/>
              </a:rPr>
              <a:t> (Mg/m</a:t>
            </a:r>
            <a:r>
              <a:rPr lang="en-US" altLang="en-US" sz="1800" baseline="30000">
                <a:sym typeface="Symbol" panose="05050102010706020507" pitchFamily="18" charset="2"/>
              </a:rPr>
              <a:t>3</a:t>
            </a:r>
            <a:r>
              <a:rPr lang="en-US" altLang="en-US" sz="1800">
                <a:sym typeface="Symbol" panose="05050102010706020507" pitchFamily="18" charset="2"/>
              </a:rPr>
              <a:t>)</a:t>
            </a:r>
            <a:endParaRPr lang="en-US" altLang="en-US" sz="1800"/>
          </a:p>
        </p:txBody>
      </p:sp>
      <p:sp>
        <p:nvSpPr>
          <p:cNvPr id="25610" name="Text Box 11">
            <a:extLst>
              <a:ext uri="{FF2B5EF4-FFF2-40B4-BE49-F238E27FC236}">
                <a16:creationId xmlns:a16="http://schemas.microsoft.com/office/drawing/2014/main" id="{CB361AC7-571D-4392-850E-A825C98CC1D1}"/>
              </a:ext>
            </a:extLst>
          </p:cNvPr>
          <p:cNvSpPr txBox="1">
            <a:spLocks noChangeArrowheads="1"/>
          </p:cNvSpPr>
          <p:nvPr/>
        </p:nvSpPr>
        <p:spPr bwMode="auto">
          <a:xfrm rot="-5400000">
            <a:off x="7495382" y="3534568"/>
            <a:ext cx="233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Dry density </a:t>
            </a:r>
            <a:r>
              <a:rPr lang="en-US" altLang="en-US" sz="1800">
                <a:sym typeface="Symbol" panose="05050102010706020507" pitchFamily="18" charset="2"/>
              </a:rPr>
              <a:t></a:t>
            </a:r>
            <a:r>
              <a:rPr lang="en-US" altLang="en-US" sz="1800" baseline="-25000">
                <a:sym typeface="Symbol" panose="05050102010706020507" pitchFamily="18" charset="2"/>
              </a:rPr>
              <a:t>d</a:t>
            </a:r>
            <a:r>
              <a:rPr lang="en-US" altLang="en-US" sz="1800">
                <a:sym typeface="Symbol" panose="05050102010706020507" pitchFamily="18" charset="2"/>
              </a:rPr>
              <a:t> (lb/ft</a:t>
            </a:r>
            <a:r>
              <a:rPr lang="en-US" altLang="en-US" sz="1800" baseline="30000">
                <a:sym typeface="Symbol" panose="05050102010706020507" pitchFamily="18" charset="2"/>
              </a:rPr>
              <a:t>3</a:t>
            </a:r>
            <a:r>
              <a:rPr lang="en-US" altLang="en-US" sz="1800">
                <a:sym typeface="Symbol" panose="05050102010706020507" pitchFamily="18" charset="2"/>
              </a:rPr>
              <a:t>)</a:t>
            </a:r>
            <a:endParaRPr lang="en-US" altLang="en-US" sz="1800"/>
          </a:p>
        </p:txBody>
      </p:sp>
      <p:sp>
        <p:nvSpPr>
          <p:cNvPr id="25611" name="Text Box 12">
            <a:extLst>
              <a:ext uri="{FF2B5EF4-FFF2-40B4-BE49-F238E27FC236}">
                <a16:creationId xmlns:a16="http://schemas.microsoft.com/office/drawing/2014/main" id="{95907314-640B-4E9C-A48D-F6A097C5EA1B}"/>
              </a:ext>
            </a:extLst>
          </p:cNvPr>
          <p:cNvSpPr txBox="1">
            <a:spLocks noChangeArrowheads="1"/>
          </p:cNvSpPr>
          <p:nvPr/>
        </p:nvSpPr>
        <p:spPr bwMode="auto">
          <a:xfrm>
            <a:off x="3411538" y="2498725"/>
            <a:ext cx="1131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Line of optimums</a:t>
            </a:r>
          </a:p>
        </p:txBody>
      </p:sp>
      <p:sp>
        <p:nvSpPr>
          <p:cNvPr id="25612" name="Text Box 14">
            <a:extLst>
              <a:ext uri="{FF2B5EF4-FFF2-40B4-BE49-F238E27FC236}">
                <a16:creationId xmlns:a16="http://schemas.microsoft.com/office/drawing/2014/main" id="{1D275F72-BF3F-4C6B-B821-61DB39B51C91}"/>
              </a:ext>
            </a:extLst>
          </p:cNvPr>
          <p:cNvSpPr txBox="1">
            <a:spLocks noChangeArrowheads="1"/>
          </p:cNvSpPr>
          <p:nvPr/>
        </p:nvSpPr>
        <p:spPr bwMode="auto">
          <a:xfrm>
            <a:off x="3360738" y="4216400"/>
            <a:ext cx="1131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Modified Proctor</a:t>
            </a:r>
          </a:p>
        </p:txBody>
      </p:sp>
      <p:sp>
        <p:nvSpPr>
          <p:cNvPr id="25613" name="Text Box 15">
            <a:extLst>
              <a:ext uri="{FF2B5EF4-FFF2-40B4-BE49-F238E27FC236}">
                <a16:creationId xmlns:a16="http://schemas.microsoft.com/office/drawing/2014/main" id="{2C66E735-236B-4700-B56B-F83FEF30FD93}"/>
              </a:ext>
            </a:extLst>
          </p:cNvPr>
          <p:cNvSpPr txBox="1">
            <a:spLocks noChangeArrowheads="1"/>
          </p:cNvSpPr>
          <p:nvPr/>
        </p:nvSpPr>
        <p:spPr bwMode="auto">
          <a:xfrm>
            <a:off x="3657600" y="5153025"/>
            <a:ext cx="11318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Standard Proctor</a:t>
            </a:r>
          </a:p>
        </p:txBody>
      </p:sp>
      <p:sp>
        <p:nvSpPr>
          <p:cNvPr id="25614" name="Freeform 16">
            <a:extLst>
              <a:ext uri="{FF2B5EF4-FFF2-40B4-BE49-F238E27FC236}">
                <a16:creationId xmlns:a16="http://schemas.microsoft.com/office/drawing/2014/main" id="{31B9D2BB-A120-4813-8560-39A9784EA1C1}"/>
              </a:ext>
            </a:extLst>
          </p:cNvPr>
          <p:cNvSpPr>
            <a:spLocks/>
          </p:cNvSpPr>
          <p:nvPr/>
        </p:nvSpPr>
        <p:spPr bwMode="auto">
          <a:xfrm>
            <a:off x="5094288" y="2801938"/>
            <a:ext cx="1524000" cy="2670175"/>
          </a:xfrm>
          <a:custGeom>
            <a:avLst/>
            <a:gdLst>
              <a:gd name="T0" fmla="*/ 0 w 960"/>
              <a:gd name="T1" fmla="*/ 0 h 1682"/>
              <a:gd name="T2" fmla="*/ 329 w 960"/>
              <a:gd name="T3" fmla="*/ 630 h 1682"/>
              <a:gd name="T4" fmla="*/ 576 w 960"/>
              <a:gd name="T5" fmla="*/ 1078 h 1682"/>
              <a:gd name="T6" fmla="*/ 960 w 960"/>
              <a:gd name="T7" fmla="*/ 1682 h 1682"/>
              <a:gd name="T8" fmla="*/ 0 60000 65536"/>
              <a:gd name="T9" fmla="*/ 0 60000 65536"/>
              <a:gd name="T10" fmla="*/ 0 60000 65536"/>
              <a:gd name="T11" fmla="*/ 0 60000 65536"/>
              <a:gd name="T12" fmla="*/ 0 w 960"/>
              <a:gd name="T13" fmla="*/ 0 h 1682"/>
              <a:gd name="T14" fmla="*/ 960 w 960"/>
              <a:gd name="T15" fmla="*/ 1682 h 1682"/>
            </a:gdLst>
            <a:ahLst/>
            <a:cxnLst>
              <a:cxn ang="T8">
                <a:pos x="T0" y="T1"/>
              </a:cxn>
              <a:cxn ang="T9">
                <a:pos x="T2" y="T3"/>
              </a:cxn>
              <a:cxn ang="T10">
                <a:pos x="T4" y="T5"/>
              </a:cxn>
              <a:cxn ang="T11">
                <a:pos x="T6" y="T7"/>
              </a:cxn>
            </a:cxnLst>
            <a:rect l="T12" t="T13" r="T14" b="T15"/>
            <a:pathLst>
              <a:path w="960" h="1682">
                <a:moveTo>
                  <a:pt x="0" y="0"/>
                </a:moveTo>
                <a:cubicBezTo>
                  <a:pt x="116" y="225"/>
                  <a:pt x="233" y="450"/>
                  <a:pt x="329" y="630"/>
                </a:cubicBezTo>
                <a:cubicBezTo>
                  <a:pt x="425" y="810"/>
                  <a:pt x="471" y="903"/>
                  <a:pt x="576" y="1078"/>
                </a:cubicBezTo>
                <a:cubicBezTo>
                  <a:pt x="681" y="1253"/>
                  <a:pt x="867" y="1560"/>
                  <a:pt x="960" y="1682"/>
                </a:cubicBezTo>
              </a:path>
            </a:pathLst>
          </a:custGeom>
          <a:noFill/>
          <a:ln w="25400">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615" name="Text Box 18">
            <a:extLst>
              <a:ext uri="{FF2B5EF4-FFF2-40B4-BE49-F238E27FC236}">
                <a16:creationId xmlns:a16="http://schemas.microsoft.com/office/drawing/2014/main" id="{42963C1C-6689-4EAC-8024-4AFF20D8ACE8}"/>
              </a:ext>
            </a:extLst>
          </p:cNvPr>
          <p:cNvSpPr txBox="1">
            <a:spLocks noChangeArrowheads="1"/>
          </p:cNvSpPr>
          <p:nvPr/>
        </p:nvSpPr>
        <p:spPr bwMode="auto">
          <a:xfrm>
            <a:off x="144463" y="2351088"/>
            <a:ext cx="19875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t>Peak point</a:t>
            </a:r>
          </a:p>
          <a:p>
            <a:pPr eaLnBrk="1" hangingPunct="1">
              <a:spcBef>
                <a:spcPct val="50000"/>
              </a:spcBef>
            </a:pPr>
            <a:r>
              <a:rPr lang="en-US" altLang="en-US" sz="2000" i="1"/>
              <a:t>Line of optimum</a:t>
            </a:r>
          </a:p>
          <a:p>
            <a:pPr eaLnBrk="1" hangingPunct="1">
              <a:spcBef>
                <a:spcPct val="50000"/>
              </a:spcBef>
            </a:pPr>
            <a:r>
              <a:rPr lang="en-US" altLang="en-US" sz="2000" i="1"/>
              <a:t>Zero air void</a:t>
            </a:r>
          </a:p>
        </p:txBody>
      </p:sp>
      <p:sp>
        <p:nvSpPr>
          <p:cNvPr id="25616" name="Text Box 20">
            <a:extLst>
              <a:ext uri="{FF2B5EF4-FFF2-40B4-BE49-F238E27FC236}">
                <a16:creationId xmlns:a16="http://schemas.microsoft.com/office/drawing/2014/main" id="{07C537FC-D4A0-41B0-B816-DE828B024C5D}"/>
              </a:ext>
            </a:extLst>
          </p:cNvPr>
          <p:cNvSpPr txBox="1">
            <a:spLocks noChangeArrowheads="1"/>
          </p:cNvSpPr>
          <p:nvPr/>
        </p:nvSpPr>
        <p:spPr bwMode="auto">
          <a:xfrm>
            <a:off x="7083425" y="6342063"/>
            <a:ext cx="174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25617" name="Line 21">
            <a:extLst>
              <a:ext uri="{FF2B5EF4-FFF2-40B4-BE49-F238E27FC236}">
                <a16:creationId xmlns:a16="http://schemas.microsoft.com/office/drawing/2014/main" id="{143B76DA-1EFB-4BDB-A6F5-DA19044D6545}"/>
              </a:ext>
            </a:extLst>
          </p:cNvPr>
          <p:cNvSpPr>
            <a:spLocks noChangeShapeType="1"/>
          </p:cNvSpPr>
          <p:nvPr/>
        </p:nvSpPr>
        <p:spPr bwMode="auto">
          <a:xfrm>
            <a:off x="2859088" y="3121025"/>
            <a:ext cx="2381250" cy="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22">
            <a:extLst>
              <a:ext uri="{FF2B5EF4-FFF2-40B4-BE49-F238E27FC236}">
                <a16:creationId xmlns:a16="http://schemas.microsoft.com/office/drawing/2014/main" id="{5FAC7F85-CF2B-4EA0-A78E-9D1C64B1B67F}"/>
              </a:ext>
            </a:extLst>
          </p:cNvPr>
          <p:cNvSpPr>
            <a:spLocks noChangeShapeType="1"/>
          </p:cNvSpPr>
          <p:nvPr/>
        </p:nvSpPr>
        <p:spPr bwMode="auto">
          <a:xfrm>
            <a:off x="5268913" y="3135313"/>
            <a:ext cx="0" cy="2800350"/>
          </a:xfrm>
          <a:prstGeom prst="line">
            <a:avLst/>
          </a:prstGeom>
          <a:noFill/>
          <a:ln w="190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Rectangle 23">
            <a:extLst>
              <a:ext uri="{FF2B5EF4-FFF2-40B4-BE49-F238E27FC236}">
                <a16:creationId xmlns:a16="http://schemas.microsoft.com/office/drawing/2014/main" id="{3FA5DEAD-2637-436E-9C68-C2A572A951AC}"/>
              </a:ext>
            </a:extLst>
          </p:cNvPr>
          <p:cNvSpPr>
            <a:spLocks noChangeArrowheads="1"/>
          </p:cNvSpPr>
          <p:nvPr/>
        </p:nvSpPr>
        <p:spPr bwMode="auto">
          <a:xfrm>
            <a:off x="2767013" y="3055938"/>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ym typeface="Symbol" panose="05050102010706020507" pitchFamily="18" charset="2"/>
              </a:rPr>
              <a:t></a:t>
            </a:r>
            <a:r>
              <a:rPr lang="en-US" altLang="en-US" baseline="-25000">
                <a:sym typeface="Symbol" panose="05050102010706020507" pitchFamily="18" charset="2"/>
              </a:rPr>
              <a:t>d max</a:t>
            </a:r>
          </a:p>
        </p:txBody>
      </p:sp>
      <p:sp>
        <p:nvSpPr>
          <p:cNvPr id="25620" name="Rectangle 24">
            <a:extLst>
              <a:ext uri="{FF2B5EF4-FFF2-40B4-BE49-F238E27FC236}">
                <a16:creationId xmlns:a16="http://schemas.microsoft.com/office/drawing/2014/main" id="{1497C23E-294E-4788-9A8B-728614711841}"/>
              </a:ext>
            </a:extLst>
          </p:cNvPr>
          <p:cNvSpPr>
            <a:spLocks noChangeArrowheads="1"/>
          </p:cNvSpPr>
          <p:nvPr/>
        </p:nvSpPr>
        <p:spPr bwMode="auto">
          <a:xfrm>
            <a:off x="5038725" y="5843588"/>
            <a:ext cx="66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w</a:t>
            </a:r>
            <a:r>
              <a:rPr lang="en-US" altLang="en-US" baseline="-25000"/>
              <a:t>opt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D8FE7EC1-CDF2-439C-98DC-C6399E3493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40188A2-48D5-441E-B0B5-5D752363631B}" type="slidenum">
              <a:rPr lang="en-US" altLang="en-US" sz="1400"/>
              <a:pPr eaLnBrk="1" hangingPunct="1"/>
              <a:t>22</a:t>
            </a:fld>
            <a:endParaRPr lang="en-US" altLang="en-US" sz="1400"/>
          </a:p>
        </p:txBody>
      </p:sp>
      <p:sp>
        <p:nvSpPr>
          <p:cNvPr id="26627" name="Rectangle 2">
            <a:extLst>
              <a:ext uri="{FF2B5EF4-FFF2-40B4-BE49-F238E27FC236}">
                <a16:creationId xmlns:a16="http://schemas.microsoft.com/office/drawing/2014/main" id="{D799646C-B924-4933-9B7E-C6FCE1758CFE}"/>
              </a:ext>
            </a:extLst>
          </p:cNvPr>
          <p:cNvSpPr>
            <a:spLocks noGrp="1" noChangeArrowheads="1"/>
          </p:cNvSpPr>
          <p:nvPr>
            <p:ph type="title"/>
          </p:nvPr>
        </p:nvSpPr>
        <p:spPr/>
        <p:txBody>
          <a:bodyPr/>
          <a:lstStyle/>
          <a:p>
            <a:pPr eaLnBrk="1" hangingPunct="1"/>
            <a:r>
              <a:rPr lang="en-US" altLang="en-US"/>
              <a:t>3.3 Procedures and Results (Cont.)</a:t>
            </a:r>
          </a:p>
        </p:txBody>
      </p:sp>
      <p:sp>
        <p:nvSpPr>
          <p:cNvPr id="26628" name="Rectangle 3">
            <a:extLst>
              <a:ext uri="{FF2B5EF4-FFF2-40B4-BE49-F238E27FC236}">
                <a16:creationId xmlns:a16="http://schemas.microsoft.com/office/drawing/2014/main" id="{583AE5C0-E4F4-433B-8B8A-DF56F8D52F30}"/>
              </a:ext>
            </a:extLst>
          </p:cNvPr>
          <p:cNvSpPr>
            <a:spLocks noGrp="1" noChangeArrowheads="1"/>
          </p:cNvSpPr>
          <p:nvPr>
            <p:ph type="body" idx="1"/>
          </p:nvPr>
        </p:nvSpPr>
        <p:spPr>
          <a:xfrm>
            <a:off x="685800" y="1381125"/>
            <a:ext cx="7772400" cy="5248275"/>
          </a:xfrm>
        </p:spPr>
        <p:txBody>
          <a:bodyPr/>
          <a:lstStyle/>
          <a:p>
            <a:pPr marL="0" indent="0">
              <a:buFontTx/>
              <a:buNone/>
            </a:pPr>
            <a:r>
              <a:rPr lang="en-US" altLang="en-US" sz="2400" u="sng"/>
              <a:t>The peak point of the compaction curve</a:t>
            </a:r>
          </a:p>
          <a:p>
            <a:pPr marL="0" indent="0" algn="just">
              <a:buFontTx/>
              <a:buNone/>
            </a:pPr>
            <a:r>
              <a:rPr lang="en-US" altLang="en-US" sz="2000"/>
              <a:t>The peak point of the compaction curve is the point with the maximum dry density </a:t>
            </a:r>
            <a:r>
              <a:rPr lang="en-US" altLang="en-US" sz="2000">
                <a:sym typeface="Symbol" panose="05050102010706020507" pitchFamily="18" charset="2"/>
              </a:rPr>
              <a:t></a:t>
            </a:r>
            <a:r>
              <a:rPr lang="en-US" altLang="en-US" sz="2000" baseline="-25000">
                <a:sym typeface="Symbol" panose="05050102010706020507" pitchFamily="18" charset="2"/>
              </a:rPr>
              <a:t>d max</a:t>
            </a:r>
            <a:r>
              <a:rPr lang="en-US" altLang="en-US" sz="2000"/>
              <a:t>. Corresponding to the maximum dry density </a:t>
            </a:r>
            <a:r>
              <a:rPr lang="en-US" altLang="en-US" sz="2000">
                <a:sym typeface="Symbol" panose="05050102010706020507" pitchFamily="18" charset="2"/>
              </a:rPr>
              <a:t></a:t>
            </a:r>
            <a:r>
              <a:rPr lang="en-US" altLang="en-US" sz="2000" baseline="-25000">
                <a:sym typeface="Symbol" panose="05050102010706020507" pitchFamily="18" charset="2"/>
              </a:rPr>
              <a:t>d max</a:t>
            </a:r>
            <a:r>
              <a:rPr lang="en-US" altLang="en-US" sz="2000"/>
              <a:t> is a water content known as the optimum water content w</a:t>
            </a:r>
            <a:r>
              <a:rPr lang="en-US" altLang="en-US" sz="2000" baseline="-25000"/>
              <a:t>opt</a:t>
            </a:r>
            <a:r>
              <a:rPr lang="en-US" altLang="en-US" sz="2000"/>
              <a:t> (also known as the optimum moisture content, OMC). Note that the maximum dry density is only a maximum for a specific compactive effort and method of compaction. This does not necessarily reflect the maximum dry density that can be obtained in the field.</a:t>
            </a:r>
          </a:p>
          <a:p>
            <a:pPr marL="0" indent="0" algn="just">
              <a:buFontTx/>
              <a:buNone/>
            </a:pPr>
            <a:r>
              <a:rPr lang="en-US" altLang="en-US" sz="2400" u="sng"/>
              <a:t>Zero air voids curve</a:t>
            </a:r>
          </a:p>
          <a:p>
            <a:pPr marL="0" indent="0" algn="just">
              <a:buFontTx/>
              <a:buNone/>
            </a:pPr>
            <a:r>
              <a:rPr lang="en-US" altLang="en-US" sz="2000"/>
              <a:t>The curve represents the fully saturated condition (S = 100 %). (</a:t>
            </a:r>
            <a:r>
              <a:rPr lang="en-US" altLang="en-US" sz="2000" i="1"/>
              <a:t>It cannot be reached by compaction</a:t>
            </a:r>
            <a:r>
              <a:rPr lang="en-US" altLang="en-US" sz="2000"/>
              <a:t>)</a:t>
            </a:r>
          </a:p>
          <a:p>
            <a:pPr marL="0" indent="0" algn="just">
              <a:buFontTx/>
              <a:buNone/>
            </a:pPr>
            <a:r>
              <a:rPr lang="en-US" altLang="en-US" sz="2400" u="sng"/>
              <a:t>Line of optimums</a:t>
            </a:r>
          </a:p>
          <a:p>
            <a:pPr marL="0" indent="0" algn="just">
              <a:buFontTx/>
              <a:buNone/>
            </a:pPr>
            <a:r>
              <a:rPr lang="en-US" altLang="en-US" sz="2000"/>
              <a:t>A line drawn through the peak points of several compaction curves at different compactive efforts for the same soil will be almost parallel to a 100 % S curve, it is called the line of optimums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a:extLst>
              <a:ext uri="{FF2B5EF4-FFF2-40B4-BE49-F238E27FC236}">
                <a16:creationId xmlns:a16="http://schemas.microsoft.com/office/drawing/2014/main" id="{43559988-1251-4098-A7FE-2AD7925D15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F548A5-DE4E-4C9F-9181-E96E81D71094}" type="slidenum">
              <a:rPr lang="en-US" altLang="en-US" sz="1400"/>
              <a:pPr eaLnBrk="1" hangingPunct="1"/>
              <a:t>23</a:t>
            </a:fld>
            <a:endParaRPr lang="en-US" altLang="en-US" sz="1400"/>
          </a:p>
        </p:txBody>
      </p:sp>
      <p:pic>
        <p:nvPicPr>
          <p:cNvPr id="3077" name="Picture 20" descr="C:\Wang-HKUST\course-CIVIL270\Picture-compaction\result-compaction.jpg">
            <a:extLst>
              <a:ext uri="{FF2B5EF4-FFF2-40B4-BE49-F238E27FC236}">
                <a16:creationId xmlns:a16="http://schemas.microsoft.com/office/drawing/2014/main" id="{A2FBBC8D-8F67-4BCF-AFAC-F1C45E5BA108}"/>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3357563" y="1589088"/>
            <a:ext cx="5732462"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a:extLst>
              <a:ext uri="{FF2B5EF4-FFF2-40B4-BE49-F238E27FC236}">
                <a16:creationId xmlns:a16="http://schemas.microsoft.com/office/drawing/2014/main" id="{809030CE-967E-4F80-B7B1-65E8A7CD685B}"/>
              </a:ext>
            </a:extLst>
          </p:cNvPr>
          <p:cNvSpPr>
            <a:spLocks noGrp="1" noChangeArrowheads="1"/>
          </p:cNvSpPr>
          <p:nvPr>
            <p:ph type="title"/>
          </p:nvPr>
        </p:nvSpPr>
        <p:spPr/>
        <p:txBody>
          <a:bodyPr/>
          <a:lstStyle/>
          <a:p>
            <a:pPr eaLnBrk="1" hangingPunct="1"/>
            <a:r>
              <a:rPr lang="en-US" altLang="en-US"/>
              <a:t>3.3 Procedures and Results (Cont.)</a:t>
            </a:r>
          </a:p>
        </p:txBody>
      </p:sp>
      <p:graphicFrame>
        <p:nvGraphicFramePr>
          <p:cNvPr id="3074" name="Object 4">
            <a:extLst>
              <a:ext uri="{FF2B5EF4-FFF2-40B4-BE49-F238E27FC236}">
                <a16:creationId xmlns:a16="http://schemas.microsoft.com/office/drawing/2014/main" id="{8C775655-B11B-4967-9E5A-589198E592F7}"/>
              </a:ext>
            </a:extLst>
          </p:cNvPr>
          <p:cNvGraphicFramePr>
            <a:graphicFrameLocks noGrp="1" noChangeAspect="1"/>
          </p:cNvGraphicFramePr>
          <p:nvPr>
            <p:ph type="body" idx="1"/>
          </p:nvPr>
        </p:nvGraphicFramePr>
        <p:xfrm>
          <a:off x="401638" y="2925763"/>
          <a:ext cx="2743200" cy="1073150"/>
        </p:xfrm>
        <a:graphic>
          <a:graphicData uri="http://schemas.openxmlformats.org/presentationml/2006/ole">
            <mc:AlternateContent xmlns:mc="http://schemas.openxmlformats.org/markup-compatibility/2006">
              <mc:Choice xmlns:v="urn:schemas-microsoft-com:vml" Requires="v">
                <p:oleObj spid="_x0000_s3073" name="Equation" r:id="rId4" imgW="2273040" imgH="888840" progId="Equation.3">
                  <p:embed/>
                </p:oleObj>
              </mc:Choice>
              <mc:Fallback>
                <p:oleObj name="Equation" r:id="rId4" imgW="2273040" imgH="888840" progId="Equation.3">
                  <p:embed/>
                  <p:pic>
                    <p:nvPicPr>
                      <p:cNvPr id="3074" name="Object 4">
                        <a:extLst>
                          <a:ext uri="{FF2B5EF4-FFF2-40B4-BE49-F238E27FC236}">
                            <a16:creationId xmlns:a16="http://schemas.microsoft.com/office/drawing/2014/main" id="{8C775655-B11B-4967-9E5A-589198E592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2925763"/>
                        <a:ext cx="2743200"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5">
            <a:extLst>
              <a:ext uri="{FF2B5EF4-FFF2-40B4-BE49-F238E27FC236}">
                <a16:creationId xmlns:a16="http://schemas.microsoft.com/office/drawing/2014/main" id="{21856109-8B67-4DD5-94E9-2827893A4256}"/>
              </a:ext>
            </a:extLst>
          </p:cNvPr>
          <p:cNvSpPr txBox="1">
            <a:spLocks noChangeArrowheads="1"/>
          </p:cNvSpPr>
          <p:nvPr/>
        </p:nvSpPr>
        <p:spPr bwMode="auto">
          <a:xfrm>
            <a:off x="706438" y="1450975"/>
            <a:ext cx="3105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The Equation for the curves with different degree of saturation is :</a:t>
            </a:r>
          </a:p>
        </p:txBody>
      </p:sp>
      <p:graphicFrame>
        <p:nvGraphicFramePr>
          <p:cNvPr id="3075" name="Object 6">
            <a:extLst>
              <a:ext uri="{FF2B5EF4-FFF2-40B4-BE49-F238E27FC236}">
                <a16:creationId xmlns:a16="http://schemas.microsoft.com/office/drawing/2014/main" id="{B386FD3E-8A3D-422F-B226-BAA32A0A634B}"/>
              </a:ext>
            </a:extLst>
          </p:cNvPr>
          <p:cNvGraphicFramePr>
            <a:graphicFrameLocks noChangeAspect="1"/>
          </p:cNvGraphicFramePr>
          <p:nvPr/>
        </p:nvGraphicFramePr>
        <p:xfrm>
          <a:off x="1951038" y="5053013"/>
          <a:ext cx="904875" cy="923925"/>
        </p:xfrm>
        <a:graphic>
          <a:graphicData uri="http://schemas.openxmlformats.org/presentationml/2006/ole">
            <mc:AlternateContent xmlns:mc="http://schemas.openxmlformats.org/markup-compatibility/2006">
              <mc:Choice xmlns:v="urn:schemas-microsoft-com:vml" Requires="v">
                <p:oleObj spid="_x0000_s3074" name="Equation" r:id="rId6" imgW="622080" imgH="634680" progId="Equation.3">
                  <p:embed/>
                </p:oleObj>
              </mc:Choice>
              <mc:Fallback>
                <p:oleObj name="Equation" r:id="rId6" imgW="622080" imgH="634680" progId="Equation.3">
                  <p:embed/>
                  <p:pic>
                    <p:nvPicPr>
                      <p:cNvPr id="3075" name="Object 6">
                        <a:extLst>
                          <a:ext uri="{FF2B5EF4-FFF2-40B4-BE49-F238E27FC236}">
                            <a16:creationId xmlns:a16="http://schemas.microsoft.com/office/drawing/2014/main" id="{B386FD3E-8A3D-422F-B226-BAA32A0A63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038" y="5053013"/>
                        <a:ext cx="904875"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Text Box 7">
            <a:extLst>
              <a:ext uri="{FF2B5EF4-FFF2-40B4-BE49-F238E27FC236}">
                <a16:creationId xmlns:a16="http://schemas.microsoft.com/office/drawing/2014/main" id="{D20A84AA-8FF2-48A2-B05C-F00754E5946A}"/>
              </a:ext>
            </a:extLst>
          </p:cNvPr>
          <p:cNvSpPr txBox="1">
            <a:spLocks noChangeArrowheads="1"/>
          </p:cNvSpPr>
          <p:nvPr/>
        </p:nvSpPr>
        <p:spPr bwMode="auto">
          <a:xfrm>
            <a:off x="623888" y="4354513"/>
            <a:ext cx="255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You can derive the equation by yourself</a:t>
            </a:r>
          </a:p>
        </p:txBody>
      </p:sp>
      <p:sp>
        <p:nvSpPr>
          <p:cNvPr id="3081" name="Text Box 8">
            <a:extLst>
              <a:ext uri="{FF2B5EF4-FFF2-40B4-BE49-F238E27FC236}">
                <a16:creationId xmlns:a16="http://schemas.microsoft.com/office/drawing/2014/main" id="{2CEA6B0E-9C1F-4A53-BC0B-E309717F1A15}"/>
              </a:ext>
            </a:extLst>
          </p:cNvPr>
          <p:cNvSpPr txBox="1">
            <a:spLocks noChangeArrowheads="1"/>
          </p:cNvSpPr>
          <p:nvPr/>
        </p:nvSpPr>
        <p:spPr bwMode="auto">
          <a:xfrm>
            <a:off x="1131888" y="5153025"/>
            <a:ext cx="665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Hint:</a:t>
            </a:r>
          </a:p>
        </p:txBody>
      </p:sp>
      <p:sp>
        <p:nvSpPr>
          <p:cNvPr id="3082" name="Text Box 21">
            <a:extLst>
              <a:ext uri="{FF2B5EF4-FFF2-40B4-BE49-F238E27FC236}">
                <a16:creationId xmlns:a16="http://schemas.microsoft.com/office/drawing/2014/main" id="{84FDEEEE-677F-423F-90BE-65C7E56FE4D1}"/>
              </a:ext>
            </a:extLst>
          </p:cNvPr>
          <p:cNvSpPr txBox="1">
            <a:spLocks noChangeArrowheads="1"/>
          </p:cNvSpPr>
          <p:nvPr/>
        </p:nvSpPr>
        <p:spPr bwMode="auto">
          <a:xfrm>
            <a:off x="7083425" y="6342063"/>
            <a:ext cx="174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92234F84-FE49-4434-8D61-6EA93D4C52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08A38AB-7BD6-46DD-9B1D-D43B628602B8}" type="slidenum">
              <a:rPr lang="en-US" altLang="en-US" sz="1400"/>
              <a:pPr eaLnBrk="1" hangingPunct="1"/>
              <a:t>24</a:t>
            </a:fld>
            <a:endParaRPr lang="en-US" altLang="en-US" sz="1400"/>
          </a:p>
        </p:txBody>
      </p:sp>
      <p:grpSp>
        <p:nvGrpSpPr>
          <p:cNvPr id="27651" name="Group 20">
            <a:extLst>
              <a:ext uri="{FF2B5EF4-FFF2-40B4-BE49-F238E27FC236}">
                <a16:creationId xmlns:a16="http://schemas.microsoft.com/office/drawing/2014/main" id="{3679D3EE-BE82-4035-84B4-2250590E4F52}"/>
              </a:ext>
            </a:extLst>
          </p:cNvPr>
          <p:cNvGrpSpPr>
            <a:grpSpLocks/>
          </p:cNvGrpSpPr>
          <p:nvPr/>
        </p:nvGrpSpPr>
        <p:grpSpPr bwMode="auto">
          <a:xfrm>
            <a:off x="5772150" y="2819400"/>
            <a:ext cx="3062288" cy="2619375"/>
            <a:chOff x="3420" y="1920"/>
            <a:chExt cx="1929" cy="1650"/>
          </a:xfrm>
        </p:grpSpPr>
        <p:sp>
          <p:nvSpPr>
            <p:cNvPr id="27659" name="Line 8">
              <a:extLst>
                <a:ext uri="{FF2B5EF4-FFF2-40B4-BE49-F238E27FC236}">
                  <a16:creationId xmlns:a16="http://schemas.microsoft.com/office/drawing/2014/main" id="{E3FC3302-A86E-4B63-994B-249CD89423D8}"/>
                </a:ext>
              </a:extLst>
            </p:cNvPr>
            <p:cNvSpPr>
              <a:spLocks noChangeShapeType="1"/>
            </p:cNvSpPr>
            <p:nvPr/>
          </p:nvSpPr>
          <p:spPr bwMode="auto">
            <a:xfrm flipV="1">
              <a:off x="3666" y="2057"/>
              <a:ext cx="0" cy="12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9">
              <a:extLst>
                <a:ext uri="{FF2B5EF4-FFF2-40B4-BE49-F238E27FC236}">
                  <a16:creationId xmlns:a16="http://schemas.microsoft.com/office/drawing/2014/main" id="{F0B62660-8805-48F3-86AD-162A366D729B}"/>
                </a:ext>
              </a:extLst>
            </p:cNvPr>
            <p:cNvSpPr>
              <a:spLocks noChangeShapeType="1"/>
            </p:cNvSpPr>
            <p:nvPr/>
          </p:nvSpPr>
          <p:spPr bwMode="auto">
            <a:xfrm>
              <a:off x="3666" y="3319"/>
              <a:ext cx="16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Text Box 11">
              <a:extLst>
                <a:ext uri="{FF2B5EF4-FFF2-40B4-BE49-F238E27FC236}">
                  <a16:creationId xmlns:a16="http://schemas.microsoft.com/office/drawing/2014/main" id="{60286C92-C408-469F-9D46-11A3133C45C9}"/>
                </a:ext>
              </a:extLst>
            </p:cNvPr>
            <p:cNvSpPr txBox="1">
              <a:spLocks noChangeArrowheads="1"/>
            </p:cNvSpPr>
            <p:nvPr/>
          </p:nvSpPr>
          <p:spPr bwMode="auto">
            <a:xfrm>
              <a:off x="4874" y="3282"/>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w</a:t>
              </a:r>
            </a:p>
          </p:txBody>
        </p:sp>
        <p:sp>
          <p:nvSpPr>
            <p:cNvPr id="27662" name="Text Box 14">
              <a:extLst>
                <a:ext uri="{FF2B5EF4-FFF2-40B4-BE49-F238E27FC236}">
                  <a16:creationId xmlns:a16="http://schemas.microsoft.com/office/drawing/2014/main" id="{6A4FB7E9-B092-4D09-BAD4-C3487B0085E2}"/>
                </a:ext>
              </a:extLst>
            </p:cNvPr>
            <p:cNvSpPr txBox="1">
              <a:spLocks noChangeArrowheads="1"/>
            </p:cNvSpPr>
            <p:nvPr/>
          </p:nvSpPr>
          <p:spPr bwMode="auto">
            <a:xfrm>
              <a:off x="3420" y="2432"/>
              <a:ext cx="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Symbol" panose="05050102010706020507" pitchFamily="18" charset="2"/>
                </a:rPr>
                <a:t></a:t>
              </a:r>
              <a:r>
                <a:rPr lang="en-US" altLang="en-US" baseline="-25000">
                  <a:sym typeface="Symbol" panose="05050102010706020507" pitchFamily="18" charset="2"/>
                </a:rPr>
                <a:t>d</a:t>
              </a:r>
              <a:endParaRPr lang="en-US" altLang="en-US" baseline="-25000"/>
            </a:p>
          </p:txBody>
        </p:sp>
        <p:sp>
          <p:nvSpPr>
            <p:cNvPr id="27663" name="Text Box 15">
              <a:extLst>
                <a:ext uri="{FF2B5EF4-FFF2-40B4-BE49-F238E27FC236}">
                  <a16:creationId xmlns:a16="http://schemas.microsoft.com/office/drawing/2014/main" id="{E8628FEF-DDDB-412E-9024-E3CEDC806F1B}"/>
                </a:ext>
              </a:extLst>
            </p:cNvPr>
            <p:cNvSpPr txBox="1">
              <a:spLocks noChangeArrowheads="1"/>
            </p:cNvSpPr>
            <p:nvPr/>
          </p:nvSpPr>
          <p:spPr bwMode="auto">
            <a:xfrm>
              <a:off x="4059" y="1920"/>
              <a:ext cx="1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(w</a:t>
              </a:r>
              <a:r>
                <a:rPr lang="en-US" altLang="en-US" baseline="-25000"/>
                <a:t>opt</a:t>
              </a:r>
              <a:r>
                <a:rPr lang="en-US" altLang="en-US"/>
                <a:t>, </a:t>
              </a:r>
              <a:r>
                <a:rPr lang="en-US" altLang="en-US">
                  <a:sym typeface="Symbol" panose="05050102010706020507" pitchFamily="18" charset="2"/>
                </a:rPr>
                <a:t></a:t>
              </a:r>
              <a:r>
                <a:rPr lang="en-US" altLang="en-US" baseline="-25000">
                  <a:sym typeface="Symbol" panose="05050102010706020507" pitchFamily="18" charset="2"/>
                </a:rPr>
                <a:t>d max</a:t>
              </a:r>
              <a:r>
                <a:rPr lang="en-US" altLang="en-US"/>
                <a:t>)</a:t>
              </a:r>
            </a:p>
          </p:txBody>
        </p:sp>
        <p:grpSp>
          <p:nvGrpSpPr>
            <p:cNvPr id="27664" name="Group 17">
              <a:extLst>
                <a:ext uri="{FF2B5EF4-FFF2-40B4-BE49-F238E27FC236}">
                  <a16:creationId xmlns:a16="http://schemas.microsoft.com/office/drawing/2014/main" id="{4262FF60-6B18-4D97-8E36-DDE029C94ED0}"/>
                </a:ext>
              </a:extLst>
            </p:cNvPr>
            <p:cNvGrpSpPr>
              <a:grpSpLocks/>
            </p:cNvGrpSpPr>
            <p:nvPr/>
          </p:nvGrpSpPr>
          <p:grpSpPr bwMode="auto">
            <a:xfrm>
              <a:off x="3769" y="2421"/>
              <a:ext cx="1350" cy="638"/>
              <a:chOff x="2271" y="6236"/>
              <a:chExt cx="5221" cy="3526"/>
            </a:xfrm>
          </p:grpSpPr>
          <p:sp>
            <p:nvSpPr>
              <p:cNvPr id="27665" name="Freeform 18">
                <a:extLst>
                  <a:ext uri="{FF2B5EF4-FFF2-40B4-BE49-F238E27FC236}">
                    <a16:creationId xmlns:a16="http://schemas.microsoft.com/office/drawing/2014/main" id="{C53DE7A2-F5E2-4B04-8CCC-A485D999B105}"/>
                  </a:ext>
                </a:extLst>
              </p:cNvPr>
              <p:cNvSpPr>
                <a:spLocks/>
              </p:cNvSpPr>
              <p:nvPr/>
            </p:nvSpPr>
            <p:spPr bwMode="auto">
              <a:xfrm>
                <a:off x="4867" y="6237"/>
                <a:ext cx="2625" cy="3525"/>
              </a:xfrm>
              <a:custGeom>
                <a:avLst/>
                <a:gdLst>
                  <a:gd name="T0" fmla="*/ 2 w 175"/>
                  <a:gd name="T1" fmla="*/ 0 h 235"/>
                  <a:gd name="T2" fmla="*/ 5 w 175"/>
                  <a:gd name="T3" fmla="*/ 0 h 235"/>
                  <a:gd name="T4" fmla="*/ 9 w 175"/>
                  <a:gd name="T5" fmla="*/ 0 h 235"/>
                  <a:gd name="T6" fmla="*/ 13 w 175"/>
                  <a:gd name="T7" fmla="*/ 1 h 235"/>
                  <a:gd name="T8" fmla="*/ 16 w 175"/>
                  <a:gd name="T9" fmla="*/ 1 h 235"/>
                  <a:gd name="T10" fmla="*/ 20 w 175"/>
                  <a:gd name="T11" fmla="*/ 2 h 235"/>
                  <a:gd name="T12" fmla="*/ 23 w 175"/>
                  <a:gd name="T13" fmla="*/ 4 h 235"/>
                  <a:gd name="T14" fmla="*/ 27 w 175"/>
                  <a:gd name="T15" fmla="*/ 5 h 235"/>
                  <a:gd name="T16" fmla="*/ 30 w 175"/>
                  <a:gd name="T17" fmla="*/ 6 h 235"/>
                  <a:gd name="T18" fmla="*/ 34 w 175"/>
                  <a:gd name="T19" fmla="*/ 8 h 235"/>
                  <a:gd name="T20" fmla="*/ 37 w 175"/>
                  <a:gd name="T21" fmla="*/ 10 h 235"/>
                  <a:gd name="T22" fmla="*/ 41 w 175"/>
                  <a:gd name="T23" fmla="*/ 12 h 235"/>
                  <a:gd name="T24" fmla="*/ 44 w 175"/>
                  <a:gd name="T25" fmla="*/ 15 h 235"/>
                  <a:gd name="T26" fmla="*/ 48 w 175"/>
                  <a:gd name="T27" fmla="*/ 17 h 235"/>
                  <a:gd name="T28" fmla="*/ 51 w 175"/>
                  <a:gd name="T29" fmla="*/ 20 h 235"/>
                  <a:gd name="T30" fmla="*/ 55 w 175"/>
                  <a:gd name="T31" fmla="*/ 23 h 235"/>
                  <a:gd name="T32" fmla="*/ 58 w 175"/>
                  <a:gd name="T33" fmla="*/ 26 h 235"/>
                  <a:gd name="T34" fmla="*/ 62 w 175"/>
                  <a:gd name="T35" fmla="*/ 29 h 235"/>
                  <a:gd name="T36" fmla="*/ 65 w 175"/>
                  <a:gd name="T37" fmla="*/ 32 h 235"/>
                  <a:gd name="T38" fmla="*/ 69 w 175"/>
                  <a:gd name="T39" fmla="*/ 36 h 235"/>
                  <a:gd name="T40" fmla="*/ 73 w 175"/>
                  <a:gd name="T41" fmla="*/ 40 h 235"/>
                  <a:gd name="T42" fmla="*/ 76 w 175"/>
                  <a:gd name="T43" fmla="*/ 44 h 235"/>
                  <a:gd name="T44" fmla="*/ 80 w 175"/>
                  <a:gd name="T45" fmla="*/ 48 h 235"/>
                  <a:gd name="T46" fmla="*/ 83 w 175"/>
                  <a:gd name="T47" fmla="*/ 53 h 235"/>
                  <a:gd name="T48" fmla="*/ 87 w 175"/>
                  <a:gd name="T49" fmla="*/ 57 h 235"/>
                  <a:gd name="T50" fmla="*/ 90 w 175"/>
                  <a:gd name="T51" fmla="*/ 62 h 235"/>
                  <a:gd name="T52" fmla="*/ 94 w 175"/>
                  <a:gd name="T53" fmla="*/ 67 h 235"/>
                  <a:gd name="T54" fmla="*/ 97 w 175"/>
                  <a:gd name="T55" fmla="*/ 72 h 235"/>
                  <a:gd name="T56" fmla="*/ 101 w 175"/>
                  <a:gd name="T57" fmla="*/ 77 h 235"/>
                  <a:gd name="T58" fmla="*/ 104 w 175"/>
                  <a:gd name="T59" fmla="*/ 83 h 235"/>
                  <a:gd name="T60" fmla="*/ 108 w 175"/>
                  <a:gd name="T61" fmla="*/ 89 h 235"/>
                  <a:gd name="T62" fmla="*/ 111 w 175"/>
                  <a:gd name="T63" fmla="*/ 95 h 235"/>
                  <a:gd name="T64" fmla="*/ 115 w 175"/>
                  <a:gd name="T65" fmla="*/ 101 h 235"/>
                  <a:gd name="T66" fmla="*/ 118 w 175"/>
                  <a:gd name="T67" fmla="*/ 107 h 235"/>
                  <a:gd name="T68" fmla="*/ 122 w 175"/>
                  <a:gd name="T69" fmla="*/ 114 h 235"/>
                  <a:gd name="T70" fmla="*/ 125 w 175"/>
                  <a:gd name="T71" fmla="*/ 120 h 235"/>
                  <a:gd name="T72" fmla="*/ 129 w 175"/>
                  <a:gd name="T73" fmla="*/ 127 h 235"/>
                  <a:gd name="T74" fmla="*/ 133 w 175"/>
                  <a:gd name="T75" fmla="*/ 135 h 235"/>
                  <a:gd name="T76" fmla="*/ 136 w 175"/>
                  <a:gd name="T77" fmla="*/ 142 h 235"/>
                  <a:gd name="T78" fmla="*/ 140 w 175"/>
                  <a:gd name="T79" fmla="*/ 149 h 235"/>
                  <a:gd name="T80" fmla="*/ 143 w 175"/>
                  <a:gd name="T81" fmla="*/ 157 h 235"/>
                  <a:gd name="T82" fmla="*/ 147 w 175"/>
                  <a:gd name="T83" fmla="*/ 165 h 235"/>
                  <a:gd name="T84" fmla="*/ 150 w 175"/>
                  <a:gd name="T85" fmla="*/ 173 h 235"/>
                  <a:gd name="T86" fmla="*/ 154 w 175"/>
                  <a:gd name="T87" fmla="*/ 181 h 235"/>
                  <a:gd name="T88" fmla="*/ 157 w 175"/>
                  <a:gd name="T89" fmla="*/ 190 h 235"/>
                  <a:gd name="T90" fmla="*/ 161 w 175"/>
                  <a:gd name="T91" fmla="*/ 198 h 235"/>
                  <a:gd name="T92" fmla="*/ 164 w 175"/>
                  <a:gd name="T93" fmla="*/ 207 h 235"/>
                  <a:gd name="T94" fmla="*/ 168 w 175"/>
                  <a:gd name="T95" fmla="*/ 216 h 235"/>
                  <a:gd name="T96" fmla="*/ 171 w 175"/>
                  <a:gd name="T97" fmla="*/ 225 h 235"/>
                  <a:gd name="T98" fmla="*/ 175 w 175"/>
                  <a:gd name="T99" fmla="*/ 235 h 2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
                  <a:gd name="T151" fmla="*/ 0 h 235"/>
                  <a:gd name="T152" fmla="*/ 175 w 175"/>
                  <a:gd name="T153" fmla="*/ 235 h 2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 h="235">
                    <a:moveTo>
                      <a:pt x="0" y="0"/>
                    </a:moveTo>
                    <a:lnTo>
                      <a:pt x="2" y="0"/>
                    </a:lnTo>
                    <a:lnTo>
                      <a:pt x="4" y="0"/>
                    </a:lnTo>
                    <a:lnTo>
                      <a:pt x="5" y="0"/>
                    </a:lnTo>
                    <a:lnTo>
                      <a:pt x="7" y="0"/>
                    </a:lnTo>
                    <a:lnTo>
                      <a:pt x="9" y="0"/>
                    </a:lnTo>
                    <a:lnTo>
                      <a:pt x="11" y="0"/>
                    </a:lnTo>
                    <a:lnTo>
                      <a:pt x="13" y="1"/>
                    </a:lnTo>
                    <a:lnTo>
                      <a:pt x="14" y="1"/>
                    </a:lnTo>
                    <a:lnTo>
                      <a:pt x="16" y="1"/>
                    </a:lnTo>
                    <a:lnTo>
                      <a:pt x="18" y="2"/>
                    </a:lnTo>
                    <a:lnTo>
                      <a:pt x="20" y="2"/>
                    </a:lnTo>
                    <a:lnTo>
                      <a:pt x="21" y="3"/>
                    </a:lnTo>
                    <a:lnTo>
                      <a:pt x="23" y="4"/>
                    </a:lnTo>
                    <a:lnTo>
                      <a:pt x="25" y="4"/>
                    </a:lnTo>
                    <a:lnTo>
                      <a:pt x="27" y="5"/>
                    </a:lnTo>
                    <a:lnTo>
                      <a:pt x="28" y="6"/>
                    </a:lnTo>
                    <a:lnTo>
                      <a:pt x="30" y="6"/>
                    </a:lnTo>
                    <a:lnTo>
                      <a:pt x="32" y="7"/>
                    </a:lnTo>
                    <a:lnTo>
                      <a:pt x="34" y="8"/>
                    </a:lnTo>
                    <a:lnTo>
                      <a:pt x="35" y="9"/>
                    </a:lnTo>
                    <a:lnTo>
                      <a:pt x="37" y="10"/>
                    </a:lnTo>
                    <a:lnTo>
                      <a:pt x="39" y="11"/>
                    </a:lnTo>
                    <a:lnTo>
                      <a:pt x="41" y="12"/>
                    </a:lnTo>
                    <a:lnTo>
                      <a:pt x="43" y="13"/>
                    </a:lnTo>
                    <a:lnTo>
                      <a:pt x="44" y="15"/>
                    </a:lnTo>
                    <a:lnTo>
                      <a:pt x="46" y="16"/>
                    </a:lnTo>
                    <a:lnTo>
                      <a:pt x="48" y="17"/>
                    </a:lnTo>
                    <a:lnTo>
                      <a:pt x="50" y="18"/>
                    </a:lnTo>
                    <a:lnTo>
                      <a:pt x="51" y="20"/>
                    </a:lnTo>
                    <a:lnTo>
                      <a:pt x="53" y="21"/>
                    </a:lnTo>
                    <a:lnTo>
                      <a:pt x="55" y="23"/>
                    </a:lnTo>
                    <a:lnTo>
                      <a:pt x="57" y="24"/>
                    </a:lnTo>
                    <a:lnTo>
                      <a:pt x="58" y="26"/>
                    </a:lnTo>
                    <a:lnTo>
                      <a:pt x="60" y="27"/>
                    </a:lnTo>
                    <a:lnTo>
                      <a:pt x="62" y="29"/>
                    </a:lnTo>
                    <a:lnTo>
                      <a:pt x="64" y="31"/>
                    </a:lnTo>
                    <a:lnTo>
                      <a:pt x="65" y="32"/>
                    </a:lnTo>
                    <a:lnTo>
                      <a:pt x="67" y="34"/>
                    </a:lnTo>
                    <a:lnTo>
                      <a:pt x="69" y="36"/>
                    </a:lnTo>
                    <a:lnTo>
                      <a:pt x="71" y="38"/>
                    </a:lnTo>
                    <a:lnTo>
                      <a:pt x="73" y="40"/>
                    </a:lnTo>
                    <a:lnTo>
                      <a:pt x="74" y="42"/>
                    </a:lnTo>
                    <a:lnTo>
                      <a:pt x="76" y="44"/>
                    </a:lnTo>
                    <a:lnTo>
                      <a:pt x="78" y="46"/>
                    </a:lnTo>
                    <a:lnTo>
                      <a:pt x="80" y="48"/>
                    </a:lnTo>
                    <a:lnTo>
                      <a:pt x="81" y="50"/>
                    </a:lnTo>
                    <a:lnTo>
                      <a:pt x="83" y="53"/>
                    </a:lnTo>
                    <a:lnTo>
                      <a:pt x="85" y="55"/>
                    </a:lnTo>
                    <a:lnTo>
                      <a:pt x="87" y="57"/>
                    </a:lnTo>
                    <a:lnTo>
                      <a:pt x="88" y="60"/>
                    </a:lnTo>
                    <a:lnTo>
                      <a:pt x="90" y="62"/>
                    </a:lnTo>
                    <a:lnTo>
                      <a:pt x="92" y="64"/>
                    </a:lnTo>
                    <a:lnTo>
                      <a:pt x="94" y="67"/>
                    </a:lnTo>
                    <a:lnTo>
                      <a:pt x="95" y="69"/>
                    </a:lnTo>
                    <a:lnTo>
                      <a:pt x="97" y="72"/>
                    </a:lnTo>
                    <a:lnTo>
                      <a:pt x="99" y="75"/>
                    </a:lnTo>
                    <a:lnTo>
                      <a:pt x="101" y="77"/>
                    </a:lnTo>
                    <a:lnTo>
                      <a:pt x="103" y="80"/>
                    </a:lnTo>
                    <a:lnTo>
                      <a:pt x="104" y="83"/>
                    </a:lnTo>
                    <a:lnTo>
                      <a:pt x="106" y="86"/>
                    </a:lnTo>
                    <a:lnTo>
                      <a:pt x="108" y="89"/>
                    </a:lnTo>
                    <a:lnTo>
                      <a:pt x="110" y="92"/>
                    </a:lnTo>
                    <a:lnTo>
                      <a:pt x="111" y="95"/>
                    </a:lnTo>
                    <a:lnTo>
                      <a:pt x="113" y="98"/>
                    </a:lnTo>
                    <a:lnTo>
                      <a:pt x="115" y="101"/>
                    </a:lnTo>
                    <a:lnTo>
                      <a:pt x="117" y="104"/>
                    </a:lnTo>
                    <a:lnTo>
                      <a:pt x="118" y="107"/>
                    </a:lnTo>
                    <a:lnTo>
                      <a:pt x="120" y="110"/>
                    </a:lnTo>
                    <a:lnTo>
                      <a:pt x="122" y="114"/>
                    </a:lnTo>
                    <a:lnTo>
                      <a:pt x="124" y="117"/>
                    </a:lnTo>
                    <a:lnTo>
                      <a:pt x="125" y="120"/>
                    </a:lnTo>
                    <a:lnTo>
                      <a:pt x="127" y="124"/>
                    </a:lnTo>
                    <a:lnTo>
                      <a:pt x="129" y="127"/>
                    </a:lnTo>
                    <a:lnTo>
                      <a:pt x="131" y="131"/>
                    </a:lnTo>
                    <a:lnTo>
                      <a:pt x="133" y="135"/>
                    </a:lnTo>
                    <a:lnTo>
                      <a:pt x="134" y="138"/>
                    </a:lnTo>
                    <a:lnTo>
                      <a:pt x="136" y="142"/>
                    </a:lnTo>
                    <a:lnTo>
                      <a:pt x="138" y="146"/>
                    </a:lnTo>
                    <a:lnTo>
                      <a:pt x="140" y="149"/>
                    </a:lnTo>
                    <a:lnTo>
                      <a:pt x="141" y="153"/>
                    </a:lnTo>
                    <a:lnTo>
                      <a:pt x="143" y="157"/>
                    </a:lnTo>
                    <a:lnTo>
                      <a:pt x="145" y="161"/>
                    </a:lnTo>
                    <a:lnTo>
                      <a:pt x="147" y="165"/>
                    </a:lnTo>
                    <a:lnTo>
                      <a:pt x="148" y="169"/>
                    </a:lnTo>
                    <a:lnTo>
                      <a:pt x="150" y="173"/>
                    </a:lnTo>
                    <a:lnTo>
                      <a:pt x="152" y="177"/>
                    </a:lnTo>
                    <a:lnTo>
                      <a:pt x="154" y="181"/>
                    </a:lnTo>
                    <a:lnTo>
                      <a:pt x="155" y="185"/>
                    </a:lnTo>
                    <a:lnTo>
                      <a:pt x="157" y="190"/>
                    </a:lnTo>
                    <a:lnTo>
                      <a:pt x="159" y="194"/>
                    </a:lnTo>
                    <a:lnTo>
                      <a:pt x="161" y="198"/>
                    </a:lnTo>
                    <a:lnTo>
                      <a:pt x="162" y="203"/>
                    </a:lnTo>
                    <a:lnTo>
                      <a:pt x="164" y="207"/>
                    </a:lnTo>
                    <a:lnTo>
                      <a:pt x="166" y="212"/>
                    </a:lnTo>
                    <a:lnTo>
                      <a:pt x="168" y="216"/>
                    </a:lnTo>
                    <a:lnTo>
                      <a:pt x="170" y="221"/>
                    </a:lnTo>
                    <a:lnTo>
                      <a:pt x="171" y="225"/>
                    </a:lnTo>
                    <a:lnTo>
                      <a:pt x="173" y="230"/>
                    </a:lnTo>
                    <a:lnTo>
                      <a:pt x="175" y="235"/>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66" name="Freeform 19">
                <a:extLst>
                  <a:ext uri="{FF2B5EF4-FFF2-40B4-BE49-F238E27FC236}">
                    <a16:creationId xmlns:a16="http://schemas.microsoft.com/office/drawing/2014/main" id="{6B288F43-37F2-4716-8BFB-39C28307ED81}"/>
                  </a:ext>
                </a:extLst>
              </p:cNvPr>
              <p:cNvSpPr>
                <a:spLocks/>
              </p:cNvSpPr>
              <p:nvPr/>
            </p:nvSpPr>
            <p:spPr bwMode="auto">
              <a:xfrm>
                <a:off x="2271" y="6236"/>
                <a:ext cx="2610" cy="3525"/>
              </a:xfrm>
              <a:custGeom>
                <a:avLst/>
                <a:gdLst>
                  <a:gd name="T0" fmla="*/ 172 w 174"/>
                  <a:gd name="T1" fmla="*/ 0 h 235"/>
                  <a:gd name="T2" fmla="*/ 169 w 174"/>
                  <a:gd name="T3" fmla="*/ 0 h 235"/>
                  <a:gd name="T4" fmla="*/ 165 w 174"/>
                  <a:gd name="T5" fmla="*/ 0 h 235"/>
                  <a:gd name="T6" fmla="*/ 162 w 174"/>
                  <a:gd name="T7" fmla="*/ 1 h 235"/>
                  <a:gd name="T8" fmla="*/ 158 w 174"/>
                  <a:gd name="T9" fmla="*/ 1 h 235"/>
                  <a:gd name="T10" fmla="*/ 155 w 174"/>
                  <a:gd name="T11" fmla="*/ 2 h 235"/>
                  <a:gd name="T12" fmla="*/ 151 w 174"/>
                  <a:gd name="T13" fmla="*/ 4 h 235"/>
                  <a:gd name="T14" fmla="*/ 148 w 174"/>
                  <a:gd name="T15" fmla="*/ 5 h 235"/>
                  <a:gd name="T16" fmla="*/ 144 w 174"/>
                  <a:gd name="T17" fmla="*/ 6 h 235"/>
                  <a:gd name="T18" fmla="*/ 141 w 174"/>
                  <a:gd name="T19" fmla="*/ 8 h 235"/>
                  <a:gd name="T20" fmla="*/ 137 w 174"/>
                  <a:gd name="T21" fmla="*/ 10 h 235"/>
                  <a:gd name="T22" fmla="*/ 134 w 174"/>
                  <a:gd name="T23" fmla="*/ 12 h 235"/>
                  <a:gd name="T24" fmla="*/ 130 w 174"/>
                  <a:gd name="T25" fmla="*/ 15 h 235"/>
                  <a:gd name="T26" fmla="*/ 127 w 174"/>
                  <a:gd name="T27" fmla="*/ 17 h 235"/>
                  <a:gd name="T28" fmla="*/ 123 w 174"/>
                  <a:gd name="T29" fmla="*/ 20 h 235"/>
                  <a:gd name="T30" fmla="*/ 119 w 174"/>
                  <a:gd name="T31" fmla="*/ 23 h 235"/>
                  <a:gd name="T32" fmla="*/ 116 w 174"/>
                  <a:gd name="T33" fmla="*/ 26 h 235"/>
                  <a:gd name="T34" fmla="*/ 112 w 174"/>
                  <a:gd name="T35" fmla="*/ 29 h 235"/>
                  <a:gd name="T36" fmla="*/ 109 w 174"/>
                  <a:gd name="T37" fmla="*/ 32 h 235"/>
                  <a:gd name="T38" fmla="*/ 105 w 174"/>
                  <a:gd name="T39" fmla="*/ 36 h 235"/>
                  <a:gd name="T40" fmla="*/ 102 w 174"/>
                  <a:gd name="T41" fmla="*/ 40 h 235"/>
                  <a:gd name="T42" fmla="*/ 98 w 174"/>
                  <a:gd name="T43" fmla="*/ 44 h 235"/>
                  <a:gd name="T44" fmla="*/ 95 w 174"/>
                  <a:gd name="T45" fmla="*/ 48 h 235"/>
                  <a:gd name="T46" fmla="*/ 91 w 174"/>
                  <a:gd name="T47" fmla="*/ 53 h 235"/>
                  <a:gd name="T48" fmla="*/ 88 w 174"/>
                  <a:gd name="T49" fmla="*/ 57 h 235"/>
                  <a:gd name="T50" fmla="*/ 84 w 174"/>
                  <a:gd name="T51" fmla="*/ 62 h 235"/>
                  <a:gd name="T52" fmla="*/ 81 w 174"/>
                  <a:gd name="T53" fmla="*/ 67 h 235"/>
                  <a:gd name="T54" fmla="*/ 77 w 174"/>
                  <a:gd name="T55" fmla="*/ 72 h 235"/>
                  <a:gd name="T56" fmla="*/ 74 w 174"/>
                  <a:gd name="T57" fmla="*/ 77 h 235"/>
                  <a:gd name="T58" fmla="*/ 70 w 174"/>
                  <a:gd name="T59" fmla="*/ 83 h 235"/>
                  <a:gd name="T60" fmla="*/ 67 w 174"/>
                  <a:gd name="T61" fmla="*/ 89 h 235"/>
                  <a:gd name="T62" fmla="*/ 63 w 174"/>
                  <a:gd name="T63" fmla="*/ 95 h 235"/>
                  <a:gd name="T64" fmla="*/ 59 w 174"/>
                  <a:gd name="T65" fmla="*/ 101 h 235"/>
                  <a:gd name="T66" fmla="*/ 56 w 174"/>
                  <a:gd name="T67" fmla="*/ 107 h 235"/>
                  <a:gd name="T68" fmla="*/ 52 w 174"/>
                  <a:gd name="T69" fmla="*/ 114 h 235"/>
                  <a:gd name="T70" fmla="*/ 49 w 174"/>
                  <a:gd name="T71" fmla="*/ 120 h 235"/>
                  <a:gd name="T72" fmla="*/ 45 w 174"/>
                  <a:gd name="T73" fmla="*/ 127 h 235"/>
                  <a:gd name="T74" fmla="*/ 42 w 174"/>
                  <a:gd name="T75" fmla="*/ 135 h 235"/>
                  <a:gd name="T76" fmla="*/ 38 w 174"/>
                  <a:gd name="T77" fmla="*/ 142 h 235"/>
                  <a:gd name="T78" fmla="*/ 35 w 174"/>
                  <a:gd name="T79" fmla="*/ 149 h 235"/>
                  <a:gd name="T80" fmla="*/ 31 w 174"/>
                  <a:gd name="T81" fmla="*/ 157 h 235"/>
                  <a:gd name="T82" fmla="*/ 28 w 174"/>
                  <a:gd name="T83" fmla="*/ 165 h 235"/>
                  <a:gd name="T84" fmla="*/ 24 w 174"/>
                  <a:gd name="T85" fmla="*/ 173 h 235"/>
                  <a:gd name="T86" fmla="*/ 21 w 174"/>
                  <a:gd name="T87" fmla="*/ 181 h 235"/>
                  <a:gd name="T88" fmla="*/ 17 w 174"/>
                  <a:gd name="T89" fmla="*/ 190 h 235"/>
                  <a:gd name="T90" fmla="*/ 14 w 174"/>
                  <a:gd name="T91" fmla="*/ 198 h 235"/>
                  <a:gd name="T92" fmla="*/ 10 w 174"/>
                  <a:gd name="T93" fmla="*/ 207 h 235"/>
                  <a:gd name="T94" fmla="*/ 7 w 174"/>
                  <a:gd name="T95" fmla="*/ 216 h 235"/>
                  <a:gd name="T96" fmla="*/ 3 w 174"/>
                  <a:gd name="T97" fmla="*/ 225 h 235"/>
                  <a:gd name="T98" fmla="*/ 0 w 174"/>
                  <a:gd name="T99" fmla="*/ 235 h 2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
                  <a:gd name="T151" fmla="*/ 0 h 235"/>
                  <a:gd name="T152" fmla="*/ 174 w 174"/>
                  <a:gd name="T153" fmla="*/ 235 h 2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 h="235">
                    <a:moveTo>
                      <a:pt x="174" y="0"/>
                    </a:moveTo>
                    <a:lnTo>
                      <a:pt x="172" y="0"/>
                    </a:lnTo>
                    <a:lnTo>
                      <a:pt x="171" y="0"/>
                    </a:lnTo>
                    <a:lnTo>
                      <a:pt x="169" y="0"/>
                    </a:lnTo>
                    <a:lnTo>
                      <a:pt x="167" y="0"/>
                    </a:lnTo>
                    <a:lnTo>
                      <a:pt x="165" y="0"/>
                    </a:lnTo>
                    <a:lnTo>
                      <a:pt x="164" y="0"/>
                    </a:lnTo>
                    <a:lnTo>
                      <a:pt x="162" y="1"/>
                    </a:lnTo>
                    <a:lnTo>
                      <a:pt x="160" y="1"/>
                    </a:lnTo>
                    <a:lnTo>
                      <a:pt x="158" y="1"/>
                    </a:lnTo>
                    <a:lnTo>
                      <a:pt x="157" y="2"/>
                    </a:lnTo>
                    <a:lnTo>
                      <a:pt x="155" y="2"/>
                    </a:lnTo>
                    <a:lnTo>
                      <a:pt x="153" y="3"/>
                    </a:lnTo>
                    <a:lnTo>
                      <a:pt x="151" y="4"/>
                    </a:lnTo>
                    <a:lnTo>
                      <a:pt x="149" y="4"/>
                    </a:lnTo>
                    <a:lnTo>
                      <a:pt x="148" y="5"/>
                    </a:lnTo>
                    <a:lnTo>
                      <a:pt x="146" y="6"/>
                    </a:lnTo>
                    <a:lnTo>
                      <a:pt x="144" y="6"/>
                    </a:lnTo>
                    <a:lnTo>
                      <a:pt x="142" y="7"/>
                    </a:lnTo>
                    <a:lnTo>
                      <a:pt x="141" y="8"/>
                    </a:lnTo>
                    <a:lnTo>
                      <a:pt x="139" y="9"/>
                    </a:lnTo>
                    <a:lnTo>
                      <a:pt x="137" y="10"/>
                    </a:lnTo>
                    <a:lnTo>
                      <a:pt x="135" y="11"/>
                    </a:lnTo>
                    <a:lnTo>
                      <a:pt x="134" y="12"/>
                    </a:lnTo>
                    <a:lnTo>
                      <a:pt x="132" y="13"/>
                    </a:lnTo>
                    <a:lnTo>
                      <a:pt x="130" y="15"/>
                    </a:lnTo>
                    <a:lnTo>
                      <a:pt x="128" y="16"/>
                    </a:lnTo>
                    <a:lnTo>
                      <a:pt x="127" y="17"/>
                    </a:lnTo>
                    <a:lnTo>
                      <a:pt x="125" y="18"/>
                    </a:lnTo>
                    <a:lnTo>
                      <a:pt x="123" y="20"/>
                    </a:lnTo>
                    <a:lnTo>
                      <a:pt x="121" y="21"/>
                    </a:lnTo>
                    <a:lnTo>
                      <a:pt x="119" y="23"/>
                    </a:lnTo>
                    <a:lnTo>
                      <a:pt x="118" y="24"/>
                    </a:lnTo>
                    <a:lnTo>
                      <a:pt x="116" y="26"/>
                    </a:lnTo>
                    <a:lnTo>
                      <a:pt x="114" y="27"/>
                    </a:lnTo>
                    <a:lnTo>
                      <a:pt x="112" y="29"/>
                    </a:lnTo>
                    <a:lnTo>
                      <a:pt x="111" y="31"/>
                    </a:lnTo>
                    <a:lnTo>
                      <a:pt x="109" y="32"/>
                    </a:lnTo>
                    <a:lnTo>
                      <a:pt x="107" y="34"/>
                    </a:lnTo>
                    <a:lnTo>
                      <a:pt x="105" y="36"/>
                    </a:lnTo>
                    <a:lnTo>
                      <a:pt x="104" y="38"/>
                    </a:lnTo>
                    <a:lnTo>
                      <a:pt x="102" y="40"/>
                    </a:lnTo>
                    <a:lnTo>
                      <a:pt x="100" y="42"/>
                    </a:lnTo>
                    <a:lnTo>
                      <a:pt x="98" y="44"/>
                    </a:lnTo>
                    <a:lnTo>
                      <a:pt x="97" y="46"/>
                    </a:lnTo>
                    <a:lnTo>
                      <a:pt x="95" y="48"/>
                    </a:lnTo>
                    <a:lnTo>
                      <a:pt x="93" y="50"/>
                    </a:lnTo>
                    <a:lnTo>
                      <a:pt x="91" y="53"/>
                    </a:lnTo>
                    <a:lnTo>
                      <a:pt x="89" y="55"/>
                    </a:lnTo>
                    <a:lnTo>
                      <a:pt x="88" y="57"/>
                    </a:lnTo>
                    <a:lnTo>
                      <a:pt x="86" y="60"/>
                    </a:lnTo>
                    <a:lnTo>
                      <a:pt x="84" y="62"/>
                    </a:lnTo>
                    <a:lnTo>
                      <a:pt x="82" y="64"/>
                    </a:lnTo>
                    <a:lnTo>
                      <a:pt x="81" y="67"/>
                    </a:lnTo>
                    <a:lnTo>
                      <a:pt x="79" y="69"/>
                    </a:lnTo>
                    <a:lnTo>
                      <a:pt x="77" y="72"/>
                    </a:lnTo>
                    <a:lnTo>
                      <a:pt x="75" y="75"/>
                    </a:lnTo>
                    <a:lnTo>
                      <a:pt x="74" y="77"/>
                    </a:lnTo>
                    <a:lnTo>
                      <a:pt x="72" y="80"/>
                    </a:lnTo>
                    <a:lnTo>
                      <a:pt x="70" y="83"/>
                    </a:lnTo>
                    <a:lnTo>
                      <a:pt x="68" y="86"/>
                    </a:lnTo>
                    <a:lnTo>
                      <a:pt x="67" y="89"/>
                    </a:lnTo>
                    <a:lnTo>
                      <a:pt x="65" y="92"/>
                    </a:lnTo>
                    <a:lnTo>
                      <a:pt x="63" y="95"/>
                    </a:lnTo>
                    <a:lnTo>
                      <a:pt x="61" y="98"/>
                    </a:lnTo>
                    <a:lnTo>
                      <a:pt x="59" y="101"/>
                    </a:lnTo>
                    <a:lnTo>
                      <a:pt x="58" y="104"/>
                    </a:lnTo>
                    <a:lnTo>
                      <a:pt x="56" y="107"/>
                    </a:lnTo>
                    <a:lnTo>
                      <a:pt x="54" y="110"/>
                    </a:lnTo>
                    <a:lnTo>
                      <a:pt x="52" y="114"/>
                    </a:lnTo>
                    <a:lnTo>
                      <a:pt x="51" y="117"/>
                    </a:lnTo>
                    <a:lnTo>
                      <a:pt x="49" y="120"/>
                    </a:lnTo>
                    <a:lnTo>
                      <a:pt x="47" y="124"/>
                    </a:lnTo>
                    <a:lnTo>
                      <a:pt x="45" y="127"/>
                    </a:lnTo>
                    <a:lnTo>
                      <a:pt x="44" y="131"/>
                    </a:lnTo>
                    <a:lnTo>
                      <a:pt x="42" y="135"/>
                    </a:lnTo>
                    <a:lnTo>
                      <a:pt x="40" y="138"/>
                    </a:lnTo>
                    <a:lnTo>
                      <a:pt x="38" y="142"/>
                    </a:lnTo>
                    <a:lnTo>
                      <a:pt x="37" y="146"/>
                    </a:lnTo>
                    <a:lnTo>
                      <a:pt x="35" y="149"/>
                    </a:lnTo>
                    <a:lnTo>
                      <a:pt x="33" y="153"/>
                    </a:lnTo>
                    <a:lnTo>
                      <a:pt x="31" y="157"/>
                    </a:lnTo>
                    <a:lnTo>
                      <a:pt x="29" y="161"/>
                    </a:lnTo>
                    <a:lnTo>
                      <a:pt x="28" y="165"/>
                    </a:lnTo>
                    <a:lnTo>
                      <a:pt x="26" y="169"/>
                    </a:lnTo>
                    <a:lnTo>
                      <a:pt x="24" y="173"/>
                    </a:lnTo>
                    <a:lnTo>
                      <a:pt x="22" y="177"/>
                    </a:lnTo>
                    <a:lnTo>
                      <a:pt x="21" y="181"/>
                    </a:lnTo>
                    <a:lnTo>
                      <a:pt x="19" y="185"/>
                    </a:lnTo>
                    <a:lnTo>
                      <a:pt x="17" y="190"/>
                    </a:lnTo>
                    <a:lnTo>
                      <a:pt x="15" y="194"/>
                    </a:lnTo>
                    <a:lnTo>
                      <a:pt x="14" y="198"/>
                    </a:lnTo>
                    <a:lnTo>
                      <a:pt x="12" y="203"/>
                    </a:lnTo>
                    <a:lnTo>
                      <a:pt x="10" y="207"/>
                    </a:lnTo>
                    <a:lnTo>
                      <a:pt x="8" y="212"/>
                    </a:lnTo>
                    <a:lnTo>
                      <a:pt x="7" y="216"/>
                    </a:lnTo>
                    <a:lnTo>
                      <a:pt x="5" y="221"/>
                    </a:lnTo>
                    <a:lnTo>
                      <a:pt x="3" y="225"/>
                    </a:lnTo>
                    <a:lnTo>
                      <a:pt x="1" y="230"/>
                    </a:lnTo>
                    <a:lnTo>
                      <a:pt x="0" y="235"/>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sp>
        <p:nvSpPr>
          <p:cNvPr id="27652" name="Rectangle 2">
            <a:extLst>
              <a:ext uri="{FF2B5EF4-FFF2-40B4-BE49-F238E27FC236}">
                <a16:creationId xmlns:a16="http://schemas.microsoft.com/office/drawing/2014/main" id="{4813BF57-78A0-4D0E-98EF-F636683DBDD9}"/>
              </a:ext>
            </a:extLst>
          </p:cNvPr>
          <p:cNvSpPr>
            <a:spLocks noGrp="1" noChangeArrowheads="1"/>
          </p:cNvSpPr>
          <p:nvPr>
            <p:ph type="title"/>
          </p:nvPr>
        </p:nvSpPr>
        <p:spPr>
          <a:xfrm>
            <a:off x="685800" y="304800"/>
            <a:ext cx="8266113" cy="914400"/>
          </a:xfrm>
        </p:spPr>
        <p:txBody>
          <a:bodyPr/>
          <a:lstStyle/>
          <a:p>
            <a:pPr eaLnBrk="1" hangingPunct="1"/>
            <a:r>
              <a:rPr lang="en-US" altLang="en-US"/>
              <a:t>3.3 Procedures and Results-Explanation</a:t>
            </a:r>
          </a:p>
        </p:txBody>
      </p:sp>
      <p:sp>
        <p:nvSpPr>
          <p:cNvPr id="27653" name="Text Box 4">
            <a:extLst>
              <a:ext uri="{FF2B5EF4-FFF2-40B4-BE49-F238E27FC236}">
                <a16:creationId xmlns:a16="http://schemas.microsoft.com/office/drawing/2014/main" id="{09156322-522A-4B55-A061-04FCD5DF2B86}"/>
              </a:ext>
            </a:extLst>
          </p:cNvPr>
          <p:cNvSpPr txBox="1">
            <a:spLocks noChangeArrowheads="1"/>
          </p:cNvSpPr>
          <p:nvPr/>
        </p:nvSpPr>
        <p:spPr bwMode="auto">
          <a:xfrm>
            <a:off x="871538" y="1452563"/>
            <a:ext cx="48768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25000"/>
              </a:spcBef>
            </a:pPr>
            <a:r>
              <a:rPr lang="en-US" altLang="en-US" sz="2000" u="sng">
                <a:solidFill>
                  <a:schemeClr val="accent2"/>
                </a:solidFill>
              </a:rPr>
              <a:t>Below w</a:t>
            </a:r>
            <a:r>
              <a:rPr lang="en-US" altLang="en-US" sz="2000" u="sng" baseline="-25000">
                <a:solidFill>
                  <a:schemeClr val="accent2"/>
                </a:solidFill>
              </a:rPr>
              <a:t>opt </a:t>
            </a:r>
            <a:r>
              <a:rPr lang="en-US" altLang="en-US" sz="2000" u="sng">
                <a:solidFill>
                  <a:schemeClr val="accent2"/>
                </a:solidFill>
              </a:rPr>
              <a:t>(dry side of optimum):</a:t>
            </a:r>
          </a:p>
          <a:p>
            <a:pPr algn="just" eaLnBrk="1" hangingPunct="1">
              <a:spcBef>
                <a:spcPct val="25000"/>
              </a:spcBef>
            </a:pPr>
            <a:r>
              <a:rPr lang="en-US" altLang="en-US" sz="2000"/>
              <a:t>As the water content increases, the particles develop larger and larger water films around them, which tend to “lubricate” the particles and make them easier to be moved about and reoriented into a denser configuration.</a:t>
            </a:r>
          </a:p>
        </p:txBody>
      </p:sp>
      <p:sp>
        <p:nvSpPr>
          <p:cNvPr id="27654" name="Text Box 5">
            <a:extLst>
              <a:ext uri="{FF2B5EF4-FFF2-40B4-BE49-F238E27FC236}">
                <a16:creationId xmlns:a16="http://schemas.microsoft.com/office/drawing/2014/main" id="{ED0616E1-243E-45C8-ADD9-91F34F3D6CEC}"/>
              </a:ext>
            </a:extLst>
          </p:cNvPr>
          <p:cNvSpPr txBox="1">
            <a:spLocks noChangeArrowheads="1"/>
          </p:cNvSpPr>
          <p:nvPr/>
        </p:nvSpPr>
        <p:spPr bwMode="auto">
          <a:xfrm>
            <a:off x="836613" y="3578225"/>
            <a:ext cx="4876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25000"/>
              </a:spcBef>
            </a:pPr>
            <a:r>
              <a:rPr lang="en-US" altLang="en-US" sz="2000" u="sng">
                <a:solidFill>
                  <a:schemeClr val="accent2"/>
                </a:solidFill>
              </a:rPr>
              <a:t>At w</a:t>
            </a:r>
            <a:r>
              <a:rPr lang="en-US" altLang="en-US" sz="2000" u="sng" baseline="-25000">
                <a:solidFill>
                  <a:schemeClr val="accent2"/>
                </a:solidFill>
              </a:rPr>
              <a:t>opt</a:t>
            </a:r>
            <a:r>
              <a:rPr lang="en-US" altLang="en-US" sz="2000" u="sng">
                <a:solidFill>
                  <a:schemeClr val="accent2"/>
                </a:solidFill>
              </a:rPr>
              <a:t>:</a:t>
            </a:r>
          </a:p>
          <a:p>
            <a:pPr algn="just" eaLnBrk="1" hangingPunct="1">
              <a:spcBef>
                <a:spcPct val="25000"/>
              </a:spcBef>
            </a:pPr>
            <a:r>
              <a:rPr lang="en-US" altLang="en-US" sz="2000"/>
              <a:t>The density is at the maximum, and it does not increase any further.</a:t>
            </a:r>
          </a:p>
        </p:txBody>
      </p:sp>
      <p:sp>
        <p:nvSpPr>
          <p:cNvPr id="27655" name="Text Box 7">
            <a:extLst>
              <a:ext uri="{FF2B5EF4-FFF2-40B4-BE49-F238E27FC236}">
                <a16:creationId xmlns:a16="http://schemas.microsoft.com/office/drawing/2014/main" id="{70C7910B-9489-40AD-B584-8BF433444BD7}"/>
              </a:ext>
            </a:extLst>
          </p:cNvPr>
          <p:cNvSpPr txBox="1">
            <a:spLocks noChangeArrowheads="1"/>
          </p:cNvSpPr>
          <p:nvPr/>
        </p:nvSpPr>
        <p:spPr bwMode="auto">
          <a:xfrm>
            <a:off x="827088" y="4933950"/>
            <a:ext cx="48768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25000"/>
              </a:spcBef>
            </a:pPr>
            <a:r>
              <a:rPr lang="en-US" altLang="en-US" sz="2000" u="sng">
                <a:solidFill>
                  <a:schemeClr val="accent2"/>
                </a:solidFill>
              </a:rPr>
              <a:t>Above w</a:t>
            </a:r>
            <a:r>
              <a:rPr lang="en-US" altLang="en-US" sz="2000" u="sng" baseline="-25000">
                <a:solidFill>
                  <a:schemeClr val="accent2"/>
                </a:solidFill>
              </a:rPr>
              <a:t>opt </a:t>
            </a:r>
            <a:r>
              <a:rPr lang="en-US" altLang="en-US" sz="2000" u="sng">
                <a:solidFill>
                  <a:schemeClr val="accent2"/>
                </a:solidFill>
              </a:rPr>
              <a:t>(wet side of optimum): </a:t>
            </a:r>
          </a:p>
          <a:p>
            <a:pPr algn="just" eaLnBrk="1" hangingPunct="1">
              <a:spcBef>
                <a:spcPct val="25000"/>
              </a:spcBef>
            </a:pPr>
            <a:r>
              <a:rPr lang="en-US" altLang="en-US" sz="2000"/>
              <a:t>Water starts to replace soil particles in the mold, and since </a:t>
            </a:r>
            <a:r>
              <a:rPr lang="en-US" altLang="en-US" sz="2000">
                <a:sym typeface="Symbol" panose="05050102010706020507" pitchFamily="18" charset="2"/>
              </a:rPr>
              <a:t></a:t>
            </a:r>
            <a:r>
              <a:rPr lang="en-US" altLang="en-US" sz="2000" baseline="-25000">
                <a:sym typeface="Symbol" panose="05050102010706020507" pitchFamily="18" charset="2"/>
              </a:rPr>
              <a:t>w</a:t>
            </a:r>
            <a:r>
              <a:rPr lang="en-US" altLang="en-US" sz="2000">
                <a:sym typeface="Symbol" panose="05050102010706020507" pitchFamily="18" charset="2"/>
              </a:rPr>
              <a:t> &lt;&lt; </a:t>
            </a:r>
            <a:r>
              <a:rPr lang="en-US" altLang="en-US" sz="2000" baseline="-25000">
                <a:sym typeface="Symbol" panose="05050102010706020507" pitchFamily="18" charset="2"/>
              </a:rPr>
              <a:t>s</a:t>
            </a:r>
            <a:r>
              <a:rPr lang="en-US" altLang="en-US" sz="2000">
                <a:sym typeface="Symbol" panose="05050102010706020507" pitchFamily="18" charset="2"/>
              </a:rPr>
              <a:t> the dry density starts to decrease.</a:t>
            </a:r>
          </a:p>
        </p:txBody>
      </p:sp>
      <p:sp>
        <p:nvSpPr>
          <p:cNvPr id="27656" name="Oval 13">
            <a:extLst>
              <a:ext uri="{FF2B5EF4-FFF2-40B4-BE49-F238E27FC236}">
                <a16:creationId xmlns:a16="http://schemas.microsoft.com/office/drawing/2014/main" id="{DFF397C0-08BE-46EA-BF05-AE777D37362C}"/>
              </a:ext>
            </a:extLst>
          </p:cNvPr>
          <p:cNvSpPr>
            <a:spLocks noChangeArrowheads="1"/>
          </p:cNvSpPr>
          <p:nvPr/>
        </p:nvSpPr>
        <p:spPr bwMode="auto">
          <a:xfrm>
            <a:off x="7326313" y="3541713"/>
            <a:ext cx="117475" cy="117475"/>
          </a:xfrm>
          <a:prstGeom prst="ellipse">
            <a:avLst/>
          </a:prstGeom>
          <a:solidFill>
            <a:srgbClr val="00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57" name="Text Box 21">
            <a:extLst>
              <a:ext uri="{FF2B5EF4-FFF2-40B4-BE49-F238E27FC236}">
                <a16:creationId xmlns:a16="http://schemas.microsoft.com/office/drawing/2014/main" id="{90C37C87-8620-4699-A361-62BEF438311C}"/>
              </a:ext>
            </a:extLst>
          </p:cNvPr>
          <p:cNvSpPr txBox="1">
            <a:spLocks noChangeArrowheads="1"/>
          </p:cNvSpPr>
          <p:nvPr/>
        </p:nvSpPr>
        <p:spPr bwMode="auto">
          <a:xfrm>
            <a:off x="7083425" y="6342063"/>
            <a:ext cx="174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27658" name="Text Box 22">
            <a:extLst>
              <a:ext uri="{FF2B5EF4-FFF2-40B4-BE49-F238E27FC236}">
                <a16:creationId xmlns:a16="http://schemas.microsoft.com/office/drawing/2014/main" id="{6173ACA4-FA75-4557-91B5-47E279642DC2}"/>
              </a:ext>
            </a:extLst>
          </p:cNvPr>
          <p:cNvSpPr txBox="1">
            <a:spLocks noChangeArrowheads="1"/>
          </p:cNvSpPr>
          <p:nvPr/>
        </p:nvSpPr>
        <p:spPr bwMode="auto">
          <a:xfrm>
            <a:off x="6154738" y="1436688"/>
            <a:ext cx="2001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solidFill>
                  <a:srgbClr val="FF0000"/>
                </a:solidFill>
              </a:rPr>
              <a:t>Lubrication or loss of suction??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C7118D67-0B37-4269-8E04-2FD8900EE2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961CC54-80B2-494C-BFC1-AF84970807EE}" type="slidenum">
              <a:rPr lang="en-US" altLang="en-US" sz="1400"/>
              <a:pPr eaLnBrk="1" hangingPunct="1"/>
              <a:t>25</a:t>
            </a:fld>
            <a:endParaRPr lang="en-US" altLang="en-US" sz="1400"/>
          </a:p>
        </p:txBody>
      </p:sp>
      <p:sp>
        <p:nvSpPr>
          <p:cNvPr id="28675" name="Rectangle 2">
            <a:extLst>
              <a:ext uri="{FF2B5EF4-FFF2-40B4-BE49-F238E27FC236}">
                <a16:creationId xmlns:a16="http://schemas.microsoft.com/office/drawing/2014/main" id="{6E2F7228-4CB2-4C52-B5F5-0151F98D684B}"/>
              </a:ext>
            </a:extLst>
          </p:cNvPr>
          <p:cNvSpPr>
            <a:spLocks noGrp="1" noChangeArrowheads="1"/>
          </p:cNvSpPr>
          <p:nvPr>
            <p:ph type="title"/>
          </p:nvPr>
        </p:nvSpPr>
        <p:spPr/>
        <p:txBody>
          <a:bodyPr/>
          <a:lstStyle/>
          <a:p>
            <a:pPr eaLnBrk="1" hangingPunct="1"/>
            <a:r>
              <a:rPr lang="en-US" altLang="en-US"/>
              <a:t>3.3 Procedures and Results-Notes</a:t>
            </a:r>
          </a:p>
        </p:txBody>
      </p:sp>
      <p:sp>
        <p:nvSpPr>
          <p:cNvPr id="28676" name="Rectangle 3">
            <a:extLst>
              <a:ext uri="{FF2B5EF4-FFF2-40B4-BE49-F238E27FC236}">
                <a16:creationId xmlns:a16="http://schemas.microsoft.com/office/drawing/2014/main" id="{D239619E-EECD-4E7E-9D4B-BF5E4EEB2735}"/>
              </a:ext>
            </a:extLst>
          </p:cNvPr>
          <p:cNvSpPr>
            <a:spLocks noGrp="1" noChangeArrowheads="1"/>
          </p:cNvSpPr>
          <p:nvPr>
            <p:ph type="body" idx="1"/>
          </p:nvPr>
        </p:nvSpPr>
        <p:spPr/>
        <p:txBody>
          <a:bodyPr/>
          <a:lstStyle/>
          <a:p>
            <a:pPr marL="404813" indent="-404813" algn="just">
              <a:lnSpc>
                <a:spcPct val="90000"/>
              </a:lnSpc>
            </a:pPr>
            <a:r>
              <a:rPr lang="en-US" altLang="en-US" sz="2400"/>
              <a:t>Each data point on the curve represents a single compaction test, and usually four or five individual compaction tests are required to completely determine the compaction curve.</a:t>
            </a:r>
          </a:p>
          <a:p>
            <a:pPr marL="404813" indent="-404813" algn="just">
              <a:lnSpc>
                <a:spcPct val="90000"/>
              </a:lnSpc>
            </a:pPr>
            <a:r>
              <a:rPr lang="en-US" altLang="en-US" sz="2400"/>
              <a:t>At least two specimens wet and two specimens dry of optimum, and water contents varying by about 2%.</a:t>
            </a:r>
          </a:p>
          <a:p>
            <a:pPr marL="404813" indent="-404813" algn="just">
              <a:lnSpc>
                <a:spcPct val="90000"/>
              </a:lnSpc>
            </a:pPr>
            <a:r>
              <a:rPr lang="en-US" altLang="en-US" sz="2400"/>
              <a:t>Optimum water content is typically slightly less than the plastic limit (ASTM suggestion).</a:t>
            </a:r>
          </a:p>
          <a:p>
            <a:pPr marL="404813" indent="-404813" algn="just">
              <a:lnSpc>
                <a:spcPct val="90000"/>
              </a:lnSpc>
            </a:pPr>
            <a:r>
              <a:rPr lang="en-US" altLang="en-US" sz="2400"/>
              <a:t>Typical values of maximum dry density are around 1.6 to 2.0 Mg/m</a:t>
            </a:r>
            <a:r>
              <a:rPr lang="en-US" altLang="en-US" sz="2400" baseline="30000"/>
              <a:t>3</a:t>
            </a:r>
            <a:r>
              <a:rPr lang="en-US" altLang="en-US" sz="2400"/>
              <a:t> with the maximum range from about 1.3 to 2.4 Mg/m</a:t>
            </a:r>
            <a:r>
              <a:rPr lang="en-US" altLang="en-US" sz="2400" baseline="30000"/>
              <a:t>3</a:t>
            </a:r>
            <a:r>
              <a:rPr lang="en-US" altLang="en-US" sz="2400"/>
              <a:t>. Typical optimum water contents are between 10% and 20%, with an outside maximum range of about 5% to 40%.</a:t>
            </a:r>
          </a:p>
        </p:txBody>
      </p:sp>
      <p:sp>
        <p:nvSpPr>
          <p:cNvPr id="28677" name="Text Box 4">
            <a:extLst>
              <a:ext uri="{FF2B5EF4-FFF2-40B4-BE49-F238E27FC236}">
                <a16:creationId xmlns:a16="http://schemas.microsoft.com/office/drawing/2014/main" id="{A42D4597-A528-42EE-86AE-5AA873088D0E}"/>
              </a:ext>
            </a:extLst>
          </p:cNvPr>
          <p:cNvSpPr txBox="1">
            <a:spLocks noChangeArrowheads="1"/>
          </p:cNvSpPr>
          <p:nvPr/>
        </p:nvSpPr>
        <p:spPr bwMode="auto">
          <a:xfrm>
            <a:off x="7083425" y="6342063"/>
            <a:ext cx="174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BF838C6F-5E79-4F88-975E-9B457F548D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F6EEA0-6BE4-4C6A-A296-D2D97C7A0C14}" type="slidenum">
              <a:rPr lang="en-US" altLang="en-US" sz="1400"/>
              <a:pPr eaLnBrk="1" hangingPunct="1"/>
              <a:t>26</a:t>
            </a:fld>
            <a:endParaRPr lang="en-US" altLang="en-US" sz="1400"/>
          </a:p>
        </p:txBody>
      </p:sp>
      <p:pic>
        <p:nvPicPr>
          <p:cNvPr id="29699" name="Picture 4" descr="C:\Wang-HKUST\course-CIVIL270\Picture-compaction\differnt-compaction-curve.jpg">
            <a:extLst>
              <a:ext uri="{FF2B5EF4-FFF2-40B4-BE49-F238E27FC236}">
                <a16:creationId xmlns:a16="http://schemas.microsoft.com/office/drawing/2014/main" id="{44702FDF-E07C-4DF3-86F4-814EB31BEB95}"/>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49250" y="1833563"/>
            <a:ext cx="657542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a:extLst>
              <a:ext uri="{FF2B5EF4-FFF2-40B4-BE49-F238E27FC236}">
                <a16:creationId xmlns:a16="http://schemas.microsoft.com/office/drawing/2014/main" id="{A6B7132C-D37C-4DD4-B392-01691B6BF5AA}"/>
              </a:ext>
            </a:extLst>
          </p:cNvPr>
          <p:cNvSpPr>
            <a:spLocks noGrp="1" noChangeArrowheads="1"/>
          </p:cNvSpPr>
          <p:nvPr>
            <p:ph type="title"/>
          </p:nvPr>
        </p:nvSpPr>
        <p:spPr>
          <a:xfrm>
            <a:off x="685800" y="304800"/>
            <a:ext cx="8120063" cy="914400"/>
          </a:xfrm>
        </p:spPr>
        <p:txBody>
          <a:bodyPr/>
          <a:lstStyle/>
          <a:p>
            <a:pPr eaLnBrk="1" hangingPunct="1"/>
            <a:r>
              <a:rPr lang="en-US" altLang="en-US"/>
              <a:t>3.4 Effects of Soil Types on Compaction</a:t>
            </a:r>
          </a:p>
        </p:txBody>
      </p:sp>
      <p:sp>
        <p:nvSpPr>
          <p:cNvPr id="29701" name="Rectangle 3">
            <a:extLst>
              <a:ext uri="{FF2B5EF4-FFF2-40B4-BE49-F238E27FC236}">
                <a16:creationId xmlns:a16="http://schemas.microsoft.com/office/drawing/2014/main" id="{98A5A2B3-AE27-4058-8380-194BE789774E}"/>
              </a:ext>
            </a:extLst>
          </p:cNvPr>
          <p:cNvSpPr>
            <a:spLocks noGrp="1" noChangeArrowheads="1"/>
          </p:cNvSpPr>
          <p:nvPr>
            <p:ph type="body" idx="1"/>
          </p:nvPr>
        </p:nvSpPr>
        <p:spPr>
          <a:xfrm>
            <a:off x="714375" y="1223963"/>
            <a:ext cx="7772400" cy="5029200"/>
          </a:xfrm>
        </p:spPr>
        <p:txBody>
          <a:bodyPr/>
          <a:lstStyle/>
          <a:p>
            <a:pPr marL="0" indent="0" algn="just">
              <a:buFontTx/>
              <a:buNone/>
            </a:pPr>
            <a:r>
              <a:rPr lang="en-US" altLang="en-US" sz="2000"/>
              <a:t>The soil type-that is, grain-size distribution, shape of the soil grains, specific gravity of soil solids, and amount and type of clay minerals present.</a:t>
            </a:r>
          </a:p>
        </p:txBody>
      </p:sp>
      <p:sp>
        <p:nvSpPr>
          <p:cNvPr id="29702" name="Text Box 5">
            <a:extLst>
              <a:ext uri="{FF2B5EF4-FFF2-40B4-BE49-F238E27FC236}">
                <a16:creationId xmlns:a16="http://schemas.microsoft.com/office/drawing/2014/main" id="{0FC97CE7-A27B-4074-B34B-81360608B866}"/>
              </a:ext>
            </a:extLst>
          </p:cNvPr>
          <p:cNvSpPr txBox="1">
            <a:spLocks noChangeArrowheads="1"/>
          </p:cNvSpPr>
          <p:nvPr/>
        </p:nvSpPr>
        <p:spPr bwMode="auto">
          <a:xfrm>
            <a:off x="6240463" y="6502400"/>
            <a:ext cx="2655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1200"/>
              <a:t>Holtz and Kovacs, 1981; Das, 1998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D402E125-5934-41AD-A1A7-AAB17AABC4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DB4683-D28C-47E2-A2DF-C615B429ADC9}" type="slidenum">
              <a:rPr lang="en-US" altLang="en-US" sz="1400"/>
              <a:pPr eaLnBrk="1" hangingPunct="1"/>
              <a:t>27</a:t>
            </a:fld>
            <a:endParaRPr lang="en-US" altLang="en-US" sz="1400"/>
          </a:p>
        </p:txBody>
      </p:sp>
      <p:sp>
        <p:nvSpPr>
          <p:cNvPr id="30723" name="Rectangle 2">
            <a:extLst>
              <a:ext uri="{FF2B5EF4-FFF2-40B4-BE49-F238E27FC236}">
                <a16:creationId xmlns:a16="http://schemas.microsoft.com/office/drawing/2014/main" id="{1745C3BD-1A67-488B-84F3-F24B499C4452}"/>
              </a:ext>
            </a:extLst>
          </p:cNvPr>
          <p:cNvSpPr>
            <a:spLocks noGrp="1" noChangeArrowheads="1"/>
          </p:cNvSpPr>
          <p:nvPr>
            <p:ph type="title"/>
          </p:nvPr>
        </p:nvSpPr>
        <p:spPr>
          <a:xfrm>
            <a:off x="685800" y="304800"/>
            <a:ext cx="8062913" cy="914400"/>
          </a:xfrm>
        </p:spPr>
        <p:txBody>
          <a:bodyPr/>
          <a:lstStyle/>
          <a:p>
            <a:pPr eaLnBrk="1" hangingPunct="1"/>
            <a:r>
              <a:rPr lang="en-US" altLang="en-US"/>
              <a:t>3.5 Field and Laboratory Compaction</a:t>
            </a:r>
          </a:p>
        </p:txBody>
      </p:sp>
      <p:pic>
        <p:nvPicPr>
          <p:cNvPr id="30724" name="Picture 4" descr="C:\Wang-HKUST\course-CIVIL270\Picture-compaction\comp-field-lab.jpg">
            <a:extLst>
              <a:ext uri="{FF2B5EF4-FFF2-40B4-BE49-F238E27FC236}">
                <a16:creationId xmlns:a16="http://schemas.microsoft.com/office/drawing/2014/main" id="{0340B3DE-48E7-4678-B0C4-4168468DCC73}"/>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462338" y="1566863"/>
            <a:ext cx="55562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a:extLst>
              <a:ext uri="{FF2B5EF4-FFF2-40B4-BE49-F238E27FC236}">
                <a16:creationId xmlns:a16="http://schemas.microsoft.com/office/drawing/2014/main" id="{3177A6F0-23F7-4C68-87CE-DBF8CCBFA644}"/>
              </a:ext>
            </a:extLst>
          </p:cNvPr>
          <p:cNvSpPr txBox="1">
            <a:spLocks noChangeArrowheads="1"/>
          </p:cNvSpPr>
          <p:nvPr/>
        </p:nvSpPr>
        <p:spPr bwMode="auto">
          <a:xfrm>
            <a:off x="173038" y="1785938"/>
            <a:ext cx="332263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It is difficult to choose a laboratory test that reproduces a given field compaction procedure.</a:t>
            </a:r>
          </a:p>
          <a:p>
            <a:pPr algn="just" eaLnBrk="1" hangingPunct="1">
              <a:spcBef>
                <a:spcPct val="50000"/>
              </a:spcBef>
              <a:buFontTx/>
              <a:buChar char="•"/>
            </a:pPr>
            <a:r>
              <a:rPr lang="en-US" altLang="en-US" sz="2000"/>
              <a:t>The laboratory curves generally yield a somewhat lower optimum water content than the actual field optimum.</a:t>
            </a:r>
          </a:p>
          <a:p>
            <a:pPr algn="just" eaLnBrk="1" hangingPunct="1">
              <a:spcBef>
                <a:spcPct val="50000"/>
              </a:spcBef>
              <a:buFontTx/>
              <a:buChar char="•"/>
            </a:pPr>
            <a:r>
              <a:rPr lang="en-US" altLang="en-US" sz="2000"/>
              <a:t>The majority of field compaction is controlled by the </a:t>
            </a:r>
            <a:r>
              <a:rPr lang="en-US" altLang="en-US" sz="2000" i="1"/>
              <a:t>dynamic laboratory tests</a:t>
            </a:r>
            <a:r>
              <a:rPr lang="en-US" altLang="en-US" sz="2000"/>
              <a:t>.</a:t>
            </a:r>
          </a:p>
        </p:txBody>
      </p:sp>
      <p:sp>
        <p:nvSpPr>
          <p:cNvPr id="30726" name="Text Box 6">
            <a:extLst>
              <a:ext uri="{FF2B5EF4-FFF2-40B4-BE49-F238E27FC236}">
                <a16:creationId xmlns:a16="http://schemas.microsoft.com/office/drawing/2014/main" id="{6A5FB8AF-B6CC-4146-A7E5-3BB5F41DD04D}"/>
              </a:ext>
            </a:extLst>
          </p:cNvPr>
          <p:cNvSpPr txBox="1">
            <a:spLocks noChangeArrowheads="1"/>
          </p:cNvSpPr>
          <p:nvPr/>
        </p:nvSpPr>
        <p:spPr bwMode="auto">
          <a:xfrm>
            <a:off x="4441825" y="5356225"/>
            <a:ext cx="42513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Curve 1, 2,3,4: laboratory compaction</a:t>
            </a:r>
          </a:p>
          <a:p>
            <a:pPr eaLnBrk="1" hangingPunct="1">
              <a:spcBef>
                <a:spcPct val="50000"/>
              </a:spcBef>
            </a:pPr>
            <a:r>
              <a:rPr lang="en-US" altLang="en-US" sz="1800"/>
              <a:t>Curve 5, 6: Field compaction</a:t>
            </a:r>
          </a:p>
        </p:txBody>
      </p:sp>
      <p:sp>
        <p:nvSpPr>
          <p:cNvPr id="30727" name="Text Box 7">
            <a:extLst>
              <a:ext uri="{FF2B5EF4-FFF2-40B4-BE49-F238E27FC236}">
                <a16:creationId xmlns:a16="http://schemas.microsoft.com/office/drawing/2014/main" id="{501BDA97-0475-48A3-8677-4EFB38501BB6}"/>
              </a:ext>
            </a:extLst>
          </p:cNvPr>
          <p:cNvSpPr txBox="1">
            <a:spLocks noChangeArrowheads="1"/>
          </p:cNvSpPr>
          <p:nvPr/>
        </p:nvSpPr>
        <p:spPr bwMode="auto">
          <a:xfrm>
            <a:off x="203200" y="6372225"/>
            <a:ext cx="243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Lambe and Whitman, 1979)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C4E37B66-966F-4B51-9A91-E76AA5702C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789BD35-D2C9-4B05-B375-33D424340326}" type="slidenum">
              <a:rPr lang="en-US" altLang="en-US" sz="1400"/>
              <a:pPr eaLnBrk="1" hangingPunct="1"/>
              <a:t>28</a:t>
            </a:fld>
            <a:endParaRPr lang="en-US" altLang="en-US" sz="1400"/>
          </a:p>
        </p:txBody>
      </p:sp>
      <p:sp>
        <p:nvSpPr>
          <p:cNvPr id="31747" name="Rectangle 2">
            <a:extLst>
              <a:ext uri="{FF2B5EF4-FFF2-40B4-BE49-F238E27FC236}">
                <a16:creationId xmlns:a16="http://schemas.microsoft.com/office/drawing/2014/main" id="{550186E5-4124-44F1-948C-1799B639EFAD}"/>
              </a:ext>
            </a:extLst>
          </p:cNvPr>
          <p:cNvSpPr>
            <a:spLocks noGrp="1" noChangeArrowheads="1"/>
          </p:cNvSpPr>
          <p:nvPr>
            <p:ph type="ctrTitle"/>
          </p:nvPr>
        </p:nvSpPr>
        <p:spPr>
          <a:xfrm>
            <a:off x="685800" y="2286000"/>
            <a:ext cx="7772400" cy="1143000"/>
          </a:xfrm>
        </p:spPr>
        <p:txBody>
          <a:bodyPr/>
          <a:lstStyle/>
          <a:p>
            <a:pPr marL="723900" indent="-723900" algn="ctr" eaLnBrk="1" hangingPunct="1"/>
            <a:r>
              <a:rPr lang="en-US" altLang="en-US"/>
              <a:t>4. Properties and Structure of Compacted Fine-grained Soils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9EE8E7FC-CF1B-4B6D-B3CA-D784D48397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51EFA6-85BA-4092-A680-3345A3A708D4}" type="slidenum">
              <a:rPr lang="en-US" altLang="en-US" sz="1400"/>
              <a:pPr eaLnBrk="1" hangingPunct="1"/>
              <a:t>29</a:t>
            </a:fld>
            <a:endParaRPr lang="en-US" altLang="en-US" sz="1400"/>
          </a:p>
        </p:txBody>
      </p:sp>
      <p:sp>
        <p:nvSpPr>
          <p:cNvPr id="32771" name="Rectangle 2">
            <a:extLst>
              <a:ext uri="{FF2B5EF4-FFF2-40B4-BE49-F238E27FC236}">
                <a16:creationId xmlns:a16="http://schemas.microsoft.com/office/drawing/2014/main" id="{5B457050-639F-49FF-99E8-8A32C2E58920}"/>
              </a:ext>
            </a:extLst>
          </p:cNvPr>
          <p:cNvSpPr>
            <a:spLocks noGrp="1" noChangeArrowheads="1"/>
          </p:cNvSpPr>
          <p:nvPr>
            <p:ph type="title"/>
          </p:nvPr>
        </p:nvSpPr>
        <p:spPr>
          <a:xfrm>
            <a:off x="685800" y="304800"/>
            <a:ext cx="7829550" cy="914400"/>
          </a:xfrm>
        </p:spPr>
        <p:txBody>
          <a:bodyPr/>
          <a:lstStyle/>
          <a:p>
            <a:pPr eaLnBrk="1" hangingPunct="1"/>
            <a:r>
              <a:rPr lang="en-US" altLang="en-US"/>
              <a:t>4.1 Structure of Compacted Clays</a:t>
            </a:r>
          </a:p>
        </p:txBody>
      </p:sp>
      <p:pic>
        <p:nvPicPr>
          <p:cNvPr id="32772" name="Picture 4" descr="C:\Wang-HKUST\course-CIVIL270\Picture-compaction\soil-fabric.jpg">
            <a:extLst>
              <a:ext uri="{FF2B5EF4-FFF2-40B4-BE49-F238E27FC236}">
                <a16:creationId xmlns:a16="http://schemas.microsoft.com/office/drawing/2014/main" id="{AE50D91A-4B39-4449-A15F-8219E18A4212}"/>
              </a:ext>
            </a:extLst>
          </p:cNvPr>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2454275" y="1511300"/>
            <a:ext cx="669607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a:extLst>
              <a:ext uri="{FF2B5EF4-FFF2-40B4-BE49-F238E27FC236}">
                <a16:creationId xmlns:a16="http://schemas.microsoft.com/office/drawing/2014/main" id="{EFCB91A9-F485-4344-9705-3B48738F8542}"/>
              </a:ext>
            </a:extLst>
          </p:cNvPr>
          <p:cNvSpPr txBox="1">
            <a:spLocks noChangeArrowheads="1"/>
          </p:cNvSpPr>
          <p:nvPr/>
        </p:nvSpPr>
        <p:spPr bwMode="auto">
          <a:xfrm>
            <a:off x="115888" y="1770063"/>
            <a:ext cx="32353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For a given compactive effort and dry density, the soil tends to be more flocculated (random) for compaction on the dry side as compared on the wet side.</a:t>
            </a:r>
          </a:p>
          <a:p>
            <a:pPr algn="just" eaLnBrk="1" hangingPunct="1">
              <a:spcBef>
                <a:spcPct val="50000"/>
              </a:spcBef>
              <a:buFontTx/>
              <a:buChar char="•"/>
            </a:pPr>
            <a:r>
              <a:rPr lang="en-US" altLang="en-US" sz="2000"/>
              <a:t>For a given molding water content, increasing the compactive effort tends to disperse (parallel, oriented) the soil, especially on the dry side.</a:t>
            </a:r>
          </a:p>
          <a:p>
            <a:pPr algn="just" eaLnBrk="1" hangingPunct="1">
              <a:spcBef>
                <a:spcPct val="50000"/>
              </a:spcBef>
              <a:buFontTx/>
              <a:buChar char="•"/>
            </a:pPr>
            <a:endParaRPr lang="en-US" altLang="en-US" sz="2000"/>
          </a:p>
        </p:txBody>
      </p:sp>
      <p:sp>
        <p:nvSpPr>
          <p:cNvPr id="32774" name="Text Box 6">
            <a:extLst>
              <a:ext uri="{FF2B5EF4-FFF2-40B4-BE49-F238E27FC236}">
                <a16:creationId xmlns:a16="http://schemas.microsoft.com/office/drawing/2014/main" id="{BDDAA386-806D-48A9-80E6-F2F16C9E24C3}"/>
              </a:ext>
            </a:extLst>
          </p:cNvPr>
          <p:cNvSpPr txBox="1">
            <a:spLocks noChangeArrowheads="1"/>
          </p:cNvSpPr>
          <p:nvPr/>
        </p:nvSpPr>
        <p:spPr bwMode="auto">
          <a:xfrm>
            <a:off x="217488" y="6443663"/>
            <a:ext cx="2206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1200"/>
              <a:t>Lambe and Whitman, 1979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CE83797B-ED1F-4E06-9E5D-3DFBC4949F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232A3F-E862-48D6-9B60-609BD63F2794}" type="slidenum">
              <a:rPr lang="en-US" altLang="en-US" sz="1400"/>
              <a:pPr eaLnBrk="1" hangingPunct="1"/>
              <a:t>3</a:t>
            </a:fld>
            <a:endParaRPr lang="en-US" altLang="en-US" sz="1400"/>
          </a:p>
        </p:txBody>
      </p:sp>
      <p:sp>
        <p:nvSpPr>
          <p:cNvPr id="9219" name="Rectangle 2">
            <a:extLst>
              <a:ext uri="{FF2B5EF4-FFF2-40B4-BE49-F238E27FC236}">
                <a16:creationId xmlns:a16="http://schemas.microsoft.com/office/drawing/2014/main" id="{1D402243-9753-4186-9DF1-07178E55D6C2}"/>
              </a:ext>
            </a:extLst>
          </p:cNvPr>
          <p:cNvSpPr>
            <a:spLocks noGrp="1" noChangeArrowheads="1"/>
          </p:cNvSpPr>
          <p:nvPr>
            <p:ph type="ctrTitle"/>
          </p:nvPr>
        </p:nvSpPr>
        <p:spPr>
          <a:xfrm>
            <a:off x="685800" y="2286000"/>
            <a:ext cx="7772400" cy="1143000"/>
          </a:xfrm>
        </p:spPr>
        <p:txBody>
          <a:bodyPr/>
          <a:lstStyle/>
          <a:p>
            <a:pPr marL="723900" indent="-723900" algn="ctr" eaLnBrk="1" hangingPunct="1"/>
            <a:r>
              <a:rPr lang="en-US" altLang="en-US"/>
              <a:t>1. Soil Improvement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88242E41-2386-4E6A-871D-929A460BF1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355BAF-1EB0-4E14-8063-36A2855562CB}" type="slidenum">
              <a:rPr lang="en-US" altLang="en-US" sz="1400"/>
              <a:pPr eaLnBrk="1" hangingPunct="1"/>
              <a:t>30</a:t>
            </a:fld>
            <a:endParaRPr lang="en-US" altLang="en-US" sz="1400"/>
          </a:p>
        </p:txBody>
      </p:sp>
      <p:sp>
        <p:nvSpPr>
          <p:cNvPr id="33795" name="Rectangle 2">
            <a:extLst>
              <a:ext uri="{FF2B5EF4-FFF2-40B4-BE49-F238E27FC236}">
                <a16:creationId xmlns:a16="http://schemas.microsoft.com/office/drawing/2014/main" id="{01AAAD71-C2DD-4512-9D25-E99550A1E957}"/>
              </a:ext>
            </a:extLst>
          </p:cNvPr>
          <p:cNvSpPr>
            <a:spLocks noGrp="1" noChangeArrowheads="1"/>
          </p:cNvSpPr>
          <p:nvPr>
            <p:ph type="title"/>
          </p:nvPr>
        </p:nvSpPr>
        <p:spPr>
          <a:xfrm>
            <a:off x="685800" y="304800"/>
            <a:ext cx="8207375" cy="914400"/>
          </a:xfrm>
        </p:spPr>
        <p:txBody>
          <a:bodyPr/>
          <a:lstStyle/>
          <a:p>
            <a:pPr eaLnBrk="1" hangingPunct="1"/>
            <a:r>
              <a:rPr lang="en-US" altLang="en-US"/>
              <a:t>4.2 Engineering Properties-Permeability </a:t>
            </a:r>
          </a:p>
        </p:txBody>
      </p:sp>
      <p:pic>
        <p:nvPicPr>
          <p:cNvPr id="33796" name="Picture 5" descr="C:\Wang-HKUST\course-CIVIL270\Picture-compaction\permeability-MODIFIED.JPG">
            <a:extLst>
              <a:ext uri="{FF2B5EF4-FFF2-40B4-BE49-F238E27FC236}">
                <a16:creationId xmlns:a16="http://schemas.microsoft.com/office/drawing/2014/main" id="{8B793736-D438-458D-84C5-A04F1C93659A}"/>
              </a:ext>
            </a:extLst>
          </p:cNvPr>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4038600" y="1104900"/>
            <a:ext cx="4810125"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a:extLst>
              <a:ext uri="{FF2B5EF4-FFF2-40B4-BE49-F238E27FC236}">
                <a16:creationId xmlns:a16="http://schemas.microsoft.com/office/drawing/2014/main" id="{D81856AC-9184-443A-B138-F854693486CB}"/>
              </a:ext>
            </a:extLst>
          </p:cNvPr>
          <p:cNvSpPr txBox="1">
            <a:spLocks noChangeArrowheads="1"/>
          </p:cNvSpPr>
          <p:nvPr/>
        </p:nvSpPr>
        <p:spPr bwMode="auto">
          <a:xfrm>
            <a:off x="188913" y="1639888"/>
            <a:ext cx="383063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Increasing the water content results in a decrease in permeability on the dry side of the optimum moisture content and a slight increase in permeability on the wet side of optimum.</a:t>
            </a:r>
          </a:p>
          <a:p>
            <a:pPr algn="just" eaLnBrk="1" hangingPunct="1">
              <a:spcBef>
                <a:spcPct val="50000"/>
              </a:spcBef>
              <a:buFontTx/>
              <a:buChar char="•"/>
            </a:pPr>
            <a:r>
              <a:rPr lang="en-US" altLang="en-US" sz="2000"/>
              <a:t>Increasing the compactive effort reduces the permeability since it both increases the dry density, thereby reducing the voids available for flow, and increases the orientation of particles.</a:t>
            </a:r>
          </a:p>
        </p:txBody>
      </p:sp>
      <p:sp>
        <p:nvSpPr>
          <p:cNvPr id="33798" name="Text Box 7">
            <a:extLst>
              <a:ext uri="{FF2B5EF4-FFF2-40B4-BE49-F238E27FC236}">
                <a16:creationId xmlns:a16="http://schemas.microsoft.com/office/drawing/2014/main" id="{E66544AC-60DF-4AA8-B7D1-BF36DB0E60C7}"/>
              </a:ext>
            </a:extLst>
          </p:cNvPr>
          <p:cNvSpPr txBox="1">
            <a:spLocks noChangeArrowheads="1"/>
          </p:cNvSpPr>
          <p:nvPr/>
        </p:nvSpPr>
        <p:spPr bwMode="auto">
          <a:xfrm>
            <a:off x="347663" y="6240463"/>
            <a:ext cx="239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Lambe and Whitman, 1979; Holtz and Kovacs, 1981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245566C1-1BC8-436B-B0CE-6312A1DD12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4E28F3D-4F7A-4DA8-B1F0-D83B6E5CBBE9}" type="slidenum">
              <a:rPr lang="en-US" altLang="en-US" sz="1400"/>
              <a:pPr eaLnBrk="1" hangingPunct="1"/>
              <a:t>31</a:t>
            </a:fld>
            <a:endParaRPr lang="en-US" altLang="en-US" sz="1400"/>
          </a:p>
        </p:txBody>
      </p:sp>
      <p:sp>
        <p:nvSpPr>
          <p:cNvPr id="34819" name="Rectangle 2">
            <a:extLst>
              <a:ext uri="{FF2B5EF4-FFF2-40B4-BE49-F238E27FC236}">
                <a16:creationId xmlns:a16="http://schemas.microsoft.com/office/drawing/2014/main" id="{0375E391-CB1A-47A3-BD25-DB5624F2FF25}"/>
              </a:ext>
            </a:extLst>
          </p:cNvPr>
          <p:cNvSpPr>
            <a:spLocks noGrp="1" noChangeArrowheads="1"/>
          </p:cNvSpPr>
          <p:nvPr>
            <p:ph type="title"/>
          </p:nvPr>
        </p:nvSpPr>
        <p:spPr>
          <a:xfrm>
            <a:off x="409575" y="304800"/>
            <a:ext cx="8686800" cy="914400"/>
          </a:xfrm>
        </p:spPr>
        <p:txBody>
          <a:bodyPr/>
          <a:lstStyle/>
          <a:p>
            <a:pPr eaLnBrk="1" hangingPunct="1"/>
            <a:r>
              <a:rPr lang="en-US" altLang="en-US"/>
              <a:t>4.3 Engineering Properties-Compressibility </a:t>
            </a:r>
          </a:p>
        </p:txBody>
      </p:sp>
      <p:pic>
        <p:nvPicPr>
          <p:cNvPr id="34820" name="Picture 4" descr="C:\Wang-HKUST\course-CIVIL270\Picture-compaction\compressibility-low-pressure.JPG">
            <a:extLst>
              <a:ext uri="{FF2B5EF4-FFF2-40B4-BE49-F238E27FC236}">
                <a16:creationId xmlns:a16="http://schemas.microsoft.com/office/drawing/2014/main" id="{CC04548D-EFAE-48E0-80BB-0D858636FAF5}"/>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949325" y="2479675"/>
            <a:ext cx="6932613"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C97C935E-4D30-4802-AC90-7A0CEE4BD8CF}"/>
              </a:ext>
            </a:extLst>
          </p:cNvPr>
          <p:cNvSpPr txBox="1">
            <a:spLocks noChangeArrowheads="1"/>
          </p:cNvSpPr>
          <p:nvPr/>
        </p:nvSpPr>
        <p:spPr bwMode="auto">
          <a:xfrm>
            <a:off x="784225" y="1509713"/>
            <a:ext cx="7573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t>At low stresses the sample compacted on the wet side is more compressible than the one compacted on the dry side.</a:t>
            </a:r>
          </a:p>
        </p:txBody>
      </p:sp>
      <p:sp>
        <p:nvSpPr>
          <p:cNvPr id="34822" name="Text Box 7">
            <a:extLst>
              <a:ext uri="{FF2B5EF4-FFF2-40B4-BE49-F238E27FC236}">
                <a16:creationId xmlns:a16="http://schemas.microsoft.com/office/drawing/2014/main" id="{4F1A7462-5452-4190-A425-6155AC66E7C5}"/>
              </a:ext>
            </a:extLst>
          </p:cNvPr>
          <p:cNvSpPr txBox="1">
            <a:spLocks noChangeArrowheads="1"/>
          </p:cNvSpPr>
          <p:nvPr/>
        </p:nvSpPr>
        <p:spPr bwMode="auto">
          <a:xfrm>
            <a:off x="347663" y="6240463"/>
            <a:ext cx="239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Lambe and Whitman, 1979; Holtz and Kovacs, 1981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68B38A1A-D853-4B6D-8FAA-3BFE60C647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259BDF5-E112-4781-B265-276B9E1040A3}" type="slidenum">
              <a:rPr lang="en-US" altLang="en-US" sz="1400"/>
              <a:pPr eaLnBrk="1" hangingPunct="1"/>
              <a:t>32</a:t>
            </a:fld>
            <a:endParaRPr lang="en-US" altLang="en-US" sz="1400"/>
          </a:p>
        </p:txBody>
      </p:sp>
      <p:pic>
        <p:nvPicPr>
          <p:cNvPr id="35843" name="Picture 5" descr="C:\Wang-HKUST\course-CIVIL270\Picture-compaction\compressibility-high-pressure.JPG">
            <a:extLst>
              <a:ext uri="{FF2B5EF4-FFF2-40B4-BE49-F238E27FC236}">
                <a16:creationId xmlns:a16="http://schemas.microsoft.com/office/drawing/2014/main" id="{DDE4A317-B2B6-4720-9118-64CB5E06F3B6}"/>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1003300" y="2265363"/>
            <a:ext cx="6403975"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a:extLst>
              <a:ext uri="{FF2B5EF4-FFF2-40B4-BE49-F238E27FC236}">
                <a16:creationId xmlns:a16="http://schemas.microsoft.com/office/drawing/2014/main" id="{FA572DF6-9BFF-4DC1-B7A3-23DB4B3174D2}"/>
              </a:ext>
            </a:extLst>
          </p:cNvPr>
          <p:cNvSpPr>
            <a:spLocks noGrp="1" noChangeArrowheads="1"/>
          </p:cNvSpPr>
          <p:nvPr>
            <p:ph type="title"/>
          </p:nvPr>
        </p:nvSpPr>
        <p:spPr>
          <a:xfrm>
            <a:off x="333375" y="304800"/>
            <a:ext cx="8756650" cy="914400"/>
          </a:xfrm>
        </p:spPr>
        <p:txBody>
          <a:bodyPr/>
          <a:lstStyle/>
          <a:p>
            <a:pPr eaLnBrk="1" hangingPunct="1"/>
            <a:r>
              <a:rPr lang="en-US" altLang="en-US"/>
              <a:t>4.3 Engineering Properties-Compressibility</a:t>
            </a:r>
          </a:p>
        </p:txBody>
      </p:sp>
      <p:sp>
        <p:nvSpPr>
          <p:cNvPr id="35845" name="Text Box 4">
            <a:extLst>
              <a:ext uri="{FF2B5EF4-FFF2-40B4-BE49-F238E27FC236}">
                <a16:creationId xmlns:a16="http://schemas.microsoft.com/office/drawing/2014/main" id="{3EE7C176-3AC2-4C49-94CD-D00FE33D1F6A}"/>
              </a:ext>
            </a:extLst>
          </p:cNvPr>
          <p:cNvSpPr txBox="1">
            <a:spLocks noChangeArrowheads="1"/>
          </p:cNvSpPr>
          <p:nvPr/>
        </p:nvSpPr>
        <p:spPr bwMode="auto">
          <a:xfrm>
            <a:off x="349250" y="1538288"/>
            <a:ext cx="8388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t>At the high applied stresses the sample compacted on the dry side is more compressible than the sample compacted on the wet side.</a:t>
            </a:r>
          </a:p>
        </p:txBody>
      </p:sp>
      <p:sp>
        <p:nvSpPr>
          <p:cNvPr id="35846" name="Text Box 7">
            <a:extLst>
              <a:ext uri="{FF2B5EF4-FFF2-40B4-BE49-F238E27FC236}">
                <a16:creationId xmlns:a16="http://schemas.microsoft.com/office/drawing/2014/main" id="{A2DE407A-BCCB-4CF3-94D3-B16A22A8106D}"/>
              </a:ext>
            </a:extLst>
          </p:cNvPr>
          <p:cNvSpPr txBox="1">
            <a:spLocks noChangeArrowheads="1"/>
          </p:cNvSpPr>
          <p:nvPr/>
        </p:nvSpPr>
        <p:spPr bwMode="auto">
          <a:xfrm>
            <a:off x="55563" y="6254750"/>
            <a:ext cx="239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Lambe and Whitman, 1979; Holtz and Kovacs, 1981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E7BC4828-01AB-4BD0-A56D-94567A0DA6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63AC46E-DA22-4AF6-B4F6-D43E967D0F68}" type="slidenum">
              <a:rPr lang="en-US" altLang="en-US" sz="1400"/>
              <a:pPr eaLnBrk="1" hangingPunct="1"/>
              <a:t>33</a:t>
            </a:fld>
            <a:endParaRPr lang="en-US" altLang="en-US" sz="1400"/>
          </a:p>
        </p:txBody>
      </p:sp>
      <p:sp>
        <p:nvSpPr>
          <p:cNvPr id="36867" name="Rectangle 2">
            <a:extLst>
              <a:ext uri="{FF2B5EF4-FFF2-40B4-BE49-F238E27FC236}">
                <a16:creationId xmlns:a16="http://schemas.microsoft.com/office/drawing/2014/main" id="{A788E8AD-1B51-4D09-A5C2-6A874769B6E6}"/>
              </a:ext>
            </a:extLst>
          </p:cNvPr>
          <p:cNvSpPr>
            <a:spLocks noGrp="1" noChangeArrowheads="1"/>
          </p:cNvSpPr>
          <p:nvPr>
            <p:ph type="title"/>
          </p:nvPr>
        </p:nvSpPr>
        <p:spPr/>
        <p:txBody>
          <a:bodyPr/>
          <a:lstStyle/>
          <a:p>
            <a:pPr eaLnBrk="1" hangingPunct="1"/>
            <a:r>
              <a:rPr lang="en-US" altLang="en-US"/>
              <a:t>4.4 Engineering Properties-Swelling </a:t>
            </a:r>
          </a:p>
        </p:txBody>
      </p:sp>
      <p:sp>
        <p:nvSpPr>
          <p:cNvPr id="36868" name="Rectangle 3">
            <a:extLst>
              <a:ext uri="{FF2B5EF4-FFF2-40B4-BE49-F238E27FC236}">
                <a16:creationId xmlns:a16="http://schemas.microsoft.com/office/drawing/2014/main" id="{FF012705-547E-4F50-8D33-00B2760AADBB}"/>
              </a:ext>
            </a:extLst>
          </p:cNvPr>
          <p:cNvSpPr>
            <a:spLocks noGrp="1" noChangeArrowheads="1"/>
          </p:cNvSpPr>
          <p:nvPr>
            <p:ph type="body" idx="1"/>
          </p:nvPr>
        </p:nvSpPr>
        <p:spPr/>
        <p:txBody>
          <a:bodyPr/>
          <a:lstStyle/>
          <a:p>
            <a:pPr marL="230188" indent="-230188" algn="just"/>
            <a:r>
              <a:rPr lang="en-US" altLang="en-US" sz="2400"/>
              <a:t>Swelling of compacted clays is greater for those compacted dry of optimum. They have a relatively greater deficiency of water and therefore have a greater tendency to adsorb water and thus swell more.</a:t>
            </a:r>
          </a:p>
          <a:p>
            <a:pPr marL="230188" indent="-230188" algn="just"/>
            <a:endParaRPr lang="en-US" altLang="en-US" sz="2400"/>
          </a:p>
        </p:txBody>
      </p:sp>
      <p:sp>
        <p:nvSpPr>
          <p:cNvPr id="36869" name="Line 4">
            <a:extLst>
              <a:ext uri="{FF2B5EF4-FFF2-40B4-BE49-F238E27FC236}">
                <a16:creationId xmlns:a16="http://schemas.microsoft.com/office/drawing/2014/main" id="{CE05B17D-A420-4CBA-A581-30D38DF80B52}"/>
              </a:ext>
            </a:extLst>
          </p:cNvPr>
          <p:cNvSpPr>
            <a:spLocks noChangeShapeType="1"/>
          </p:cNvSpPr>
          <p:nvPr/>
        </p:nvSpPr>
        <p:spPr bwMode="auto">
          <a:xfrm flipV="1">
            <a:off x="2789238" y="3881438"/>
            <a:ext cx="0" cy="198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0" name="Line 5">
            <a:extLst>
              <a:ext uri="{FF2B5EF4-FFF2-40B4-BE49-F238E27FC236}">
                <a16:creationId xmlns:a16="http://schemas.microsoft.com/office/drawing/2014/main" id="{E5E6DAAD-943E-418C-A52C-4BA3182CD3A7}"/>
              </a:ext>
            </a:extLst>
          </p:cNvPr>
          <p:cNvSpPr>
            <a:spLocks noChangeShapeType="1"/>
          </p:cNvSpPr>
          <p:nvPr/>
        </p:nvSpPr>
        <p:spPr bwMode="auto">
          <a:xfrm>
            <a:off x="2789238" y="5884863"/>
            <a:ext cx="264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1" name="Text Box 6">
            <a:extLst>
              <a:ext uri="{FF2B5EF4-FFF2-40B4-BE49-F238E27FC236}">
                <a16:creationId xmlns:a16="http://schemas.microsoft.com/office/drawing/2014/main" id="{CAD73F3C-90B4-4038-92E0-EFC013D76AA1}"/>
              </a:ext>
            </a:extLst>
          </p:cNvPr>
          <p:cNvSpPr txBox="1">
            <a:spLocks noChangeArrowheads="1"/>
          </p:cNvSpPr>
          <p:nvPr/>
        </p:nvSpPr>
        <p:spPr bwMode="auto">
          <a:xfrm>
            <a:off x="4706938" y="5826125"/>
            <a:ext cx="550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w</a:t>
            </a:r>
          </a:p>
        </p:txBody>
      </p:sp>
      <p:sp>
        <p:nvSpPr>
          <p:cNvPr id="36872" name="Text Box 7">
            <a:extLst>
              <a:ext uri="{FF2B5EF4-FFF2-40B4-BE49-F238E27FC236}">
                <a16:creationId xmlns:a16="http://schemas.microsoft.com/office/drawing/2014/main" id="{30FAF2C2-FB3A-4888-BA2D-11E95D0AE781}"/>
              </a:ext>
            </a:extLst>
          </p:cNvPr>
          <p:cNvSpPr txBox="1">
            <a:spLocks noChangeArrowheads="1"/>
          </p:cNvSpPr>
          <p:nvPr/>
        </p:nvSpPr>
        <p:spPr bwMode="auto">
          <a:xfrm>
            <a:off x="2398713" y="4476750"/>
            <a:ext cx="493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Symbol" panose="05050102010706020507" pitchFamily="18" charset="2"/>
              </a:rPr>
              <a:t></a:t>
            </a:r>
            <a:r>
              <a:rPr lang="en-US" altLang="en-US" baseline="-25000">
                <a:sym typeface="Symbol" panose="05050102010706020507" pitchFamily="18" charset="2"/>
              </a:rPr>
              <a:t>d</a:t>
            </a:r>
            <a:endParaRPr lang="en-US" altLang="en-US" baseline="-25000"/>
          </a:p>
        </p:txBody>
      </p:sp>
      <p:sp>
        <p:nvSpPr>
          <p:cNvPr id="36873" name="Text Box 8">
            <a:extLst>
              <a:ext uri="{FF2B5EF4-FFF2-40B4-BE49-F238E27FC236}">
                <a16:creationId xmlns:a16="http://schemas.microsoft.com/office/drawing/2014/main" id="{2606D173-4A1E-4EDB-B525-6B860B4D1939}"/>
              </a:ext>
            </a:extLst>
          </p:cNvPr>
          <p:cNvSpPr txBox="1">
            <a:spLocks noChangeArrowheads="1"/>
          </p:cNvSpPr>
          <p:nvPr/>
        </p:nvSpPr>
        <p:spPr bwMode="auto">
          <a:xfrm>
            <a:off x="3413125" y="3663950"/>
            <a:ext cx="204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(w</a:t>
            </a:r>
            <a:r>
              <a:rPr lang="en-US" altLang="en-US" baseline="-25000"/>
              <a:t>opt</a:t>
            </a:r>
            <a:r>
              <a:rPr lang="en-US" altLang="en-US"/>
              <a:t>, </a:t>
            </a:r>
            <a:r>
              <a:rPr lang="en-US" altLang="en-US">
                <a:sym typeface="Symbol" panose="05050102010706020507" pitchFamily="18" charset="2"/>
              </a:rPr>
              <a:t></a:t>
            </a:r>
            <a:r>
              <a:rPr lang="en-US" altLang="en-US" baseline="-25000">
                <a:sym typeface="Symbol" panose="05050102010706020507" pitchFamily="18" charset="2"/>
              </a:rPr>
              <a:t>d max</a:t>
            </a:r>
            <a:r>
              <a:rPr lang="en-US" altLang="en-US"/>
              <a:t>)</a:t>
            </a:r>
          </a:p>
        </p:txBody>
      </p:sp>
      <p:grpSp>
        <p:nvGrpSpPr>
          <p:cNvPr id="36874" name="Group 9">
            <a:extLst>
              <a:ext uri="{FF2B5EF4-FFF2-40B4-BE49-F238E27FC236}">
                <a16:creationId xmlns:a16="http://schemas.microsoft.com/office/drawing/2014/main" id="{83C2C10C-44AB-4A32-8A4D-66E7ACBF7032}"/>
              </a:ext>
            </a:extLst>
          </p:cNvPr>
          <p:cNvGrpSpPr>
            <a:grpSpLocks/>
          </p:cNvGrpSpPr>
          <p:nvPr/>
        </p:nvGrpSpPr>
        <p:grpSpPr bwMode="auto">
          <a:xfrm>
            <a:off x="2952750" y="4459288"/>
            <a:ext cx="2143125" cy="1012825"/>
            <a:chOff x="2271" y="6236"/>
            <a:chExt cx="5221" cy="3526"/>
          </a:xfrm>
        </p:grpSpPr>
        <p:sp>
          <p:nvSpPr>
            <p:cNvPr id="36881" name="Freeform 10">
              <a:extLst>
                <a:ext uri="{FF2B5EF4-FFF2-40B4-BE49-F238E27FC236}">
                  <a16:creationId xmlns:a16="http://schemas.microsoft.com/office/drawing/2014/main" id="{8E9FD9BE-E976-479E-942B-5935CA0A83C9}"/>
                </a:ext>
              </a:extLst>
            </p:cNvPr>
            <p:cNvSpPr>
              <a:spLocks/>
            </p:cNvSpPr>
            <p:nvPr/>
          </p:nvSpPr>
          <p:spPr bwMode="auto">
            <a:xfrm>
              <a:off x="4867" y="6237"/>
              <a:ext cx="2625" cy="3525"/>
            </a:xfrm>
            <a:custGeom>
              <a:avLst/>
              <a:gdLst>
                <a:gd name="T0" fmla="*/ 2 w 175"/>
                <a:gd name="T1" fmla="*/ 0 h 235"/>
                <a:gd name="T2" fmla="*/ 5 w 175"/>
                <a:gd name="T3" fmla="*/ 0 h 235"/>
                <a:gd name="T4" fmla="*/ 9 w 175"/>
                <a:gd name="T5" fmla="*/ 0 h 235"/>
                <a:gd name="T6" fmla="*/ 13 w 175"/>
                <a:gd name="T7" fmla="*/ 1 h 235"/>
                <a:gd name="T8" fmla="*/ 16 w 175"/>
                <a:gd name="T9" fmla="*/ 1 h 235"/>
                <a:gd name="T10" fmla="*/ 20 w 175"/>
                <a:gd name="T11" fmla="*/ 2 h 235"/>
                <a:gd name="T12" fmla="*/ 23 w 175"/>
                <a:gd name="T13" fmla="*/ 4 h 235"/>
                <a:gd name="T14" fmla="*/ 27 w 175"/>
                <a:gd name="T15" fmla="*/ 5 h 235"/>
                <a:gd name="T16" fmla="*/ 30 w 175"/>
                <a:gd name="T17" fmla="*/ 6 h 235"/>
                <a:gd name="T18" fmla="*/ 34 w 175"/>
                <a:gd name="T19" fmla="*/ 8 h 235"/>
                <a:gd name="T20" fmla="*/ 37 w 175"/>
                <a:gd name="T21" fmla="*/ 10 h 235"/>
                <a:gd name="T22" fmla="*/ 41 w 175"/>
                <a:gd name="T23" fmla="*/ 12 h 235"/>
                <a:gd name="T24" fmla="*/ 44 w 175"/>
                <a:gd name="T25" fmla="*/ 15 h 235"/>
                <a:gd name="T26" fmla="*/ 48 w 175"/>
                <a:gd name="T27" fmla="*/ 17 h 235"/>
                <a:gd name="T28" fmla="*/ 51 w 175"/>
                <a:gd name="T29" fmla="*/ 20 h 235"/>
                <a:gd name="T30" fmla="*/ 55 w 175"/>
                <a:gd name="T31" fmla="*/ 23 h 235"/>
                <a:gd name="T32" fmla="*/ 58 w 175"/>
                <a:gd name="T33" fmla="*/ 26 h 235"/>
                <a:gd name="T34" fmla="*/ 62 w 175"/>
                <a:gd name="T35" fmla="*/ 29 h 235"/>
                <a:gd name="T36" fmla="*/ 65 w 175"/>
                <a:gd name="T37" fmla="*/ 32 h 235"/>
                <a:gd name="T38" fmla="*/ 69 w 175"/>
                <a:gd name="T39" fmla="*/ 36 h 235"/>
                <a:gd name="T40" fmla="*/ 73 w 175"/>
                <a:gd name="T41" fmla="*/ 40 h 235"/>
                <a:gd name="T42" fmla="*/ 76 w 175"/>
                <a:gd name="T43" fmla="*/ 44 h 235"/>
                <a:gd name="T44" fmla="*/ 80 w 175"/>
                <a:gd name="T45" fmla="*/ 48 h 235"/>
                <a:gd name="T46" fmla="*/ 83 w 175"/>
                <a:gd name="T47" fmla="*/ 53 h 235"/>
                <a:gd name="T48" fmla="*/ 87 w 175"/>
                <a:gd name="T49" fmla="*/ 57 h 235"/>
                <a:gd name="T50" fmla="*/ 90 w 175"/>
                <a:gd name="T51" fmla="*/ 62 h 235"/>
                <a:gd name="T52" fmla="*/ 94 w 175"/>
                <a:gd name="T53" fmla="*/ 67 h 235"/>
                <a:gd name="T54" fmla="*/ 97 w 175"/>
                <a:gd name="T55" fmla="*/ 72 h 235"/>
                <a:gd name="T56" fmla="*/ 101 w 175"/>
                <a:gd name="T57" fmla="*/ 77 h 235"/>
                <a:gd name="T58" fmla="*/ 104 w 175"/>
                <a:gd name="T59" fmla="*/ 83 h 235"/>
                <a:gd name="T60" fmla="*/ 108 w 175"/>
                <a:gd name="T61" fmla="*/ 89 h 235"/>
                <a:gd name="T62" fmla="*/ 111 w 175"/>
                <a:gd name="T63" fmla="*/ 95 h 235"/>
                <a:gd name="T64" fmla="*/ 115 w 175"/>
                <a:gd name="T65" fmla="*/ 101 h 235"/>
                <a:gd name="T66" fmla="*/ 118 w 175"/>
                <a:gd name="T67" fmla="*/ 107 h 235"/>
                <a:gd name="T68" fmla="*/ 122 w 175"/>
                <a:gd name="T69" fmla="*/ 114 h 235"/>
                <a:gd name="T70" fmla="*/ 125 w 175"/>
                <a:gd name="T71" fmla="*/ 120 h 235"/>
                <a:gd name="T72" fmla="*/ 129 w 175"/>
                <a:gd name="T73" fmla="*/ 127 h 235"/>
                <a:gd name="T74" fmla="*/ 133 w 175"/>
                <a:gd name="T75" fmla="*/ 135 h 235"/>
                <a:gd name="T76" fmla="*/ 136 w 175"/>
                <a:gd name="T77" fmla="*/ 142 h 235"/>
                <a:gd name="T78" fmla="*/ 140 w 175"/>
                <a:gd name="T79" fmla="*/ 149 h 235"/>
                <a:gd name="T80" fmla="*/ 143 w 175"/>
                <a:gd name="T81" fmla="*/ 157 h 235"/>
                <a:gd name="T82" fmla="*/ 147 w 175"/>
                <a:gd name="T83" fmla="*/ 165 h 235"/>
                <a:gd name="T84" fmla="*/ 150 w 175"/>
                <a:gd name="T85" fmla="*/ 173 h 235"/>
                <a:gd name="T86" fmla="*/ 154 w 175"/>
                <a:gd name="T87" fmla="*/ 181 h 235"/>
                <a:gd name="T88" fmla="*/ 157 w 175"/>
                <a:gd name="T89" fmla="*/ 190 h 235"/>
                <a:gd name="T90" fmla="*/ 161 w 175"/>
                <a:gd name="T91" fmla="*/ 198 h 235"/>
                <a:gd name="T92" fmla="*/ 164 w 175"/>
                <a:gd name="T93" fmla="*/ 207 h 235"/>
                <a:gd name="T94" fmla="*/ 168 w 175"/>
                <a:gd name="T95" fmla="*/ 216 h 235"/>
                <a:gd name="T96" fmla="*/ 171 w 175"/>
                <a:gd name="T97" fmla="*/ 225 h 235"/>
                <a:gd name="T98" fmla="*/ 175 w 175"/>
                <a:gd name="T99" fmla="*/ 235 h 2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5"/>
                <a:gd name="T151" fmla="*/ 0 h 235"/>
                <a:gd name="T152" fmla="*/ 175 w 175"/>
                <a:gd name="T153" fmla="*/ 235 h 2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5" h="235">
                  <a:moveTo>
                    <a:pt x="0" y="0"/>
                  </a:moveTo>
                  <a:lnTo>
                    <a:pt x="2" y="0"/>
                  </a:lnTo>
                  <a:lnTo>
                    <a:pt x="4" y="0"/>
                  </a:lnTo>
                  <a:lnTo>
                    <a:pt x="5" y="0"/>
                  </a:lnTo>
                  <a:lnTo>
                    <a:pt x="7" y="0"/>
                  </a:lnTo>
                  <a:lnTo>
                    <a:pt x="9" y="0"/>
                  </a:lnTo>
                  <a:lnTo>
                    <a:pt x="11" y="0"/>
                  </a:lnTo>
                  <a:lnTo>
                    <a:pt x="13" y="1"/>
                  </a:lnTo>
                  <a:lnTo>
                    <a:pt x="14" y="1"/>
                  </a:lnTo>
                  <a:lnTo>
                    <a:pt x="16" y="1"/>
                  </a:lnTo>
                  <a:lnTo>
                    <a:pt x="18" y="2"/>
                  </a:lnTo>
                  <a:lnTo>
                    <a:pt x="20" y="2"/>
                  </a:lnTo>
                  <a:lnTo>
                    <a:pt x="21" y="3"/>
                  </a:lnTo>
                  <a:lnTo>
                    <a:pt x="23" y="4"/>
                  </a:lnTo>
                  <a:lnTo>
                    <a:pt x="25" y="4"/>
                  </a:lnTo>
                  <a:lnTo>
                    <a:pt x="27" y="5"/>
                  </a:lnTo>
                  <a:lnTo>
                    <a:pt x="28" y="6"/>
                  </a:lnTo>
                  <a:lnTo>
                    <a:pt x="30" y="6"/>
                  </a:lnTo>
                  <a:lnTo>
                    <a:pt x="32" y="7"/>
                  </a:lnTo>
                  <a:lnTo>
                    <a:pt x="34" y="8"/>
                  </a:lnTo>
                  <a:lnTo>
                    <a:pt x="35" y="9"/>
                  </a:lnTo>
                  <a:lnTo>
                    <a:pt x="37" y="10"/>
                  </a:lnTo>
                  <a:lnTo>
                    <a:pt x="39" y="11"/>
                  </a:lnTo>
                  <a:lnTo>
                    <a:pt x="41" y="12"/>
                  </a:lnTo>
                  <a:lnTo>
                    <a:pt x="43" y="13"/>
                  </a:lnTo>
                  <a:lnTo>
                    <a:pt x="44" y="15"/>
                  </a:lnTo>
                  <a:lnTo>
                    <a:pt x="46" y="16"/>
                  </a:lnTo>
                  <a:lnTo>
                    <a:pt x="48" y="17"/>
                  </a:lnTo>
                  <a:lnTo>
                    <a:pt x="50" y="18"/>
                  </a:lnTo>
                  <a:lnTo>
                    <a:pt x="51" y="20"/>
                  </a:lnTo>
                  <a:lnTo>
                    <a:pt x="53" y="21"/>
                  </a:lnTo>
                  <a:lnTo>
                    <a:pt x="55" y="23"/>
                  </a:lnTo>
                  <a:lnTo>
                    <a:pt x="57" y="24"/>
                  </a:lnTo>
                  <a:lnTo>
                    <a:pt x="58" y="26"/>
                  </a:lnTo>
                  <a:lnTo>
                    <a:pt x="60" y="27"/>
                  </a:lnTo>
                  <a:lnTo>
                    <a:pt x="62" y="29"/>
                  </a:lnTo>
                  <a:lnTo>
                    <a:pt x="64" y="31"/>
                  </a:lnTo>
                  <a:lnTo>
                    <a:pt x="65" y="32"/>
                  </a:lnTo>
                  <a:lnTo>
                    <a:pt x="67" y="34"/>
                  </a:lnTo>
                  <a:lnTo>
                    <a:pt x="69" y="36"/>
                  </a:lnTo>
                  <a:lnTo>
                    <a:pt x="71" y="38"/>
                  </a:lnTo>
                  <a:lnTo>
                    <a:pt x="73" y="40"/>
                  </a:lnTo>
                  <a:lnTo>
                    <a:pt x="74" y="42"/>
                  </a:lnTo>
                  <a:lnTo>
                    <a:pt x="76" y="44"/>
                  </a:lnTo>
                  <a:lnTo>
                    <a:pt x="78" y="46"/>
                  </a:lnTo>
                  <a:lnTo>
                    <a:pt x="80" y="48"/>
                  </a:lnTo>
                  <a:lnTo>
                    <a:pt x="81" y="50"/>
                  </a:lnTo>
                  <a:lnTo>
                    <a:pt x="83" y="53"/>
                  </a:lnTo>
                  <a:lnTo>
                    <a:pt x="85" y="55"/>
                  </a:lnTo>
                  <a:lnTo>
                    <a:pt x="87" y="57"/>
                  </a:lnTo>
                  <a:lnTo>
                    <a:pt x="88" y="60"/>
                  </a:lnTo>
                  <a:lnTo>
                    <a:pt x="90" y="62"/>
                  </a:lnTo>
                  <a:lnTo>
                    <a:pt x="92" y="64"/>
                  </a:lnTo>
                  <a:lnTo>
                    <a:pt x="94" y="67"/>
                  </a:lnTo>
                  <a:lnTo>
                    <a:pt x="95" y="69"/>
                  </a:lnTo>
                  <a:lnTo>
                    <a:pt x="97" y="72"/>
                  </a:lnTo>
                  <a:lnTo>
                    <a:pt x="99" y="75"/>
                  </a:lnTo>
                  <a:lnTo>
                    <a:pt x="101" y="77"/>
                  </a:lnTo>
                  <a:lnTo>
                    <a:pt x="103" y="80"/>
                  </a:lnTo>
                  <a:lnTo>
                    <a:pt x="104" y="83"/>
                  </a:lnTo>
                  <a:lnTo>
                    <a:pt x="106" y="86"/>
                  </a:lnTo>
                  <a:lnTo>
                    <a:pt x="108" y="89"/>
                  </a:lnTo>
                  <a:lnTo>
                    <a:pt x="110" y="92"/>
                  </a:lnTo>
                  <a:lnTo>
                    <a:pt x="111" y="95"/>
                  </a:lnTo>
                  <a:lnTo>
                    <a:pt x="113" y="98"/>
                  </a:lnTo>
                  <a:lnTo>
                    <a:pt x="115" y="101"/>
                  </a:lnTo>
                  <a:lnTo>
                    <a:pt x="117" y="104"/>
                  </a:lnTo>
                  <a:lnTo>
                    <a:pt x="118" y="107"/>
                  </a:lnTo>
                  <a:lnTo>
                    <a:pt x="120" y="110"/>
                  </a:lnTo>
                  <a:lnTo>
                    <a:pt x="122" y="114"/>
                  </a:lnTo>
                  <a:lnTo>
                    <a:pt x="124" y="117"/>
                  </a:lnTo>
                  <a:lnTo>
                    <a:pt x="125" y="120"/>
                  </a:lnTo>
                  <a:lnTo>
                    <a:pt x="127" y="124"/>
                  </a:lnTo>
                  <a:lnTo>
                    <a:pt x="129" y="127"/>
                  </a:lnTo>
                  <a:lnTo>
                    <a:pt x="131" y="131"/>
                  </a:lnTo>
                  <a:lnTo>
                    <a:pt x="133" y="135"/>
                  </a:lnTo>
                  <a:lnTo>
                    <a:pt x="134" y="138"/>
                  </a:lnTo>
                  <a:lnTo>
                    <a:pt x="136" y="142"/>
                  </a:lnTo>
                  <a:lnTo>
                    <a:pt x="138" y="146"/>
                  </a:lnTo>
                  <a:lnTo>
                    <a:pt x="140" y="149"/>
                  </a:lnTo>
                  <a:lnTo>
                    <a:pt x="141" y="153"/>
                  </a:lnTo>
                  <a:lnTo>
                    <a:pt x="143" y="157"/>
                  </a:lnTo>
                  <a:lnTo>
                    <a:pt x="145" y="161"/>
                  </a:lnTo>
                  <a:lnTo>
                    <a:pt x="147" y="165"/>
                  </a:lnTo>
                  <a:lnTo>
                    <a:pt x="148" y="169"/>
                  </a:lnTo>
                  <a:lnTo>
                    <a:pt x="150" y="173"/>
                  </a:lnTo>
                  <a:lnTo>
                    <a:pt x="152" y="177"/>
                  </a:lnTo>
                  <a:lnTo>
                    <a:pt x="154" y="181"/>
                  </a:lnTo>
                  <a:lnTo>
                    <a:pt x="155" y="185"/>
                  </a:lnTo>
                  <a:lnTo>
                    <a:pt x="157" y="190"/>
                  </a:lnTo>
                  <a:lnTo>
                    <a:pt x="159" y="194"/>
                  </a:lnTo>
                  <a:lnTo>
                    <a:pt x="161" y="198"/>
                  </a:lnTo>
                  <a:lnTo>
                    <a:pt x="162" y="203"/>
                  </a:lnTo>
                  <a:lnTo>
                    <a:pt x="164" y="207"/>
                  </a:lnTo>
                  <a:lnTo>
                    <a:pt x="166" y="212"/>
                  </a:lnTo>
                  <a:lnTo>
                    <a:pt x="168" y="216"/>
                  </a:lnTo>
                  <a:lnTo>
                    <a:pt x="170" y="221"/>
                  </a:lnTo>
                  <a:lnTo>
                    <a:pt x="171" y="225"/>
                  </a:lnTo>
                  <a:lnTo>
                    <a:pt x="173" y="230"/>
                  </a:lnTo>
                  <a:lnTo>
                    <a:pt x="175" y="235"/>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82" name="Freeform 11">
              <a:extLst>
                <a:ext uri="{FF2B5EF4-FFF2-40B4-BE49-F238E27FC236}">
                  <a16:creationId xmlns:a16="http://schemas.microsoft.com/office/drawing/2014/main" id="{5FB93A94-E115-43A4-AA87-0B9A8F554F1F}"/>
                </a:ext>
              </a:extLst>
            </p:cNvPr>
            <p:cNvSpPr>
              <a:spLocks/>
            </p:cNvSpPr>
            <p:nvPr/>
          </p:nvSpPr>
          <p:spPr bwMode="auto">
            <a:xfrm>
              <a:off x="2271" y="6236"/>
              <a:ext cx="2610" cy="3525"/>
            </a:xfrm>
            <a:custGeom>
              <a:avLst/>
              <a:gdLst>
                <a:gd name="T0" fmla="*/ 172 w 174"/>
                <a:gd name="T1" fmla="*/ 0 h 235"/>
                <a:gd name="T2" fmla="*/ 169 w 174"/>
                <a:gd name="T3" fmla="*/ 0 h 235"/>
                <a:gd name="T4" fmla="*/ 165 w 174"/>
                <a:gd name="T5" fmla="*/ 0 h 235"/>
                <a:gd name="T6" fmla="*/ 162 w 174"/>
                <a:gd name="T7" fmla="*/ 1 h 235"/>
                <a:gd name="T8" fmla="*/ 158 w 174"/>
                <a:gd name="T9" fmla="*/ 1 h 235"/>
                <a:gd name="T10" fmla="*/ 155 w 174"/>
                <a:gd name="T11" fmla="*/ 2 h 235"/>
                <a:gd name="T12" fmla="*/ 151 w 174"/>
                <a:gd name="T13" fmla="*/ 4 h 235"/>
                <a:gd name="T14" fmla="*/ 148 w 174"/>
                <a:gd name="T15" fmla="*/ 5 h 235"/>
                <a:gd name="T16" fmla="*/ 144 w 174"/>
                <a:gd name="T17" fmla="*/ 6 h 235"/>
                <a:gd name="T18" fmla="*/ 141 w 174"/>
                <a:gd name="T19" fmla="*/ 8 h 235"/>
                <a:gd name="T20" fmla="*/ 137 w 174"/>
                <a:gd name="T21" fmla="*/ 10 h 235"/>
                <a:gd name="T22" fmla="*/ 134 w 174"/>
                <a:gd name="T23" fmla="*/ 12 h 235"/>
                <a:gd name="T24" fmla="*/ 130 w 174"/>
                <a:gd name="T25" fmla="*/ 15 h 235"/>
                <a:gd name="T26" fmla="*/ 127 w 174"/>
                <a:gd name="T27" fmla="*/ 17 h 235"/>
                <a:gd name="T28" fmla="*/ 123 w 174"/>
                <a:gd name="T29" fmla="*/ 20 h 235"/>
                <a:gd name="T30" fmla="*/ 119 w 174"/>
                <a:gd name="T31" fmla="*/ 23 h 235"/>
                <a:gd name="T32" fmla="*/ 116 w 174"/>
                <a:gd name="T33" fmla="*/ 26 h 235"/>
                <a:gd name="T34" fmla="*/ 112 w 174"/>
                <a:gd name="T35" fmla="*/ 29 h 235"/>
                <a:gd name="T36" fmla="*/ 109 w 174"/>
                <a:gd name="T37" fmla="*/ 32 h 235"/>
                <a:gd name="T38" fmla="*/ 105 w 174"/>
                <a:gd name="T39" fmla="*/ 36 h 235"/>
                <a:gd name="T40" fmla="*/ 102 w 174"/>
                <a:gd name="T41" fmla="*/ 40 h 235"/>
                <a:gd name="T42" fmla="*/ 98 w 174"/>
                <a:gd name="T43" fmla="*/ 44 h 235"/>
                <a:gd name="T44" fmla="*/ 95 w 174"/>
                <a:gd name="T45" fmla="*/ 48 h 235"/>
                <a:gd name="T46" fmla="*/ 91 w 174"/>
                <a:gd name="T47" fmla="*/ 53 h 235"/>
                <a:gd name="T48" fmla="*/ 88 w 174"/>
                <a:gd name="T49" fmla="*/ 57 h 235"/>
                <a:gd name="T50" fmla="*/ 84 w 174"/>
                <a:gd name="T51" fmla="*/ 62 h 235"/>
                <a:gd name="T52" fmla="*/ 81 w 174"/>
                <a:gd name="T53" fmla="*/ 67 h 235"/>
                <a:gd name="T54" fmla="*/ 77 w 174"/>
                <a:gd name="T55" fmla="*/ 72 h 235"/>
                <a:gd name="T56" fmla="*/ 74 w 174"/>
                <a:gd name="T57" fmla="*/ 77 h 235"/>
                <a:gd name="T58" fmla="*/ 70 w 174"/>
                <a:gd name="T59" fmla="*/ 83 h 235"/>
                <a:gd name="T60" fmla="*/ 67 w 174"/>
                <a:gd name="T61" fmla="*/ 89 h 235"/>
                <a:gd name="T62" fmla="*/ 63 w 174"/>
                <a:gd name="T63" fmla="*/ 95 h 235"/>
                <a:gd name="T64" fmla="*/ 59 w 174"/>
                <a:gd name="T65" fmla="*/ 101 h 235"/>
                <a:gd name="T66" fmla="*/ 56 w 174"/>
                <a:gd name="T67" fmla="*/ 107 h 235"/>
                <a:gd name="T68" fmla="*/ 52 w 174"/>
                <a:gd name="T69" fmla="*/ 114 h 235"/>
                <a:gd name="T70" fmla="*/ 49 w 174"/>
                <a:gd name="T71" fmla="*/ 120 h 235"/>
                <a:gd name="T72" fmla="*/ 45 w 174"/>
                <a:gd name="T73" fmla="*/ 127 h 235"/>
                <a:gd name="T74" fmla="*/ 42 w 174"/>
                <a:gd name="T75" fmla="*/ 135 h 235"/>
                <a:gd name="T76" fmla="*/ 38 w 174"/>
                <a:gd name="T77" fmla="*/ 142 h 235"/>
                <a:gd name="T78" fmla="*/ 35 w 174"/>
                <a:gd name="T79" fmla="*/ 149 h 235"/>
                <a:gd name="T80" fmla="*/ 31 w 174"/>
                <a:gd name="T81" fmla="*/ 157 h 235"/>
                <a:gd name="T82" fmla="*/ 28 w 174"/>
                <a:gd name="T83" fmla="*/ 165 h 235"/>
                <a:gd name="T84" fmla="*/ 24 w 174"/>
                <a:gd name="T85" fmla="*/ 173 h 235"/>
                <a:gd name="T86" fmla="*/ 21 w 174"/>
                <a:gd name="T87" fmla="*/ 181 h 235"/>
                <a:gd name="T88" fmla="*/ 17 w 174"/>
                <a:gd name="T89" fmla="*/ 190 h 235"/>
                <a:gd name="T90" fmla="*/ 14 w 174"/>
                <a:gd name="T91" fmla="*/ 198 h 235"/>
                <a:gd name="T92" fmla="*/ 10 w 174"/>
                <a:gd name="T93" fmla="*/ 207 h 235"/>
                <a:gd name="T94" fmla="*/ 7 w 174"/>
                <a:gd name="T95" fmla="*/ 216 h 235"/>
                <a:gd name="T96" fmla="*/ 3 w 174"/>
                <a:gd name="T97" fmla="*/ 225 h 235"/>
                <a:gd name="T98" fmla="*/ 0 w 174"/>
                <a:gd name="T99" fmla="*/ 235 h 2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
                <a:gd name="T151" fmla="*/ 0 h 235"/>
                <a:gd name="T152" fmla="*/ 174 w 174"/>
                <a:gd name="T153" fmla="*/ 235 h 2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 h="235">
                  <a:moveTo>
                    <a:pt x="174" y="0"/>
                  </a:moveTo>
                  <a:lnTo>
                    <a:pt x="172" y="0"/>
                  </a:lnTo>
                  <a:lnTo>
                    <a:pt x="171" y="0"/>
                  </a:lnTo>
                  <a:lnTo>
                    <a:pt x="169" y="0"/>
                  </a:lnTo>
                  <a:lnTo>
                    <a:pt x="167" y="0"/>
                  </a:lnTo>
                  <a:lnTo>
                    <a:pt x="165" y="0"/>
                  </a:lnTo>
                  <a:lnTo>
                    <a:pt x="164" y="0"/>
                  </a:lnTo>
                  <a:lnTo>
                    <a:pt x="162" y="1"/>
                  </a:lnTo>
                  <a:lnTo>
                    <a:pt x="160" y="1"/>
                  </a:lnTo>
                  <a:lnTo>
                    <a:pt x="158" y="1"/>
                  </a:lnTo>
                  <a:lnTo>
                    <a:pt x="157" y="2"/>
                  </a:lnTo>
                  <a:lnTo>
                    <a:pt x="155" y="2"/>
                  </a:lnTo>
                  <a:lnTo>
                    <a:pt x="153" y="3"/>
                  </a:lnTo>
                  <a:lnTo>
                    <a:pt x="151" y="4"/>
                  </a:lnTo>
                  <a:lnTo>
                    <a:pt x="149" y="4"/>
                  </a:lnTo>
                  <a:lnTo>
                    <a:pt x="148" y="5"/>
                  </a:lnTo>
                  <a:lnTo>
                    <a:pt x="146" y="6"/>
                  </a:lnTo>
                  <a:lnTo>
                    <a:pt x="144" y="6"/>
                  </a:lnTo>
                  <a:lnTo>
                    <a:pt x="142" y="7"/>
                  </a:lnTo>
                  <a:lnTo>
                    <a:pt x="141" y="8"/>
                  </a:lnTo>
                  <a:lnTo>
                    <a:pt x="139" y="9"/>
                  </a:lnTo>
                  <a:lnTo>
                    <a:pt x="137" y="10"/>
                  </a:lnTo>
                  <a:lnTo>
                    <a:pt x="135" y="11"/>
                  </a:lnTo>
                  <a:lnTo>
                    <a:pt x="134" y="12"/>
                  </a:lnTo>
                  <a:lnTo>
                    <a:pt x="132" y="13"/>
                  </a:lnTo>
                  <a:lnTo>
                    <a:pt x="130" y="15"/>
                  </a:lnTo>
                  <a:lnTo>
                    <a:pt x="128" y="16"/>
                  </a:lnTo>
                  <a:lnTo>
                    <a:pt x="127" y="17"/>
                  </a:lnTo>
                  <a:lnTo>
                    <a:pt x="125" y="18"/>
                  </a:lnTo>
                  <a:lnTo>
                    <a:pt x="123" y="20"/>
                  </a:lnTo>
                  <a:lnTo>
                    <a:pt x="121" y="21"/>
                  </a:lnTo>
                  <a:lnTo>
                    <a:pt x="119" y="23"/>
                  </a:lnTo>
                  <a:lnTo>
                    <a:pt x="118" y="24"/>
                  </a:lnTo>
                  <a:lnTo>
                    <a:pt x="116" y="26"/>
                  </a:lnTo>
                  <a:lnTo>
                    <a:pt x="114" y="27"/>
                  </a:lnTo>
                  <a:lnTo>
                    <a:pt x="112" y="29"/>
                  </a:lnTo>
                  <a:lnTo>
                    <a:pt x="111" y="31"/>
                  </a:lnTo>
                  <a:lnTo>
                    <a:pt x="109" y="32"/>
                  </a:lnTo>
                  <a:lnTo>
                    <a:pt x="107" y="34"/>
                  </a:lnTo>
                  <a:lnTo>
                    <a:pt x="105" y="36"/>
                  </a:lnTo>
                  <a:lnTo>
                    <a:pt x="104" y="38"/>
                  </a:lnTo>
                  <a:lnTo>
                    <a:pt x="102" y="40"/>
                  </a:lnTo>
                  <a:lnTo>
                    <a:pt x="100" y="42"/>
                  </a:lnTo>
                  <a:lnTo>
                    <a:pt x="98" y="44"/>
                  </a:lnTo>
                  <a:lnTo>
                    <a:pt x="97" y="46"/>
                  </a:lnTo>
                  <a:lnTo>
                    <a:pt x="95" y="48"/>
                  </a:lnTo>
                  <a:lnTo>
                    <a:pt x="93" y="50"/>
                  </a:lnTo>
                  <a:lnTo>
                    <a:pt x="91" y="53"/>
                  </a:lnTo>
                  <a:lnTo>
                    <a:pt x="89" y="55"/>
                  </a:lnTo>
                  <a:lnTo>
                    <a:pt x="88" y="57"/>
                  </a:lnTo>
                  <a:lnTo>
                    <a:pt x="86" y="60"/>
                  </a:lnTo>
                  <a:lnTo>
                    <a:pt x="84" y="62"/>
                  </a:lnTo>
                  <a:lnTo>
                    <a:pt x="82" y="64"/>
                  </a:lnTo>
                  <a:lnTo>
                    <a:pt x="81" y="67"/>
                  </a:lnTo>
                  <a:lnTo>
                    <a:pt x="79" y="69"/>
                  </a:lnTo>
                  <a:lnTo>
                    <a:pt x="77" y="72"/>
                  </a:lnTo>
                  <a:lnTo>
                    <a:pt x="75" y="75"/>
                  </a:lnTo>
                  <a:lnTo>
                    <a:pt x="74" y="77"/>
                  </a:lnTo>
                  <a:lnTo>
                    <a:pt x="72" y="80"/>
                  </a:lnTo>
                  <a:lnTo>
                    <a:pt x="70" y="83"/>
                  </a:lnTo>
                  <a:lnTo>
                    <a:pt x="68" y="86"/>
                  </a:lnTo>
                  <a:lnTo>
                    <a:pt x="67" y="89"/>
                  </a:lnTo>
                  <a:lnTo>
                    <a:pt x="65" y="92"/>
                  </a:lnTo>
                  <a:lnTo>
                    <a:pt x="63" y="95"/>
                  </a:lnTo>
                  <a:lnTo>
                    <a:pt x="61" y="98"/>
                  </a:lnTo>
                  <a:lnTo>
                    <a:pt x="59" y="101"/>
                  </a:lnTo>
                  <a:lnTo>
                    <a:pt x="58" y="104"/>
                  </a:lnTo>
                  <a:lnTo>
                    <a:pt x="56" y="107"/>
                  </a:lnTo>
                  <a:lnTo>
                    <a:pt x="54" y="110"/>
                  </a:lnTo>
                  <a:lnTo>
                    <a:pt x="52" y="114"/>
                  </a:lnTo>
                  <a:lnTo>
                    <a:pt x="51" y="117"/>
                  </a:lnTo>
                  <a:lnTo>
                    <a:pt x="49" y="120"/>
                  </a:lnTo>
                  <a:lnTo>
                    <a:pt x="47" y="124"/>
                  </a:lnTo>
                  <a:lnTo>
                    <a:pt x="45" y="127"/>
                  </a:lnTo>
                  <a:lnTo>
                    <a:pt x="44" y="131"/>
                  </a:lnTo>
                  <a:lnTo>
                    <a:pt x="42" y="135"/>
                  </a:lnTo>
                  <a:lnTo>
                    <a:pt x="40" y="138"/>
                  </a:lnTo>
                  <a:lnTo>
                    <a:pt x="38" y="142"/>
                  </a:lnTo>
                  <a:lnTo>
                    <a:pt x="37" y="146"/>
                  </a:lnTo>
                  <a:lnTo>
                    <a:pt x="35" y="149"/>
                  </a:lnTo>
                  <a:lnTo>
                    <a:pt x="33" y="153"/>
                  </a:lnTo>
                  <a:lnTo>
                    <a:pt x="31" y="157"/>
                  </a:lnTo>
                  <a:lnTo>
                    <a:pt x="29" y="161"/>
                  </a:lnTo>
                  <a:lnTo>
                    <a:pt x="28" y="165"/>
                  </a:lnTo>
                  <a:lnTo>
                    <a:pt x="26" y="169"/>
                  </a:lnTo>
                  <a:lnTo>
                    <a:pt x="24" y="173"/>
                  </a:lnTo>
                  <a:lnTo>
                    <a:pt x="22" y="177"/>
                  </a:lnTo>
                  <a:lnTo>
                    <a:pt x="21" y="181"/>
                  </a:lnTo>
                  <a:lnTo>
                    <a:pt x="19" y="185"/>
                  </a:lnTo>
                  <a:lnTo>
                    <a:pt x="17" y="190"/>
                  </a:lnTo>
                  <a:lnTo>
                    <a:pt x="15" y="194"/>
                  </a:lnTo>
                  <a:lnTo>
                    <a:pt x="14" y="198"/>
                  </a:lnTo>
                  <a:lnTo>
                    <a:pt x="12" y="203"/>
                  </a:lnTo>
                  <a:lnTo>
                    <a:pt x="10" y="207"/>
                  </a:lnTo>
                  <a:lnTo>
                    <a:pt x="8" y="212"/>
                  </a:lnTo>
                  <a:lnTo>
                    <a:pt x="7" y="216"/>
                  </a:lnTo>
                  <a:lnTo>
                    <a:pt x="5" y="221"/>
                  </a:lnTo>
                  <a:lnTo>
                    <a:pt x="3" y="225"/>
                  </a:lnTo>
                  <a:lnTo>
                    <a:pt x="1" y="230"/>
                  </a:lnTo>
                  <a:lnTo>
                    <a:pt x="0" y="235"/>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6875" name="Oval 12">
            <a:extLst>
              <a:ext uri="{FF2B5EF4-FFF2-40B4-BE49-F238E27FC236}">
                <a16:creationId xmlns:a16="http://schemas.microsoft.com/office/drawing/2014/main" id="{337BE4D2-ACB5-43EE-BF81-76993F5AAE0C}"/>
              </a:ext>
            </a:extLst>
          </p:cNvPr>
          <p:cNvSpPr>
            <a:spLocks noChangeArrowheads="1"/>
          </p:cNvSpPr>
          <p:nvPr/>
        </p:nvSpPr>
        <p:spPr bwMode="auto">
          <a:xfrm>
            <a:off x="3935413" y="4389438"/>
            <a:ext cx="117475" cy="117475"/>
          </a:xfrm>
          <a:prstGeom prst="ellipse">
            <a:avLst/>
          </a:prstGeom>
          <a:solidFill>
            <a:srgbClr val="000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876" name="Line 13">
            <a:extLst>
              <a:ext uri="{FF2B5EF4-FFF2-40B4-BE49-F238E27FC236}">
                <a16:creationId xmlns:a16="http://schemas.microsoft.com/office/drawing/2014/main" id="{87E9CEB9-92CB-4D1D-A9D2-E5D7AA243DA7}"/>
              </a:ext>
            </a:extLst>
          </p:cNvPr>
          <p:cNvSpPr>
            <a:spLocks noChangeShapeType="1"/>
          </p:cNvSpPr>
          <p:nvPr/>
        </p:nvSpPr>
        <p:spPr bwMode="auto">
          <a:xfrm flipH="1">
            <a:off x="2324100" y="4419600"/>
            <a:ext cx="1204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Text Box 14">
            <a:extLst>
              <a:ext uri="{FF2B5EF4-FFF2-40B4-BE49-F238E27FC236}">
                <a16:creationId xmlns:a16="http://schemas.microsoft.com/office/drawing/2014/main" id="{C2217898-EBC9-41C3-A514-D51E4982CEC8}"/>
              </a:ext>
            </a:extLst>
          </p:cNvPr>
          <p:cNvSpPr txBox="1">
            <a:spLocks noChangeArrowheads="1"/>
          </p:cNvSpPr>
          <p:nvPr/>
        </p:nvSpPr>
        <p:spPr bwMode="auto">
          <a:xfrm>
            <a:off x="990600" y="3925888"/>
            <a:ext cx="1276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Higher swelling potential</a:t>
            </a:r>
          </a:p>
        </p:txBody>
      </p:sp>
      <p:sp>
        <p:nvSpPr>
          <p:cNvPr id="36878" name="Text Box 16">
            <a:extLst>
              <a:ext uri="{FF2B5EF4-FFF2-40B4-BE49-F238E27FC236}">
                <a16:creationId xmlns:a16="http://schemas.microsoft.com/office/drawing/2014/main" id="{F7BD3AAE-1A94-438D-B90C-0C326595EBD4}"/>
              </a:ext>
            </a:extLst>
          </p:cNvPr>
          <p:cNvSpPr txBox="1">
            <a:spLocks noChangeArrowheads="1"/>
          </p:cNvSpPr>
          <p:nvPr/>
        </p:nvSpPr>
        <p:spPr bwMode="auto">
          <a:xfrm>
            <a:off x="5748338" y="6437313"/>
            <a:ext cx="2219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Holtz and Kovacs, 1981</a:t>
            </a:r>
          </a:p>
        </p:txBody>
      </p:sp>
      <p:sp>
        <p:nvSpPr>
          <p:cNvPr id="36879" name="Line 17">
            <a:extLst>
              <a:ext uri="{FF2B5EF4-FFF2-40B4-BE49-F238E27FC236}">
                <a16:creationId xmlns:a16="http://schemas.microsoft.com/office/drawing/2014/main" id="{E30B3E29-98CE-4E7C-BF36-6804FFC37376}"/>
              </a:ext>
            </a:extLst>
          </p:cNvPr>
          <p:cNvSpPr>
            <a:spLocks noChangeShapeType="1"/>
          </p:cNvSpPr>
          <p:nvPr/>
        </p:nvSpPr>
        <p:spPr bwMode="auto">
          <a:xfrm>
            <a:off x="4406900" y="4441825"/>
            <a:ext cx="1204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0" name="Text Box 18">
            <a:extLst>
              <a:ext uri="{FF2B5EF4-FFF2-40B4-BE49-F238E27FC236}">
                <a16:creationId xmlns:a16="http://schemas.microsoft.com/office/drawing/2014/main" id="{35E47042-1D26-41A4-B5D0-3A13E7D3D7E7}"/>
              </a:ext>
            </a:extLst>
          </p:cNvPr>
          <p:cNvSpPr txBox="1">
            <a:spLocks noChangeArrowheads="1"/>
          </p:cNvSpPr>
          <p:nvPr/>
        </p:nvSpPr>
        <p:spPr bwMode="auto">
          <a:xfrm>
            <a:off x="5816600" y="3948113"/>
            <a:ext cx="1276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Higher shrinkage potential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21B48C16-49A2-4291-81B6-82E7465D8E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837B8A-37C2-4C92-B453-E0A6B163A5C2}" type="slidenum">
              <a:rPr lang="en-US" altLang="en-US" sz="1400"/>
              <a:pPr eaLnBrk="1" hangingPunct="1"/>
              <a:t>34</a:t>
            </a:fld>
            <a:endParaRPr lang="en-US" altLang="en-US" sz="1400"/>
          </a:p>
        </p:txBody>
      </p:sp>
      <p:sp>
        <p:nvSpPr>
          <p:cNvPr id="37891" name="Rectangle 2">
            <a:extLst>
              <a:ext uri="{FF2B5EF4-FFF2-40B4-BE49-F238E27FC236}">
                <a16:creationId xmlns:a16="http://schemas.microsoft.com/office/drawing/2014/main" id="{CF8238FF-4312-40B2-99B2-268184D494DD}"/>
              </a:ext>
            </a:extLst>
          </p:cNvPr>
          <p:cNvSpPr>
            <a:spLocks noGrp="1" noChangeArrowheads="1"/>
          </p:cNvSpPr>
          <p:nvPr>
            <p:ph type="title"/>
          </p:nvPr>
        </p:nvSpPr>
        <p:spPr/>
        <p:txBody>
          <a:bodyPr/>
          <a:lstStyle/>
          <a:p>
            <a:pPr eaLnBrk="1" hangingPunct="1"/>
            <a:r>
              <a:rPr lang="en-US" altLang="en-US"/>
              <a:t>4.5 Engineering Properties-Strength</a:t>
            </a:r>
          </a:p>
        </p:txBody>
      </p:sp>
      <p:pic>
        <p:nvPicPr>
          <p:cNvPr id="37892" name="Picture 4" descr="C:\Wang-HKUST\course-CIVIL270\Picture-compaction\strength.jpg">
            <a:extLst>
              <a:ext uri="{FF2B5EF4-FFF2-40B4-BE49-F238E27FC236}">
                <a16:creationId xmlns:a16="http://schemas.microsoft.com/office/drawing/2014/main" id="{5E6A462C-DBDB-46AF-B0D5-6D9748730104}"/>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1416050"/>
            <a:ext cx="743108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a16="http://schemas.microsoft.com/office/drawing/2014/main" id="{46FA51B6-DBC1-4CF9-861A-8849269C616D}"/>
              </a:ext>
            </a:extLst>
          </p:cNvPr>
          <p:cNvSpPr txBox="1">
            <a:spLocks noChangeArrowheads="1"/>
          </p:cNvSpPr>
          <p:nvPr/>
        </p:nvSpPr>
        <p:spPr bwMode="auto">
          <a:xfrm>
            <a:off x="6457950" y="1438275"/>
            <a:ext cx="23510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Samples (Kaolinite) compacted dry of optimum tend to be more rigid and stronger than samples compacted wet of optimum</a:t>
            </a:r>
          </a:p>
        </p:txBody>
      </p:sp>
      <p:sp>
        <p:nvSpPr>
          <p:cNvPr id="37894" name="Text Box 6">
            <a:extLst>
              <a:ext uri="{FF2B5EF4-FFF2-40B4-BE49-F238E27FC236}">
                <a16:creationId xmlns:a16="http://schemas.microsoft.com/office/drawing/2014/main" id="{7ACCB5A3-0A9E-4849-B910-2311456FB67C}"/>
              </a:ext>
            </a:extLst>
          </p:cNvPr>
          <p:cNvSpPr txBox="1">
            <a:spLocks noChangeArrowheads="1"/>
          </p:cNvSpPr>
          <p:nvPr/>
        </p:nvSpPr>
        <p:spPr bwMode="auto">
          <a:xfrm>
            <a:off x="7445375" y="6124575"/>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Lambe and Whitman, 1979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FE111A17-2B24-46A9-AF87-8B6A0C4EE3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7E5F134-EBB8-4262-BB5F-F0BE8836C4BB}" type="slidenum">
              <a:rPr lang="en-US" altLang="en-US" sz="1400"/>
              <a:pPr eaLnBrk="1" hangingPunct="1"/>
              <a:t>35</a:t>
            </a:fld>
            <a:endParaRPr lang="en-US" altLang="en-US" sz="1400"/>
          </a:p>
        </p:txBody>
      </p:sp>
      <p:sp>
        <p:nvSpPr>
          <p:cNvPr id="38915" name="Rectangle 2">
            <a:extLst>
              <a:ext uri="{FF2B5EF4-FFF2-40B4-BE49-F238E27FC236}">
                <a16:creationId xmlns:a16="http://schemas.microsoft.com/office/drawing/2014/main" id="{20FDA00C-5467-431B-A093-CB71FE36B454}"/>
              </a:ext>
            </a:extLst>
          </p:cNvPr>
          <p:cNvSpPr>
            <a:spLocks noGrp="1" noChangeArrowheads="1"/>
          </p:cNvSpPr>
          <p:nvPr>
            <p:ph type="title"/>
          </p:nvPr>
        </p:nvSpPr>
        <p:spPr>
          <a:xfrm>
            <a:off x="685800" y="0"/>
            <a:ext cx="8048625" cy="914400"/>
          </a:xfrm>
        </p:spPr>
        <p:txBody>
          <a:bodyPr/>
          <a:lstStyle/>
          <a:p>
            <a:pPr eaLnBrk="1" hangingPunct="1"/>
            <a:r>
              <a:rPr lang="en-US" altLang="en-US"/>
              <a:t>4.5 Engineering Properties-Strength </a:t>
            </a:r>
            <a:r>
              <a:rPr lang="en-US" altLang="en-US" sz="2000"/>
              <a:t>(Cont.)</a:t>
            </a:r>
          </a:p>
        </p:txBody>
      </p:sp>
      <p:pic>
        <p:nvPicPr>
          <p:cNvPr id="38916" name="Picture 4" descr="C:\Wang-HKUST\course-CIVIL270\Picture-compaction\CBR-1.JPG">
            <a:extLst>
              <a:ext uri="{FF2B5EF4-FFF2-40B4-BE49-F238E27FC236}">
                <a16:creationId xmlns:a16="http://schemas.microsoft.com/office/drawing/2014/main" id="{242A4D93-C74C-403B-82FF-67B535CC35DD}"/>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260350" y="755650"/>
            <a:ext cx="441325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Wang-HKUST\course-CIVIL270\Picture-compaction\Cbr-2.JPG">
            <a:extLst>
              <a:ext uri="{FF2B5EF4-FFF2-40B4-BE49-F238E27FC236}">
                <a16:creationId xmlns:a16="http://schemas.microsoft.com/office/drawing/2014/main" id="{ADA8A47A-6585-466F-A203-F0347AF2F875}"/>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773613" y="712788"/>
            <a:ext cx="262731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a:extLst>
              <a:ext uri="{FF2B5EF4-FFF2-40B4-BE49-F238E27FC236}">
                <a16:creationId xmlns:a16="http://schemas.microsoft.com/office/drawing/2014/main" id="{56541AF3-13E5-44F9-A9C9-1B5ABBBE2DBB}"/>
              </a:ext>
            </a:extLst>
          </p:cNvPr>
          <p:cNvSpPr txBox="1">
            <a:spLocks noChangeArrowheads="1"/>
          </p:cNvSpPr>
          <p:nvPr/>
        </p:nvSpPr>
        <p:spPr bwMode="auto">
          <a:xfrm>
            <a:off x="4730750" y="2338388"/>
            <a:ext cx="42386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1800"/>
              <a:t>The CBR (California bearing ratio)</a:t>
            </a:r>
          </a:p>
          <a:p>
            <a:pPr algn="just" eaLnBrk="1" hangingPunct="1">
              <a:spcBef>
                <a:spcPct val="50000"/>
              </a:spcBef>
            </a:pPr>
            <a:r>
              <a:rPr lang="en-US" altLang="en-US" sz="1800"/>
              <a:t>CBR= the ratio between resistance required to penetrate a 3-in</a:t>
            </a:r>
            <a:r>
              <a:rPr lang="en-US" altLang="en-US" sz="1800" baseline="30000"/>
              <a:t>2</a:t>
            </a:r>
            <a:r>
              <a:rPr lang="en-US" altLang="en-US" sz="1800"/>
              <a:t> piston into the </a:t>
            </a:r>
            <a:r>
              <a:rPr lang="en-US" altLang="en-US" sz="1800" b="1"/>
              <a:t>compacted specimen</a:t>
            </a:r>
            <a:r>
              <a:rPr lang="en-US" altLang="en-US" sz="1800"/>
              <a:t> and  resistance required to penetrate the same depth into a standard sample of </a:t>
            </a:r>
            <a:r>
              <a:rPr lang="en-US" altLang="en-US" sz="1800" b="1"/>
              <a:t>crushed stone</a:t>
            </a:r>
            <a:r>
              <a:rPr lang="en-US" altLang="en-US" sz="1800"/>
              <a:t>. </a:t>
            </a:r>
          </a:p>
        </p:txBody>
      </p:sp>
      <p:sp>
        <p:nvSpPr>
          <p:cNvPr id="38919" name="Text Box 7">
            <a:extLst>
              <a:ext uri="{FF2B5EF4-FFF2-40B4-BE49-F238E27FC236}">
                <a16:creationId xmlns:a16="http://schemas.microsoft.com/office/drawing/2014/main" id="{B267F078-4FE5-4B50-93C4-2235D0763C50}"/>
              </a:ext>
            </a:extLst>
          </p:cNvPr>
          <p:cNvSpPr txBox="1">
            <a:spLocks noChangeArrowheads="1"/>
          </p:cNvSpPr>
          <p:nvPr/>
        </p:nvSpPr>
        <p:spPr bwMode="auto">
          <a:xfrm>
            <a:off x="7097713" y="6400800"/>
            <a:ext cx="171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38920" name="Text Box 8">
            <a:extLst>
              <a:ext uri="{FF2B5EF4-FFF2-40B4-BE49-F238E27FC236}">
                <a16:creationId xmlns:a16="http://schemas.microsoft.com/office/drawing/2014/main" id="{ABA1BFB3-0768-47F2-B203-65641B9F0E5E}"/>
              </a:ext>
            </a:extLst>
          </p:cNvPr>
          <p:cNvSpPr txBox="1">
            <a:spLocks noChangeArrowheads="1"/>
          </p:cNvSpPr>
          <p:nvPr/>
        </p:nvSpPr>
        <p:spPr bwMode="auto">
          <a:xfrm>
            <a:off x="4648200" y="4210050"/>
            <a:ext cx="42814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A greater compactive effort produces a greater CBR for the dry of optimum. However, the CBR is actually less for the wet of optimum for the higher compaction energies (overcompaction).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C4DB5333-6172-4294-AB34-010042131E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5113FC-D73D-4DCE-BCCD-83FDCB6B6F84}" type="slidenum">
              <a:rPr lang="en-US" altLang="en-US" sz="1400"/>
              <a:pPr eaLnBrk="1" hangingPunct="1"/>
              <a:t>36</a:t>
            </a:fld>
            <a:endParaRPr lang="en-US" altLang="en-US" sz="1400"/>
          </a:p>
        </p:txBody>
      </p:sp>
      <p:sp>
        <p:nvSpPr>
          <p:cNvPr id="39939" name="Rectangle 2">
            <a:extLst>
              <a:ext uri="{FF2B5EF4-FFF2-40B4-BE49-F238E27FC236}">
                <a16:creationId xmlns:a16="http://schemas.microsoft.com/office/drawing/2014/main" id="{C74FF8FA-89E2-4B21-9CE0-6D243348F773}"/>
              </a:ext>
            </a:extLst>
          </p:cNvPr>
          <p:cNvSpPr>
            <a:spLocks noGrp="1" noChangeArrowheads="1"/>
          </p:cNvSpPr>
          <p:nvPr>
            <p:ph type="title"/>
          </p:nvPr>
        </p:nvSpPr>
        <p:spPr/>
        <p:txBody>
          <a:bodyPr/>
          <a:lstStyle/>
          <a:p>
            <a:pPr eaLnBrk="1" hangingPunct="1"/>
            <a:r>
              <a:rPr lang="en-US" altLang="en-US"/>
              <a:t>4.6 Engineering Properties-Summary</a:t>
            </a:r>
          </a:p>
        </p:txBody>
      </p:sp>
      <p:sp>
        <p:nvSpPr>
          <p:cNvPr id="39940" name="Text Box 4">
            <a:extLst>
              <a:ext uri="{FF2B5EF4-FFF2-40B4-BE49-F238E27FC236}">
                <a16:creationId xmlns:a16="http://schemas.microsoft.com/office/drawing/2014/main" id="{5E050750-D374-4BDA-AF6F-A911F7C45306}"/>
              </a:ext>
            </a:extLst>
          </p:cNvPr>
          <p:cNvSpPr txBox="1">
            <a:spLocks noChangeArrowheads="1"/>
          </p:cNvSpPr>
          <p:nvPr/>
        </p:nvSpPr>
        <p:spPr bwMode="auto">
          <a:xfrm>
            <a:off x="3484563" y="1566863"/>
            <a:ext cx="1335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u="sng"/>
              <a:t>Dry side</a:t>
            </a:r>
          </a:p>
        </p:txBody>
      </p:sp>
      <p:sp>
        <p:nvSpPr>
          <p:cNvPr id="39941" name="Text Box 5">
            <a:extLst>
              <a:ext uri="{FF2B5EF4-FFF2-40B4-BE49-F238E27FC236}">
                <a16:creationId xmlns:a16="http://schemas.microsoft.com/office/drawing/2014/main" id="{3A900F29-9439-445B-91C4-6C1FCC4ED220}"/>
              </a:ext>
            </a:extLst>
          </p:cNvPr>
          <p:cNvSpPr txBox="1">
            <a:spLocks noChangeArrowheads="1"/>
          </p:cNvSpPr>
          <p:nvPr/>
        </p:nvSpPr>
        <p:spPr bwMode="auto">
          <a:xfrm>
            <a:off x="6527800" y="1560513"/>
            <a:ext cx="1335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u="sng"/>
              <a:t>Wet side</a:t>
            </a:r>
          </a:p>
        </p:txBody>
      </p:sp>
      <p:sp>
        <p:nvSpPr>
          <p:cNvPr id="39942" name="Text Box 7">
            <a:extLst>
              <a:ext uri="{FF2B5EF4-FFF2-40B4-BE49-F238E27FC236}">
                <a16:creationId xmlns:a16="http://schemas.microsoft.com/office/drawing/2014/main" id="{CC8237FF-BFE4-4FA9-AC51-520A0E9DA8DC}"/>
              </a:ext>
            </a:extLst>
          </p:cNvPr>
          <p:cNvSpPr txBox="1">
            <a:spLocks noChangeArrowheads="1"/>
          </p:cNvSpPr>
          <p:nvPr/>
        </p:nvSpPr>
        <p:spPr bwMode="auto">
          <a:xfrm>
            <a:off x="447675" y="2871788"/>
            <a:ext cx="184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Permeability</a:t>
            </a:r>
          </a:p>
        </p:txBody>
      </p:sp>
      <p:sp>
        <p:nvSpPr>
          <p:cNvPr id="39943" name="Text Box 8">
            <a:extLst>
              <a:ext uri="{FF2B5EF4-FFF2-40B4-BE49-F238E27FC236}">
                <a16:creationId xmlns:a16="http://schemas.microsoft.com/office/drawing/2014/main" id="{E2501D9C-1B6A-4A5F-8479-D5F7F203294E}"/>
              </a:ext>
            </a:extLst>
          </p:cNvPr>
          <p:cNvSpPr txBox="1">
            <a:spLocks noChangeArrowheads="1"/>
          </p:cNvSpPr>
          <p:nvPr/>
        </p:nvSpPr>
        <p:spPr bwMode="auto">
          <a:xfrm>
            <a:off x="341313" y="3722688"/>
            <a:ext cx="2281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Compressibility</a:t>
            </a:r>
          </a:p>
        </p:txBody>
      </p:sp>
      <p:sp>
        <p:nvSpPr>
          <p:cNvPr id="39944" name="Text Box 9">
            <a:extLst>
              <a:ext uri="{FF2B5EF4-FFF2-40B4-BE49-F238E27FC236}">
                <a16:creationId xmlns:a16="http://schemas.microsoft.com/office/drawing/2014/main" id="{8B35F776-F0FD-4FE5-90FA-3EA0A708CEA9}"/>
              </a:ext>
            </a:extLst>
          </p:cNvPr>
          <p:cNvSpPr txBox="1">
            <a:spLocks noChangeArrowheads="1"/>
          </p:cNvSpPr>
          <p:nvPr/>
        </p:nvSpPr>
        <p:spPr bwMode="auto">
          <a:xfrm>
            <a:off x="608013" y="4775200"/>
            <a:ext cx="1352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Swelling</a:t>
            </a:r>
          </a:p>
        </p:txBody>
      </p:sp>
      <p:sp>
        <p:nvSpPr>
          <p:cNvPr id="39945" name="Text Box 10">
            <a:extLst>
              <a:ext uri="{FF2B5EF4-FFF2-40B4-BE49-F238E27FC236}">
                <a16:creationId xmlns:a16="http://schemas.microsoft.com/office/drawing/2014/main" id="{C3178A16-3E2F-4E81-8FA0-6D2310AF5534}"/>
              </a:ext>
            </a:extLst>
          </p:cNvPr>
          <p:cNvSpPr txBox="1">
            <a:spLocks noChangeArrowheads="1"/>
          </p:cNvSpPr>
          <p:nvPr/>
        </p:nvSpPr>
        <p:spPr bwMode="auto">
          <a:xfrm>
            <a:off x="584200" y="5827713"/>
            <a:ext cx="139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Strength</a:t>
            </a:r>
          </a:p>
        </p:txBody>
      </p:sp>
      <p:sp>
        <p:nvSpPr>
          <p:cNvPr id="39946" name="Text Box 11">
            <a:extLst>
              <a:ext uri="{FF2B5EF4-FFF2-40B4-BE49-F238E27FC236}">
                <a16:creationId xmlns:a16="http://schemas.microsoft.com/office/drawing/2014/main" id="{D68FBD5A-C96B-4F45-8281-AB39189098C5}"/>
              </a:ext>
            </a:extLst>
          </p:cNvPr>
          <p:cNvSpPr txBox="1">
            <a:spLocks noChangeArrowheads="1"/>
          </p:cNvSpPr>
          <p:nvPr/>
        </p:nvSpPr>
        <p:spPr bwMode="auto">
          <a:xfrm>
            <a:off x="644525" y="2028825"/>
            <a:ext cx="184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Structure</a:t>
            </a:r>
          </a:p>
        </p:txBody>
      </p:sp>
      <p:sp>
        <p:nvSpPr>
          <p:cNvPr id="39947" name="Text Box 12">
            <a:extLst>
              <a:ext uri="{FF2B5EF4-FFF2-40B4-BE49-F238E27FC236}">
                <a16:creationId xmlns:a16="http://schemas.microsoft.com/office/drawing/2014/main" id="{68C0256C-1DB5-4453-81A6-6FD6C2751146}"/>
              </a:ext>
            </a:extLst>
          </p:cNvPr>
          <p:cNvSpPr txBox="1">
            <a:spLocks noChangeArrowheads="1"/>
          </p:cNvSpPr>
          <p:nvPr/>
        </p:nvSpPr>
        <p:spPr bwMode="auto">
          <a:xfrm>
            <a:off x="3205163" y="2049463"/>
            <a:ext cx="195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More random</a:t>
            </a:r>
          </a:p>
        </p:txBody>
      </p:sp>
      <p:sp>
        <p:nvSpPr>
          <p:cNvPr id="39948" name="Text Box 13">
            <a:extLst>
              <a:ext uri="{FF2B5EF4-FFF2-40B4-BE49-F238E27FC236}">
                <a16:creationId xmlns:a16="http://schemas.microsoft.com/office/drawing/2014/main" id="{41771E4F-EB90-4125-A519-CB012C605D53}"/>
              </a:ext>
            </a:extLst>
          </p:cNvPr>
          <p:cNvSpPr txBox="1">
            <a:spLocks noChangeArrowheads="1"/>
          </p:cNvSpPr>
          <p:nvPr/>
        </p:nvSpPr>
        <p:spPr bwMode="auto">
          <a:xfrm>
            <a:off x="6248400" y="2071688"/>
            <a:ext cx="1958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000"/>
              <a:t>More oriented (parallel)</a:t>
            </a:r>
          </a:p>
        </p:txBody>
      </p:sp>
      <p:sp>
        <p:nvSpPr>
          <p:cNvPr id="39949" name="Text Box 14">
            <a:extLst>
              <a:ext uri="{FF2B5EF4-FFF2-40B4-BE49-F238E27FC236}">
                <a16:creationId xmlns:a16="http://schemas.microsoft.com/office/drawing/2014/main" id="{E247F8F2-3CE9-45DE-99A2-2FDF26663989}"/>
              </a:ext>
            </a:extLst>
          </p:cNvPr>
          <p:cNvSpPr txBox="1">
            <a:spLocks noChangeArrowheads="1"/>
          </p:cNvSpPr>
          <p:nvPr/>
        </p:nvSpPr>
        <p:spPr bwMode="auto">
          <a:xfrm>
            <a:off x="3041650" y="2865438"/>
            <a:ext cx="195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More permeable</a:t>
            </a:r>
          </a:p>
        </p:txBody>
      </p:sp>
      <p:sp>
        <p:nvSpPr>
          <p:cNvPr id="39950" name="Text Box 15">
            <a:extLst>
              <a:ext uri="{FF2B5EF4-FFF2-40B4-BE49-F238E27FC236}">
                <a16:creationId xmlns:a16="http://schemas.microsoft.com/office/drawing/2014/main" id="{26C09063-86B4-4ECC-AF17-55CCAC4A8738}"/>
              </a:ext>
            </a:extLst>
          </p:cNvPr>
          <p:cNvSpPr txBox="1">
            <a:spLocks noChangeArrowheads="1"/>
          </p:cNvSpPr>
          <p:nvPr/>
        </p:nvSpPr>
        <p:spPr bwMode="auto">
          <a:xfrm>
            <a:off x="2887663" y="3759200"/>
            <a:ext cx="2497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More compressible in </a:t>
            </a:r>
            <a:r>
              <a:rPr lang="en-US" altLang="en-US" sz="2000" i="1"/>
              <a:t>high</a:t>
            </a:r>
            <a:r>
              <a:rPr lang="en-US" altLang="en-US" sz="2000"/>
              <a:t> pressure range</a:t>
            </a:r>
          </a:p>
        </p:txBody>
      </p:sp>
      <p:sp>
        <p:nvSpPr>
          <p:cNvPr id="39951" name="Text Box 16">
            <a:extLst>
              <a:ext uri="{FF2B5EF4-FFF2-40B4-BE49-F238E27FC236}">
                <a16:creationId xmlns:a16="http://schemas.microsoft.com/office/drawing/2014/main" id="{DA218E05-4DF6-4C40-9FA1-960A531A425E}"/>
              </a:ext>
            </a:extLst>
          </p:cNvPr>
          <p:cNvSpPr txBox="1">
            <a:spLocks noChangeArrowheads="1"/>
          </p:cNvSpPr>
          <p:nvPr/>
        </p:nvSpPr>
        <p:spPr bwMode="auto">
          <a:xfrm>
            <a:off x="6000750" y="3751263"/>
            <a:ext cx="2497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More compressible in </a:t>
            </a:r>
            <a:r>
              <a:rPr lang="en-US" altLang="en-US" sz="2000" i="1"/>
              <a:t>low</a:t>
            </a:r>
            <a:r>
              <a:rPr lang="en-US" altLang="en-US" sz="2000"/>
              <a:t> pressure range</a:t>
            </a:r>
          </a:p>
        </p:txBody>
      </p:sp>
      <p:sp>
        <p:nvSpPr>
          <p:cNvPr id="39952" name="Text Box 17">
            <a:extLst>
              <a:ext uri="{FF2B5EF4-FFF2-40B4-BE49-F238E27FC236}">
                <a16:creationId xmlns:a16="http://schemas.microsoft.com/office/drawing/2014/main" id="{52D154AA-3E1B-4C53-A210-BFF670C64ED7}"/>
              </a:ext>
            </a:extLst>
          </p:cNvPr>
          <p:cNvSpPr txBox="1">
            <a:spLocks noChangeArrowheads="1"/>
          </p:cNvSpPr>
          <p:nvPr/>
        </p:nvSpPr>
        <p:spPr bwMode="auto">
          <a:xfrm>
            <a:off x="3309938" y="4629150"/>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Swell more, higher water deficiency</a:t>
            </a:r>
          </a:p>
        </p:txBody>
      </p:sp>
      <p:sp>
        <p:nvSpPr>
          <p:cNvPr id="39953" name="Text Box 18">
            <a:extLst>
              <a:ext uri="{FF2B5EF4-FFF2-40B4-BE49-F238E27FC236}">
                <a16:creationId xmlns:a16="http://schemas.microsoft.com/office/drawing/2014/main" id="{62DEB816-BE39-49C5-A0AB-82981262FB92}"/>
              </a:ext>
            </a:extLst>
          </p:cNvPr>
          <p:cNvSpPr txBox="1">
            <a:spLocks noChangeArrowheads="1"/>
          </p:cNvSpPr>
          <p:nvPr/>
        </p:nvSpPr>
        <p:spPr bwMode="auto">
          <a:xfrm>
            <a:off x="3490913" y="5829300"/>
            <a:ext cx="957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Higher</a:t>
            </a:r>
          </a:p>
        </p:txBody>
      </p:sp>
      <p:sp>
        <p:nvSpPr>
          <p:cNvPr id="39954" name="Text Box 19">
            <a:extLst>
              <a:ext uri="{FF2B5EF4-FFF2-40B4-BE49-F238E27FC236}">
                <a16:creationId xmlns:a16="http://schemas.microsoft.com/office/drawing/2014/main" id="{A9984F25-D215-4E36-A2AF-2E62673C0CFD}"/>
              </a:ext>
            </a:extLst>
          </p:cNvPr>
          <p:cNvSpPr txBox="1">
            <a:spLocks noChangeArrowheads="1"/>
          </p:cNvSpPr>
          <p:nvPr/>
        </p:nvSpPr>
        <p:spPr bwMode="auto">
          <a:xfrm>
            <a:off x="5965825" y="6400800"/>
            <a:ext cx="233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39955" name="Text Box 20">
            <a:extLst>
              <a:ext uri="{FF2B5EF4-FFF2-40B4-BE49-F238E27FC236}">
                <a16:creationId xmlns:a16="http://schemas.microsoft.com/office/drawing/2014/main" id="{25D0D83B-6F81-41C1-8F3D-C908FC4E0562}"/>
              </a:ext>
            </a:extLst>
          </p:cNvPr>
          <p:cNvSpPr txBox="1">
            <a:spLocks noChangeArrowheads="1"/>
          </p:cNvSpPr>
          <p:nvPr/>
        </p:nvSpPr>
        <p:spPr bwMode="auto">
          <a:xfrm>
            <a:off x="6618288" y="6386513"/>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b="1" i="1"/>
              <a:t>Please see Table 5-1</a:t>
            </a:r>
          </a:p>
        </p:txBody>
      </p:sp>
      <p:sp>
        <p:nvSpPr>
          <p:cNvPr id="39956" name="Text Box 21">
            <a:extLst>
              <a:ext uri="{FF2B5EF4-FFF2-40B4-BE49-F238E27FC236}">
                <a16:creationId xmlns:a16="http://schemas.microsoft.com/office/drawing/2014/main" id="{EF600AE2-8719-4C4A-A7AA-63215BA97DF9}"/>
              </a:ext>
            </a:extLst>
          </p:cNvPr>
          <p:cNvSpPr txBox="1">
            <a:spLocks noChangeArrowheads="1"/>
          </p:cNvSpPr>
          <p:nvPr/>
        </p:nvSpPr>
        <p:spPr bwMode="auto">
          <a:xfrm>
            <a:off x="6154738" y="4891088"/>
            <a:ext cx="211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*Shrink more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B98DAF4F-2C36-4FB2-95AC-8B70678FFB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5091B9E-F33C-4619-9D2E-73D0DB5B7BC0}" type="slidenum">
              <a:rPr lang="en-US" altLang="en-US" sz="1400"/>
              <a:pPr eaLnBrk="1" hangingPunct="1"/>
              <a:t>37</a:t>
            </a:fld>
            <a:endParaRPr lang="en-US" altLang="en-US" sz="1400"/>
          </a:p>
        </p:txBody>
      </p:sp>
      <p:sp>
        <p:nvSpPr>
          <p:cNvPr id="40963" name="Rectangle 2">
            <a:extLst>
              <a:ext uri="{FF2B5EF4-FFF2-40B4-BE49-F238E27FC236}">
                <a16:creationId xmlns:a16="http://schemas.microsoft.com/office/drawing/2014/main" id="{BB720DC3-4361-4D2B-9A51-742AE2B537FD}"/>
              </a:ext>
            </a:extLst>
          </p:cNvPr>
          <p:cNvSpPr>
            <a:spLocks noGrp="1" noChangeArrowheads="1"/>
          </p:cNvSpPr>
          <p:nvPr>
            <p:ph type="title"/>
          </p:nvPr>
        </p:nvSpPr>
        <p:spPr>
          <a:xfrm>
            <a:off x="700088" y="174625"/>
            <a:ext cx="7772400" cy="914400"/>
          </a:xfrm>
        </p:spPr>
        <p:txBody>
          <a:bodyPr/>
          <a:lstStyle/>
          <a:p>
            <a:pPr eaLnBrk="1" hangingPunct="1"/>
            <a:r>
              <a:rPr lang="en-US" altLang="en-US" sz="3200"/>
              <a:t>4.6 Engineering Properties-Summary (Cont.)</a:t>
            </a:r>
          </a:p>
        </p:txBody>
      </p:sp>
      <p:pic>
        <p:nvPicPr>
          <p:cNvPr id="40964" name="Picture 4" descr="C:\Wang-HKUST\course-CIVIL270\Picture-compaction\summary.jpg">
            <a:extLst>
              <a:ext uri="{FF2B5EF4-FFF2-40B4-BE49-F238E27FC236}">
                <a16:creationId xmlns:a16="http://schemas.microsoft.com/office/drawing/2014/main" id="{423E9389-3A50-4757-95A1-B4CB118F54B2}"/>
              </a:ext>
            </a:extLst>
          </p:cNvPr>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196850" y="985838"/>
            <a:ext cx="7150100"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5">
            <a:extLst>
              <a:ext uri="{FF2B5EF4-FFF2-40B4-BE49-F238E27FC236}">
                <a16:creationId xmlns:a16="http://schemas.microsoft.com/office/drawing/2014/main" id="{25E1F19D-BFD7-44DE-AC68-09900C431067}"/>
              </a:ext>
            </a:extLst>
          </p:cNvPr>
          <p:cNvSpPr txBox="1">
            <a:spLocks noChangeArrowheads="1"/>
          </p:cNvSpPr>
          <p:nvPr/>
        </p:nvSpPr>
        <p:spPr bwMode="auto">
          <a:xfrm>
            <a:off x="7053263" y="1624013"/>
            <a:ext cx="19161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t>Please find this table in the  handout</a:t>
            </a:r>
          </a:p>
        </p:txBody>
      </p:sp>
      <p:sp>
        <p:nvSpPr>
          <p:cNvPr id="40966" name="Text Box 6">
            <a:extLst>
              <a:ext uri="{FF2B5EF4-FFF2-40B4-BE49-F238E27FC236}">
                <a16:creationId xmlns:a16="http://schemas.microsoft.com/office/drawing/2014/main" id="{49AF8F24-99EC-4415-9D43-01E26C34D4AC}"/>
              </a:ext>
            </a:extLst>
          </p:cNvPr>
          <p:cNvSpPr txBox="1">
            <a:spLocks noChangeArrowheads="1"/>
          </p:cNvSpPr>
          <p:nvPr/>
        </p:nvSpPr>
        <p:spPr bwMode="auto">
          <a:xfrm>
            <a:off x="6851650" y="6388100"/>
            <a:ext cx="1901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9A399A80-1E47-4520-AA42-5B68D5F07E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9A9F09F-5041-4E27-8929-48CAC798AEB9}" type="slidenum">
              <a:rPr lang="en-US" altLang="en-US" sz="1400"/>
              <a:pPr eaLnBrk="1" hangingPunct="1"/>
              <a:t>38</a:t>
            </a:fld>
            <a:endParaRPr lang="en-US" altLang="en-US" sz="1400"/>
          </a:p>
        </p:txBody>
      </p:sp>
      <p:sp>
        <p:nvSpPr>
          <p:cNvPr id="41987" name="Rectangle 2">
            <a:extLst>
              <a:ext uri="{FF2B5EF4-FFF2-40B4-BE49-F238E27FC236}">
                <a16:creationId xmlns:a16="http://schemas.microsoft.com/office/drawing/2014/main" id="{425053BE-6FDD-407D-A3C4-4E1DD2B490D1}"/>
              </a:ext>
            </a:extLst>
          </p:cNvPr>
          <p:cNvSpPr>
            <a:spLocks noGrp="1" noChangeArrowheads="1"/>
          </p:cNvSpPr>
          <p:nvPr>
            <p:ph type="title"/>
          </p:nvPr>
        </p:nvSpPr>
        <p:spPr/>
        <p:txBody>
          <a:bodyPr/>
          <a:lstStyle/>
          <a:p>
            <a:pPr eaLnBrk="1" hangingPunct="1"/>
            <a:r>
              <a:rPr lang="en-US" altLang="en-US"/>
              <a:t>4.6 Engineering Properties-Notes</a:t>
            </a:r>
          </a:p>
        </p:txBody>
      </p:sp>
      <p:sp>
        <p:nvSpPr>
          <p:cNvPr id="41988" name="Rectangle 3">
            <a:extLst>
              <a:ext uri="{FF2B5EF4-FFF2-40B4-BE49-F238E27FC236}">
                <a16:creationId xmlns:a16="http://schemas.microsoft.com/office/drawing/2014/main" id="{8B88A3BA-74EB-4011-B6FE-3CAA2F04E55D}"/>
              </a:ext>
            </a:extLst>
          </p:cNvPr>
          <p:cNvSpPr>
            <a:spLocks noGrp="1" noChangeArrowheads="1"/>
          </p:cNvSpPr>
          <p:nvPr>
            <p:ph type="body" idx="1"/>
          </p:nvPr>
        </p:nvSpPr>
        <p:spPr>
          <a:xfrm>
            <a:off x="685800" y="1600200"/>
            <a:ext cx="7945438" cy="5029200"/>
          </a:xfrm>
        </p:spPr>
        <p:txBody>
          <a:bodyPr/>
          <a:lstStyle/>
          <a:p>
            <a:pPr marL="230188" indent="-230188" algn="just"/>
            <a:r>
              <a:rPr lang="en-US" altLang="en-US" sz="2000"/>
              <a:t>Engineers must consider not only the behavior of the soil as compacted but the behavior of the soil in the completed structure, especially at the time when the stability or deformation of the structure is most critical. </a:t>
            </a:r>
          </a:p>
          <a:p>
            <a:pPr marL="230188" indent="-230188" algn="just"/>
            <a:endParaRPr lang="en-US" altLang="en-US" sz="2000"/>
          </a:p>
          <a:p>
            <a:pPr marL="230188" indent="-230188" algn="just"/>
            <a:r>
              <a:rPr lang="en-US" altLang="en-US" sz="2000"/>
              <a:t>For example, consider an element of compacted soil in a dam core. As the height of the dam increases, the total stresses on the soil element increase. When the dam is performing its intended function of retaining water, the percent saturation of the compacted soil element is increased by the permeating water. Thus the engineer designing the earth dam must consider not only the strength and compressibility of the soil element as compacted, but also its properties after is has been subjected to increased total stresses and saturated by permeating water.</a:t>
            </a:r>
          </a:p>
        </p:txBody>
      </p:sp>
      <p:sp>
        <p:nvSpPr>
          <p:cNvPr id="41989" name="Text Box 4">
            <a:extLst>
              <a:ext uri="{FF2B5EF4-FFF2-40B4-BE49-F238E27FC236}">
                <a16:creationId xmlns:a16="http://schemas.microsoft.com/office/drawing/2014/main" id="{29CC89BA-5F17-4092-91BF-2581B3F1C5F3}"/>
              </a:ext>
            </a:extLst>
          </p:cNvPr>
          <p:cNvSpPr txBox="1">
            <a:spLocks noChangeArrowheads="1"/>
          </p:cNvSpPr>
          <p:nvPr/>
        </p:nvSpPr>
        <p:spPr bwMode="auto">
          <a:xfrm>
            <a:off x="6315075" y="6022975"/>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Lambe and Whitman, 1979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90AF8E49-6049-41E7-9889-8A31169ED4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BE638F-9169-4F46-95C0-5F9D58F6EEBE}" type="slidenum">
              <a:rPr lang="en-US" altLang="en-US" sz="1400"/>
              <a:pPr eaLnBrk="1" hangingPunct="1"/>
              <a:t>39</a:t>
            </a:fld>
            <a:endParaRPr lang="en-US" altLang="en-US" sz="1400"/>
          </a:p>
        </p:txBody>
      </p:sp>
      <p:sp>
        <p:nvSpPr>
          <p:cNvPr id="43011" name="Rectangle 2">
            <a:extLst>
              <a:ext uri="{FF2B5EF4-FFF2-40B4-BE49-F238E27FC236}">
                <a16:creationId xmlns:a16="http://schemas.microsoft.com/office/drawing/2014/main" id="{1D92D9D9-35B3-4521-8A72-52055655EA1A}"/>
              </a:ext>
            </a:extLst>
          </p:cNvPr>
          <p:cNvSpPr>
            <a:spLocks noGrp="1" noChangeArrowheads="1"/>
          </p:cNvSpPr>
          <p:nvPr>
            <p:ph type="ctrTitle"/>
          </p:nvPr>
        </p:nvSpPr>
        <p:spPr>
          <a:xfrm>
            <a:off x="685800" y="2286000"/>
            <a:ext cx="7772400" cy="1143000"/>
          </a:xfrm>
        </p:spPr>
        <p:txBody>
          <a:bodyPr/>
          <a:lstStyle/>
          <a:p>
            <a:pPr marL="723900" indent="-723900" algn="ctr" eaLnBrk="1" hangingPunct="1"/>
            <a:r>
              <a:rPr lang="en-US" altLang="en-US"/>
              <a:t>5. Field Compaction Equipment</a:t>
            </a:r>
            <a:br>
              <a:rPr lang="en-US" altLang="en-US"/>
            </a:br>
            <a:r>
              <a:rPr lang="en-US" altLang="en-US"/>
              <a:t> and Procedures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0EE38C06-23C5-4901-86A1-522499CAAD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098534-15C6-46D5-AE1C-49320AE3E2B9}" type="slidenum">
              <a:rPr lang="en-US" altLang="en-US" sz="1400"/>
              <a:pPr eaLnBrk="1" hangingPunct="1"/>
              <a:t>4</a:t>
            </a:fld>
            <a:endParaRPr lang="en-US" altLang="en-US" sz="1400"/>
          </a:p>
        </p:txBody>
      </p:sp>
      <p:sp>
        <p:nvSpPr>
          <p:cNvPr id="10243" name="Rectangle 2">
            <a:extLst>
              <a:ext uri="{FF2B5EF4-FFF2-40B4-BE49-F238E27FC236}">
                <a16:creationId xmlns:a16="http://schemas.microsoft.com/office/drawing/2014/main" id="{1EA9A114-2FE0-4D15-8B7F-0220ACAE3566}"/>
              </a:ext>
            </a:extLst>
          </p:cNvPr>
          <p:cNvSpPr>
            <a:spLocks noGrp="1" noChangeArrowheads="1"/>
          </p:cNvSpPr>
          <p:nvPr>
            <p:ph type="title"/>
          </p:nvPr>
        </p:nvSpPr>
        <p:spPr/>
        <p:txBody>
          <a:bodyPr/>
          <a:lstStyle/>
          <a:p>
            <a:pPr marL="723900" indent="-723900" eaLnBrk="1" hangingPunct="1"/>
            <a:r>
              <a:rPr lang="en-US" altLang="en-US"/>
              <a:t>1.1 Methods for Soil Improvement</a:t>
            </a:r>
          </a:p>
        </p:txBody>
      </p:sp>
      <p:sp>
        <p:nvSpPr>
          <p:cNvPr id="10244" name="Text Box 4">
            <a:extLst>
              <a:ext uri="{FF2B5EF4-FFF2-40B4-BE49-F238E27FC236}">
                <a16:creationId xmlns:a16="http://schemas.microsoft.com/office/drawing/2014/main" id="{B1CEB12E-C118-4B7F-8468-83AFE44E9976}"/>
              </a:ext>
            </a:extLst>
          </p:cNvPr>
          <p:cNvSpPr txBox="1">
            <a:spLocks noChangeArrowheads="1"/>
          </p:cNvSpPr>
          <p:nvPr/>
        </p:nvSpPr>
        <p:spPr bwMode="auto">
          <a:xfrm>
            <a:off x="762000" y="1311275"/>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t>Ground</a:t>
            </a:r>
          </a:p>
          <a:p>
            <a:pPr algn="ctr" eaLnBrk="1" hangingPunct="1"/>
            <a:r>
              <a:rPr lang="en-US" altLang="en-US"/>
              <a:t> Reinforcement</a:t>
            </a:r>
          </a:p>
        </p:txBody>
      </p:sp>
      <p:sp>
        <p:nvSpPr>
          <p:cNvPr id="10245" name="Text Box 5">
            <a:extLst>
              <a:ext uri="{FF2B5EF4-FFF2-40B4-BE49-F238E27FC236}">
                <a16:creationId xmlns:a16="http://schemas.microsoft.com/office/drawing/2014/main" id="{EDD1472A-17AA-4553-8ECF-94BFEED3C435}"/>
              </a:ext>
            </a:extLst>
          </p:cNvPr>
          <p:cNvSpPr txBox="1">
            <a:spLocks noChangeArrowheads="1"/>
          </p:cNvSpPr>
          <p:nvPr/>
        </p:nvSpPr>
        <p:spPr bwMode="auto">
          <a:xfrm>
            <a:off x="3581400" y="1311275"/>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t>Ground</a:t>
            </a:r>
          </a:p>
          <a:p>
            <a:pPr algn="ctr" eaLnBrk="1" hangingPunct="1"/>
            <a:r>
              <a:rPr lang="en-US" altLang="en-US"/>
              <a:t> Improvement</a:t>
            </a:r>
          </a:p>
        </p:txBody>
      </p:sp>
      <p:sp>
        <p:nvSpPr>
          <p:cNvPr id="10246" name="Text Box 6">
            <a:extLst>
              <a:ext uri="{FF2B5EF4-FFF2-40B4-BE49-F238E27FC236}">
                <a16:creationId xmlns:a16="http://schemas.microsoft.com/office/drawing/2014/main" id="{9AF6E25E-E2A3-4B38-A3F4-AFFDB84BD666}"/>
              </a:ext>
            </a:extLst>
          </p:cNvPr>
          <p:cNvSpPr txBox="1">
            <a:spLocks noChangeArrowheads="1"/>
          </p:cNvSpPr>
          <p:nvPr/>
        </p:nvSpPr>
        <p:spPr bwMode="auto">
          <a:xfrm>
            <a:off x="6248400" y="1311275"/>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t>Ground</a:t>
            </a:r>
          </a:p>
          <a:p>
            <a:pPr algn="ctr" eaLnBrk="1" hangingPunct="1"/>
            <a:r>
              <a:rPr lang="en-US" altLang="en-US"/>
              <a:t> Treatment</a:t>
            </a:r>
          </a:p>
        </p:txBody>
      </p:sp>
      <p:sp>
        <p:nvSpPr>
          <p:cNvPr id="10247" name="Text Box 7">
            <a:extLst>
              <a:ext uri="{FF2B5EF4-FFF2-40B4-BE49-F238E27FC236}">
                <a16:creationId xmlns:a16="http://schemas.microsoft.com/office/drawing/2014/main" id="{14E3C39D-01F0-476B-B0AA-AD4D9437FB61}"/>
              </a:ext>
            </a:extLst>
          </p:cNvPr>
          <p:cNvSpPr txBox="1">
            <a:spLocks noChangeArrowheads="1"/>
          </p:cNvSpPr>
          <p:nvPr/>
        </p:nvSpPr>
        <p:spPr bwMode="auto">
          <a:xfrm>
            <a:off x="533400" y="2209800"/>
            <a:ext cx="28956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2000"/>
              <a:t>Stone Columns</a:t>
            </a:r>
          </a:p>
          <a:p>
            <a:pPr eaLnBrk="1" hangingPunct="1">
              <a:buFontTx/>
              <a:buChar char="•"/>
            </a:pPr>
            <a:r>
              <a:rPr lang="en-US" altLang="en-US" sz="2000"/>
              <a:t>Soil Nails</a:t>
            </a:r>
          </a:p>
          <a:p>
            <a:pPr eaLnBrk="1" hangingPunct="1">
              <a:buFontTx/>
              <a:buChar char="•"/>
            </a:pPr>
            <a:r>
              <a:rPr lang="en-US" altLang="en-US" sz="2000"/>
              <a:t>Deep Soil Nailing</a:t>
            </a:r>
          </a:p>
          <a:p>
            <a:pPr eaLnBrk="1" hangingPunct="1">
              <a:buFontTx/>
              <a:buChar char="•"/>
            </a:pPr>
            <a:r>
              <a:rPr lang="en-US" altLang="en-US" sz="2000"/>
              <a:t>Micropiles (Mini-piles)</a:t>
            </a:r>
          </a:p>
          <a:p>
            <a:pPr eaLnBrk="1" hangingPunct="1">
              <a:buFontTx/>
              <a:buChar char="•"/>
            </a:pPr>
            <a:r>
              <a:rPr lang="en-US" altLang="en-US" sz="2000"/>
              <a:t>Jet Grouting</a:t>
            </a:r>
          </a:p>
          <a:p>
            <a:pPr eaLnBrk="1" hangingPunct="1">
              <a:buFontTx/>
              <a:buChar char="•"/>
            </a:pPr>
            <a:r>
              <a:rPr lang="en-US" altLang="en-US" sz="2000"/>
              <a:t>Ground Anchors</a:t>
            </a:r>
          </a:p>
          <a:p>
            <a:pPr eaLnBrk="1" hangingPunct="1">
              <a:buFontTx/>
              <a:buChar char="•"/>
            </a:pPr>
            <a:r>
              <a:rPr lang="en-US" altLang="en-US" sz="2000"/>
              <a:t>Geosynthetics</a:t>
            </a:r>
          </a:p>
          <a:p>
            <a:pPr eaLnBrk="1" hangingPunct="1">
              <a:buFontTx/>
              <a:buChar char="•"/>
            </a:pPr>
            <a:r>
              <a:rPr lang="en-US" altLang="en-US" sz="2000"/>
              <a:t>Fiber Reinforcement</a:t>
            </a:r>
          </a:p>
          <a:p>
            <a:pPr eaLnBrk="1" hangingPunct="1">
              <a:buFontTx/>
              <a:buChar char="•"/>
            </a:pPr>
            <a:r>
              <a:rPr lang="en-US" altLang="en-US" sz="2000"/>
              <a:t>Lime Columns</a:t>
            </a:r>
          </a:p>
          <a:p>
            <a:pPr eaLnBrk="1" hangingPunct="1">
              <a:buFontTx/>
              <a:buChar char="•"/>
            </a:pPr>
            <a:r>
              <a:rPr lang="en-US" altLang="en-US" sz="2000"/>
              <a:t>Vibro-Concrete Column</a:t>
            </a:r>
          </a:p>
          <a:p>
            <a:pPr eaLnBrk="1" hangingPunct="1">
              <a:buFontTx/>
              <a:buChar char="•"/>
            </a:pPr>
            <a:r>
              <a:rPr lang="en-US" altLang="en-US" sz="2000"/>
              <a:t>Mechanically Stabilized Earth</a:t>
            </a:r>
          </a:p>
          <a:p>
            <a:pPr eaLnBrk="1" hangingPunct="1">
              <a:buFontTx/>
              <a:buChar char="•"/>
            </a:pPr>
            <a:r>
              <a:rPr lang="en-US" altLang="en-US" sz="2000"/>
              <a:t>Biotechnical</a:t>
            </a:r>
          </a:p>
        </p:txBody>
      </p:sp>
      <p:sp>
        <p:nvSpPr>
          <p:cNvPr id="10248" name="Text Box 8">
            <a:extLst>
              <a:ext uri="{FF2B5EF4-FFF2-40B4-BE49-F238E27FC236}">
                <a16:creationId xmlns:a16="http://schemas.microsoft.com/office/drawing/2014/main" id="{E83FEBDF-1472-4BB4-BD9F-308D30510367}"/>
              </a:ext>
            </a:extLst>
          </p:cNvPr>
          <p:cNvSpPr txBox="1">
            <a:spLocks noChangeArrowheads="1"/>
          </p:cNvSpPr>
          <p:nvPr/>
        </p:nvSpPr>
        <p:spPr bwMode="auto">
          <a:xfrm>
            <a:off x="3429000" y="2286000"/>
            <a:ext cx="2590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2000"/>
              <a:t>Deep Dynamic Compaction</a:t>
            </a:r>
          </a:p>
          <a:p>
            <a:pPr eaLnBrk="1" hangingPunct="1">
              <a:buFontTx/>
              <a:buChar char="•"/>
            </a:pPr>
            <a:r>
              <a:rPr lang="en-US" altLang="en-US" sz="2000"/>
              <a:t>Drainage/Surcharge</a:t>
            </a:r>
          </a:p>
          <a:p>
            <a:pPr eaLnBrk="1" hangingPunct="1">
              <a:buFontTx/>
              <a:buChar char="•"/>
            </a:pPr>
            <a:r>
              <a:rPr lang="en-US" altLang="en-US" sz="2000"/>
              <a:t>Electro-osmosis</a:t>
            </a:r>
          </a:p>
          <a:p>
            <a:pPr eaLnBrk="1" hangingPunct="1">
              <a:buFontTx/>
              <a:buChar char="•"/>
            </a:pPr>
            <a:r>
              <a:rPr lang="en-US" altLang="en-US" sz="2000"/>
              <a:t>Compaction grouting</a:t>
            </a:r>
          </a:p>
          <a:p>
            <a:pPr eaLnBrk="1" hangingPunct="1">
              <a:buFontTx/>
              <a:buChar char="•"/>
            </a:pPr>
            <a:r>
              <a:rPr lang="en-US" altLang="en-US" sz="2000"/>
              <a:t>Blasting</a:t>
            </a:r>
          </a:p>
          <a:p>
            <a:pPr eaLnBrk="1" hangingPunct="1">
              <a:buFontTx/>
              <a:buChar char="•"/>
            </a:pPr>
            <a:r>
              <a:rPr lang="en-US" altLang="en-US" sz="2000"/>
              <a:t>Surface Compaction</a:t>
            </a:r>
          </a:p>
        </p:txBody>
      </p:sp>
      <p:sp>
        <p:nvSpPr>
          <p:cNvPr id="10249" name="Text Box 9">
            <a:extLst>
              <a:ext uri="{FF2B5EF4-FFF2-40B4-BE49-F238E27FC236}">
                <a16:creationId xmlns:a16="http://schemas.microsoft.com/office/drawing/2014/main" id="{9A05818E-1628-4DC5-8584-C8825ABA6FCA}"/>
              </a:ext>
            </a:extLst>
          </p:cNvPr>
          <p:cNvSpPr txBox="1">
            <a:spLocks noChangeArrowheads="1"/>
          </p:cNvSpPr>
          <p:nvPr/>
        </p:nvSpPr>
        <p:spPr bwMode="auto">
          <a:xfrm>
            <a:off x="6400800" y="2362200"/>
            <a:ext cx="2209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2000"/>
              <a:t>Soil Cement</a:t>
            </a:r>
          </a:p>
          <a:p>
            <a:pPr eaLnBrk="1" hangingPunct="1">
              <a:buFontTx/>
              <a:buChar char="•"/>
            </a:pPr>
            <a:r>
              <a:rPr lang="en-US" altLang="en-US" sz="2000"/>
              <a:t>Lime Admixtures</a:t>
            </a:r>
          </a:p>
          <a:p>
            <a:pPr eaLnBrk="1" hangingPunct="1">
              <a:buFontTx/>
              <a:buChar char="•"/>
            </a:pPr>
            <a:r>
              <a:rPr lang="en-US" altLang="en-US" sz="2000"/>
              <a:t>Flyash</a:t>
            </a:r>
          </a:p>
          <a:p>
            <a:pPr eaLnBrk="1" hangingPunct="1">
              <a:buFontTx/>
              <a:buChar char="•"/>
            </a:pPr>
            <a:r>
              <a:rPr lang="en-US" altLang="en-US" sz="2000"/>
              <a:t>Dewatering</a:t>
            </a:r>
          </a:p>
          <a:p>
            <a:pPr eaLnBrk="1" hangingPunct="1">
              <a:buFontTx/>
              <a:buChar char="•"/>
            </a:pPr>
            <a:r>
              <a:rPr lang="en-US" altLang="en-US" sz="2000"/>
              <a:t>Heating/Freezing</a:t>
            </a:r>
          </a:p>
          <a:p>
            <a:pPr eaLnBrk="1" hangingPunct="1">
              <a:buFontTx/>
              <a:buChar char="•"/>
            </a:pPr>
            <a:r>
              <a:rPr lang="en-US" altLang="en-US" sz="2000"/>
              <a:t>Vitrification</a:t>
            </a:r>
          </a:p>
        </p:txBody>
      </p:sp>
      <p:sp>
        <p:nvSpPr>
          <p:cNvPr id="10250" name="Line 10">
            <a:extLst>
              <a:ext uri="{FF2B5EF4-FFF2-40B4-BE49-F238E27FC236}">
                <a16:creationId xmlns:a16="http://schemas.microsoft.com/office/drawing/2014/main" id="{61DA994E-8114-4B2B-99E6-961731C2AFE0}"/>
              </a:ext>
            </a:extLst>
          </p:cNvPr>
          <p:cNvSpPr>
            <a:spLocks noChangeShapeType="1"/>
          </p:cNvSpPr>
          <p:nvPr/>
        </p:nvSpPr>
        <p:spPr bwMode="auto">
          <a:xfrm>
            <a:off x="609600" y="2133600"/>
            <a:ext cx="2362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1">
            <a:extLst>
              <a:ext uri="{FF2B5EF4-FFF2-40B4-BE49-F238E27FC236}">
                <a16:creationId xmlns:a16="http://schemas.microsoft.com/office/drawing/2014/main" id="{3A5A4D81-98AA-4256-8C48-8D7C2477861D}"/>
              </a:ext>
            </a:extLst>
          </p:cNvPr>
          <p:cNvSpPr>
            <a:spLocks noChangeShapeType="1"/>
          </p:cNvSpPr>
          <p:nvPr/>
        </p:nvSpPr>
        <p:spPr bwMode="auto">
          <a:xfrm>
            <a:off x="3505200" y="2133600"/>
            <a:ext cx="2362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Line 12">
            <a:extLst>
              <a:ext uri="{FF2B5EF4-FFF2-40B4-BE49-F238E27FC236}">
                <a16:creationId xmlns:a16="http://schemas.microsoft.com/office/drawing/2014/main" id="{F005D758-2341-4BC6-96BF-371AC0290159}"/>
              </a:ext>
            </a:extLst>
          </p:cNvPr>
          <p:cNvSpPr>
            <a:spLocks noChangeShapeType="1"/>
          </p:cNvSpPr>
          <p:nvPr/>
        </p:nvSpPr>
        <p:spPr bwMode="auto">
          <a:xfrm>
            <a:off x="6172200" y="2133600"/>
            <a:ext cx="2362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Text Box 13">
            <a:extLst>
              <a:ext uri="{FF2B5EF4-FFF2-40B4-BE49-F238E27FC236}">
                <a16:creationId xmlns:a16="http://schemas.microsoft.com/office/drawing/2014/main" id="{FF8662D2-DE93-47D4-A8B0-A28FCEAE5A0A}"/>
              </a:ext>
            </a:extLst>
          </p:cNvPr>
          <p:cNvSpPr txBox="1">
            <a:spLocks noChangeArrowheads="1"/>
          </p:cNvSpPr>
          <p:nvPr/>
        </p:nvSpPr>
        <p:spPr bwMode="auto">
          <a:xfrm>
            <a:off x="3810000" y="4876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i="1">
                <a:solidFill>
                  <a:schemeClr val="accent2"/>
                </a:solidFill>
              </a:rPr>
              <a:t>Compaction</a:t>
            </a:r>
          </a:p>
        </p:txBody>
      </p:sp>
      <p:sp>
        <p:nvSpPr>
          <p:cNvPr id="10254" name="Text Box 14">
            <a:extLst>
              <a:ext uri="{FF2B5EF4-FFF2-40B4-BE49-F238E27FC236}">
                <a16:creationId xmlns:a16="http://schemas.microsoft.com/office/drawing/2014/main" id="{89858355-7A8A-43F1-83D6-8CD7F2EB1DD3}"/>
              </a:ext>
            </a:extLst>
          </p:cNvPr>
          <p:cNvSpPr txBox="1">
            <a:spLocks noChangeArrowheads="1"/>
          </p:cNvSpPr>
          <p:nvPr/>
        </p:nvSpPr>
        <p:spPr bwMode="auto">
          <a:xfrm>
            <a:off x="7467600" y="6096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Shaefer,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511AB84A-0586-4474-AA96-4A026F8823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E0275D-905B-43DA-92B5-F0FF3B2C4243}" type="slidenum">
              <a:rPr lang="en-US" altLang="en-US" sz="1400"/>
              <a:pPr eaLnBrk="1" hangingPunct="1"/>
              <a:t>40</a:t>
            </a:fld>
            <a:endParaRPr lang="en-US" altLang="en-US" sz="1400"/>
          </a:p>
        </p:txBody>
      </p:sp>
      <p:sp>
        <p:nvSpPr>
          <p:cNvPr id="44035" name="Rectangle 2">
            <a:extLst>
              <a:ext uri="{FF2B5EF4-FFF2-40B4-BE49-F238E27FC236}">
                <a16:creationId xmlns:a16="http://schemas.microsoft.com/office/drawing/2014/main" id="{EC377E41-B0AE-451F-80D9-557063E7636E}"/>
              </a:ext>
            </a:extLst>
          </p:cNvPr>
          <p:cNvSpPr>
            <a:spLocks noGrp="1" noChangeArrowheads="1"/>
          </p:cNvSpPr>
          <p:nvPr>
            <p:ph type="title"/>
          </p:nvPr>
        </p:nvSpPr>
        <p:spPr/>
        <p:txBody>
          <a:bodyPr/>
          <a:lstStyle/>
          <a:p>
            <a:pPr eaLnBrk="1" hangingPunct="1"/>
            <a:r>
              <a:rPr lang="en-US" altLang="en-US"/>
              <a:t>5.1 Equipment</a:t>
            </a:r>
          </a:p>
        </p:txBody>
      </p:sp>
      <p:pic>
        <p:nvPicPr>
          <p:cNvPr id="44036" name="Picture 4" descr="C:\Wang-HKUST\course-CIVIL270\Picture-compaction\wheel-roller.jpg">
            <a:extLst>
              <a:ext uri="{FF2B5EF4-FFF2-40B4-BE49-F238E27FC236}">
                <a16:creationId xmlns:a16="http://schemas.microsoft.com/office/drawing/2014/main" id="{BFD933D9-60D9-4882-B30A-5C1E00D40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6338"/>
            <a:ext cx="4891088"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a:extLst>
              <a:ext uri="{FF2B5EF4-FFF2-40B4-BE49-F238E27FC236}">
                <a16:creationId xmlns:a16="http://schemas.microsoft.com/office/drawing/2014/main" id="{0D6D1D3A-6135-4BEE-B788-C099BE399F66}"/>
              </a:ext>
            </a:extLst>
          </p:cNvPr>
          <p:cNvSpPr txBox="1">
            <a:spLocks noChangeArrowheads="1"/>
          </p:cNvSpPr>
          <p:nvPr/>
        </p:nvSpPr>
        <p:spPr bwMode="auto">
          <a:xfrm>
            <a:off x="738188" y="1670050"/>
            <a:ext cx="412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Smooth-wheel roller (drum)</a:t>
            </a:r>
          </a:p>
        </p:txBody>
      </p:sp>
      <p:sp>
        <p:nvSpPr>
          <p:cNvPr id="44038" name="Text Box 6">
            <a:extLst>
              <a:ext uri="{FF2B5EF4-FFF2-40B4-BE49-F238E27FC236}">
                <a16:creationId xmlns:a16="http://schemas.microsoft.com/office/drawing/2014/main" id="{903AEE3A-A0B0-45A4-A85E-FC4EB6305E1E}"/>
              </a:ext>
            </a:extLst>
          </p:cNvPr>
          <p:cNvSpPr txBox="1">
            <a:spLocks noChangeArrowheads="1"/>
          </p:cNvSpPr>
          <p:nvPr/>
        </p:nvSpPr>
        <p:spPr bwMode="auto">
          <a:xfrm>
            <a:off x="4962525" y="1727200"/>
            <a:ext cx="39782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100% coverage under the wheel</a:t>
            </a:r>
          </a:p>
          <a:p>
            <a:pPr algn="just" eaLnBrk="1" hangingPunct="1">
              <a:spcBef>
                <a:spcPct val="50000"/>
              </a:spcBef>
              <a:buFontTx/>
              <a:buChar char="•"/>
            </a:pPr>
            <a:r>
              <a:rPr lang="en-US" altLang="en-US" sz="2000"/>
              <a:t>Contact pressure up to 380 kPa</a:t>
            </a:r>
          </a:p>
          <a:p>
            <a:pPr algn="just" eaLnBrk="1" hangingPunct="1">
              <a:spcBef>
                <a:spcPct val="50000"/>
              </a:spcBef>
              <a:buFontTx/>
              <a:buChar char="•"/>
            </a:pPr>
            <a:r>
              <a:rPr lang="en-US" altLang="en-US" sz="2000"/>
              <a:t> Can be used on all soil types except for rocky soils.</a:t>
            </a:r>
          </a:p>
          <a:p>
            <a:pPr algn="just" eaLnBrk="1" hangingPunct="1">
              <a:spcBef>
                <a:spcPct val="50000"/>
              </a:spcBef>
              <a:buFontTx/>
              <a:buChar char="•"/>
            </a:pPr>
            <a:r>
              <a:rPr lang="en-US" altLang="en-US" sz="2000"/>
              <a:t>Compactive effort: static weight </a:t>
            </a:r>
          </a:p>
          <a:p>
            <a:pPr algn="just" eaLnBrk="1" hangingPunct="1">
              <a:spcBef>
                <a:spcPct val="50000"/>
              </a:spcBef>
              <a:buFontTx/>
              <a:buChar char="•"/>
            </a:pPr>
            <a:r>
              <a:rPr lang="en-US" altLang="en-US" sz="2000"/>
              <a:t>The most common use of large smooth wheel rollers is for proof-rolling subgrades and compacting asphalt pavement.</a:t>
            </a:r>
          </a:p>
        </p:txBody>
      </p:sp>
      <p:sp>
        <p:nvSpPr>
          <p:cNvPr id="44039" name="Text Box 7">
            <a:extLst>
              <a:ext uri="{FF2B5EF4-FFF2-40B4-BE49-F238E27FC236}">
                <a16:creationId xmlns:a16="http://schemas.microsoft.com/office/drawing/2014/main" id="{A2608BB5-2940-4C69-A542-A2992E2758B6}"/>
              </a:ext>
            </a:extLst>
          </p:cNvPr>
          <p:cNvSpPr txBox="1">
            <a:spLocks noChangeArrowheads="1"/>
          </p:cNvSpPr>
          <p:nvPr/>
        </p:nvSpPr>
        <p:spPr bwMode="auto">
          <a:xfrm>
            <a:off x="6315075" y="6022975"/>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A50121F7-B4AD-47EA-B4F0-B0610B4060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FFC4AB-6526-422A-A4D9-B9A9B852D423}" type="slidenum">
              <a:rPr lang="en-US" altLang="en-US" sz="1400"/>
              <a:pPr eaLnBrk="1" hangingPunct="1"/>
              <a:t>41</a:t>
            </a:fld>
            <a:endParaRPr lang="en-US" altLang="en-US" sz="1400"/>
          </a:p>
        </p:txBody>
      </p:sp>
      <p:sp>
        <p:nvSpPr>
          <p:cNvPr id="45059" name="Rectangle 2">
            <a:extLst>
              <a:ext uri="{FF2B5EF4-FFF2-40B4-BE49-F238E27FC236}">
                <a16:creationId xmlns:a16="http://schemas.microsoft.com/office/drawing/2014/main" id="{52AF6ADA-7FAB-4713-A04B-F9C1EE9B2751}"/>
              </a:ext>
            </a:extLst>
          </p:cNvPr>
          <p:cNvSpPr>
            <a:spLocks noGrp="1" noChangeArrowheads="1"/>
          </p:cNvSpPr>
          <p:nvPr>
            <p:ph type="title"/>
          </p:nvPr>
        </p:nvSpPr>
        <p:spPr/>
        <p:txBody>
          <a:bodyPr/>
          <a:lstStyle/>
          <a:p>
            <a:pPr eaLnBrk="1" hangingPunct="1"/>
            <a:r>
              <a:rPr lang="en-US" altLang="en-US"/>
              <a:t>5.1 Equipment (Cont.)</a:t>
            </a:r>
          </a:p>
        </p:txBody>
      </p:sp>
      <p:pic>
        <p:nvPicPr>
          <p:cNvPr id="45060" name="Picture 4" descr="C:\Wang-HKUST\course-CIVIL270\Picture-compaction\Pneumatic.jpg">
            <a:extLst>
              <a:ext uri="{FF2B5EF4-FFF2-40B4-BE49-F238E27FC236}">
                <a16:creationId xmlns:a16="http://schemas.microsoft.com/office/drawing/2014/main" id="{16182955-15D6-42D9-A7EA-FB9F000C7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89213"/>
            <a:ext cx="4894262"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a16="http://schemas.microsoft.com/office/drawing/2014/main" id="{F9566F8C-1764-4FD0-B44A-125E37769479}"/>
              </a:ext>
            </a:extLst>
          </p:cNvPr>
          <p:cNvSpPr txBox="1">
            <a:spLocks noChangeArrowheads="1"/>
          </p:cNvSpPr>
          <p:nvPr/>
        </p:nvSpPr>
        <p:spPr bwMode="auto">
          <a:xfrm>
            <a:off x="698500" y="1670050"/>
            <a:ext cx="4397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Pneumatic (or rubber-tired) roller</a:t>
            </a:r>
          </a:p>
        </p:txBody>
      </p:sp>
      <p:sp>
        <p:nvSpPr>
          <p:cNvPr id="45062" name="Text Box 6">
            <a:extLst>
              <a:ext uri="{FF2B5EF4-FFF2-40B4-BE49-F238E27FC236}">
                <a16:creationId xmlns:a16="http://schemas.microsoft.com/office/drawing/2014/main" id="{A5BC78BA-02FF-4280-A254-C0C03BFF9081}"/>
              </a:ext>
            </a:extLst>
          </p:cNvPr>
          <p:cNvSpPr txBox="1">
            <a:spLocks noChangeArrowheads="1"/>
          </p:cNvSpPr>
          <p:nvPr/>
        </p:nvSpPr>
        <p:spPr bwMode="auto">
          <a:xfrm>
            <a:off x="4962525" y="1727200"/>
            <a:ext cx="3978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80% coverage under the wheel</a:t>
            </a:r>
          </a:p>
          <a:p>
            <a:pPr algn="just" eaLnBrk="1" hangingPunct="1">
              <a:spcBef>
                <a:spcPct val="50000"/>
              </a:spcBef>
              <a:buFontTx/>
              <a:buChar char="•"/>
            </a:pPr>
            <a:r>
              <a:rPr lang="en-US" altLang="en-US" sz="2000"/>
              <a:t>Contact pressure up to 700 kPa</a:t>
            </a:r>
          </a:p>
          <a:p>
            <a:pPr algn="just" eaLnBrk="1" hangingPunct="1">
              <a:spcBef>
                <a:spcPct val="50000"/>
              </a:spcBef>
              <a:buFontTx/>
              <a:buChar char="•"/>
            </a:pPr>
            <a:r>
              <a:rPr lang="en-US" altLang="en-US" sz="2000"/>
              <a:t> Can be used for both granular and fine-grained soils.</a:t>
            </a:r>
          </a:p>
          <a:p>
            <a:pPr algn="just" eaLnBrk="1" hangingPunct="1">
              <a:spcBef>
                <a:spcPct val="50000"/>
              </a:spcBef>
              <a:buFontTx/>
              <a:buChar char="•"/>
            </a:pPr>
            <a:r>
              <a:rPr lang="en-US" altLang="en-US" sz="2000"/>
              <a:t>Compactive effort: static weight and kneading.</a:t>
            </a:r>
          </a:p>
          <a:p>
            <a:pPr algn="just" eaLnBrk="1" hangingPunct="1">
              <a:spcBef>
                <a:spcPct val="50000"/>
              </a:spcBef>
              <a:buFontTx/>
              <a:buChar char="•"/>
            </a:pPr>
            <a:r>
              <a:rPr lang="en-US" altLang="en-US" sz="2000"/>
              <a:t>Can be used for highway fills or earth dam construction.</a:t>
            </a:r>
          </a:p>
        </p:txBody>
      </p:sp>
      <p:sp>
        <p:nvSpPr>
          <p:cNvPr id="45063" name="Text Box 7">
            <a:extLst>
              <a:ext uri="{FF2B5EF4-FFF2-40B4-BE49-F238E27FC236}">
                <a16:creationId xmlns:a16="http://schemas.microsoft.com/office/drawing/2014/main" id="{EF4E7C78-AD22-4378-BFA9-8203850B1584}"/>
              </a:ext>
            </a:extLst>
          </p:cNvPr>
          <p:cNvSpPr txBox="1">
            <a:spLocks noChangeArrowheads="1"/>
          </p:cNvSpPr>
          <p:nvPr/>
        </p:nvSpPr>
        <p:spPr bwMode="auto">
          <a:xfrm>
            <a:off x="6315075" y="6022975"/>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FB72E1DA-5BD7-4F99-B6B2-90C4A0BBA7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4E89DD3-7FCF-4EC5-8CA7-8A86915481D9}" type="slidenum">
              <a:rPr lang="en-US" altLang="en-US" sz="1400"/>
              <a:pPr eaLnBrk="1" hangingPunct="1"/>
              <a:t>42</a:t>
            </a:fld>
            <a:endParaRPr lang="en-US" altLang="en-US" sz="1400"/>
          </a:p>
        </p:txBody>
      </p:sp>
      <p:sp>
        <p:nvSpPr>
          <p:cNvPr id="46083" name="Rectangle 2">
            <a:extLst>
              <a:ext uri="{FF2B5EF4-FFF2-40B4-BE49-F238E27FC236}">
                <a16:creationId xmlns:a16="http://schemas.microsoft.com/office/drawing/2014/main" id="{27B6720F-ECDD-4D60-B3A0-031ADEE18E81}"/>
              </a:ext>
            </a:extLst>
          </p:cNvPr>
          <p:cNvSpPr>
            <a:spLocks noGrp="1" noChangeArrowheads="1"/>
          </p:cNvSpPr>
          <p:nvPr>
            <p:ph type="title"/>
          </p:nvPr>
        </p:nvSpPr>
        <p:spPr/>
        <p:txBody>
          <a:bodyPr/>
          <a:lstStyle/>
          <a:p>
            <a:pPr eaLnBrk="1" hangingPunct="1"/>
            <a:r>
              <a:rPr lang="en-US" altLang="en-US"/>
              <a:t>5.1 Equipment (Cont.)</a:t>
            </a:r>
          </a:p>
        </p:txBody>
      </p:sp>
      <p:sp>
        <p:nvSpPr>
          <p:cNvPr id="46084" name="Text Box 4">
            <a:extLst>
              <a:ext uri="{FF2B5EF4-FFF2-40B4-BE49-F238E27FC236}">
                <a16:creationId xmlns:a16="http://schemas.microsoft.com/office/drawing/2014/main" id="{B8E407EC-764B-4AC7-B09E-E5D16EB1AD93}"/>
              </a:ext>
            </a:extLst>
          </p:cNvPr>
          <p:cNvSpPr txBox="1">
            <a:spLocks noChangeArrowheads="1"/>
          </p:cNvSpPr>
          <p:nvPr/>
        </p:nvSpPr>
        <p:spPr bwMode="auto">
          <a:xfrm>
            <a:off x="915988" y="1655763"/>
            <a:ext cx="2582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Sheepsfoot rollers</a:t>
            </a:r>
          </a:p>
        </p:txBody>
      </p:sp>
      <p:sp>
        <p:nvSpPr>
          <p:cNvPr id="46085" name="Text Box 5">
            <a:extLst>
              <a:ext uri="{FF2B5EF4-FFF2-40B4-BE49-F238E27FC236}">
                <a16:creationId xmlns:a16="http://schemas.microsoft.com/office/drawing/2014/main" id="{6C036C43-D271-424A-B5F7-35FC72DFBDE5}"/>
              </a:ext>
            </a:extLst>
          </p:cNvPr>
          <p:cNvSpPr txBox="1">
            <a:spLocks noChangeArrowheads="1"/>
          </p:cNvSpPr>
          <p:nvPr/>
        </p:nvSpPr>
        <p:spPr bwMode="auto">
          <a:xfrm>
            <a:off x="4962525" y="1727200"/>
            <a:ext cx="39782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Has many round or rectangular shaped protrusions or “feet” attached to a steel drum</a:t>
            </a:r>
          </a:p>
          <a:p>
            <a:pPr algn="just" eaLnBrk="1" hangingPunct="1">
              <a:spcBef>
                <a:spcPct val="50000"/>
              </a:spcBef>
              <a:buFontTx/>
              <a:buChar char="•"/>
            </a:pPr>
            <a:r>
              <a:rPr lang="en-US" altLang="en-US" sz="2000"/>
              <a:t>8%  ~ 12 % coverage</a:t>
            </a:r>
          </a:p>
          <a:p>
            <a:pPr algn="just" eaLnBrk="1" hangingPunct="1">
              <a:spcBef>
                <a:spcPct val="50000"/>
              </a:spcBef>
              <a:buFontTx/>
              <a:buChar char="•"/>
            </a:pPr>
            <a:r>
              <a:rPr lang="en-US" altLang="en-US" sz="2000"/>
              <a:t>Contact pressure is from 1400 to 7000 kPa</a:t>
            </a:r>
          </a:p>
          <a:p>
            <a:pPr algn="just" eaLnBrk="1" hangingPunct="1">
              <a:spcBef>
                <a:spcPct val="50000"/>
              </a:spcBef>
              <a:buFontTx/>
              <a:buChar char="•"/>
            </a:pPr>
            <a:r>
              <a:rPr lang="en-US" altLang="en-US" sz="2000"/>
              <a:t>It is best suited for clayed soils.</a:t>
            </a:r>
          </a:p>
          <a:p>
            <a:pPr algn="just" eaLnBrk="1" hangingPunct="1">
              <a:spcBef>
                <a:spcPct val="50000"/>
              </a:spcBef>
              <a:buFontTx/>
              <a:buChar char="•"/>
            </a:pPr>
            <a:r>
              <a:rPr lang="en-US" altLang="en-US" sz="2000"/>
              <a:t>Compactive effort: static weight and kneading.</a:t>
            </a:r>
          </a:p>
        </p:txBody>
      </p:sp>
      <p:sp>
        <p:nvSpPr>
          <p:cNvPr id="46086" name="Text Box 6">
            <a:extLst>
              <a:ext uri="{FF2B5EF4-FFF2-40B4-BE49-F238E27FC236}">
                <a16:creationId xmlns:a16="http://schemas.microsoft.com/office/drawing/2014/main" id="{91BC76FD-D649-421C-8509-CCA94B301A06}"/>
              </a:ext>
            </a:extLst>
          </p:cNvPr>
          <p:cNvSpPr txBox="1">
            <a:spLocks noChangeArrowheads="1"/>
          </p:cNvSpPr>
          <p:nvPr/>
        </p:nvSpPr>
        <p:spPr bwMode="auto">
          <a:xfrm>
            <a:off x="6315075" y="6022975"/>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pic>
        <p:nvPicPr>
          <p:cNvPr id="46087" name="Picture 9" descr="C:\Wang-HKUST\course-CIVIL270\Picture-compaction\sheepsfoot-modified.JPG">
            <a:extLst>
              <a:ext uri="{FF2B5EF4-FFF2-40B4-BE49-F238E27FC236}">
                <a16:creationId xmlns:a16="http://schemas.microsoft.com/office/drawing/2014/main" id="{C39D8514-A457-4333-899D-EF2A348DE732}"/>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2863" y="2446338"/>
            <a:ext cx="4856162"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B91A246D-0213-420D-9C58-39ACE647EB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8E79CDE-0CAA-4476-A865-F18AA7DAE823}" type="slidenum">
              <a:rPr lang="en-US" altLang="en-US" sz="1400"/>
              <a:pPr eaLnBrk="1" hangingPunct="1"/>
              <a:t>43</a:t>
            </a:fld>
            <a:endParaRPr lang="en-US" altLang="en-US" sz="1400"/>
          </a:p>
        </p:txBody>
      </p:sp>
      <p:sp>
        <p:nvSpPr>
          <p:cNvPr id="47107" name="Rectangle 2">
            <a:extLst>
              <a:ext uri="{FF2B5EF4-FFF2-40B4-BE49-F238E27FC236}">
                <a16:creationId xmlns:a16="http://schemas.microsoft.com/office/drawing/2014/main" id="{8C39D00E-323B-496A-8F3A-D2BE0F09293B}"/>
              </a:ext>
            </a:extLst>
          </p:cNvPr>
          <p:cNvSpPr>
            <a:spLocks noGrp="1" noChangeArrowheads="1"/>
          </p:cNvSpPr>
          <p:nvPr>
            <p:ph type="title"/>
          </p:nvPr>
        </p:nvSpPr>
        <p:spPr/>
        <p:txBody>
          <a:bodyPr/>
          <a:lstStyle/>
          <a:p>
            <a:pPr eaLnBrk="1" hangingPunct="1"/>
            <a:r>
              <a:rPr lang="en-US" altLang="en-US"/>
              <a:t>5.1 Equipment (Cont.)</a:t>
            </a:r>
          </a:p>
        </p:txBody>
      </p:sp>
      <p:sp>
        <p:nvSpPr>
          <p:cNvPr id="47108" name="Text Box 4">
            <a:extLst>
              <a:ext uri="{FF2B5EF4-FFF2-40B4-BE49-F238E27FC236}">
                <a16:creationId xmlns:a16="http://schemas.microsoft.com/office/drawing/2014/main" id="{2756C632-8DED-4332-B4C1-0D30E023D45B}"/>
              </a:ext>
            </a:extLst>
          </p:cNvPr>
          <p:cNvSpPr txBox="1">
            <a:spLocks noChangeArrowheads="1"/>
          </p:cNvSpPr>
          <p:nvPr/>
        </p:nvSpPr>
        <p:spPr bwMode="auto">
          <a:xfrm>
            <a:off x="931863" y="1655763"/>
            <a:ext cx="274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Tamping foot roller</a:t>
            </a:r>
          </a:p>
        </p:txBody>
      </p:sp>
      <p:sp>
        <p:nvSpPr>
          <p:cNvPr id="47109" name="Text Box 5">
            <a:extLst>
              <a:ext uri="{FF2B5EF4-FFF2-40B4-BE49-F238E27FC236}">
                <a16:creationId xmlns:a16="http://schemas.microsoft.com/office/drawing/2014/main" id="{BA68D266-2A72-4725-84DF-E811672D0745}"/>
              </a:ext>
            </a:extLst>
          </p:cNvPr>
          <p:cNvSpPr txBox="1">
            <a:spLocks noChangeArrowheads="1"/>
          </p:cNvSpPr>
          <p:nvPr/>
        </p:nvSpPr>
        <p:spPr bwMode="auto">
          <a:xfrm>
            <a:off x="4962525" y="1727200"/>
            <a:ext cx="39782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About 40% coverage </a:t>
            </a:r>
          </a:p>
          <a:p>
            <a:pPr algn="just" eaLnBrk="1" hangingPunct="1">
              <a:spcBef>
                <a:spcPct val="50000"/>
              </a:spcBef>
              <a:buFontTx/>
              <a:buChar char="•"/>
            </a:pPr>
            <a:r>
              <a:rPr lang="en-US" altLang="en-US" sz="2000"/>
              <a:t>Contact pressure is from 1400 to 8400 kPa</a:t>
            </a:r>
          </a:p>
          <a:p>
            <a:pPr algn="just" eaLnBrk="1" hangingPunct="1">
              <a:spcBef>
                <a:spcPct val="50000"/>
              </a:spcBef>
              <a:buFontTx/>
              <a:buChar char="•"/>
            </a:pPr>
            <a:r>
              <a:rPr lang="en-US" altLang="en-US" sz="2000"/>
              <a:t> It is best for compacting fine-grained soils (silt and clay).</a:t>
            </a:r>
          </a:p>
          <a:p>
            <a:pPr algn="just" eaLnBrk="1" hangingPunct="1">
              <a:spcBef>
                <a:spcPct val="50000"/>
              </a:spcBef>
              <a:buFontTx/>
              <a:buChar char="•"/>
            </a:pPr>
            <a:r>
              <a:rPr lang="en-US" altLang="en-US" sz="2000"/>
              <a:t>Compactive effort: static weight and kneading.</a:t>
            </a:r>
          </a:p>
        </p:txBody>
      </p:sp>
      <p:sp>
        <p:nvSpPr>
          <p:cNvPr id="47110" name="Text Box 6">
            <a:extLst>
              <a:ext uri="{FF2B5EF4-FFF2-40B4-BE49-F238E27FC236}">
                <a16:creationId xmlns:a16="http://schemas.microsoft.com/office/drawing/2014/main" id="{52E83B23-EC52-42BF-97BC-E2226B60EDF5}"/>
              </a:ext>
            </a:extLst>
          </p:cNvPr>
          <p:cNvSpPr txBox="1">
            <a:spLocks noChangeArrowheads="1"/>
          </p:cNvSpPr>
          <p:nvPr/>
        </p:nvSpPr>
        <p:spPr bwMode="auto">
          <a:xfrm>
            <a:off x="6315075" y="6022975"/>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pic>
        <p:nvPicPr>
          <p:cNvPr id="47111" name="Picture 7" descr="C:\Wang-HKUST\course-CIVIL270\Picture-compaction\tamping-foot.jpg">
            <a:extLst>
              <a:ext uri="{FF2B5EF4-FFF2-40B4-BE49-F238E27FC236}">
                <a16:creationId xmlns:a16="http://schemas.microsoft.com/office/drawing/2014/main" id="{14E7E9A9-9631-47A8-98D6-6AE184A7C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549525"/>
            <a:ext cx="47942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11A7F1CF-4F89-481F-B374-3056CA51FA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D4E02F-8A87-47F7-B8DE-0FB40E7E9243}" type="slidenum">
              <a:rPr lang="en-US" altLang="en-US" sz="1400"/>
              <a:pPr eaLnBrk="1" hangingPunct="1"/>
              <a:t>44</a:t>
            </a:fld>
            <a:endParaRPr lang="en-US" altLang="en-US" sz="1400"/>
          </a:p>
        </p:txBody>
      </p:sp>
      <p:sp>
        <p:nvSpPr>
          <p:cNvPr id="48131" name="Rectangle 2">
            <a:extLst>
              <a:ext uri="{FF2B5EF4-FFF2-40B4-BE49-F238E27FC236}">
                <a16:creationId xmlns:a16="http://schemas.microsoft.com/office/drawing/2014/main" id="{5B26F169-D9F0-4630-A7E4-DF7E6E5A23EE}"/>
              </a:ext>
            </a:extLst>
          </p:cNvPr>
          <p:cNvSpPr>
            <a:spLocks noGrp="1" noChangeArrowheads="1"/>
          </p:cNvSpPr>
          <p:nvPr>
            <p:ph type="title"/>
          </p:nvPr>
        </p:nvSpPr>
        <p:spPr/>
        <p:txBody>
          <a:bodyPr/>
          <a:lstStyle/>
          <a:p>
            <a:pPr eaLnBrk="1" hangingPunct="1"/>
            <a:r>
              <a:rPr lang="en-US" altLang="en-US"/>
              <a:t>5.1 Equipment (Cont.)</a:t>
            </a:r>
          </a:p>
        </p:txBody>
      </p:sp>
      <p:sp>
        <p:nvSpPr>
          <p:cNvPr id="48132" name="Text Box 4">
            <a:extLst>
              <a:ext uri="{FF2B5EF4-FFF2-40B4-BE49-F238E27FC236}">
                <a16:creationId xmlns:a16="http://schemas.microsoft.com/office/drawing/2014/main" id="{C03F75BE-77EE-4596-B554-5711BE01D8D3}"/>
              </a:ext>
            </a:extLst>
          </p:cNvPr>
          <p:cNvSpPr txBox="1">
            <a:spLocks noChangeArrowheads="1"/>
          </p:cNvSpPr>
          <p:nvPr/>
        </p:nvSpPr>
        <p:spPr bwMode="auto">
          <a:xfrm>
            <a:off x="842963" y="1655763"/>
            <a:ext cx="374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Mesh (or grid pattern) roller</a:t>
            </a:r>
          </a:p>
        </p:txBody>
      </p:sp>
      <p:sp>
        <p:nvSpPr>
          <p:cNvPr id="48133" name="Text Box 5">
            <a:extLst>
              <a:ext uri="{FF2B5EF4-FFF2-40B4-BE49-F238E27FC236}">
                <a16:creationId xmlns:a16="http://schemas.microsoft.com/office/drawing/2014/main" id="{F54CC1E7-363C-48C6-A847-9459A068F3FC}"/>
              </a:ext>
            </a:extLst>
          </p:cNvPr>
          <p:cNvSpPr txBox="1">
            <a:spLocks noChangeArrowheads="1"/>
          </p:cNvSpPr>
          <p:nvPr/>
        </p:nvSpPr>
        <p:spPr bwMode="auto">
          <a:xfrm>
            <a:off x="4962525" y="1727200"/>
            <a:ext cx="397827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50% coverage</a:t>
            </a:r>
          </a:p>
          <a:p>
            <a:pPr algn="just" eaLnBrk="1" hangingPunct="1">
              <a:spcBef>
                <a:spcPct val="50000"/>
              </a:spcBef>
              <a:buFontTx/>
              <a:buChar char="•"/>
            </a:pPr>
            <a:r>
              <a:rPr lang="en-US" altLang="en-US" sz="2000"/>
              <a:t>Contact pressure is from 1400 to 6200 kPa</a:t>
            </a:r>
          </a:p>
          <a:p>
            <a:pPr algn="just" eaLnBrk="1" hangingPunct="1">
              <a:spcBef>
                <a:spcPct val="50000"/>
              </a:spcBef>
              <a:buFontTx/>
              <a:buChar char="•"/>
            </a:pPr>
            <a:r>
              <a:rPr lang="en-US" altLang="en-US" sz="2000"/>
              <a:t>It is ideally suited for compacting rocky soils, gravels, and sands. With high towing speed, the material is vibrated, crushed, and impacted.</a:t>
            </a:r>
          </a:p>
          <a:p>
            <a:pPr algn="just" eaLnBrk="1" hangingPunct="1">
              <a:spcBef>
                <a:spcPct val="50000"/>
              </a:spcBef>
              <a:buFontTx/>
              <a:buChar char="•"/>
            </a:pPr>
            <a:r>
              <a:rPr lang="en-US" altLang="en-US" sz="2000"/>
              <a:t>Compactive effort: static weight and vibration.</a:t>
            </a:r>
          </a:p>
        </p:txBody>
      </p:sp>
      <p:sp>
        <p:nvSpPr>
          <p:cNvPr id="48134" name="Text Box 6">
            <a:extLst>
              <a:ext uri="{FF2B5EF4-FFF2-40B4-BE49-F238E27FC236}">
                <a16:creationId xmlns:a16="http://schemas.microsoft.com/office/drawing/2014/main" id="{D0C70CF2-B695-431E-B14E-2D923DF2FFAA}"/>
              </a:ext>
            </a:extLst>
          </p:cNvPr>
          <p:cNvSpPr txBox="1">
            <a:spLocks noChangeArrowheads="1"/>
          </p:cNvSpPr>
          <p:nvPr/>
        </p:nvSpPr>
        <p:spPr bwMode="auto">
          <a:xfrm>
            <a:off x="6315075" y="6022975"/>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pic>
        <p:nvPicPr>
          <p:cNvPr id="48135" name="Picture 7" descr="C:\Wang-HKUST\course-CIVIL270\Picture-compaction\grid-roller-1.JPG">
            <a:extLst>
              <a:ext uri="{FF2B5EF4-FFF2-40B4-BE49-F238E27FC236}">
                <a16:creationId xmlns:a16="http://schemas.microsoft.com/office/drawing/2014/main" id="{F65164FB-674A-48D6-8F6C-6BA9FB24F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1425"/>
            <a:ext cx="501491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E89C4B78-C829-464B-A74F-0311D81C04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F690FF8-F25E-444F-90DE-F93CC8024BB8}" type="slidenum">
              <a:rPr lang="en-US" altLang="en-US" sz="1400"/>
              <a:pPr eaLnBrk="1" hangingPunct="1"/>
              <a:t>45</a:t>
            </a:fld>
            <a:endParaRPr lang="en-US" altLang="en-US" sz="1400"/>
          </a:p>
        </p:txBody>
      </p:sp>
      <p:sp>
        <p:nvSpPr>
          <p:cNvPr id="49155" name="Rectangle 2">
            <a:extLst>
              <a:ext uri="{FF2B5EF4-FFF2-40B4-BE49-F238E27FC236}">
                <a16:creationId xmlns:a16="http://schemas.microsoft.com/office/drawing/2014/main" id="{0C23E0BE-0271-4347-A087-310B041F9C75}"/>
              </a:ext>
            </a:extLst>
          </p:cNvPr>
          <p:cNvSpPr>
            <a:spLocks noGrp="1" noChangeArrowheads="1"/>
          </p:cNvSpPr>
          <p:nvPr>
            <p:ph type="title"/>
          </p:nvPr>
        </p:nvSpPr>
        <p:spPr/>
        <p:txBody>
          <a:bodyPr/>
          <a:lstStyle/>
          <a:p>
            <a:pPr eaLnBrk="1" hangingPunct="1"/>
            <a:r>
              <a:rPr lang="en-US" altLang="en-US"/>
              <a:t>5.1 Equipment (Cont.)</a:t>
            </a:r>
          </a:p>
        </p:txBody>
      </p:sp>
      <p:sp>
        <p:nvSpPr>
          <p:cNvPr id="49156" name="Text Box 4">
            <a:extLst>
              <a:ext uri="{FF2B5EF4-FFF2-40B4-BE49-F238E27FC236}">
                <a16:creationId xmlns:a16="http://schemas.microsoft.com/office/drawing/2014/main" id="{BE4C4385-CF2F-4C13-AC0A-D7F628E8CDC1}"/>
              </a:ext>
            </a:extLst>
          </p:cNvPr>
          <p:cNvSpPr txBox="1">
            <a:spLocks noChangeArrowheads="1"/>
          </p:cNvSpPr>
          <p:nvPr/>
        </p:nvSpPr>
        <p:spPr bwMode="auto">
          <a:xfrm>
            <a:off x="669925" y="1670050"/>
            <a:ext cx="4324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Vibrating drum on smooth-wheel roller</a:t>
            </a:r>
          </a:p>
        </p:txBody>
      </p:sp>
      <p:sp>
        <p:nvSpPr>
          <p:cNvPr id="49157" name="Text Box 5">
            <a:extLst>
              <a:ext uri="{FF2B5EF4-FFF2-40B4-BE49-F238E27FC236}">
                <a16:creationId xmlns:a16="http://schemas.microsoft.com/office/drawing/2014/main" id="{B0EF8666-F1C6-4D57-B95A-BE942D95CBD6}"/>
              </a:ext>
            </a:extLst>
          </p:cNvPr>
          <p:cNvSpPr txBox="1">
            <a:spLocks noChangeArrowheads="1"/>
          </p:cNvSpPr>
          <p:nvPr/>
        </p:nvSpPr>
        <p:spPr bwMode="auto">
          <a:xfrm>
            <a:off x="4962525" y="1727200"/>
            <a:ext cx="39782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2000"/>
              <a:t>Vertical vibrator attached to smooth wheel rollers.</a:t>
            </a:r>
          </a:p>
          <a:p>
            <a:pPr algn="just" eaLnBrk="1" hangingPunct="1">
              <a:spcBef>
                <a:spcPct val="50000"/>
              </a:spcBef>
              <a:buFontTx/>
              <a:buChar char="•"/>
            </a:pPr>
            <a:r>
              <a:rPr lang="en-US" altLang="en-US" sz="2000"/>
              <a:t>The best explanation of why roller vibration causes densification  of granular soils is that particle rearrangement occurs due to cyclic deformation of the soil produced by the oscillations of the roller.</a:t>
            </a:r>
          </a:p>
          <a:p>
            <a:pPr algn="just" eaLnBrk="1" hangingPunct="1">
              <a:spcBef>
                <a:spcPct val="50000"/>
              </a:spcBef>
              <a:buFontTx/>
              <a:buChar char="•"/>
            </a:pPr>
            <a:r>
              <a:rPr lang="en-US" altLang="en-US" sz="2000"/>
              <a:t>Compactive effort: static weight and vibration.</a:t>
            </a:r>
          </a:p>
          <a:p>
            <a:pPr algn="just" eaLnBrk="1" hangingPunct="1">
              <a:spcBef>
                <a:spcPct val="50000"/>
              </a:spcBef>
              <a:buFontTx/>
              <a:buChar char="•"/>
            </a:pPr>
            <a:r>
              <a:rPr lang="en-US" altLang="en-US" sz="2000"/>
              <a:t>Suitable for granular soils</a:t>
            </a:r>
          </a:p>
        </p:txBody>
      </p:sp>
      <p:sp>
        <p:nvSpPr>
          <p:cNvPr id="49158" name="Text Box 6">
            <a:extLst>
              <a:ext uri="{FF2B5EF4-FFF2-40B4-BE49-F238E27FC236}">
                <a16:creationId xmlns:a16="http://schemas.microsoft.com/office/drawing/2014/main" id="{A2EFF102-5A65-41A6-88BE-AE41735B1EF6}"/>
              </a:ext>
            </a:extLst>
          </p:cNvPr>
          <p:cNvSpPr txBox="1">
            <a:spLocks noChangeArrowheads="1"/>
          </p:cNvSpPr>
          <p:nvPr/>
        </p:nvSpPr>
        <p:spPr bwMode="auto">
          <a:xfrm>
            <a:off x="6315075" y="6022975"/>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pic>
        <p:nvPicPr>
          <p:cNvPr id="49159" name="Picture 7" descr="C:\Wang-HKUST\course-CIVIL270\Picture-compaction\vibrating-drum-1.JPG">
            <a:extLst>
              <a:ext uri="{FF2B5EF4-FFF2-40B4-BE49-F238E27FC236}">
                <a16:creationId xmlns:a16="http://schemas.microsoft.com/office/drawing/2014/main" id="{396FEA81-305E-4A53-B3AA-F04E1EFE1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9550"/>
            <a:ext cx="49831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979453C3-7121-4C67-B093-48773A0ADE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30E6B9-C944-4CF4-A063-19C8C7AD1000}" type="slidenum">
              <a:rPr lang="en-US" altLang="en-US" sz="1400"/>
              <a:pPr eaLnBrk="1" hangingPunct="1"/>
              <a:t>46</a:t>
            </a:fld>
            <a:endParaRPr lang="en-US" altLang="en-US" sz="1400"/>
          </a:p>
        </p:txBody>
      </p:sp>
      <p:sp>
        <p:nvSpPr>
          <p:cNvPr id="50179" name="Rectangle 1026">
            <a:extLst>
              <a:ext uri="{FF2B5EF4-FFF2-40B4-BE49-F238E27FC236}">
                <a16:creationId xmlns:a16="http://schemas.microsoft.com/office/drawing/2014/main" id="{52A695D5-8A6D-4CFD-9792-67996C6D84C9}"/>
              </a:ext>
            </a:extLst>
          </p:cNvPr>
          <p:cNvSpPr>
            <a:spLocks noGrp="1" noChangeArrowheads="1"/>
          </p:cNvSpPr>
          <p:nvPr>
            <p:ph type="title"/>
          </p:nvPr>
        </p:nvSpPr>
        <p:spPr/>
        <p:txBody>
          <a:bodyPr/>
          <a:lstStyle/>
          <a:p>
            <a:pPr eaLnBrk="1" hangingPunct="1"/>
            <a:r>
              <a:rPr lang="en-US" altLang="en-US"/>
              <a:t>5.1 Equipment-Summary</a:t>
            </a:r>
          </a:p>
        </p:txBody>
      </p:sp>
      <p:pic>
        <p:nvPicPr>
          <p:cNvPr id="50180" name="Picture 1028" descr="C:\Wang-HKUST\course-CIVIL270\Picture-compaction\equipment-summary-modified.JPG">
            <a:extLst>
              <a:ext uri="{FF2B5EF4-FFF2-40B4-BE49-F238E27FC236}">
                <a16:creationId xmlns:a16="http://schemas.microsoft.com/office/drawing/2014/main" id="{7B2A4C95-64D2-4B5B-B1CB-92AD47FC81E2}"/>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39713" y="1381125"/>
            <a:ext cx="8904287"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1029">
            <a:extLst>
              <a:ext uri="{FF2B5EF4-FFF2-40B4-BE49-F238E27FC236}">
                <a16:creationId xmlns:a16="http://schemas.microsoft.com/office/drawing/2014/main" id="{E3B6704D-55F1-4494-AAF7-2C19CA015020}"/>
              </a:ext>
            </a:extLst>
          </p:cNvPr>
          <p:cNvSpPr txBox="1">
            <a:spLocks noChangeArrowheads="1"/>
          </p:cNvSpPr>
          <p:nvPr/>
        </p:nvSpPr>
        <p:spPr bwMode="auto">
          <a:xfrm>
            <a:off x="6677025" y="6386513"/>
            <a:ext cx="2046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4D44EFAA-0525-4210-BF56-96C6D8173F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658FD6E-6F6E-45DC-BE5D-6C8DA44A3746}" type="slidenum">
              <a:rPr lang="en-US" altLang="en-US" sz="1400"/>
              <a:pPr eaLnBrk="1" hangingPunct="1"/>
              <a:t>47</a:t>
            </a:fld>
            <a:endParaRPr lang="en-US" altLang="en-US" sz="1400"/>
          </a:p>
        </p:txBody>
      </p:sp>
      <p:sp>
        <p:nvSpPr>
          <p:cNvPr id="51203" name="Rectangle 2">
            <a:extLst>
              <a:ext uri="{FF2B5EF4-FFF2-40B4-BE49-F238E27FC236}">
                <a16:creationId xmlns:a16="http://schemas.microsoft.com/office/drawing/2014/main" id="{9B960A5F-D7DA-46C4-ACFB-A9B1E2CC3881}"/>
              </a:ext>
            </a:extLst>
          </p:cNvPr>
          <p:cNvSpPr>
            <a:spLocks noGrp="1" noChangeArrowheads="1"/>
          </p:cNvSpPr>
          <p:nvPr>
            <p:ph type="title"/>
          </p:nvPr>
        </p:nvSpPr>
        <p:spPr/>
        <p:txBody>
          <a:bodyPr/>
          <a:lstStyle/>
          <a:p>
            <a:pPr eaLnBrk="1" hangingPunct="1"/>
            <a:r>
              <a:rPr lang="en-US" altLang="en-US"/>
              <a:t>5.2 Variables-Vibratory Compaction</a:t>
            </a:r>
          </a:p>
        </p:txBody>
      </p:sp>
      <p:sp>
        <p:nvSpPr>
          <p:cNvPr id="51204" name="Rectangle 3">
            <a:extLst>
              <a:ext uri="{FF2B5EF4-FFF2-40B4-BE49-F238E27FC236}">
                <a16:creationId xmlns:a16="http://schemas.microsoft.com/office/drawing/2014/main" id="{19DDAC50-B246-43A2-9542-D095D805BEF7}"/>
              </a:ext>
            </a:extLst>
          </p:cNvPr>
          <p:cNvSpPr>
            <a:spLocks noGrp="1" noChangeArrowheads="1"/>
          </p:cNvSpPr>
          <p:nvPr>
            <p:ph type="body" idx="1"/>
          </p:nvPr>
        </p:nvSpPr>
        <p:spPr>
          <a:xfrm>
            <a:off x="685800" y="1397000"/>
            <a:ext cx="7772400" cy="5246688"/>
          </a:xfrm>
        </p:spPr>
        <p:txBody>
          <a:bodyPr/>
          <a:lstStyle/>
          <a:p>
            <a:pPr marL="0" indent="0">
              <a:lnSpc>
                <a:spcPct val="90000"/>
              </a:lnSpc>
              <a:buFontTx/>
              <a:buNone/>
            </a:pPr>
            <a:r>
              <a:rPr lang="en-US" altLang="en-US" sz="2400"/>
              <a:t>There are many variables which control the vibratory compaction or densification of soils.</a:t>
            </a:r>
          </a:p>
          <a:p>
            <a:pPr marL="0" indent="0">
              <a:lnSpc>
                <a:spcPct val="90000"/>
              </a:lnSpc>
              <a:buFontTx/>
              <a:buNone/>
            </a:pPr>
            <a:r>
              <a:rPr lang="en-US" altLang="en-US" sz="2400" b="1">
                <a:solidFill>
                  <a:schemeClr val="accent2"/>
                </a:solidFill>
              </a:rPr>
              <a:t>Characteristics of the compactor:</a:t>
            </a:r>
          </a:p>
          <a:p>
            <a:pPr marL="0" indent="0">
              <a:lnSpc>
                <a:spcPct val="90000"/>
              </a:lnSpc>
              <a:buFontTx/>
              <a:buNone/>
            </a:pPr>
            <a:r>
              <a:rPr lang="en-US" altLang="en-US" sz="2000"/>
              <a:t>(1) Mass, size</a:t>
            </a:r>
          </a:p>
          <a:p>
            <a:pPr marL="0" indent="0">
              <a:lnSpc>
                <a:spcPct val="90000"/>
              </a:lnSpc>
              <a:buFontTx/>
              <a:buNone/>
            </a:pPr>
            <a:r>
              <a:rPr lang="en-US" altLang="en-US" sz="2000"/>
              <a:t>(2) Operating frequency and frequency range</a:t>
            </a:r>
          </a:p>
          <a:p>
            <a:pPr marL="0" indent="0">
              <a:lnSpc>
                <a:spcPct val="90000"/>
              </a:lnSpc>
              <a:buFontTx/>
              <a:buNone/>
            </a:pPr>
            <a:r>
              <a:rPr lang="en-US" altLang="en-US" sz="2400" b="1">
                <a:solidFill>
                  <a:schemeClr val="accent2"/>
                </a:solidFill>
              </a:rPr>
              <a:t>Characteristics of the soil:</a:t>
            </a:r>
          </a:p>
          <a:p>
            <a:pPr marL="0" indent="0">
              <a:lnSpc>
                <a:spcPct val="90000"/>
              </a:lnSpc>
              <a:buFontTx/>
              <a:buNone/>
            </a:pPr>
            <a:r>
              <a:rPr lang="en-US" altLang="en-US" sz="2000"/>
              <a:t>(1) Initial density</a:t>
            </a:r>
          </a:p>
          <a:p>
            <a:pPr marL="0" indent="0">
              <a:lnSpc>
                <a:spcPct val="90000"/>
              </a:lnSpc>
              <a:buFontTx/>
              <a:buNone/>
            </a:pPr>
            <a:r>
              <a:rPr lang="en-US" altLang="en-US" sz="2000"/>
              <a:t>(2) Grain size and shape</a:t>
            </a:r>
          </a:p>
          <a:p>
            <a:pPr marL="0" indent="0">
              <a:lnSpc>
                <a:spcPct val="90000"/>
              </a:lnSpc>
              <a:buFontTx/>
              <a:buNone/>
            </a:pPr>
            <a:r>
              <a:rPr lang="en-US" altLang="en-US" sz="2000"/>
              <a:t>(3) Water content</a:t>
            </a:r>
          </a:p>
          <a:p>
            <a:pPr marL="0" indent="0">
              <a:lnSpc>
                <a:spcPct val="90000"/>
              </a:lnSpc>
              <a:buFontTx/>
              <a:buNone/>
            </a:pPr>
            <a:r>
              <a:rPr lang="en-US" altLang="en-US" sz="2400" b="1">
                <a:solidFill>
                  <a:schemeClr val="accent2"/>
                </a:solidFill>
              </a:rPr>
              <a:t>Construction procedures:</a:t>
            </a:r>
          </a:p>
          <a:p>
            <a:pPr marL="0" indent="0">
              <a:lnSpc>
                <a:spcPct val="90000"/>
              </a:lnSpc>
              <a:buFontTx/>
              <a:buNone/>
            </a:pPr>
            <a:r>
              <a:rPr lang="en-US" altLang="en-US" sz="2000"/>
              <a:t>(1) Number of passes of the roller</a:t>
            </a:r>
          </a:p>
          <a:p>
            <a:pPr marL="0" indent="0">
              <a:lnSpc>
                <a:spcPct val="90000"/>
              </a:lnSpc>
              <a:buFontTx/>
              <a:buNone/>
            </a:pPr>
            <a:r>
              <a:rPr lang="en-US" altLang="en-US" sz="2000"/>
              <a:t>(2) Lift thickness</a:t>
            </a:r>
          </a:p>
          <a:p>
            <a:pPr marL="0" indent="0">
              <a:lnSpc>
                <a:spcPct val="90000"/>
              </a:lnSpc>
              <a:buFontTx/>
              <a:buNone/>
            </a:pPr>
            <a:r>
              <a:rPr lang="en-US" altLang="en-US" sz="2000"/>
              <a:t>(3) Frequency of operation vibrator</a:t>
            </a:r>
          </a:p>
          <a:p>
            <a:pPr marL="0" indent="0">
              <a:lnSpc>
                <a:spcPct val="90000"/>
              </a:lnSpc>
              <a:buFontTx/>
              <a:buNone/>
            </a:pPr>
            <a:r>
              <a:rPr lang="en-US" altLang="en-US" sz="2000"/>
              <a:t>(4) Towing speed</a:t>
            </a:r>
          </a:p>
          <a:p>
            <a:pPr marL="0" indent="0">
              <a:lnSpc>
                <a:spcPct val="90000"/>
              </a:lnSpc>
              <a:buFontTx/>
              <a:buNone/>
            </a:pPr>
            <a:endParaRPr lang="en-US" altLang="en-US" sz="2000"/>
          </a:p>
        </p:txBody>
      </p:sp>
      <p:sp>
        <p:nvSpPr>
          <p:cNvPr id="51205" name="Text Box 4">
            <a:extLst>
              <a:ext uri="{FF2B5EF4-FFF2-40B4-BE49-F238E27FC236}">
                <a16:creationId xmlns:a16="http://schemas.microsoft.com/office/drawing/2014/main" id="{4AD05EE2-311E-4562-A07A-2B1AF18B616E}"/>
              </a:ext>
            </a:extLst>
          </p:cNvPr>
          <p:cNvSpPr txBox="1">
            <a:spLocks noChangeArrowheads="1"/>
          </p:cNvSpPr>
          <p:nvPr/>
        </p:nvSpPr>
        <p:spPr bwMode="auto">
          <a:xfrm>
            <a:off x="6300788" y="6226175"/>
            <a:ext cx="2046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C9B19D12-361D-4035-A69F-9E5F8C1601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493B19-DB48-4F01-BB19-3235D47DCC71}" type="slidenum">
              <a:rPr lang="en-US" altLang="en-US" sz="1400"/>
              <a:pPr eaLnBrk="1" hangingPunct="1"/>
              <a:t>48</a:t>
            </a:fld>
            <a:endParaRPr lang="en-US" altLang="en-US" sz="1400"/>
          </a:p>
        </p:txBody>
      </p:sp>
      <p:sp>
        <p:nvSpPr>
          <p:cNvPr id="52227" name="Rectangle 2">
            <a:extLst>
              <a:ext uri="{FF2B5EF4-FFF2-40B4-BE49-F238E27FC236}">
                <a16:creationId xmlns:a16="http://schemas.microsoft.com/office/drawing/2014/main" id="{AEB0BB61-510D-4911-8E90-6359CDDF3874}"/>
              </a:ext>
            </a:extLst>
          </p:cNvPr>
          <p:cNvSpPr>
            <a:spLocks noGrp="1" noChangeArrowheads="1"/>
          </p:cNvSpPr>
          <p:nvPr>
            <p:ph type="title"/>
          </p:nvPr>
        </p:nvSpPr>
        <p:spPr>
          <a:xfrm>
            <a:off x="685800" y="0"/>
            <a:ext cx="7772400" cy="914400"/>
          </a:xfrm>
        </p:spPr>
        <p:txBody>
          <a:bodyPr/>
          <a:lstStyle/>
          <a:p>
            <a:pPr eaLnBrk="1" hangingPunct="1"/>
            <a:r>
              <a:rPr lang="en-US" altLang="en-US"/>
              <a:t>5.2.1 Frequency </a:t>
            </a:r>
          </a:p>
        </p:txBody>
      </p:sp>
      <p:pic>
        <p:nvPicPr>
          <p:cNvPr id="52228" name="Picture 4" descr="C:\Wang-HKUST\course-CIVIL270\Picture-compaction\optimum-frequency.jpg">
            <a:extLst>
              <a:ext uri="{FF2B5EF4-FFF2-40B4-BE49-F238E27FC236}">
                <a16:creationId xmlns:a16="http://schemas.microsoft.com/office/drawing/2014/main" id="{F689C7CA-9C21-4F2C-9BA9-1B6EEE1D44F1}"/>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717550"/>
            <a:ext cx="58801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a:extLst>
              <a:ext uri="{FF2B5EF4-FFF2-40B4-BE49-F238E27FC236}">
                <a16:creationId xmlns:a16="http://schemas.microsoft.com/office/drawing/2014/main" id="{037C1F3B-C78E-4FC0-973E-3527CED17583}"/>
              </a:ext>
            </a:extLst>
          </p:cNvPr>
          <p:cNvSpPr txBox="1">
            <a:spLocks noChangeArrowheads="1"/>
          </p:cNvSpPr>
          <p:nvPr/>
        </p:nvSpPr>
        <p:spPr bwMode="auto">
          <a:xfrm>
            <a:off x="7097713" y="6386513"/>
            <a:ext cx="2046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52230" name="Text Box 6">
            <a:extLst>
              <a:ext uri="{FF2B5EF4-FFF2-40B4-BE49-F238E27FC236}">
                <a16:creationId xmlns:a16="http://schemas.microsoft.com/office/drawing/2014/main" id="{C7DFFF2E-13E2-4E6E-9AA5-21454765B0FC}"/>
              </a:ext>
            </a:extLst>
          </p:cNvPr>
          <p:cNvSpPr txBox="1">
            <a:spLocks noChangeArrowheads="1"/>
          </p:cNvSpPr>
          <p:nvPr/>
        </p:nvSpPr>
        <p:spPr bwMode="auto">
          <a:xfrm>
            <a:off x="5762625" y="1466850"/>
            <a:ext cx="27146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The frequency at which a maximum density is achieved is called the optimum frequency.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BD0898E0-13DD-49E8-AA62-E5A7F3EA8F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B94383-5CC8-4C07-BEC4-6046F28121A6}" type="slidenum">
              <a:rPr lang="en-US" altLang="en-US" sz="1400"/>
              <a:pPr eaLnBrk="1" hangingPunct="1"/>
              <a:t>49</a:t>
            </a:fld>
            <a:endParaRPr lang="en-US" altLang="en-US" sz="1400"/>
          </a:p>
        </p:txBody>
      </p:sp>
      <p:sp>
        <p:nvSpPr>
          <p:cNvPr id="53251" name="Rectangle 2">
            <a:extLst>
              <a:ext uri="{FF2B5EF4-FFF2-40B4-BE49-F238E27FC236}">
                <a16:creationId xmlns:a16="http://schemas.microsoft.com/office/drawing/2014/main" id="{143525D9-7276-4300-A417-623B306676AB}"/>
              </a:ext>
            </a:extLst>
          </p:cNvPr>
          <p:cNvSpPr>
            <a:spLocks noGrp="1" noChangeArrowheads="1"/>
          </p:cNvSpPr>
          <p:nvPr>
            <p:ph type="title"/>
          </p:nvPr>
        </p:nvSpPr>
        <p:spPr/>
        <p:txBody>
          <a:bodyPr/>
          <a:lstStyle/>
          <a:p>
            <a:pPr eaLnBrk="1" hangingPunct="1"/>
            <a:r>
              <a:rPr lang="en-US" altLang="en-US"/>
              <a:t>5.2.2 Roller Travel Speed</a:t>
            </a:r>
          </a:p>
        </p:txBody>
      </p:sp>
      <p:pic>
        <p:nvPicPr>
          <p:cNvPr id="53252" name="Picture 4" descr="C:\Wang-HKUST\course-CIVIL270\Picture-compaction\tavel speed.jpg">
            <a:extLst>
              <a:ext uri="{FF2B5EF4-FFF2-40B4-BE49-F238E27FC236}">
                <a16:creationId xmlns:a16="http://schemas.microsoft.com/office/drawing/2014/main" id="{411F2791-2285-47FA-B502-80DE68592CC2}"/>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54075" y="1338263"/>
            <a:ext cx="5068888"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a:extLst>
              <a:ext uri="{FF2B5EF4-FFF2-40B4-BE49-F238E27FC236}">
                <a16:creationId xmlns:a16="http://schemas.microsoft.com/office/drawing/2014/main" id="{6508255E-FEC0-4FA5-AEF6-A824943C8C0A}"/>
              </a:ext>
            </a:extLst>
          </p:cNvPr>
          <p:cNvSpPr txBox="1">
            <a:spLocks noChangeArrowheads="1"/>
          </p:cNvSpPr>
          <p:nvPr/>
        </p:nvSpPr>
        <p:spPr bwMode="auto">
          <a:xfrm>
            <a:off x="5472113" y="1566863"/>
            <a:ext cx="32210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For a given number of passes, a higher density is obtained if the vibrator is towed more slowly.</a:t>
            </a:r>
          </a:p>
        </p:txBody>
      </p:sp>
      <p:sp>
        <p:nvSpPr>
          <p:cNvPr id="53254" name="Text Box 6">
            <a:extLst>
              <a:ext uri="{FF2B5EF4-FFF2-40B4-BE49-F238E27FC236}">
                <a16:creationId xmlns:a16="http://schemas.microsoft.com/office/drawing/2014/main" id="{C297606A-21D1-4EF0-9EDA-61B30AE4E702}"/>
              </a:ext>
            </a:extLst>
          </p:cNvPr>
          <p:cNvSpPr txBox="1">
            <a:spLocks noChangeArrowheads="1"/>
          </p:cNvSpPr>
          <p:nvPr/>
        </p:nvSpPr>
        <p:spPr bwMode="auto">
          <a:xfrm>
            <a:off x="7097713" y="6400800"/>
            <a:ext cx="2046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0CF0F9D1-5064-4AE6-B453-7BEDC29F90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0AC402-C01A-4853-B4E6-9391BED86232}" type="slidenum">
              <a:rPr lang="en-US" altLang="en-US" sz="1400"/>
              <a:pPr eaLnBrk="1" hangingPunct="1"/>
              <a:t>5</a:t>
            </a:fld>
            <a:endParaRPr lang="en-US" altLang="en-US" sz="1400"/>
          </a:p>
        </p:txBody>
      </p:sp>
      <p:sp>
        <p:nvSpPr>
          <p:cNvPr id="11267" name="Rectangle 2">
            <a:extLst>
              <a:ext uri="{FF2B5EF4-FFF2-40B4-BE49-F238E27FC236}">
                <a16:creationId xmlns:a16="http://schemas.microsoft.com/office/drawing/2014/main" id="{DF2392F3-ABC1-4BE4-9EAE-5ADF558B76BC}"/>
              </a:ext>
            </a:extLst>
          </p:cNvPr>
          <p:cNvSpPr>
            <a:spLocks noGrp="1" noChangeArrowheads="1"/>
          </p:cNvSpPr>
          <p:nvPr>
            <p:ph type="title"/>
          </p:nvPr>
        </p:nvSpPr>
        <p:spPr/>
        <p:txBody>
          <a:bodyPr/>
          <a:lstStyle/>
          <a:p>
            <a:pPr eaLnBrk="1" hangingPunct="1"/>
            <a:r>
              <a:rPr lang="en-US" altLang="en-US"/>
              <a:t>1.1 Methods for Soil Improvement-</a:t>
            </a:r>
            <a:br>
              <a:rPr lang="en-US" altLang="en-US"/>
            </a:br>
            <a:r>
              <a:rPr lang="en-US" altLang="en-US"/>
              <a:t>Jet Grouting</a:t>
            </a:r>
          </a:p>
        </p:txBody>
      </p:sp>
      <p:sp>
        <p:nvSpPr>
          <p:cNvPr id="11268" name="Text Box 9">
            <a:extLst>
              <a:ext uri="{FF2B5EF4-FFF2-40B4-BE49-F238E27FC236}">
                <a16:creationId xmlns:a16="http://schemas.microsoft.com/office/drawing/2014/main" id="{CEBC68F8-C5CB-4608-B482-7382C5883786}"/>
              </a:ext>
            </a:extLst>
          </p:cNvPr>
          <p:cNvSpPr txBox="1">
            <a:spLocks noChangeArrowheads="1"/>
          </p:cNvSpPr>
          <p:nvPr/>
        </p:nvSpPr>
        <p:spPr bwMode="auto">
          <a:xfrm>
            <a:off x="6596063" y="6538913"/>
            <a:ext cx="2409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Courtesy of Menard-soltraitement</a:t>
            </a:r>
          </a:p>
        </p:txBody>
      </p:sp>
      <p:pic>
        <p:nvPicPr>
          <p:cNvPr id="11269" name="Picture 10" descr="C:\Wang-HKUST\course-CIVIL270\Picture-compaction\jg01.jpg">
            <a:extLst>
              <a:ext uri="{FF2B5EF4-FFF2-40B4-BE49-F238E27FC236}">
                <a16:creationId xmlns:a16="http://schemas.microsoft.com/office/drawing/2014/main" id="{6E02E646-1E96-43D2-A3A1-AAC95E26C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381125"/>
            <a:ext cx="4065587"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C:\Wang-HKUST\course-CIVIL270\Picture-compaction\jg02.jpg">
            <a:extLst>
              <a:ext uri="{FF2B5EF4-FFF2-40B4-BE49-F238E27FC236}">
                <a16:creationId xmlns:a16="http://schemas.microsoft.com/office/drawing/2014/main" id="{E39DC0B9-C609-47A6-99F3-55C5A4DA5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389063"/>
            <a:ext cx="464820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6E2EEEAC-4111-4D59-8CD0-71C8CE54FE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2C600BB-51F3-4535-99DB-478FFB2112D9}" type="slidenum">
              <a:rPr lang="en-US" altLang="en-US" sz="1400"/>
              <a:pPr eaLnBrk="1" hangingPunct="1"/>
              <a:t>50</a:t>
            </a:fld>
            <a:endParaRPr lang="en-US" altLang="en-US" sz="1400"/>
          </a:p>
        </p:txBody>
      </p:sp>
      <p:pic>
        <p:nvPicPr>
          <p:cNvPr id="54275" name="Picture 4" descr="C:\Wang-HKUST\course-CIVIL270\Picture-compaction\roller-passes-modified.JPG">
            <a:extLst>
              <a:ext uri="{FF2B5EF4-FFF2-40B4-BE49-F238E27FC236}">
                <a16:creationId xmlns:a16="http://schemas.microsoft.com/office/drawing/2014/main" id="{CB3FF328-0969-4CE6-80CE-F1B5FAE4FC20}"/>
              </a:ext>
            </a:extLst>
          </p:cNvPr>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828675" y="1311275"/>
            <a:ext cx="6084888"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a:extLst>
              <a:ext uri="{FF2B5EF4-FFF2-40B4-BE49-F238E27FC236}">
                <a16:creationId xmlns:a16="http://schemas.microsoft.com/office/drawing/2014/main" id="{A5E55B58-6469-48E2-B047-CA9146D3A2D6}"/>
              </a:ext>
            </a:extLst>
          </p:cNvPr>
          <p:cNvSpPr>
            <a:spLocks noGrp="1" noChangeArrowheads="1"/>
          </p:cNvSpPr>
          <p:nvPr>
            <p:ph type="title"/>
          </p:nvPr>
        </p:nvSpPr>
        <p:spPr>
          <a:xfrm>
            <a:off x="655638" y="333375"/>
            <a:ext cx="7772400" cy="914400"/>
          </a:xfrm>
        </p:spPr>
        <p:txBody>
          <a:bodyPr/>
          <a:lstStyle/>
          <a:p>
            <a:pPr eaLnBrk="1" hangingPunct="1"/>
            <a:r>
              <a:rPr lang="en-US" altLang="en-US"/>
              <a:t>5.2.3 Roller Passes</a:t>
            </a:r>
          </a:p>
        </p:txBody>
      </p:sp>
      <p:sp>
        <p:nvSpPr>
          <p:cNvPr id="54277" name="Text Box 5">
            <a:extLst>
              <a:ext uri="{FF2B5EF4-FFF2-40B4-BE49-F238E27FC236}">
                <a16:creationId xmlns:a16="http://schemas.microsoft.com/office/drawing/2014/main" id="{AA517497-D08A-4F9E-836F-0215F9A9E29A}"/>
              </a:ext>
            </a:extLst>
          </p:cNvPr>
          <p:cNvSpPr txBox="1">
            <a:spLocks noChangeArrowheads="1"/>
          </p:cNvSpPr>
          <p:nvPr/>
        </p:nvSpPr>
        <p:spPr bwMode="auto">
          <a:xfrm>
            <a:off x="7097713" y="638651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54278" name="Text Box 6">
            <a:extLst>
              <a:ext uri="{FF2B5EF4-FFF2-40B4-BE49-F238E27FC236}">
                <a16:creationId xmlns:a16="http://schemas.microsoft.com/office/drawing/2014/main" id="{931B7CB9-93E1-4B9C-9FF4-73F3CCFB24CC}"/>
              </a:ext>
            </a:extLst>
          </p:cNvPr>
          <p:cNvSpPr txBox="1">
            <a:spLocks noChangeArrowheads="1"/>
          </p:cNvSpPr>
          <p:nvPr/>
        </p:nvSpPr>
        <p:spPr bwMode="auto">
          <a:xfrm>
            <a:off x="6677025" y="1566863"/>
            <a:ext cx="22494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When compacting past five or so coverages, there is not a great increase in density</a:t>
            </a:r>
          </a:p>
        </p:txBody>
      </p:sp>
      <p:sp>
        <p:nvSpPr>
          <p:cNvPr id="54279" name="Text Box 7">
            <a:extLst>
              <a:ext uri="{FF2B5EF4-FFF2-40B4-BE49-F238E27FC236}">
                <a16:creationId xmlns:a16="http://schemas.microsoft.com/office/drawing/2014/main" id="{CA6ED855-190E-4625-BDF0-92FADB973A6C}"/>
              </a:ext>
            </a:extLst>
          </p:cNvPr>
          <p:cNvSpPr txBox="1">
            <a:spLocks noChangeArrowheads="1"/>
          </p:cNvSpPr>
          <p:nvPr/>
        </p:nvSpPr>
        <p:spPr bwMode="auto">
          <a:xfrm>
            <a:off x="6750050" y="4210050"/>
            <a:ext cx="2206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tLang="en-US" sz="1800"/>
              <a:t>240 cm think layer of northern Indiana dune sand</a:t>
            </a:r>
          </a:p>
          <a:p>
            <a:pPr algn="just" eaLnBrk="1" hangingPunct="1">
              <a:spcBef>
                <a:spcPct val="50000"/>
              </a:spcBef>
              <a:buFontTx/>
              <a:buChar char="•"/>
            </a:pPr>
            <a:r>
              <a:rPr lang="en-US" altLang="en-US" sz="1800"/>
              <a:t>5670 kg roller operating at a frequency of 27.5 Hz.</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8B388612-AB03-4229-861D-EAE2CDAC93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DE63D48-5F6E-4813-89E4-F8EB029D7A0C}" type="slidenum">
              <a:rPr lang="en-US" altLang="en-US" sz="1400"/>
              <a:pPr eaLnBrk="1" hangingPunct="1"/>
              <a:t>51</a:t>
            </a:fld>
            <a:endParaRPr lang="en-US" altLang="en-US" sz="1400"/>
          </a:p>
        </p:txBody>
      </p:sp>
      <p:sp>
        <p:nvSpPr>
          <p:cNvPr id="55299" name="Rectangle 2">
            <a:extLst>
              <a:ext uri="{FF2B5EF4-FFF2-40B4-BE49-F238E27FC236}">
                <a16:creationId xmlns:a16="http://schemas.microsoft.com/office/drawing/2014/main" id="{0790D90C-93B7-4F45-905E-78A678E646BE}"/>
              </a:ext>
            </a:extLst>
          </p:cNvPr>
          <p:cNvSpPr>
            <a:spLocks noGrp="1" noChangeArrowheads="1"/>
          </p:cNvSpPr>
          <p:nvPr>
            <p:ph type="title"/>
          </p:nvPr>
        </p:nvSpPr>
        <p:spPr>
          <a:xfrm>
            <a:off x="684213" y="304800"/>
            <a:ext cx="7772400" cy="914400"/>
          </a:xfrm>
        </p:spPr>
        <p:txBody>
          <a:bodyPr/>
          <a:lstStyle/>
          <a:p>
            <a:pPr eaLnBrk="1" hangingPunct="1"/>
            <a:r>
              <a:rPr lang="en-US" altLang="en-US"/>
              <a:t>5.2.4 Determine the Lift Height</a:t>
            </a:r>
          </a:p>
        </p:txBody>
      </p:sp>
      <p:pic>
        <p:nvPicPr>
          <p:cNvPr id="55300" name="Picture 4" descr="C:\Wang-HKUST\course-CIVIL270\Picture-compaction\lift-height.jpg">
            <a:extLst>
              <a:ext uri="{FF2B5EF4-FFF2-40B4-BE49-F238E27FC236}">
                <a16:creationId xmlns:a16="http://schemas.microsoft.com/office/drawing/2014/main" id="{BF385A85-1C2F-484A-80CA-10BED6FF2800}"/>
              </a:ext>
            </a:extLst>
          </p:cNvPr>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228600" y="1611313"/>
            <a:ext cx="86137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a:extLst>
              <a:ext uri="{FF2B5EF4-FFF2-40B4-BE49-F238E27FC236}">
                <a16:creationId xmlns:a16="http://schemas.microsoft.com/office/drawing/2014/main" id="{6499671E-AE93-496E-8004-8ED804E60972}"/>
              </a:ext>
            </a:extLst>
          </p:cNvPr>
          <p:cNvSpPr txBox="1">
            <a:spLocks noChangeArrowheads="1"/>
          </p:cNvSpPr>
          <p:nvPr/>
        </p:nvSpPr>
        <p:spPr bwMode="auto">
          <a:xfrm>
            <a:off x="7097713" y="6386513"/>
            <a:ext cx="1784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66A27E1B-1652-4813-8733-6B3D3D0A95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001D2D-1BDE-4D77-8E8A-3C244C09B987}" type="slidenum">
              <a:rPr lang="en-US" altLang="en-US" sz="1400"/>
              <a:pPr eaLnBrk="1" hangingPunct="1"/>
              <a:t>52</a:t>
            </a:fld>
            <a:endParaRPr lang="en-US" altLang="en-US" sz="1400"/>
          </a:p>
        </p:txBody>
      </p:sp>
      <p:sp>
        <p:nvSpPr>
          <p:cNvPr id="56323" name="Rectangle 2">
            <a:extLst>
              <a:ext uri="{FF2B5EF4-FFF2-40B4-BE49-F238E27FC236}">
                <a16:creationId xmlns:a16="http://schemas.microsoft.com/office/drawing/2014/main" id="{C063C200-33D9-4665-B2CD-76A53698EF96}"/>
              </a:ext>
            </a:extLst>
          </p:cNvPr>
          <p:cNvSpPr>
            <a:spLocks noGrp="1" noChangeArrowheads="1"/>
          </p:cNvSpPr>
          <p:nvPr>
            <p:ph type="title"/>
          </p:nvPr>
        </p:nvSpPr>
        <p:spPr/>
        <p:txBody>
          <a:bodyPr/>
          <a:lstStyle/>
          <a:p>
            <a:pPr eaLnBrk="1" hangingPunct="1"/>
            <a:r>
              <a:rPr lang="en-US" altLang="en-US"/>
              <a:t>5.3 Dynamic Compaction</a:t>
            </a:r>
          </a:p>
        </p:txBody>
      </p:sp>
      <p:pic>
        <p:nvPicPr>
          <p:cNvPr id="56324" name="Picture 4" descr="C:\Wang-HKUST\course-CIVIL270\Picture-compaction\dynamic-compaction.jpg">
            <a:extLst>
              <a:ext uri="{FF2B5EF4-FFF2-40B4-BE49-F238E27FC236}">
                <a16:creationId xmlns:a16="http://schemas.microsoft.com/office/drawing/2014/main" id="{DB447F3F-A8B7-40A2-8E1C-252F35A78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457325"/>
            <a:ext cx="35369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A6D72314-7007-4E79-B5E8-D5298CC66CEE}"/>
              </a:ext>
            </a:extLst>
          </p:cNvPr>
          <p:cNvSpPr txBox="1">
            <a:spLocks noChangeArrowheads="1"/>
          </p:cNvSpPr>
          <p:nvPr/>
        </p:nvSpPr>
        <p:spPr bwMode="auto">
          <a:xfrm>
            <a:off x="4252913" y="1684338"/>
            <a:ext cx="48910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Dynamic compaction was first used in Germany in the mid-1930’s.</a:t>
            </a:r>
          </a:p>
          <a:p>
            <a:pPr eaLnBrk="1" hangingPunct="1">
              <a:spcBef>
                <a:spcPct val="50000"/>
              </a:spcBef>
            </a:pPr>
            <a:r>
              <a:rPr lang="en-US" altLang="en-US" sz="2000"/>
              <a:t>The depth of influence D, in meters, of soil undergoing compaction is conservatively given by </a:t>
            </a:r>
          </a:p>
          <a:p>
            <a:pPr eaLnBrk="1" hangingPunct="1">
              <a:spcBef>
                <a:spcPct val="50000"/>
              </a:spcBef>
            </a:pPr>
            <a:r>
              <a:rPr lang="en-US" altLang="en-US" sz="2000"/>
              <a:t>D </a:t>
            </a:r>
            <a:r>
              <a:rPr lang="en-US" altLang="en-US" sz="2000">
                <a:sym typeface="Symbol" panose="05050102010706020507" pitchFamily="18" charset="2"/>
              </a:rPr>
              <a:t> ½ (Wh)</a:t>
            </a:r>
            <a:r>
              <a:rPr lang="en-US" altLang="en-US" sz="2000" baseline="30000">
                <a:sym typeface="Symbol" panose="05050102010706020507" pitchFamily="18" charset="2"/>
              </a:rPr>
              <a:t>1/2</a:t>
            </a:r>
            <a:endParaRPr lang="en-US" altLang="en-US" sz="2000">
              <a:sym typeface="Symbol" panose="05050102010706020507" pitchFamily="18" charset="2"/>
            </a:endParaRPr>
          </a:p>
          <a:p>
            <a:pPr eaLnBrk="1" hangingPunct="1">
              <a:spcBef>
                <a:spcPct val="50000"/>
              </a:spcBef>
            </a:pPr>
            <a:r>
              <a:rPr lang="en-US" altLang="en-US" sz="2000">
                <a:sym typeface="Symbol" panose="05050102010706020507" pitchFamily="18" charset="2"/>
              </a:rPr>
              <a:t>W = mass of falling weight in metric tons.</a:t>
            </a:r>
          </a:p>
          <a:p>
            <a:pPr eaLnBrk="1" hangingPunct="1">
              <a:spcBef>
                <a:spcPct val="50000"/>
              </a:spcBef>
            </a:pPr>
            <a:r>
              <a:rPr lang="en-US" altLang="en-US" sz="2000">
                <a:sym typeface="Symbol" panose="05050102010706020507" pitchFamily="18" charset="2"/>
              </a:rPr>
              <a:t>h = drop height in meters</a:t>
            </a:r>
            <a:endParaRPr lang="en-US" altLang="en-US" sz="2000" baseline="30000"/>
          </a:p>
        </p:txBody>
      </p:sp>
      <p:sp>
        <p:nvSpPr>
          <p:cNvPr id="56326" name="Text Box 6">
            <a:extLst>
              <a:ext uri="{FF2B5EF4-FFF2-40B4-BE49-F238E27FC236}">
                <a16:creationId xmlns:a16="http://schemas.microsoft.com/office/drawing/2014/main" id="{CA185095-5564-4B77-9EF4-860B0EC4BD15}"/>
              </a:ext>
            </a:extLst>
          </p:cNvPr>
          <p:cNvSpPr txBox="1">
            <a:spLocks noChangeArrowheads="1"/>
          </p:cNvSpPr>
          <p:nvPr/>
        </p:nvSpPr>
        <p:spPr bwMode="auto">
          <a:xfrm>
            <a:off x="6502400" y="6386513"/>
            <a:ext cx="2379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Holtz and Kovacs, 1981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D8DD52D5-98EA-4CA7-BD6C-F411D24D14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831E51-10F1-4565-983C-6E18AD19F6A2}" type="slidenum">
              <a:rPr lang="en-US" altLang="en-US" sz="1400"/>
              <a:pPr eaLnBrk="1" hangingPunct="1"/>
              <a:t>53</a:t>
            </a:fld>
            <a:endParaRPr lang="en-US" altLang="en-US" sz="1400"/>
          </a:p>
        </p:txBody>
      </p:sp>
      <p:sp>
        <p:nvSpPr>
          <p:cNvPr id="57347" name="Rectangle 2">
            <a:extLst>
              <a:ext uri="{FF2B5EF4-FFF2-40B4-BE49-F238E27FC236}">
                <a16:creationId xmlns:a16="http://schemas.microsoft.com/office/drawing/2014/main" id="{9080B7E7-BAA8-43D9-A6C7-CE477DF41A40}"/>
              </a:ext>
            </a:extLst>
          </p:cNvPr>
          <p:cNvSpPr>
            <a:spLocks noGrp="1" noChangeArrowheads="1"/>
          </p:cNvSpPr>
          <p:nvPr>
            <p:ph type="title"/>
          </p:nvPr>
        </p:nvSpPr>
        <p:spPr/>
        <p:txBody>
          <a:bodyPr/>
          <a:lstStyle/>
          <a:p>
            <a:pPr eaLnBrk="1" hangingPunct="1"/>
            <a:r>
              <a:rPr lang="en-US" altLang="en-US"/>
              <a:t>5.4 Vibroflotation</a:t>
            </a:r>
          </a:p>
        </p:txBody>
      </p:sp>
      <p:pic>
        <p:nvPicPr>
          <p:cNvPr id="57348" name="Picture 4" descr="C:\Wang-HKUST\course-CIVIL270\Picture-compaction\vibrofloating.jpg">
            <a:extLst>
              <a:ext uri="{FF2B5EF4-FFF2-40B4-BE49-F238E27FC236}">
                <a16:creationId xmlns:a16="http://schemas.microsoft.com/office/drawing/2014/main" id="{488A5CA6-FA68-4610-9611-235FB4A1D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588" y="0"/>
            <a:ext cx="444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a:extLst>
              <a:ext uri="{FF2B5EF4-FFF2-40B4-BE49-F238E27FC236}">
                <a16:creationId xmlns:a16="http://schemas.microsoft.com/office/drawing/2014/main" id="{B4C8CD97-37B7-4ADF-B4D9-DD2E7A8E13C7}"/>
              </a:ext>
            </a:extLst>
          </p:cNvPr>
          <p:cNvSpPr txBox="1">
            <a:spLocks noChangeArrowheads="1"/>
          </p:cNvSpPr>
          <p:nvPr/>
        </p:nvSpPr>
        <p:spPr bwMode="auto">
          <a:xfrm>
            <a:off x="7199313" y="6443663"/>
            <a:ext cx="1247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Das, 1998</a:t>
            </a:r>
          </a:p>
        </p:txBody>
      </p:sp>
      <p:sp>
        <p:nvSpPr>
          <p:cNvPr id="57350" name="Text Box 6">
            <a:extLst>
              <a:ext uri="{FF2B5EF4-FFF2-40B4-BE49-F238E27FC236}">
                <a16:creationId xmlns:a16="http://schemas.microsoft.com/office/drawing/2014/main" id="{AEB07C1B-630A-4153-82DC-F08C81BBE22B}"/>
              </a:ext>
            </a:extLst>
          </p:cNvPr>
          <p:cNvSpPr txBox="1">
            <a:spLocks noChangeArrowheads="1"/>
          </p:cNvSpPr>
          <p:nvPr/>
        </p:nvSpPr>
        <p:spPr bwMode="auto">
          <a:xfrm>
            <a:off x="681038" y="1595438"/>
            <a:ext cx="35274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Vibroflotation is a technique for in situ densification of thick layers of loose granular soil deposits. It was developed in Germany in the 1930s.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81BFE52C-284B-4140-B201-C97E7DF663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95FF86-9B4E-43EA-9985-4C7CB8E28E65}" type="slidenum">
              <a:rPr lang="en-US" altLang="en-US" sz="1400"/>
              <a:pPr eaLnBrk="1" hangingPunct="1"/>
              <a:t>54</a:t>
            </a:fld>
            <a:endParaRPr lang="en-US" altLang="en-US" sz="1400"/>
          </a:p>
        </p:txBody>
      </p:sp>
      <p:sp>
        <p:nvSpPr>
          <p:cNvPr id="58371" name="Rectangle 1026">
            <a:extLst>
              <a:ext uri="{FF2B5EF4-FFF2-40B4-BE49-F238E27FC236}">
                <a16:creationId xmlns:a16="http://schemas.microsoft.com/office/drawing/2014/main" id="{5826F1A4-C74F-467E-BBD3-2FB4D4113979}"/>
              </a:ext>
            </a:extLst>
          </p:cNvPr>
          <p:cNvSpPr>
            <a:spLocks noGrp="1" noChangeArrowheads="1"/>
          </p:cNvSpPr>
          <p:nvPr>
            <p:ph type="title"/>
          </p:nvPr>
        </p:nvSpPr>
        <p:spPr>
          <a:xfrm>
            <a:off x="685800" y="0"/>
            <a:ext cx="7772400" cy="914400"/>
          </a:xfrm>
        </p:spPr>
        <p:txBody>
          <a:bodyPr/>
          <a:lstStyle/>
          <a:p>
            <a:pPr eaLnBrk="1" hangingPunct="1"/>
            <a:r>
              <a:rPr lang="en-US" altLang="en-US"/>
              <a:t>5.4 Vibroflotation-Procedures</a:t>
            </a:r>
          </a:p>
        </p:txBody>
      </p:sp>
      <p:pic>
        <p:nvPicPr>
          <p:cNvPr id="58372" name="Picture 1028" descr="C:\Wang-HKUST\course-CIVIL270\Picture-compaction\vibrofloating-procedures.jpg">
            <a:extLst>
              <a:ext uri="{FF2B5EF4-FFF2-40B4-BE49-F238E27FC236}">
                <a16:creationId xmlns:a16="http://schemas.microsoft.com/office/drawing/2014/main" id="{EEA39F26-62B5-4D87-B74A-6DF2D41B8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731838"/>
            <a:ext cx="6053137"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1029">
            <a:extLst>
              <a:ext uri="{FF2B5EF4-FFF2-40B4-BE49-F238E27FC236}">
                <a16:creationId xmlns:a16="http://schemas.microsoft.com/office/drawing/2014/main" id="{50BD3232-46E2-4546-B338-519FFCED5C88}"/>
              </a:ext>
            </a:extLst>
          </p:cNvPr>
          <p:cNvSpPr txBox="1">
            <a:spLocks noChangeArrowheads="1"/>
          </p:cNvSpPr>
          <p:nvPr/>
        </p:nvSpPr>
        <p:spPr bwMode="auto">
          <a:xfrm>
            <a:off x="246063" y="4154488"/>
            <a:ext cx="85058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t>Stage1</a:t>
            </a:r>
            <a:r>
              <a:rPr lang="en-US" altLang="en-US" sz="1800"/>
              <a:t>: The jet at the bottom of the Vibroflot is turned on and lowered into the ground</a:t>
            </a:r>
          </a:p>
          <a:p>
            <a:pPr eaLnBrk="1" hangingPunct="1">
              <a:spcBef>
                <a:spcPct val="50000"/>
              </a:spcBef>
            </a:pPr>
            <a:r>
              <a:rPr lang="en-US" altLang="en-US" sz="1800" b="1"/>
              <a:t>Stage2</a:t>
            </a:r>
            <a:r>
              <a:rPr lang="en-US" altLang="en-US" sz="1800"/>
              <a:t>: The water jet creates a quick condition in the soil. It allows the vibrating unit to sink into the ground</a:t>
            </a:r>
          </a:p>
          <a:p>
            <a:pPr eaLnBrk="1" hangingPunct="1">
              <a:spcBef>
                <a:spcPct val="50000"/>
              </a:spcBef>
            </a:pPr>
            <a:r>
              <a:rPr lang="en-US" altLang="en-US" sz="1800" b="1"/>
              <a:t>Stage 3</a:t>
            </a:r>
            <a:r>
              <a:rPr lang="en-US" altLang="en-US" sz="1800"/>
              <a:t>: Granular material is poured from the top of the hole. The water from the lower jet is transferred to he jet at the top of the vibrating unit. This water carries the granular material down the hole</a:t>
            </a:r>
          </a:p>
          <a:p>
            <a:pPr eaLnBrk="1" hangingPunct="1">
              <a:spcBef>
                <a:spcPct val="50000"/>
              </a:spcBef>
            </a:pPr>
            <a:r>
              <a:rPr lang="en-US" altLang="en-US" sz="1800" b="1"/>
              <a:t>Stage 4</a:t>
            </a:r>
            <a:r>
              <a:rPr lang="en-US" altLang="en-US" sz="1800"/>
              <a:t>: The vibrating unit is gradually raised in about 0.3-m lifts and held vibrating for about 30 seconds at each lift. This process compacts the soil to the desired unit weight.</a:t>
            </a:r>
          </a:p>
        </p:txBody>
      </p:sp>
      <p:sp>
        <p:nvSpPr>
          <p:cNvPr id="58374" name="Text Box 1030">
            <a:extLst>
              <a:ext uri="{FF2B5EF4-FFF2-40B4-BE49-F238E27FC236}">
                <a16:creationId xmlns:a16="http://schemas.microsoft.com/office/drawing/2014/main" id="{5AF38824-9249-4815-AB72-5B60CB35B57A}"/>
              </a:ext>
            </a:extLst>
          </p:cNvPr>
          <p:cNvSpPr txBox="1">
            <a:spLocks noChangeArrowheads="1"/>
          </p:cNvSpPr>
          <p:nvPr/>
        </p:nvSpPr>
        <p:spPr bwMode="auto">
          <a:xfrm>
            <a:off x="7300913" y="3482975"/>
            <a:ext cx="1247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Das, 1998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D18F5BF5-07DB-481C-883C-D9D1FCAF49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C2340C-B6E9-4704-A676-EC937F7AB21B}" type="slidenum">
              <a:rPr lang="en-US" altLang="en-US" sz="1400"/>
              <a:pPr eaLnBrk="1" hangingPunct="1"/>
              <a:t>55</a:t>
            </a:fld>
            <a:endParaRPr lang="en-US" altLang="en-US" sz="1400"/>
          </a:p>
        </p:txBody>
      </p:sp>
      <p:sp>
        <p:nvSpPr>
          <p:cNvPr id="59395" name="Rectangle 2">
            <a:extLst>
              <a:ext uri="{FF2B5EF4-FFF2-40B4-BE49-F238E27FC236}">
                <a16:creationId xmlns:a16="http://schemas.microsoft.com/office/drawing/2014/main" id="{40C44BE4-F4A7-4114-B013-D9FCF75AE4C7}"/>
              </a:ext>
            </a:extLst>
          </p:cNvPr>
          <p:cNvSpPr>
            <a:spLocks noGrp="1" noChangeArrowheads="1"/>
          </p:cNvSpPr>
          <p:nvPr>
            <p:ph type="ctrTitle"/>
          </p:nvPr>
        </p:nvSpPr>
        <p:spPr>
          <a:xfrm>
            <a:off x="685800" y="2286000"/>
            <a:ext cx="7772400" cy="1143000"/>
          </a:xfrm>
        </p:spPr>
        <p:txBody>
          <a:bodyPr/>
          <a:lstStyle/>
          <a:p>
            <a:pPr marL="723900" indent="-723900" algn="ctr" eaLnBrk="1" hangingPunct="1"/>
            <a:r>
              <a:rPr lang="en-US" altLang="en-US"/>
              <a:t>6. Field Compaction</a:t>
            </a:r>
            <a:br>
              <a:rPr lang="en-US" altLang="en-US"/>
            </a:br>
            <a:r>
              <a:rPr lang="en-US" altLang="en-US"/>
              <a:t> Control and Specifications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1D4D3AEC-E83F-427A-A2E5-DA1DDCC63D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E7173F-01A2-45ED-B66D-550A95DEFE7A}" type="slidenum">
              <a:rPr lang="en-US" altLang="en-US" sz="1400"/>
              <a:pPr eaLnBrk="1" hangingPunct="1"/>
              <a:t>56</a:t>
            </a:fld>
            <a:endParaRPr lang="en-US" altLang="en-US" sz="1400"/>
          </a:p>
        </p:txBody>
      </p:sp>
      <p:sp>
        <p:nvSpPr>
          <p:cNvPr id="60419" name="Rectangle 2">
            <a:extLst>
              <a:ext uri="{FF2B5EF4-FFF2-40B4-BE49-F238E27FC236}">
                <a16:creationId xmlns:a16="http://schemas.microsoft.com/office/drawing/2014/main" id="{5B793AEF-B468-4A5B-8735-7167E6DAD97B}"/>
              </a:ext>
            </a:extLst>
          </p:cNvPr>
          <p:cNvSpPr>
            <a:spLocks noGrp="1" noChangeArrowheads="1"/>
          </p:cNvSpPr>
          <p:nvPr>
            <p:ph type="title"/>
          </p:nvPr>
        </p:nvSpPr>
        <p:spPr/>
        <p:txBody>
          <a:bodyPr/>
          <a:lstStyle/>
          <a:p>
            <a:pPr eaLnBrk="1" hangingPunct="1"/>
            <a:r>
              <a:rPr lang="en-US" altLang="en-US"/>
              <a:t>6.1 Control Parameters</a:t>
            </a:r>
          </a:p>
        </p:txBody>
      </p:sp>
      <p:sp>
        <p:nvSpPr>
          <p:cNvPr id="60420" name="Rectangle 3">
            <a:extLst>
              <a:ext uri="{FF2B5EF4-FFF2-40B4-BE49-F238E27FC236}">
                <a16:creationId xmlns:a16="http://schemas.microsoft.com/office/drawing/2014/main" id="{BCA24A14-15D1-45A1-886C-3575F53C1BF9}"/>
              </a:ext>
            </a:extLst>
          </p:cNvPr>
          <p:cNvSpPr>
            <a:spLocks noGrp="1" noChangeArrowheads="1"/>
          </p:cNvSpPr>
          <p:nvPr>
            <p:ph type="body" idx="1"/>
          </p:nvPr>
        </p:nvSpPr>
        <p:spPr/>
        <p:txBody>
          <a:bodyPr/>
          <a:lstStyle/>
          <a:p>
            <a:pPr marL="230188" indent="-230188" algn="just"/>
            <a:r>
              <a:rPr lang="en-US" altLang="en-US" sz="2400" i="1"/>
              <a:t>Dry density</a:t>
            </a:r>
            <a:r>
              <a:rPr lang="en-US" altLang="en-US" sz="2400"/>
              <a:t> and </a:t>
            </a:r>
            <a:r>
              <a:rPr lang="en-US" altLang="en-US" sz="2400" i="1"/>
              <a:t>water content</a:t>
            </a:r>
            <a:r>
              <a:rPr lang="en-US" altLang="en-US" sz="2400"/>
              <a:t> correlate well with the engineering properties, and thus they are convenient construction control parameters.</a:t>
            </a:r>
          </a:p>
          <a:p>
            <a:pPr marL="230188" indent="-230188" algn="just"/>
            <a:endParaRPr lang="en-US" altLang="en-US" sz="2400"/>
          </a:p>
          <a:p>
            <a:pPr marL="230188" indent="-230188" algn="just"/>
            <a:r>
              <a:rPr lang="en-US" altLang="en-US" sz="2400"/>
              <a:t>Since the objective of compaction is to stabilize soils and improve their engineering behavior, it is important to keep in mind the desired engineering properties of the fill, not just its dry density and water content. This point is often lost in the earthwork construction control.</a:t>
            </a:r>
          </a:p>
        </p:txBody>
      </p:sp>
      <p:sp>
        <p:nvSpPr>
          <p:cNvPr id="60421" name="Text Box 5">
            <a:extLst>
              <a:ext uri="{FF2B5EF4-FFF2-40B4-BE49-F238E27FC236}">
                <a16:creationId xmlns:a16="http://schemas.microsoft.com/office/drawing/2014/main" id="{CAE28D1B-528E-4637-BD89-48DEF90372FC}"/>
              </a:ext>
            </a:extLst>
          </p:cNvPr>
          <p:cNvSpPr txBox="1">
            <a:spLocks noChangeArrowheads="1"/>
          </p:cNvSpPr>
          <p:nvPr/>
        </p:nvSpPr>
        <p:spPr bwMode="auto">
          <a:xfrm>
            <a:off x="6502400" y="6386513"/>
            <a:ext cx="2379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Holtz and Kovacs, 1981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69785693-7A20-4558-9193-417C1AFD40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7C4E917-D1DF-4547-BE8B-DF3A3BC01B9C}" type="slidenum">
              <a:rPr lang="en-US" altLang="en-US" sz="1400"/>
              <a:pPr eaLnBrk="1" hangingPunct="1"/>
              <a:t>57</a:t>
            </a:fld>
            <a:endParaRPr lang="en-US" altLang="en-US" sz="1400"/>
          </a:p>
        </p:txBody>
      </p:sp>
      <p:sp>
        <p:nvSpPr>
          <p:cNvPr id="61443" name="Rectangle 2">
            <a:extLst>
              <a:ext uri="{FF2B5EF4-FFF2-40B4-BE49-F238E27FC236}">
                <a16:creationId xmlns:a16="http://schemas.microsoft.com/office/drawing/2014/main" id="{8C3C4A2E-0FB9-42D5-A775-BAB298B09014}"/>
              </a:ext>
            </a:extLst>
          </p:cNvPr>
          <p:cNvSpPr>
            <a:spLocks noGrp="1" noChangeArrowheads="1"/>
          </p:cNvSpPr>
          <p:nvPr>
            <p:ph type="title"/>
          </p:nvPr>
        </p:nvSpPr>
        <p:spPr/>
        <p:txBody>
          <a:bodyPr/>
          <a:lstStyle/>
          <a:p>
            <a:pPr eaLnBrk="1" hangingPunct="1"/>
            <a:r>
              <a:rPr lang="en-US" altLang="en-US"/>
              <a:t>6.2 Design-Construct Procedures</a:t>
            </a:r>
          </a:p>
        </p:txBody>
      </p:sp>
      <p:sp>
        <p:nvSpPr>
          <p:cNvPr id="61444" name="Rectangle 3">
            <a:extLst>
              <a:ext uri="{FF2B5EF4-FFF2-40B4-BE49-F238E27FC236}">
                <a16:creationId xmlns:a16="http://schemas.microsoft.com/office/drawing/2014/main" id="{26035C11-DEF9-4E84-918D-74A90A4EF164}"/>
              </a:ext>
            </a:extLst>
          </p:cNvPr>
          <p:cNvSpPr>
            <a:spLocks noGrp="1" noChangeArrowheads="1"/>
          </p:cNvSpPr>
          <p:nvPr>
            <p:ph type="body" idx="1"/>
          </p:nvPr>
        </p:nvSpPr>
        <p:spPr/>
        <p:txBody>
          <a:bodyPr/>
          <a:lstStyle/>
          <a:p>
            <a:pPr marL="346075" indent="-346075" algn="just">
              <a:tabLst>
                <a:tab pos="346075" algn="l"/>
              </a:tabLst>
            </a:pPr>
            <a:r>
              <a:rPr lang="en-US" altLang="en-US" sz="2400"/>
              <a:t>Laboratory tests are conducted on samples of the proposed borrow materials to define the properties required for design.</a:t>
            </a:r>
          </a:p>
          <a:p>
            <a:pPr marL="346075" indent="-346075" algn="just">
              <a:tabLst>
                <a:tab pos="346075" algn="l"/>
              </a:tabLst>
            </a:pPr>
            <a:r>
              <a:rPr lang="en-US" altLang="en-US" sz="2400"/>
              <a:t>After the earth structure is designed, the compaction specifications are written. Field compaction </a:t>
            </a:r>
            <a:r>
              <a:rPr lang="en-US" altLang="en-US" sz="2400" i="1"/>
              <a:t>control tests</a:t>
            </a:r>
            <a:r>
              <a:rPr lang="en-US" altLang="en-US" sz="2400"/>
              <a:t> are specified, and the results of these become the standard for controlling the project.</a:t>
            </a:r>
          </a:p>
        </p:txBody>
      </p:sp>
      <p:sp>
        <p:nvSpPr>
          <p:cNvPr id="61445" name="Text Box 4">
            <a:extLst>
              <a:ext uri="{FF2B5EF4-FFF2-40B4-BE49-F238E27FC236}">
                <a16:creationId xmlns:a16="http://schemas.microsoft.com/office/drawing/2014/main" id="{77F3507F-8303-4C55-8156-C4BD45DF3776}"/>
              </a:ext>
            </a:extLst>
          </p:cNvPr>
          <p:cNvSpPr txBox="1">
            <a:spLocks noChangeArrowheads="1"/>
          </p:cNvSpPr>
          <p:nvPr/>
        </p:nvSpPr>
        <p:spPr bwMode="auto">
          <a:xfrm>
            <a:off x="6502400" y="6386513"/>
            <a:ext cx="2379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Holtz and Kovacs, 1981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19DA3346-778D-48BE-AFB0-614DC17834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92601C-1286-4DE1-B1F8-001C7CA1DA14}" type="slidenum">
              <a:rPr lang="en-US" altLang="en-US" sz="1400"/>
              <a:pPr eaLnBrk="1" hangingPunct="1"/>
              <a:t>58</a:t>
            </a:fld>
            <a:endParaRPr lang="en-US" altLang="en-US" sz="1400"/>
          </a:p>
        </p:txBody>
      </p:sp>
      <p:sp>
        <p:nvSpPr>
          <p:cNvPr id="62467" name="Rectangle 2">
            <a:extLst>
              <a:ext uri="{FF2B5EF4-FFF2-40B4-BE49-F238E27FC236}">
                <a16:creationId xmlns:a16="http://schemas.microsoft.com/office/drawing/2014/main" id="{A04C2632-A423-4C9F-A155-0564296578DD}"/>
              </a:ext>
            </a:extLst>
          </p:cNvPr>
          <p:cNvSpPr>
            <a:spLocks noGrp="1" noChangeArrowheads="1"/>
          </p:cNvSpPr>
          <p:nvPr>
            <p:ph type="title"/>
          </p:nvPr>
        </p:nvSpPr>
        <p:spPr/>
        <p:txBody>
          <a:bodyPr/>
          <a:lstStyle/>
          <a:p>
            <a:pPr eaLnBrk="1" hangingPunct="1"/>
            <a:r>
              <a:rPr lang="en-US" altLang="en-US"/>
              <a:t>6.3 Specifications</a:t>
            </a:r>
          </a:p>
        </p:txBody>
      </p:sp>
      <p:sp>
        <p:nvSpPr>
          <p:cNvPr id="62468" name="Rectangle 3">
            <a:extLst>
              <a:ext uri="{FF2B5EF4-FFF2-40B4-BE49-F238E27FC236}">
                <a16:creationId xmlns:a16="http://schemas.microsoft.com/office/drawing/2014/main" id="{E32C4EC3-2150-4207-A6FB-EA2474D42238}"/>
              </a:ext>
            </a:extLst>
          </p:cNvPr>
          <p:cNvSpPr>
            <a:spLocks noGrp="1" noChangeArrowheads="1"/>
          </p:cNvSpPr>
          <p:nvPr>
            <p:ph type="body" idx="1"/>
          </p:nvPr>
        </p:nvSpPr>
        <p:spPr/>
        <p:txBody>
          <a:bodyPr/>
          <a:lstStyle/>
          <a:p>
            <a:pPr marL="0" indent="0" algn="just">
              <a:buFontTx/>
              <a:buAutoNum type="arabicParenBoth"/>
            </a:pPr>
            <a:r>
              <a:rPr lang="en-US" altLang="en-US" sz="2400"/>
              <a:t>  </a:t>
            </a:r>
            <a:r>
              <a:rPr lang="en-US" altLang="en-US" sz="2400" u="sng"/>
              <a:t>End-product specifications</a:t>
            </a:r>
          </a:p>
          <a:p>
            <a:pPr marL="0" indent="0" algn="just">
              <a:buFontTx/>
              <a:buNone/>
            </a:pPr>
            <a:r>
              <a:rPr lang="en-US" altLang="en-US" sz="2400"/>
              <a:t>This specification is used for most highways and building foundation, as long as the contractor is able to obtain the specified </a:t>
            </a:r>
            <a:r>
              <a:rPr lang="en-US" altLang="en-US" sz="2400" i="1">
                <a:solidFill>
                  <a:schemeClr val="accent2"/>
                </a:solidFill>
              </a:rPr>
              <a:t>relative compaction</a:t>
            </a:r>
            <a:r>
              <a:rPr lang="en-US" altLang="en-US" sz="2400"/>
              <a:t> , how he obtains it doesn’t matter, nor does the equipment he uses.</a:t>
            </a:r>
          </a:p>
          <a:p>
            <a:pPr marL="0" indent="0" algn="just">
              <a:buFontTx/>
              <a:buNone/>
            </a:pPr>
            <a:r>
              <a:rPr lang="en-US" altLang="en-US" sz="2400" i="1"/>
              <a:t>Care the results only !</a:t>
            </a:r>
          </a:p>
          <a:p>
            <a:pPr marL="0" indent="0" algn="just">
              <a:buFontTx/>
              <a:buNone/>
            </a:pPr>
            <a:r>
              <a:rPr lang="en-US" altLang="en-US" sz="2400"/>
              <a:t>(2)  </a:t>
            </a:r>
            <a:r>
              <a:rPr lang="en-US" altLang="en-US" sz="2400" u="sng"/>
              <a:t>Method specifications</a:t>
            </a:r>
          </a:p>
          <a:p>
            <a:pPr marL="0" indent="0" algn="just">
              <a:buFontTx/>
              <a:buNone/>
            </a:pPr>
            <a:r>
              <a:rPr lang="en-US" altLang="en-US" sz="2400"/>
              <a:t>The type and weight of roller, the number of passes of that roller, as well as the lift thickness are specified. A maximum allowable size of material may also be specified.</a:t>
            </a:r>
          </a:p>
          <a:p>
            <a:pPr marL="0" indent="0" algn="just">
              <a:buFontTx/>
              <a:buNone/>
            </a:pPr>
            <a:r>
              <a:rPr lang="en-US" altLang="en-US" sz="2400" i="1"/>
              <a:t>It is typically used for large compaction project.</a:t>
            </a:r>
          </a:p>
        </p:txBody>
      </p:sp>
      <p:sp>
        <p:nvSpPr>
          <p:cNvPr id="62469" name="Text Box 4">
            <a:extLst>
              <a:ext uri="{FF2B5EF4-FFF2-40B4-BE49-F238E27FC236}">
                <a16:creationId xmlns:a16="http://schemas.microsoft.com/office/drawing/2014/main" id="{04A01C26-2366-4924-BA08-3E1C00FE8D76}"/>
              </a:ext>
            </a:extLst>
          </p:cNvPr>
          <p:cNvSpPr txBox="1">
            <a:spLocks noChangeArrowheads="1"/>
          </p:cNvSpPr>
          <p:nvPr/>
        </p:nvSpPr>
        <p:spPr bwMode="auto">
          <a:xfrm>
            <a:off x="6502400" y="6386513"/>
            <a:ext cx="2379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Holtz and Kovacs, 1981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a:extLst>
              <a:ext uri="{FF2B5EF4-FFF2-40B4-BE49-F238E27FC236}">
                <a16:creationId xmlns:a16="http://schemas.microsoft.com/office/drawing/2014/main" id="{A5B962D0-E5A3-4946-936E-796D9E60FF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A435952-970E-4F32-9CB0-0CCE17316BCB}" type="slidenum">
              <a:rPr lang="en-US" altLang="en-US" sz="1400"/>
              <a:pPr eaLnBrk="1" hangingPunct="1"/>
              <a:t>59</a:t>
            </a:fld>
            <a:endParaRPr lang="en-US" altLang="en-US" sz="1400"/>
          </a:p>
        </p:txBody>
      </p:sp>
      <p:sp>
        <p:nvSpPr>
          <p:cNvPr id="4101" name="Rectangle 2">
            <a:extLst>
              <a:ext uri="{FF2B5EF4-FFF2-40B4-BE49-F238E27FC236}">
                <a16:creationId xmlns:a16="http://schemas.microsoft.com/office/drawing/2014/main" id="{4A2B4E7F-10DC-4741-9529-BCAE26081437}"/>
              </a:ext>
            </a:extLst>
          </p:cNvPr>
          <p:cNvSpPr>
            <a:spLocks noGrp="1" noChangeArrowheads="1"/>
          </p:cNvSpPr>
          <p:nvPr>
            <p:ph type="title"/>
          </p:nvPr>
        </p:nvSpPr>
        <p:spPr/>
        <p:txBody>
          <a:bodyPr/>
          <a:lstStyle/>
          <a:p>
            <a:pPr eaLnBrk="1" hangingPunct="1"/>
            <a:r>
              <a:rPr lang="en-US" altLang="en-US"/>
              <a:t>6.4 Relative Compaction (R.C.)</a:t>
            </a:r>
          </a:p>
        </p:txBody>
      </p:sp>
      <p:graphicFrame>
        <p:nvGraphicFramePr>
          <p:cNvPr id="4098" name="Object 0">
            <a:extLst>
              <a:ext uri="{FF2B5EF4-FFF2-40B4-BE49-F238E27FC236}">
                <a16:creationId xmlns:a16="http://schemas.microsoft.com/office/drawing/2014/main" id="{5317AADF-19B6-451C-BA5B-4F899C2CB388}"/>
              </a:ext>
            </a:extLst>
          </p:cNvPr>
          <p:cNvGraphicFramePr>
            <a:graphicFrameLocks noChangeAspect="1"/>
          </p:cNvGraphicFramePr>
          <p:nvPr/>
        </p:nvGraphicFramePr>
        <p:xfrm>
          <a:off x="1687513" y="2101850"/>
          <a:ext cx="3883025" cy="935038"/>
        </p:xfrm>
        <a:graphic>
          <a:graphicData uri="http://schemas.openxmlformats.org/presentationml/2006/ole">
            <mc:AlternateContent xmlns:mc="http://schemas.openxmlformats.org/markup-compatibility/2006">
              <mc:Choice xmlns:v="urn:schemas-microsoft-com:vml" Requires="v">
                <p:oleObj spid="_x0000_s4097" name="Equation" r:id="rId3" imgW="2692080" imgH="647640" progId="Equation.3">
                  <p:embed/>
                </p:oleObj>
              </mc:Choice>
              <mc:Fallback>
                <p:oleObj name="Equation" r:id="rId3" imgW="2692080" imgH="647640" progId="Equation.3">
                  <p:embed/>
                  <p:pic>
                    <p:nvPicPr>
                      <p:cNvPr id="4098" name="Object 0">
                        <a:extLst>
                          <a:ext uri="{FF2B5EF4-FFF2-40B4-BE49-F238E27FC236}">
                            <a16:creationId xmlns:a16="http://schemas.microsoft.com/office/drawing/2014/main" id="{5317AADF-19B6-451C-BA5B-4F899C2CB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2101850"/>
                        <a:ext cx="388302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1">
            <a:extLst>
              <a:ext uri="{FF2B5EF4-FFF2-40B4-BE49-F238E27FC236}">
                <a16:creationId xmlns:a16="http://schemas.microsoft.com/office/drawing/2014/main" id="{D37DE8A9-A8B1-4215-BC6A-C70D8115677F}"/>
              </a:ext>
            </a:extLst>
          </p:cNvPr>
          <p:cNvGraphicFramePr>
            <a:graphicFrameLocks noChangeAspect="1"/>
          </p:cNvGraphicFramePr>
          <p:nvPr/>
        </p:nvGraphicFramePr>
        <p:xfrm>
          <a:off x="2560638" y="4605338"/>
          <a:ext cx="2239962" cy="406400"/>
        </p:xfrm>
        <a:graphic>
          <a:graphicData uri="http://schemas.openxmlformats.org/presentationml/2006/ole">
            <mc:AlternateContent xmlns:mc="http://schemas.openxmlformats.org/markup-compatibility/2006">
              <mc:Choice xmlns:v="urn:schemas-microsoft-com:vml" Requires="v">
                <p:oleObj spid="_x0000_s4098" name="Equation" r:id="rId5" imgW="1612800" imgH="291960" progId="Equation.3">
                  <p:embed/>
                </p:oleObj>
              </mc:Choice>
              <mc:Fallback>
                <p:oleObj name="Equation" r:id="rId5" imgW="1612800" imgH="291960" progId="Equation.3">
                  <p:embed/>
                  <p:pic>
                    <p:nvPicPr>
                      <p:cNvPr id="4099" name="Object 1">
                        <a:extLst>
                          <a:ext uri="{FF2B5EF4-FFF2-40B4-BE49-F238E27FC236}">
                            <a16:creationId xmlns:a16="http://schemas.microsoft.com/office/drawing/2014/main" id="{D37DE8A9-A8B1-4215-BC6A-C70D811567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0638" y="4605338"/>
                        <a:ext cx="2239962"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Text Box 7">
            <a:extLst>
              <a:ext uri="{FF2B5EF4-FFF2-40B4-BE49-F238E27FC236}">
                <a16:creationId xmlns:a16="http://schemas.microsoft.com/office/drawing/2014/main" id="{30B0E6BA-DD39-425A-99D5-49A1CF920C45}"/>
              </a:ext>
            </a:extLst>
          </p:cNvPr>
          <p:cNvSpPr txBox="1">
            <a:spLocks noChangeArrowheads="1"/>
          </p:cNvSpPr>
          <p:nvPr/>
        </p:nvSpPr>
        <p:spPr bwMode="auto">
          <a:xfrm>
            <a:off x="768350" y="1509713"/>
            <a:ext cx="557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Relative compaction or percent compaction</a:t>
            </a:r>
          </a:p>
        </p:txBody>
      </p:sp>
      <p:sp>
        <p:nvSpPr>
          <p:cNvPr id="4103" name="Text Box 8">
            <a:extLst>
              <a:ext uri="{FF2B5EF4-FFF2-40B4-BE49-F238E27FC236}">
                <a16:creationId xmlns:a16="http://schemas.microsoft.com/office/drawing/2014/main" id="{8572F835-F2DC-461D-A290-87BD7E7E65CF}"/>
              </a:ext>
            </a:extLst>
          </p:cNvPr>
          <p:cNvSpPr txBox="1">
            <a:spLocks noChangeArrowheads="1"/>
          </p:cNvSpPr>
          <p:nvPr/>
        </p:nvSpPr>
        <p:spPr bwMode="auto">
          <a:xfrm>
            <a:off x="573088" y="3462338"/>
            <a:ext cx="5573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accent2"/>
                </a:solidFill>
              </a:rPr>
              <a:t>Correlation between relative compaction (R.C.) and the relative density Dr</a:t>
            </a:r>
          </a:p>
        </p:txBody>
      </p:sp>
      <p:sp>
        <p:nvSpPr>
          <p:cNvPr id="4104" name="Text Box 9">
            <a:extLst>
              <a:ext uri="{FF2B5EF4-FFF2-40B4-BE49-F238E27FC236}">
                <a16:creationId xmlns:a16="http://schemas.microsoft.com/office/drawing/2014/main" id="{ABF35B8C-3670-4A5E-9540-9F80835222B0}"/>
              </a:ext>
            </a:extLst>
          </p:cNvPr>
          <p:cNvSpPr txBox="1">
            <a:spLocks noChangeArrowheads="1"/>
          </p:cNvSpPr>
          <p:nvPr/>
        </p:nvSpPr>
        <p:spPr bwMode="auto">
          <a:xfrm>
            <a:off x="6022975" y="4340225"/>
            <a:ext cx="24098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It is a statistical result based on 47 soil samples.</a:t>
            </a:r>
          </a:p>
          <a:p>
            <a:pPr algn="just" eaLnBrk="1" hangingPunct="1">
              <a:spcBef>
                <a:spcPct val="50000"/>
              </a:spcBef>
            </a:pPr>
            <a:r>
              <a:rPr lang="en-US" altLang="en-US" sz="2000"/>
              <a:t>As Dr = 0, R.C. is 80</a:t>
            </a:r>
          </a:p>
        </p:txBody>
      </p:sp>
      <p:sp>
        <p:nvSpPr>
          <p:cNvPr id="4105" name="Text Box 10">
            <a:extLst>
              <a:ext uri="{FF2B5EF4-FFF2-40B4-BE49-F238E27FC236}">
                <a16:creationId xmlns:a16="http://schemas.microsoft.com/office/drawing/2014/main" id="{387E326E-2EB9-4774-AC23-A1E9622C1F30}"/>
              </a:ext>
            </a:extLst>
          </p:cNvPr>
          <p:cNvSpPr txBox="1">
            <a:spLocks noChangeArrowheads="1"/>
          </p:cNvSpPr>
          <p:nvPr/>
        </p:nvSpPr>
        <p:spPr bwMode="auto">
          <a:xfrm>
            <a:off x="319088" y="5951538"/>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t>Typical required R.C. = 90% ~ 95%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FE3A439C-47B6-4EFB-9FD4-2703879421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28F9A4B-7E47-46AD-A902-93285CC8C5E2}" type="slidenum">
              <a:rPr lang="en-US" altLang="en-US" sz="1400"/>
              <a:pPr eaLnBrk="1" hangingPunct="1"/>
              <a:t>6</a:t>
            </a:fld>
            <a:endParaRPr lang="en-US" altLang="en-US" sz="1400"/>
          </a:p>
        </p:txBody>
      </p:sp>
      <p:sp>
        <p:nvSpPr>
          <p:cNvPr id="12291" name="Rectangle 2">
            <a:extLst>
              <a:ext uri="{FF2B5EF4-FFF2-40B4-BE49-F238E27FC236}">
                <a16:creationId xmlns:a16="http://schemas.microsoft.com/office/drawing/2014/main" id="{5B6E782E-1288-4074-A0BB-BA4E3C24720B}"/>
              </a:ext>
            </a:extLst>
          </p:cNvPr>
          <p:cNvSpPr>
            <a:spLocks noGrp="1" noChangeArrowheads="1"/>
          </p:cNvSpPr>
          <p:nvPr>
            <p:ph type="title"/>
          </p:nvPr>
        </p:nvSpPr>
        <p:spPr/>
        <p:txBody>
          <a:bodyPr/>
          <a:lstStyle/>
          <a:p>
            <a:pPr eaLnBrk="1" hangingPunct="1"/>
            <a:r>
              <a:rPr lang="en-US" altLang="en-US"/>
              <a:t>1.1 Methods for Soil Improvement-Soil Nailing</a:t>
            </a:r>
          </a:p>
        </p:txBody>
      </p:sp>
      <p:sp>
        <p:nvSpPr>
          <p:cNvPr id="12292" name="Text Box 4">
            <a:extLst>
              <a:ext uri="{FF2B5EF4-FFF2-40B4-BE49-F238E27FC236}">
                <a16:creationId xmlns:a16="http://schemas.microsoft.com/office/drawing/2014/main" id="{94AF4626-1AA6-45DA-9601-60B441577760}"/>
              </a:ext>
            </a:extLst>
          </p:cNvPr>
          <p:cNvSpPr txBox="1">
            <a:spLocks noChangeArrowheads="1"/>
          </p:cNvSpPr>
          <p:nvPr/>
        </p:nvSpPr>
        <p:spPr bwMode="auto">
          <a:xfrm>
            <a:off x="6311900" y="6024563"/>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Courtesy of Atlas Copco Rock Drilling Equipment</a:t>
            </a:r>
          </a:p>
        </p:txBody>
      </p:sp>
      <p:pic>
        <p:nvPicPr>
          <p:cNvPr id="12293" name="Picture 5" descr="C:\Wang-HKUST\course-CIVIL270\Picture-compaction\SlopeStab.jpg">
            <a:extLst>
              <a:ext uri="{FF2B5EF4-FFF2-40B4-BE49-F238E27FC236}">
                <a16:creationId xmlns:a16="http://schemas.microsoft.com/office/drawing/2014/main" id="{F48E2566-3E12-48F4-B742-AA14D1093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1514475"/>
            <a:ext cx="58070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5EB38ECB-5505-46CD-BB15-5E36655B82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9FBE5BF-36D5-407E-8B73-D4B33035F6FF}" type="slidenum">
              <a:rPr lang="en-US" altLang="en-US" sz="1400"/>
              <a:pPr eaLnBrk="1" hangingPunct="1"/>
              <a:t>60</a:t>
            </a:fld>
            <a:endParaRPr lang="en-US" altLang="en-US" sz="1400"/>
          </a:p>
        </p:txBody>
      </p:sp>
      <p:sp>
        <p:nvSpPr>
          <p:cNvPr id="63491" name="Rectangle 2">
            <a:extLst>
              <a:ext uri="{FF2B5EF4-FFF2-40B4-BE49-F238E27FC236}">
                <a16:creationId xmlns:a16="http://schemas.microsoft.com/office/drawing/2014/main" id="{6A6DA574-D52C-4C12-91B1-9DC4BF23979D}"/>
              </a:ext>
            </a:extLst>
          </p:cNvPr>
          <p:cNvSpPr>
            <a:spLocks noGrp="1" noChangeArrowheads="1"/>
          </p:cNvSpPr>
          <p:nvPr>
            <p:ph type="title"/>
          </p:nvPr>
        </p:nvSpPr>
        <p:spPr>
          <a:xfrm>
            <a:off x="685800" y="0"/>
            <a:ext cx="8235950" cy="914400"/>
          </a:xfrm>
        </p:spPr>
        <p:txBody>
          <a:bodyPr/>
          <a:lstStyle/>
          <a:p>
            <a:pPr eaLnBrk="1" hangingPunct="1"/>
            <a:r>
              <a:rPr lang="en-US" altLang="en-US"/>
              <a:t>6.5 Determine the Water Content </a:t>
            </a:r>
            <a:r>
              <a:rPr lang="en-US" altLang="en-US" sz="2400"/>
              <a:t>(in Field)</a:t>
            </a:r>
          </a:p>
        </p:txBody>
      </p:sp>
      <p:sp>
        <p:nvSpPr>
          <p:cNvPr id="63492" name="Text Box 7">
            <a:extLst>
              <a:ext uri="{FF2B5EF4-FFF2-40B4-BE49-F238E27FC236}">
                <a16:creationId xmlns:a16="http://schemas.microsoft.com/office/drawing/2014/main" id="{5ED927D1-F383-4E62-9F26-FA1AC11E4E23}"/>
              </a:ext>
            </a:extLst>
          </p:cNvPr>
          <p:cNvSpPr txBox="1">
            <a:spLocks noChangeArrowheads="1"/>
          </p:cNvSpPr>
          <p:nvPr/>
        </p:nvSpPr>
        <p:spPr bwMode="auto">
          <a:xfrm>
            <a:off x="5472113" y="1265238"/>
            <a:ext cx="36718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Control</a:t>
            </a:r>
          </a:p>
          <a:p>
            <a:pPr eaLnBrk="1" hangingPunct="1">
              <a:spcBef>
                <a:spcPct val="50000"/>
              </a:spcBef>
            </a:pPr>
            <a:r>
              <a:rPr lang="en-US" altLang="en-US"/>
              <a:t>(1) Relative compaction</a:t>
            </a:r>
          </a:p>
          <a:p>
            <a:pPr eaLnBrk="1" hangingPunct="1">
              <a:spcBef>
                <a:spcPct val="50000"/>
              </a:spcBef>
            </a:pPr>
            <a:r>
              <a:rPr lang="en-US" altLang="en-US"/>
              <a:t>(2) Water content (dry side or wet side)</a:t>
            </a:r>
          </a:p>
        </p:txBody>
      </p:sp>
      <p:sp>
        <p:nvSpPr>
          <p:cNvPr id="63493" name="Text Box 8">
            <a:extLst>
              <a:ext uri="{FF2B5EF4-FFF2-40B4-BE49-F238E27FC236}">
                <a16:creationId xmlns:a16="http://schemas.microsoft.com/office/drawing/2014/main" id="{E2EFD3F8-9F19-4E1D-82F5-4B863E2647D8}"/>
              </a:ext>
            </a:extLst>
          </p:cNvPr>
          <p:cNvSpPr txBox="1">
            <a:spLocks noChangeArrowheads="1"/>
          </p:cNvSpPr>
          <p:nvPr/>
        </p:nvSpPr>
        <p:spPr bwMode="auto">
          <a:xfrm>
            <a:off x="6788150" y="6554788"/>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63494" name="Text Box 9">
            <a:extLst>
              <a:ext uri="{FF2B5EF4-FFF2-40B4-BE49-F238E27FC236}">
                <a16:creationId xmlns:a16="http://schemas.microsoft.com/office/drawing/2014/main" id="{E013D818-D104-4CBB-8090-741898E70FCB}"/>
              </a:ext>
            </a:extLst>
          </p:cNvPr>
          <p:cNvSpPr txBox="1">
            <a:spLocks noChangeArrowheads="1"/>
          </p:cNvSpPr>
          <p:nvPr/>
        </p:nvSpPr>
        <p:spPr bwMode="auto">
          <a:xfrm>
            <a:off x="5400675" y="4964113"/>
            <a:ext cx="33242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t>Note: the engineering properties may be different between the compacted sample at the dry side and at the wet side.</a:t>
            </a:r>
          </a:p>
        </p:txBody>
      </p:sp>
      <p:pic>
        <p:nvPicPr>
          <p:cNvPr id="63495" name="Picture 10" descr="C:\Wang-HKUST\course-CIVIL270\Picture-compaction\water-content-modified.JPG">
            <a:extLst>
              <a:ext uri="{FF2B5EF4-FFF2-40B4-BE49-F238E27FC236}">
                <a16:creationId xmlns:a16="http://schemas.microsoft.com/office/drawing/2014/main" id="{411FF406-B0D5-4AE8-B83D-2B77EEE8EAC3}"/>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44475" y="690563"/>
            <a:ext cx="5019675" cy="616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11">
            <a:extLst>
              <a:ext uri="{FF2B5EF4-FFF2-40B4-BE49-F238E27FC236}">
                <a16:creationId xmlns:a16="http://schemas.microsoft.com/office/drawing/2014/main" id="{B281D7E8-D496-4BB9-80C0-7C338E197550}"/>
              </a:ext>
            </a:extLst>
          </p:cNvPr>
          <p:cNvSpPr txBox="1">
            <a:spLocks noChangeArrowheads="1"/>
          </p:cNvSpPr>
          <p:nvPr/>
        </p:nvSpPr>
        <p:spPr bwMode="auto">
          <a:xfrm>
            <a:off x="3133725" y="1219200"/>
            <a:ext cx="2090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100% saturation</a:t>
            </a:r>
          </a:p>
        </p:txBody>
      </p:sp>
      <p:sp>
        <p:nvSpPr>
          <p:cNvPr id="63497" name="Line 12">
            <a:extLst>
              <a:ext uri="{FF2B5EF4-FFF2-40B4-BE49-F238E27FC236}">
                <a16:creationId xmlns:a16="http://schemas.microsoft.com/office/drawing/2014/main" id="{D0DB7708-46E1-46E0-9875-73370D7BAACC}"/>
              </a:ext>
            </a:extLst>
          </p:cNvPr>
          <p:cNvSpPr>
            <a:spLocks noChangeShapeType="1"/>
          </p:cNvSpPr>
          <p:nvPr/>
        </p:nvSpPr>
        <p:spPr bwMode="auto">
          <a:xfrm flipH="1">
            <a:off x="3192463" y="1698625"/>
            <a:ext cx="24765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8" name="Line 13">
            <a:extLst>
              <a:ext uri="{FF2B5EF4-FFF2-40B4-BE49-F238E27FC236}">
                <a16:creationId xmlns:a16="http://schemas.microsoft.com/office/drawing/2014/main" id="{53014254-3780-4841-B8DC-F731C7A95AA0}"/>
              </a:ext>
            </a:extLst>
          </p:cNvPr>
          <p:cNvSpPr>
            <a:spLocks noChangeShapeType="1"/>
          </p:cNvSpPr>
          <p:nvPr/>
        </p:nvSpPr>
        <p:spPr bwMode="auto">
          <a:xfrm>
            <a:off x="2017713" y="1958975"/>
            <a:ext cx="406400" cy="87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Line 14">
            <a:extLst>
              <a:ext uri="{FF2B5EF4-FFF2-40B4-BE49-F238E27FC236}">
                <a16:creationId xmlns:a16="http://schemas.microsoft.com/office/drawing/2014/main" id="{6B3CC5CD-6486-4B85-82A9-98B7E368EF5B}"/>
              </a:ext>
            </a:extLst>
          </p:cNvPr>
          <p:cNvSpPr>
            <a:spLocks noChangeShapeType="1"/>
          </p:cNvSpPr>
          <p:nvPr/>
        </p:nvSpPr>
        <p:spPr bwMode="auto">
          <a:xfrm flipH="1">
            <a:off x="841375" y="3381375"/>
            <a:ext cx="160338" cy="40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0" name="Text Box 15">
            <a:extLst>
              <a:ext uri="{FF2B5EF4-FFF2-40B4-BE49-F238E27FC236}">
                <a16:creationId xmlns:a16="http://schemas.microsoft.com/office/drawing/2014/main" id="{E0EC8838-B80A-4681-B216-23C71073443C}"/>
              </a:ext>
            </a:extLst>
          </p:cNvPr>
          <p:cNvSpPr txBox="1">
            <a:spLocks noChangeArrowheads="1"/>
          </p:cNvSpPr>
          <p:nvPr/>
        </p:nvSpPr>
        <p:spPr bwMode="auto">
          <a:xfrm>
            <a:off x="1392238" y="6561138"/>
            <a:ext cx="2162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Water content w %</a:t>
            </a:r>
          </a:p>
        </p:txBody>
      </p:sp>
      <p:sp>
        <p:nvSpPr>
          <p:cNvPr id="63501" name="Text Box 16">
            <a:extLst>
              <a:ext uri="{FF2B5EF4-FFF2-40B4-BE49-F238E27FC236}">
                <a16:creationId xmlns:a16="http://schemas.microsoft.com/office/drawing/2014/main" id="{B7514AE4-2091-42EE-BAC2-2C4181E1CF66}"/>
              </a:ext>
            </a:extLst>
          </p:cNvPr>
          <p:cNvSpPr txBox="1">
            <a:spLocks noChangeArrowheads="1"/>
          </p:cNvSpPr>
          <p:nvPr/>
        </p:nvSpPr>
        <p:spPr bwMode="auto">
          <a:xfrm>
            <a:off x="2403475" y="6107113"/>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w</a:t>
            </a:r>
            <a:r>
              <a:rPr lang="en-US" altLang="en-US" baseline="-25000"/>
              <a:t>opt</a:t>
            </a:r>
          </a:p>
        </p:txBody>
      </p:sp>
      <p:sp>
        <p:nvSpPr>
          <p:cNvPr id="63502" name="Text Box 17">
            <a:extLst>
              <a:ext uri="{FF2B5EF4-FFF2-40B4-BE49-F238E27FC236}">
                <a16:creationId xmlns:a16="http://schemas.microsoft.com/office/drawing/2014/main" id="{612800D2-14A3-4C97-B1F0-271BD7CD1C0C}"/>
              </a:ext>
            </a:extLst>
          </p:cNvPr>
          <p:cNvSpPr txBox="1">
            <a:spLocks noChangeArrowheads="1"/>
          </p:cNvSpPr>
          <p:nvPr/>
        </p:nvSpPr>
        <p:spPr bwMode="auto">
          <a:xfrm rot="-5400000">
            <a:off x="-737394" y="3810794"/>
            <a:ext cx="1871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Dry density, </a:t>
            </a:r>
            <a:r>
              <a:rPr lang="en-US" altLang="en-US" sz="2000">
                <a:sym typeface="Symbol" panose="05050102010706020507" pitchFamily="18" charset="2"/>
              </a:rPr>
              <a:t></a:t>
            </a:r>
            <a:r>
              <a:rPr lang="en-US" altLang="en-US" sz="2000" baseline="-25000">
                <a:sym typeface="Symbol" panose="05050102010706020507" pitchFamily="18" charset="2"/>
              </a:rPr>
              <a:t>d</a:t>
            </a:r>
            <a:endParaRPr lang="en-US" altLang="en-US" sz="2000" baseline="-25000"/>
          </a:p>
        </p:txBody>
      </p:sp>
      <p:sp>
        <p:nvSpPr>
          <p:cNvPr id="63503" name="Text Box 18">
            <a:extLst>
              <a:ext uri="{FF2B5EF4-FFF2-40B4-BE49-F238E27FC236}">
                <a16:creationId xmlns:a16="http://schemas.microsoft.com/office/drawing/2014/main" id="{20292B9F-2159-4369-88CE-9D38807005F8}"/>
              </a:ext>
            </a:extLst>
          </p:cNvPr>
          <p:cNvSpPr txBox="1">
            <a:spLocks noChangeArrowheads="1"/>
          </p:cNvSpPr>
          <p:nvPr/>
        </p:nvSpPr>
        <p:spPr bwMode="auto">
          <a:xfrm>
            <a:off x="1030288" y="2244725"/>
            <a:ext cx="98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ym typeface="Symbol" panose="05050102010706020507" pitchFamily="18" charset="2"/>
              </a:rPr>
              <a:t></a:t>
            </a:r>
            <a:r>
              <a:rPr lang="en-US" altLang="en-US" sz="2000" baseline="-25000">
                <a:sym typeface="Symbol" panose="05050102010706020507" pitchFamily="18" charset="2"/>
              </a:rPr>
              <a:t>d max</a:t>
            </a:r>
            <a:endParaRPr lang="en-US" altLang="en-US"/>
          </a:p>
        </p:txBody>
      </p:sp>
      <p:sp>
        <p:nvSpPr>
          <p:cNvPr id="63504" name="Text Box 19">
            <a:extLst>
              <a:ext uri="{FF2B5EF4-FFF2-40B4-BE49-F238E27FC236}">
                <a16:creationId xmlns:a16="http://schemas.microsoft.com/office/drawing/2014/main" id="{4B080BE0-C8D0-45C1-888D-0329E92DDC81}"/>
              </a:ext>
            </a:extLst>
          </p:cNvPr>
          <p:cNvSpPr txBox="1">
            <a:spLocks noChangeArrowheads="1"/>
          </p:cNvSpPr>
          <p:nvPr/>
        </p:nvSpPr>
        <p:spPr bwMode="auto">
          <a:xfrm>
            <a:off x="957263" y="1401763"/>
            <a:ext cx="1247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Line of optimums</a:t>
            </a:r>
          </a:p>
        </p:txBody>
      </p:sp>
      <p:sp>
        <p:nvSpPr>
          <p:cNvPr id="63505" name="Line 20">
            <a:extLst>
              <a:ext uri="{FF2B5EF4-FFF2-40B4-BE49-F238E27FC236}">
                <a16:creationId xmlns:a16="http://schemas.microsoft.com/office/drawing/2014/main" id="{2B51D923-8B82-4CCE-AA08-E3D30F5D11BF}"/>
              </a:ext>
            </a:extLst>
          </p:cNvPr>
          <p:cNvSpPr>
            <a:spLocks noChangeShapeType="1"/>
          </p:cNvSpPr>
          <p:nvPr/>
        </p:nvSpPr>
        <p:spPr bwMode="auto">
          <a:xfrm>
            <a:off x="595313" y="2641600"/>
            <a:ext cx="2105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Line 21">
            <a:extLst>
              <a:ext uri="{FF2B5EF4-FFF2-40B4-BE49-F238E27FC236}">
                <a16:creationId xmlns:a16="http://schemas.microsoft.com/office/drawing/2014/main" id="{26C0D5CB-7A84-44CC-B629-9FE640950E22}"/>
              </a:ext>
            </a:extLst>
          </p:cNvPr>
          <p:cNvSpPr>
            <a:spLocks noChangeShapeType="1"/>
          </p:cNvSpPr>
          <p:nvPr/>
        </p:nvSpPr>
        <p:spPr bwMode="auto">
          <a:xfrm>
            <a:off x="595313" y="3846513"/>
            <a:ext cx="3759200" cy="0"/>
          </a:xfrm>
          <a:prstGeom prst="line">
            <a:avLst/>
          </a:prstGeom>
          <a:noFill/>
          <a:ln w="222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7" name="Text Box 22">
            <a:extLst>
              <a:ext uri="{FF2B5EF4-FFF2-40B4-BE49-F238E27FC236}">
                <a16:creationId xmlns:a16="http://schemas.microsoft.com/office/drawing/2014/main" id="{7336CE62-F4EF-47BE-9ED0-E3A7B2272898}"/>
              </a:ext>
            </a:extLst>
          </p:cNvPr>
          <p:cNvSpPr txBox="1">
            <a:spLocks noChangeArrowheads="1"/>
          </p:cNvSpPr>
          <p:nvPr/>
        </p:nvSpPr>
        <p:spPr bwMode="auto">
          <a:xfrm>
            <a:off x="754063" y="3032125"/>
            <a:ext cx="1163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t>90% R.C.</a:t>
            </a:r>
          </a:p>
        </p:txBody>
      </p:sp>
      <p:sp>
        <p:nvSpPr>
          <p:cNvPr id="63508" name="Text Box 23">
            <a:extLst>
              <a:ext uri="{FF2B5EF4-FFF2-40B4-BE49-F238E27FC236}">
                <a16:creationId xmlns:a16="http://schemas.microsoft.com/office/drawing/2014/main" id="{D1E81005-1F3D-4729-9788-E86F97A50016}"/>
              </a:ext>
            </a:extLst>
          </p:cNvPr>
          <p:cNvSpPr txBox="1">
            <a:spLocks noChangeArrowheads="1"/>
          </p:cNvSpPr>
          <p:nvPr/>
        </p:nvSpPr>
        <p:spPr bwMode="auto">
          <a:xfrm>
            <a:off x="900113" y="3830638"/>
            <a:ext cx="725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Wingdings 2" panose="05020102010507070707" pitchFamily="18" charset="2"/>
              </a:rPr>
              <a:t></a:t>
            </a:r>
            <a:endParaRPr lang="en-US" altLang="en-US"/>
          </a:p>
        </p:txBody>
      </p:sp>
      <p:sp>
        <p:nvSpPr>
          <p:cNvPr id="63509" name="Text Box 24">
            <a:extLst>
              <a:ext uri="{FF2B5EF4-FFF2-40B4-BE49-F238E27FC236}">
                <a16:creationId xmlns:a16="http://schemas.microsoft.com/office/drawing/2014/main" id="{062053F4-EE02-4221-8541-8622B8F1C170}"/>
              </a:ext>
            </a:extLst>
          </p:cNvPr>
          <p:cNvSpPr txBox="1">
            <a:spLocks noChangeArrowheads="1"/>
          </p:cNvSpPr>
          <p:nvPr/>
        </p:nvSpPr>
        <p:spPr bwMode="auto">
          <a:xfrm>
            <a:off x="1501775" y="395605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Wingdings 2" panose="05020102010507070707" pitchFamily="18" charset="2"/>
              </a:rPr>
              <a:t></a:t>
            </a:r>
            <a:endParaRPr lang="en-US" altLang="en-US"/>
          </a:p>
        </p:txBody>
      </p:sp>
      <p:sp>
        <p:nvSpPr>
          <p:cNvPr id="63510" name="Text Box 25">
            <a:extLst>
              <a:ext uri="{FF2B5EF4-FFF2-40B4-BE49-F238E27FC236}">
                <a16:creationId xmlns:a16="http://schemas.microsoft.com/office/drawing/2014/main" id="{18939F90-1531-4108-996C-E0AC2DA8C56A}"/>
              </a:ext>
            </a:extLst>
          </p:cNvPr>
          <p:cNvSpPr txBox="1">
            <a:spLocks noChangeArrowheads="1"/>
          </p:cNvSpPr>
          <p:nvPr/>
        </p:nvSpPr>
        <p:spPr bwMode="auto">
          <a:xfrm>
            <a:off x="2111375" y="4362450"/>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ym typeface="Wingdings 2" panose="05020102010507070707" pitchFamily="18" charset="2"/>
              </a:rPr>
              <a:t></a:t>
            </a:r>
            <a:endParaRPr lang="en-US" altLang="en-US"/>
          </a:p>
        </p:txBody>
      </p:sp>
      <p:sp>
        <p:nvSpPr>
          <p:cNvPr id="63511" name="Line 26">
            <a:extLst>
              <a:ext uri="{FF2B5EF4-FFF2-40B4-BE49-F238E27FC236}">
                <a16:creationId xmlns:a16="http://schemas.microsoft.com/office/drawing/2014/main" id="{032184B9-7A5A-4BB7-9DE9-4CE0EF9DF400}"/>
              </a:ext>
            </a:extLst>
          </p:cNvPr>
          <p:cNvSpPr>
            <a:spLocks noChangeShapeType="1"/>
          </p:cNvSpPr>
          <p:nvPr/>
        </p:nvSpPr>
        <p:spPr bwMode="auto">
          <a:xfrm>
            <a:off x="1450975" y="3860800"/>
            <a:ext cx="0" cy="27717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2" name="Line 27">
            <a:extLst>
              <a:ext uri="{FF2B5EF4-FFF2-40B4-BE49-F238E27FC236}">
                <a16:creationId xmlns:a16="http://schemas.microsoft.com/office/drawing/2014/main" id="{851388A6-1752-4F0E-85F0-743F55B08B77}"/>
              </a:ext>
            </a:extLst>
          </p:cNvPr>
          <p:cNvSpPr>
            <a:spLocks noChangeShapeType="1"/>
          </p:cNvSpPr>
          <p:nvPr/>
        </p:nvSpPr>
        <p:spPr bwMode="auto">
          <a:xfrm>
            <a:off x="4084638" y="3840163"/>
            <a:ext cx="0" cy="28003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Text Box 28">
            <a:extLst>
              <a:ext uri="{FF2B5EF4-FFF2-40B4-BE49-F238E27FC236}">
                <a16:creationId xmlns:a16="http://schemas.microsoft.com/office/drawing/2014/main" id="{9C7431E6-72FD-4C34-A4AA-B932BE6125C2}"/>
              </a:ext>
            </a:extLst>
          </p:cNvPr>
          <p:cNvSpPr txBox="1">
            <a:spLocks noChangeArrowheads="1"/>
          </p:cNvSpPr>
          <p:nvPr/>
        </p:nvSpPr>
        <p:spPr bwMode="auto">
          <a:xfrm>
            <a:off x="1162050" y="62515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a</a:t>
            </a:r>
          </a:p>
        </p:txBody>
      </p:sp>
      <p:sp>
        <p:nvSpPr>
          <p:cNvPr id="63514" name="Text Box 29">
            <a:extLst>
              <a:ext uri="{FF2B5EF4-FFF2-40B4-BE49-F238E27FC236}">
                <a16:creationId xmlns:a16="http://schemas.microsoft.com/office/drawing/2014/main" id="{C876E6AA-1D24-45D5-9AB5-0ACB1D8F8753}"/>
              </a:ext>
            </a:extLst>
          </p:cNvPr>
          <p:cNvSpPr txBox="1">
            <a:spLocks noChangeArrowheads="1"/>
          </p:cNvSpPr>
          <p:nvPr/>
        </p:nvSpPr>
        <p:spPr bwMode="auto">
          <a:xfrm>
            <a:off x="4100513" y="6251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c</a:t>
            </a:r>
          </a:p>
        </p:txBody>
      </p:sp>
      <p:sp>
        <p:nvSpPr>
          <p:cNvPr id="63515" name="Line 30">
            <a:extLst>
              <a:ext uri="{FF2B5EF4-FFF2-40B4-BE49-F238E27FC236}">
                <a16:creationId xmlns:a16="http://schemas.microsoft.com/office/drawing/2014/main" id="{5A290764-4704-447E-B96F-20DBF8E910AE}"/>
              </a:ext>
            </a:extLst>
          </p:cNvPr>
          <p:cNvSpPr>
            <a:spLocks noChangeShapeType="1"/>
          </p:cNvSpPr>
          <p:nvPr/>
        </p:nvSpPr>
        <p:spPr bwMode="auto">
          <a:xfrm flipH="1" flipV="1">
            <a:off x="885825" y="4484688"/>
            <a:ext cx="1030288" cy="1030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16" name="Text Box 31">
            <a:extLst>
              <a:ext uri="{FF2B5EF4-FFF2-40B4-BE49-F238E27FC236}">
                <a16:creationId xmlns:a16="http://schemas.microsoft.com/office/drawing/2014/main" id="{04D669D3-25AE-4A05-9FD5-FD5A48B5636B}"/>
              </a:ext>
            </a:extLst>
          </p:cNvPr>
          <p:cNvSpPr txBox="1">
            <a:spLocks noChangeArrowheads="1"/>
          </p:cNvSpPr>
          <p:nvPr/>
        </p:nvSpPr>
        <p:spPr bwMode="auto">
          <a:xfrm>
            <a:off x="1874838" y="5065713"/>
            <a:ext cx="14366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Increase compaction energy</a:t>
            </a:r>
          </a:p>
        </p:txBody>
      </p:sp>
      <p:sp>
        <p:nvSpPr>
          <p:cNvPr id="63517" name="Text Box 32">
            <a:extLst>
              <a:ext uri="{FF2B5EF4-FFF2-40B4-BE49-F238E27FC236}">
                <a16:creationId xmlns:a16="http://schemas.microsoft.com/office/drawing/2014/main" id="{93C4606E-7DAB-47F9-96A5-BBA936D1CDC8}"/>
              </a:ext>
            </a:extLst>
          </p:cNvPr>
          <p:cNvSpPr txBox="1">
            <a:spLocks noChangeArrowheads="1"/>
          </p:cNvSpPr>
          <p:nvPr/>
        </p:nvSpPr>
        <p:spPr bwMode="auto">
          <a:xfrm>
            <a:off x="3367088" y="6251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b</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49E34A7F-4E3B-4E06-8A57-728C0D61E6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2B631C-DC81-466D-ABD2-F77965B7510D}" type="slidenum">
              <a:rPr lang="en-US" altLang="en-US" sz="1400"/>
              <a:pPr eaLnBrk="1" hangingPunct="1"/>
              <a:t>61</a:t>
            </a:fld>
            <a:endParaRPr lang="en-US" altLang="en-US" sz="1400"/>
          </a:p>
        </p:txBody>
      </p:sp>
      <p:sp>
        <p:nvSpPr>
          <p:cNvPr id="64515" name="Rectangle 2">
            <a:extLst>
              <a:ext uri="{FF2B5EF4-FFF2-40B4-BE49-F238E27FC236}">
                <a16:creationId xmlns:a16="http://schemas.microsoft.com/office/drawing/2014/main" id="{CE3BB3AE-EE86-43D2-B4B1-A1CFD6EA0410}"/>
              </a:ext>
            </a:extLst>
          </p:cNvPr>
          <p:cNvSpPr>
            <a:spLocks noGrp="1" noChangeArrowheads="1"/>
          </p:cNvSpPr>
          <p:nvPr>
            <p:ph type="title"/>
          </p:nvPr>
        </p:nvSpPr>
        <p:spPr/>
        <p:txBody>
          <a:bodyPr/>
          <a:lstStyle/>
          <a:p>
            <a:pPr eaLnBrk="1" hangingPunct="1"/>
            <a:r>
              <a:rPr lang="en-US" altLang="en-US" sz="2800"/>
              <a:t>6.6 Determine the Relative Compaction in the Field</a:t>
            </a:r>
          </a:p>
        </p:txBody>
      </p:sp>
      <p:sp>
        <p:nvSpPr>
          <p:cNvPr id="64516" name="Rectangle 3">
            <a:extLst>
              <a:ext uri="{FF2B5EF4-FFF2-40B4-BE49-F238E27FC236}">
                <a16:creationId xmlns:a16="http://schemas.microsoft.com/office/drawing/2014/main" id="{A6B21DE8-B6BA-4D35-BB33-36F1B5930D8B}"/>
              </a:ext>
            </a:extLst>
          </p:cNvPr>
          <p:cNvSpPr>
            <a:spLocks noGrp="1" noChangeArrowheads="1"/>
          </p:cNvSpPr>
          <p:nvPr>
            <p:ph type="body" idx="1"/>
          </p:nvPr>
        </p:nvSpPr>
        <p:spPr>
          <a:xfrm>
            <a:off x="641350" y="1484313"/>
            <a:ext cx="7772400" cy="5029200"/>
          </a:xfrm>
        </p:spPr>
        <p:txBody>
          <a:bodyPr/>
          <a:lstStyle/>
          <a:p>
            <a:pPr marL="173038" indent="-173038" algn="just">
              <a:buFontTx/>
              <a:buNone/>
            </a:pPr>
            <a:r>
              <a:rPr lang="en-US" altLang="en-US" sz="2400" b="1">
                <a:solidFill>
                  <a:schemeClr val="accent2"/>
                </a:solidFill>
              </a:rPr>
              <a:t>Where and When</a:t>
            </a:r>
          </a:p>
          <a:p>
            <a:pPr marL="173038" indent="-173038" algn="just"/>
            <a:r>
              <a:rPr lang="en-US" altLang="en-US" sz="2000"/>
              <a:t>First, the test site is selected. It should be representative or typical of the compacted lift and borrow material. Typical specifications call for a new field test for every 1000 to 3000 m</a:t>
            </a:r>
            <a:r>
              <a:rPr lang="en-US" altLang="en-US" sz="2000" baseline="30000"/>
              <a:t>2</a:t>
            </a:r>
            <a:r>
              <a:rPr lang="en-US" altLang="en-US" sz="2000"/>
              <a:t> or so, or when the borrow material changes significantly. It is also advisable to make the field test at least one or maybe two compacted lifts below the already compacted ground surface, especially when sheepsfoot rollers are used or in granular soils. </a:t>
            </a:r>
          </a:p>
          <a:p>
            <a:pPr marL="173038" indent="-173038" algn="just">
              <a:buFontTx/>
              <a:buNone/>
            </a:pPr>
            <a:r>
              <a:rPr lang="en-US" altLang="en-US" sz="2400" b="1">
                <a:solidFill>
                  <a:schemeClr val="accent2"/>
                </a:solidFill>
              </a:rPr>
              <a:t>Method</a:t>
            </a:r>
          </a:p>
          <a:p>
            <a:pPr marL="173038" indent="-173038" algn="just"/>
            <a:r>
              <a:rPr lang="en-US" altLang="en-US" sz="2000"/>
              <a:t>Field control tests, measuring the dry density and water content in the field can either be </a:t>
            </a:r>
            <a:r>
              <a:rPr lang="en-US" altLang="en-US" sz="2000" i="1"/>
              <a:t>destructive</a:t>
            </a:r>
            <a:r>
              <a:rPr lang="en-US" altLang="en-US" sz="2000"/>
              <a:t> or </a:t>
            </a:r>
            <a:r>
              <a:rPr lang="en-US" altLang="en-US" sz="2000" i="1"/>
              <a:t>nondestructive</a:t>
            </a:r>
            <a:r>
              <a:rPr lang="en-US" altLang="en-US" sz="2000"/>
              <a:t>.</a:t>
            </a:r>
          </a:p>
          <a:p>
            <a:pPr marL="173038" indent="-173038" algn="just">
              <a:buFontTx/>
              <a:buNone/>
            </a:pPr>
            <a:endParaRPr lang="en-US" altLang="en-US" sz="2000"/>
          </a:p>
        </p:txBody>
      </p:sp>
      <p:sp>
        <p:nvSpPr>
          <p:cNvPr id="64517" name="Text Box 4">
            <a:extLst>
              <a:ext uri="{FF2B5EF4-FFF2-40B4-BE49-F238E27FC236}">
                <a16:creationId xmlns:a16="http://schemas.microsoft.com/office/drawing/2014/main" id="{DDAB9442-A646-431B-9F60-FA8D64D8AA74}"/>
              </a:ext>
            </a:extLst>
          </p:cNvPr>
          <p:cNvSpPr txBox="1">
            <a:spLocks noChangeArrowheads="1"/>
          </p:cNvSpPr>
          <p:nvPr/>
        </p:nvSpPr>
        <p:spPr bwMode="auto">
          <a:xfrm>
            <a:off x="6502400" y="638651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a:extLst>
              <a:ext uri="{FF2B5EF4-FFF2-40B4-BE49-F238E27FC236}">
                <a16:creationId xmlns:a16="http://schemas.microsoft.com/office/drawing/2014/main" id="{93DB8B3C-149F-4996-BAA7-9D9E9C2547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3F23DE7-4BA9-418B-8BC3-B7357AE2D8EE}" type="slidenum">
              <a:rPr lang="en-US" altLang="en-US" sz="1400"/>
              <a:pPr eaLnBrk="1" hangingPunct="1"/>
              <a:t>62</a:t>
            </a:fld>
            <a:endParaRPr lang="en-US" altLang="en-US" sz="1400"/>
          </a:p>
        </p:txBody>
      </p:sp>
      <p:sp>
        <p:nvSpPr>
          <p:cNvPr id="65539" name="Rectangle 2">
            <a:extLst>
              <a:ext uri="{FF2B5EF4-FFF2-40B4-BE49-F238E27FC236}">
                <a16:creationId xmlns:a16="http://schemas.microsoft.com/office/drawing/2014/main" id="{3D031E62-1D6E-42CC-B359-D205379A09EB}"/>
              </a:ext>
            </a:extLst>
          </p:cNvPr>
          <p:cNvSpPr>
            <a:spLocks noGrp="1" noChangeArrowheads="1"/>
          </p:cNvSpPr>
          <p:nvPr>
            <p:ph type="title"/>
          </p:nvPr>
        </p:nvSpPr>
        <p:spPr/>
        <p:txBody>
          <a:bodyPr/>
          <a:lstStyle/>
          <a:p>
            <a:pPr eaLnBrk="1" hangingPunct="1"/>
            <a:r>
              <a:rPr lang="en-US" altLang="en-US"/>
              <a:t>6.6.1 Destructive</a:t>
            </a:r>
            <a:br>
              <a:rPr lang="en-US" altLang="en-US"/>
            </a:br>
            <a:r>
              <a:rPr lang="en-US" altLang="en-US"/>
              <a:t> Methods</a:t>
            </a:r>
          </a:p>
        </p:txBody>
      </p:sp>
      <p:pic>
        <p:nvPicPr>
          <p:cNvPr id="65540" name="Picture 4" descr="C:\Wang-HKUST\course-CIVIL270\Picture-compaction\field-test.jpg">
            <a:extLst>
              <a:ext uri="{FF2B5EF4-FFF2-40B4-BE49-F238E27FC236}">
                <a16:creationId xmlns:a16="http://schemas.microsoft.com/office/drawing/2014/main" id="{C7041B68-E38A-4814-8D2F-7FB6962600AD}"/>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4229100" y="0"/>
            <a:ext cx="4176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a:extLst>
              <a:ext uri="{FF2B5EF4-FFF2-40B4-BE49-F238E27FC236}">
                <a16:creationId xmlns:a16="http://schemas.microsoft.com/office/drawing/2014/main" id="{0278A35A-C290-429F-ACF7-7CA292B6561B}"/>
              </a:ext>
            </a:extLst>
          </p:cNvPr>
          <p:cNvSpPr txBox="1">
            <a:spLocks noChangeArrowheads="1"/>
          </p:cNvSpPr>
          <p:nvPr/>
        </p:nvSpPr>
        <p:spPr bwMode="auto">
          <a:xfrm>
            <a:off x="7169150" y="638651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65542" name="Text Box 6">
            <a:extLst>
              <a:ext uri="{FF2B5EF4-FFF2-40B4-BE49-F238E27FC236}">
                <a16:creationId xmlns:a16="http://schemas.microsoft.com/office/drawing/2014/main" id="{3151F906-F923-4E78-8AB2-E8FF2D00B281}"/>
              </a:ext>
            </a:extLst>
          </p:cNvPr>
          <p:cNvSpPr txBox="1">
            <a:spLocks noChangeArrowheads="1"/>
          </p:cNvSpPr>
          <p:nvPr/>
        </p:nvSpPr>
        <p:spPr bwMode="auto">
          <a:xfrm>
            <a:off x="841375" y="1363663"/>
            <a:ext cx="29035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b="1">
                <a:solidFill>
                  <a:schemeClr val="accent2"/>
                </a:solidFill>
              </a:rPr>
              <a:t>Methods</a:t>
            </a:r>
          </a:p>
          <a:p>
            <a:pPr eaLnBrk="1" hangingPunct="1">
              <a:spcBef>
                <a:spcPct val="20000"/>
              </a:spcBef>
            </a:pPr>
            <a:r>
              <a:rPr lang="en-US" altLang="en-US" sz="2000"/>
              <a:t>(a) Sand cone</a:t>
            </a:r>
          </a:p>
          <a:p>
            <a:pPr eaLnBrk="1" hangingPunct="1">
              <a:spcBef>
                <a:spcPct val="20000"/>
              </a:spcBef>
            </a:pPr>
            <a:r>
              <a:rPr lang="en-US" altLang="en-US" sz="2000"/>
              <a:t>(b) Balloon</a:t>
            </a:r>
          </a:p>
          <a:p>
            <a:pPr eaLnBrk="1" hangingPunct="1">
              <a:spcBef>
                <a:spcPct val="20000"/>
              </a:spcBef>
            </a:pPr>
            <a:r>
              <a:rPr lang="en-US" altLang="en-US" sz="2000"/>
              <a:t>(c) Oil (or water) method</a:t>
            </a:r>
          </a:p>
        </p:txBody>
      </p:sp>
      <p:sp>
        <p:nvSpPr>
          <p:cNvPr id="65543" name="Text Box 8">
            <a:extLst>
              <a:ext uri="{FF2B5EF4-FFF2-40B4-BE49-F238E27FC236}">
                <a16:creationId xmlns:a16="http://schemas.microsoft.com/office/drawing/2014/main" id="{8E29F59D-0A86-4362-BFBF-4A53B6AFB350}"/>
              </a:ext>
            </a:extLst>
          </p:cNvPr>
          <p:cNvSpPr txBox="1">
            <a:spLocks noChangeArrowheads="1"/>
          </p:cNvSpPr>
          <p:nvPr/>
        </p:nvSpPr>
        <p:spPr bwMode="auto">
          <a:xfrm>
            <a:off x="617538" y="3097213"/>
            <a:ext cx="370046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b="1">
                <a:solidFill>
                  <a:schemeClr val="accent2"/>
                </a:solidFill>
              </a:rPr>
              <a:t>Calculations</a:t>
            </a:r>
          </a:p>
          <a:p>
            <a:pPr eaLnBrk="1" hangingPunct="1">
              <a:spcBef>
                <a:spcPct val="20000"/>
              </a:spcBef>
              <a:buFontTx/>
              <a:buChar char="•"/>
            </a:pPr>
            <a:r>
              <a:rPr lang="en-US" altLang="en-US" sz="2000"/>
              <a:t>Know M</a:t>
            </a:r>
            <a:r>
              <a:rPr lang="en-US" altLang="en-US" sz="2000" baseline="-25000"/>
              <a:t>s</a:t>
            </a:r>
            <a:r>
              <a:rPr lang="en-US" altLang="en-US" sz="2000"/>
              <a:t> and V</a:t>
            </a:r>
            <a:r>
              <a:rPr lang="en-US" altLang="en-US" sz="2000" baseline="-25000"/>
              <a:t>t</a:t>
            </a:r>
          </a:p>
          <a:p>
            <a:pPr eaLnBrk="1" hangingPunct="1">
              <a:spcBef>
                <a:spcPct val="20000"/>
              </a:spcBef>
              <a:buFontTx/>
              <a:buChar char="•"/>
            </a:pPr>
            <a:r>
              <a:rPr lang="en-US" altLang="en-US" sz="2000"/>
              <a:t>Get </a:t>
            </a:r>
            <a:r>
              <a:rPr lang="en-US" altLang="en-US" sz="2000">
                <a:sym typeface="Symbol" panose="05050102010706020507" pitchFamily="18" charset="2"/>
              </a:rPr>
              <a:t></a:t>
            </a:r>
            <a:r>
              <a:rPr lang="en-US" altLang="en-US" sz="2000" baseline="-25000">
                <a:sym typeface="Symbol" panose="05050102010706020507" pitchFamily="18" charset="2"/>
              </a:rPr>
              <a:t>d field</a:t>
            </a:r>
            <a:r>
              <a:rPr lang="en-US" altLang="en-US" sz="2000">
                <a:sym typeface="Symbol" panose="05050102010706020507" pitchFamily="18" charset="2"/>
              </a:rPr>
              <a:t> and w (water content)</a:t>
            </a:r>
            <a:endParaRPr lang="en-US" altLang="en-US" sz="2000" baseline="-25000"/>
          </a:p>
          <a:p>
            <a:pPr eaLnBrk="1" hangingPunct="1">
              <a:spcBef>
                <a:spcPct val="20000"/>
              </a:spcBef>
              <a:buFontTx/>
              <a:buChar char="•"/>
            </a:pPr>
            <a:r>
              <a:rPr lang="en-US" altLang="en-US" sz="2000"/>
              <a:t>Compare </a:t>
            </a:r>
            <a:r>
              <a:rPr lang="en-US" altLang="en-US" sz="2000">
                <a:sym typeface="Symbol" panose="05050102010706020507" pitchFamily="18" charset="2"/>
              </a:rPr>
              <a:t></a:t>
            </a:r>
            <a:r>
              <a:rPr lang="en-US" altLang="en-US" sz="2000" baseline="-25000">
                <a:sym typeface="Symbol" panose="05050102010706020507" pitchFamily="18" charset="2"/>
              </a:rPr>
              <a:t>d field</a:t>
            </a:r>
            <a:r>
              <a:rPr lang="en-US" altLang="en-US" sz="2000"/>
              <a:t> with </a:t>
            </a:r>
            <a:r>
              <a:rPr lang="en-US" altLang="en-US" sz="2000">
                <a:sym typeface="Symbol" panose="05050102010706020507" pitchFamily="18" charset="2"/>
              </a:rPr>
              <a:t></a:t>
            </a:r>
            <a:r>
              <a:rPr lang="en-US" altLang="en-US" sz="2000" baseline="-25000">
                <a:sym typeface="Symbol" panose="05050102010706020507" pitchFamily="18" charset="2"/>
              </a:rPr>
              <a:t>d max-lab</a:t>
            </a:r>
            <a:r>
              <a:rPr lang="en-US" altLang="en-US" sz="2000"/>
              <a:t>  and calculate relative compaction R.C.</a:t>
            </a:r>
          </a:p>
        </p:txBody>
      </p:sp>
      <p:sp>
        <p:nvSpPr>
          <p:cNvPr id="65544" name="Text Box 9">
            <a:extLst>
              <a:ext uri="{FF2B5EF4-FFF2-40B4-BE49-F238E27FC236}">
                <a16:creationId xmlns:a16="http://schemas.microsoft.com/office/drawing/2014/main" id="{CDD16A7B-B88C-4AAF-BAFE-3D78F71F8CFB}"/>
              </a:ext>
            </a:extLst>
          </p:cNvPr>
          <p:cNvSpPr txBox="1">
            <a:spLocks noChangeArrowheads="1"/>
          </p:cNvSpPr>
          <p:nvPr/>
        </p:nvSpPr>
        <p:spPr bwMode="auto">
          <a:xfrm>
            <a:off x="4078288" y="1277938"/>
            <a:ext cx="652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(a)</a:t>
            </a:r>
          </a:p>
        </p:txBody>
      </p:sp>
      <p:sp>
        <p:nvSpPr>
          <p:cNvPr id="65545" name="Text Box 10">
            <a:extLst>
              <a:ext uri="{FF2B5EF4-FFF2-40B4-BE49-F238E27FC236}">
                <a16:creationId xmlns:a16="http://schemas.microsoft.com/office/drawing/2014/main" id="{9AAB894A-6CFF-4B1D-98CA-90A4EF84EBAC}"/>
              </a:ext>
            </a:extLst>
          </p:cNvPr>
          <p:cNvSpPr txBox="1">
            <a:spLocks noChangeArrowheads="1"/>
          </p:cNvSpPr>
          <p:nvPr/>
        </p:nvSpPr>
        <p:spPr bwMode="auto">
          <a:xfrm>
            <a:off x="4078288" y="2895600"/>
            <a:ext cx="652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(b)</a:t>
            </a:r>
          </a:p>
        </p:txBody>
      </p:sp>
      <p:sp>
        <p:nvSpPr>
          <p:cNvPr id="65546" name="Text Box 11">
            <a:extLst>
              <a:ext uri="{FF2B5EF4-FFF2-40B4-BE49-F238E27FC236}">
                <a16:creationId xmlns:a16="http://schemas.microsoft.com/office/drawing/2014/main" id="{95556F11-39CC-4BA1-AD84-B31B478E0143}"/>
              </a:ext>
            </a:extLst>
          </p:cNvPr>
          <p:cNvSpPr txBox="1">
            <a:spLocks noChangeArrowheads="1"/>
          </p:cNvSpPr>
          <p:nvPr/>
        </p:nvSpPr>
        <p:spPr bwMode="auto">
          <a:xfrm>
            <a:off x="4078288" y="3903663"/>
            <a:ext cx="652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9D2D4105-81D8-4A9B-9D31-CE87DD9EFB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FB19FF-75D9-4F39-803D-9F174F06CBA9}" type="slidenum">
              <a:rPr lang="en-US" altLang="en-US" sz="1400"/>
              <a:pPr eaLnBrk="1" hangingPunct="1"/>
              <a:t>63</a:t>
            </a:fld>
            <a:endParaRPr lang="en-US" altLang="en-US" sz="1400"/>
          </a:p>
        </p:txBody>
      </p:sp>
      <p:sp>
        <p:nvSpPr>
          <p:cNvPr id="66563" name="Rectangle 2">
            <a:extLst>
              <a:ext uri="{FF2B5EF4-FFF2-40B4-BE49-F238E27FC236}">
                <a16:creationId xmlns:a16="http://schemas.microsoft.com/office/drawing/2014/main" id="{890EB930-0BD3-4DF9-AC2C-4A0BA253C941}"/>
              </a:ext>
            </a:extLst>
          </p:cNvPr>
          <p:cNvSpPr>
            <a:spLocks noGrp="1" noChangeArrowheads="1"/>
          </p:cNvSpPr>
          <p:nvPr>
            <p:ph type="title"/>
          </p:nvPr>
        </p:nvSpPr>
        <p:spPr/>
        <p:txBody>
          <a:bodyPr/>
          <a:lstStyle/>
          <a:p>
            <a:pPr eaLnBrk="1" hangingPunct="1"/>
            <a:r>
              <a:rPr lang="en-US" altLang="en-US"/>
              <a:t>6.6.1 Destructive Methods (Cont.)</a:t>
            </a:r>
          </a:p>
        </p:txBody>
      </p:sp>
      <p:sp>
        <p:nvSpPr>
          <p:cNvPr id="66564" name="Rectangle 3">
            <a:extLst>
              <a:ext uri="{FF2B5EF4-FFF2-40B4-BE49-F238E27FC236}">
                <a16:creationId xmlns:a16="http://schemas.microsoft.com/office/drawing/2014/main" id="{3A8CC890-606C-4C59-B860-E22CDEC38877}"/>
              </a:ext>
            </a:extLst>
          </p:cNvPr>
          <p:cNvSpPr>
            <a:spLocks noGrp="1" noChangeArrowheads="1"/>
          </p:cNvSpPr>
          <p:nvPr>
            <p:ph type="body" idx="1"/>
          </p:nvPr>
        </p:nvSpPr>
        <p:spPr/>
        <p:txBody>
          <a:bodyPr/>
          <a:lstStyle/>
          <a:p>
            <a:pPr marL="0" indent="0" algn="just">
              <a:buFontTx/>
              <a:buNone/>
            </a:pPr>
            <a:r>
              <a:rPr lang="en-US" altLang="en-US" sz="2400"/>
              <a:t>Sometimes, the laboratory maximum density may not be known exactly. It is not uncommon, especially in highway construction, for a series of laboratory compaction tests to be conducted on “representative” samples of the borrow materials for the highway. If the soils at the site are highly varied, there will be no laboratory results to be compared with. It is time consuming and expensive to conduct a new compaction curve. The alternative is to implement a </a:t>
            </a:r>
            <a:r>
              <a:rPr lang="en-US" altLang="en-US" sz="2400" b="1" i="1">
                <a:solidFill>
                  <a:schemeClr val="accent2"/>
                </a:solidFill>
              </a:rPr>
              <a:t>field check point</a:t>
            </a:r>
            <a:r>
              <a:rPr lang="en-US" altLang="en-US" sz="2400"/>
              <a:t>, or 1 point Proctor test.</a:t>
            </a:r>
          </a:p>
        </p:txBody>
      </p:sp>
      <p:sp>
        <p:nvSpPr>
          <p:cNvPr id="66565" name="Text Box 4">
            <a:extLst>
              <a:ext uri="{FF2B5EF4-FFF2-40B4-BE49-F238E27FC236}">
                <a16:creationId xmlns:a16="http://schemas.microsoft.com/office/drawing/2014/main" id="{186A5BFA-1E5D-4E96-A57A-10782D413A43}"/>
              </a:ext>
            </a:extLst>
          </p:cNvPr>
          <p:cNvSpPr txBox="1">
            <a:spLocks noChangeArrowheads="1"/>
          </p:cNvSpPr>
          <p:nvPr/>
        </p:nvSpPr>
        <p:spPr bwMode="auto">
          <a:xfrm>
            <a:off x="7169150" y="638651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a:extLst>
              <a:ext uri="{FF2B5EF4-FFF2-40B4-BE49-F238E27FC236}">
                <a16:creationId xmlns:a16="http://schemas.microsoft.com/office/drawing/2014/main" id="{549FC1E9-18EA-44B8-9E17-79564537D2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937ECB1-696B-4ADF-ACB9-83351326C5D2}" type="slidenum">
              <a:rPr lang="en-US" altLang="en-US" sz="1400"/>
              <a:pPr eaLnBrk="1" hangingPunct="1"/>
              <a:t>64</a:t>
            </a:fld>
            <a:endParaRPr lang="en-US" altLang="en-US" sz="1400"/>
          </a:p>
        </p:txBody>
      </p:sp>
      <p:pic>
        <p:nvPicPr>
          <p:cNvPr id="67587" name="Picture 9" descr="C:\Wang-HKUST\course-CIVIL270\Picture-compaction\check-pont-method-modified.JPG">
            <a:extLst>
              <a:ext uri="{FF2B5EF4-FFF2-40B4-BE49-F238E27FC236}">
                <a16:creationId xmlns:a16="http://schemas.microsoft.com/office/drawing/2014/main" id="{236CC0FA-CD0E-4128-AB3C-9F83FFB8C295}"/>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813050" y="720725"/>
            <a:ext cx="6037263"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a:extLst>
              <a:ext uri="{FF2B5EF4-FFF2-40B4-BE49-F238E27FC236}">
                <a16:creationId xmlns:a16="http://schemas.microsoft.com/office/drawing/2014/main" id="{24988119-243A-437E-B9E3-2FA4AB8F5618}"/>
              </a:ext>
            </a:extLst>
          </p:cNvPr>
          <p:cNvSpPr>
            <a:spLocks noGrp="1" noChangeArrowheads="1"/>
          </p:cNvSpPr>
          <p:nvPr>
            <p:ph type="title"/>
          </p:nvPr>
        </p:nvSpPr>
        <p:spPr>
          <a:xfrm>
            <a:off x="701675" y="0"/>
            <a:ext cx="7772400" cy="914400"/>
          </a:xfrm>
        </p:spPr>
        <p:txBody>
          <a:bodyPr/>
          <a:lstStyle/>
          <a:p>
            <a:pPr eaLnBrk="1" hangingPunct="1"/>
            <a:r>
              <a:rPr lang="en-US" altLang="en-US"/>
              <a:t>6.6.1 Destructive Methods (Cont.)</a:t>
            </a:r>
          </a:p>
        </p:txBody>
      </p:sp>
      <p:sp>
        <p:nvSpPr>
          <p:cNvPr id="67589" name="Text Box 6">
            <a:extLst>
              <a:ext uri="{FF2B5EF4-FFF2-40B4-BE49-F238E27FC236}">
                <a16:creationId xmlns:a16="http://schemas.microsoft.com/office/drawing/2014/main" id="{465AD9FD-1FB2-4237-8E5B-1601F4B98A00}"/>
              </a:ext>
            </a:extLst>
          </p:cNvPr>
          <p:cNvSpPr txBox="1">
            <a:spLocks noChangeArrowheads="1"/>
          </p:cNvSpPr>
          <p:nvPr/>
        </p:nvSpPr>
        <p:spPr bwMode="auto">
          <a:xfrm>
            <a:off x="755650" y="1408113"/>
            <a:ext cx="311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accent2"/>
                </a:solidFill>
              </a:rPr>
              <a:t>Check Point Method</a:t>
            </a:r>
          </a:p>
        </p:txBody>
      </p:sp>
      <p:sp>
        <p:nvSpPr>
          <p:cNvPr id="67590" name="Text Box 7">
            <a:extLst>
              <a:ext uri="{FF2B5EF4-FFF2-40B4-BE49-F238E27FC236}">
                <a16:creationId xmlns:a16="http://schemas.microsoft.com/office/drawing/2014/main" id="{2420E998-760D-4200-B175-C9AD3B3A4D76}"/>
              </a:ext>
            </a:extLst>
          </p:cNvPr>
          <p:cNvSpPr txBox="1">
            <a:spLocks noChangeArrowheads="1"/>
          </p:cNvSpPr>
          <p:nvPr/>
        </p:nvSpPr>
        <p:spPr bwMode="auto">
          <a:xfrm>
            <a:off x="5281613" y="6475413"/>
            <a:ext cx="2162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Water content w %</a:t>
            </a:r>
          </a:p>
        </p:txBody>
      </p:sp>
      <p:sp>
        <p:nvSpPr>
          <p:cNvPr id="67591" name="Text Box 10">
            <a:extLst>
              <a:ext uri="{FF2B5EF4-FFF2-40B4-BE49-F238E27FC236}">
                <a16:creationId xmlns:a16="http://schemas.microsoft.com/office/drawing/2014/main" id="{1132F682-8B0B-497E-A016-CC96F89D3B3A}"/>
              </a:ext>
            </a:extLst>
          </p:cNvPr>
          <p:cNvSpPr txBox="1">
            <a:spLocks noChangeArrowheads="1"/>
          </p:cNvSpPr>
          <p:nvPr/>
        </p:nvSpPr>
        <p:spPr bwMode="auto">
          <a:xfrm>
            <a:off x="6035675" y="6053138"/>
            <a:ext cx="81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w</a:t>
            </a:r>
            <a:r>
              <a:rPr lang="en-US" altLang="en-US" baseline="-25000"/>
              <a:t>opt</a:t>
            </a:r>
          </a:p>
        </p:txBody>
      </p:sp>
      <p:sp>
        <p:nvSpPr>
          <p:cNvPr id="67592" name="Text Box 11">
            <a:extLst>
              <a:ext uri="{FF2B5EF4-FFF2-40B4-BE49-F238E27FC236}">
                <a16:creationId xmlns:a16="http://schemas.microsoft.com/office/drawing/2014/main" id="{6FF128AD-7074-4CB3-B2B2-912B49B16B7A}"/>
              </a:ext>
            </a:extLst>
          </p:cNvPr>
          <p:cNvSpPr txBox="1">
            <a:spLocks noChangeArrowheads="1"/>
          </p:cNvSpPr>
          <p:nvPr/>
        </p:nvSpPr>
        <p:spPr bwMode="auto">
          <a:xfrm rot="-5400000">
            <a:off x="1916907" y="3656806"/>
            <a:ext cx="187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Dry density, </a:t>
            </a:r>
            <a:r>
              <a:rPr lang="en-US" altLang="en-US" sz="2000">
                <a:sym typeface="Symbol" panose="05050102010706020507" pitchFamily="18" charset="2"/>
              </a:rPr>
              <a:t></a:t>
            </a:r>
            <a:r>
              <a:rPr lang="en-US" altLang="en-US" sz="2000" baseline="-25000">
                <a:sym typeface="Symbol" panose="05050102010706020507" pitchFamily="18" charset="2"/>
              </a:rPr>
              <a:t>d</a:t>
            </a:r>
            <a:endParaRPr lang="en-US" altLang="en-US" sz="2000" baseline="-25000"/>
          </a:p>
        </p:txBody>
      </p:sp>
      <p:sp>
        <p:nvSpPr>
          <p:cNvPr id="67593" name="Text Box 12">
            <a:extLst>
              <a:ext uri="{FF2B5EF4-FFF2-40B4-BE49-F238E27FC236}">
                <a16:creationId xmlns:a16="http://schemas.microsoft.com/office/drawing/2014/main" id="{4B89063C-8A4B-4889-8B30-0CF404587715}"/>
              </a:ext>
            </a:extLst>
          </p:cNvPr>
          <p:cNvSpPr txBox="1">
            <a:spLocks noChangeArrowheads="1"/>
          </p:cNvSpPr>
          <p:nvPr/>
        </p:nvSpPr>
        <p:spPr bwMode="auto">
          <a:xfrm>
            <a:off x="3033713" y="3627438"/>
            <a:ext cx="98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ym typeface="Symbol" panose="05050102010706020507" pitchFamily="18" charset="2"/>
              </a:rPr>
              <a:t></a:t>
            </a:r>
            <a:r>
              <a:rPr lang="en-US" altLang="en-US" sz="2000" baseline="-25000">
                <a:sym typeface="Symbol" panose="05050102010706020507" pitchFamily="18" charset="2"/>
              </a:rPr>
              <a:t>d max</a:t>
            </a:r>
            <a:endParaRPr lang="en-US" altLang="en-US"/>
          </a:p>
        </p:txBody>
      </p:sp>
      <p:sp>
        <p:nvSpPr>
          <p:cNvPr id="67594" name="Line 13">
            <a:extLst>
              <a:ext uri="{FF2B5EF4-FFF2-40B4-BE49-F238E27FC236}">
                <a16:creationId xmlns:a16="http://schemas.microsoft.com/office/drawing/2014/main" id="{A2C3DFD6-516B-4AF1-B36B-EA794D2F6D90}"/>
              </a:ext>
            </a:extLst>
          </p:cNvPr>
          <p:cNvSpPr>
            <a:spLocks noChangeShapeType="1"/>
          </p:cNvSpPr>
          <p:nvPr/>
        </p:nvSpPr>
        <p:spPr bwMode="auto">
          <a:xfrm>
            <a:off x="3730625" y="3832225"/>
            <a:ext cx="2582863" cy="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7595" name="Text Box 14">
            <a:extLst>
              <a:ext uri="{FF2B5EF4-FFF2-40B4-BE49-F238E27FC236}">
                <a16:creationId xmlns:a16="http://schemas.microsoft.com/office/drawing/2014/main" id="{0389B3DF-9A21-41D3-96C4-DD2DE4C81731}"/>
              </a:ext>
            </a:extLst>
          </p:cNvPr>
          <p:cNvSpPr txBox="1">
            <a:spLocks noChangeArrowheads="1"/>
          </p:cNvSpPr>
          <p:nvPr/>
        </p:nvSpPr>
        <p:spPr bwMode="auto">
          <a:xfrm>
            <a:off x="6254750" y="1493838"/>
            <a:ext cx="2090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100% saturation</a:t>
            </a:r>
          </a:p>
        </p:txBody>
      </p:sp>
      <p:sp>
        <p:nvSpPr>
          <p:cNvPr id="67596" name="Text Box 15">
            <a:extLst>
              <a:ext uri="{FF2B5EF4-FFF2-40B4-BE49-F238E27FC236}">
                <a16:creationId xmlns:a16="http://schemas.microsoft.com/office/drawing/2014/main" id="{3F5D0877-FA51-4AE1-A96F-8BF8DBC132EC}"/>
              </a:ext>
            </a:extLst>
          </p:cNvPr>
          <p:cNvSpPr txBox="1">
            <a:spLocks noChangeArrowheads="1"/>
          </p:cNvSpPr>
          <p:nvPr/>
        </p:nvSpPr>
        <p:spPr bwMode="auto">
          <a:xfrm>
            <a:off x="3705225" y="1209675"/>
            <a:ext cx="1247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Line of optimums</a:t>
            </a:r>
          </a:p>
        </p:txBody>
      </p:sp>
      <p:sp>
        <p:nvSpPr>
          <p:cNvPr id="67597" name="Line 16">
            <a:extLst>
              <a:ext uri="{FF2B5EF4-FFF2-40B4-BE49-F238E27FC236}">
                <a16:creationId xmlns:a16="http://schemas.microsoft.com/office/drawing/2014/main" id="{CC8728A1-9125-48A7-BEDF-EF8C21BC477A}"/>
              </a:ext>
            </a:extLst>
          </p:cNvPr>
          <p:cNvSpPr>
            <a:spLocks noChangeShapeType="1"/>
          </p:cNvSpPr>
          <p:nvPr/>
        </p:nvSpPr>
        <p:spPr bwMode="auto">
          <a:xfrm>
            <a:off x="4673600" y="1552575"/>
            <a:ext cx="4937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8" name="Line 17">
            <a:extLst>
              <a:ext uri="{FF2B5EF4-FFF2-40B4-BE49-F238E27FC236}">
                <a16:creationId xmlns:a16="http://schemas.microsoft.com/office/drawing/2014/main" id="{C742D848-95D8-4585-9A87-F909C4C18055}"/>
              </a:ext>
            </a:extLst>
          </p:cNvPr>
          <p:cNvSpPr>
            <a:spLocks noChangeShapeType="1"/>
          </p:cNvSpPr>
          <p:nvPr/>
        </p:nvSpPr>
        <p:spPr bwMode="auto">
          <a:xfrm flipH="1">
            <a:off x="5805488" y="1684338"/>
            <a:ext cx="377825" cy="217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9" name="Line 18">
            <a:extLst>
              <a:ext uri="{FF2B5EF4-FFF2-40B4-BE49-F238E27FC236}">
                <a16:creationId xmlns:a16="http://schemas.microsoft.com/office/drawing/2014/main" id="{D3D18B1D-FA16-4AB4-A896-2F041C5891E6}"/>
              </a:ext>
            </a:extLst>
          </p:cNvPr>
          <p:cNvSpPr>
            <a:spLocks noChangeShapeType="1"/>
          </p:cNvSpPr>
          <p:nvPr/>
        </p:nvSpPr>
        <p:spPr bwMode="auto">
          <a:xfrm flipH="1">
            <a:off x="6734175" y="3860800"/>
            <a:ext cx="465138" cy="377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600" name="Line 19">
            <a:extLst>
              <a:ext uri="{FF2B5EF4-FFF2-40B4-BE49-F238E27FC236}">
                <a16:creationId xmlns:a16="http://schemas.microsoft.com/office/drawing/2014/main" id="{29A79190-CF7A-485E-A3CA-8EF1B633E662}"/>
              </a:ext>
            </a:extLst>
          </p:cNvPr>
          <p:cNvSpPr>
            <a:spLocks noChangeShapeType="1"/>
          </p:cNvSpPr>
          <p:nvPr/>
        </p:nvSpPr>
        <p:spPr bwMode="auto">
          <a:xfrm>
            <a:off x="6299200" y="3846513"/>
            <a:ext cx="0" cy="2336800"/>
          </a:xfrm>
          <a:prstGeom prst="line">
            <a:avLst/>
          </a:prstGeom>
          <a:noFill/>
          <a:ln w="158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7601" name="Text Box 20">
            <a:extLst>
              <a:ext uri="{FF2B5EF4-FFF2-40B4-BE49-F238E27FC236}">
                <a16:creationId xmlns:a16="http://schemas.microsoft.com/office/drawing/2014/main" id="{D925C0F1-CE8F-4140-8CE2-FB385671F3A7}"/>
              </a:ext>
            </a:extLst>
          </p:cNvPr>
          <p:cNvSpPr txBox="1">
            <a:spLocks noChangeArrowheads="1"/>
          </p:cNvSpPr>
          <p:nvPr/>
        </p:nvSpPr>
        <p:spPr bwMode="auto">
          <a:xfrm>
            <a:off x="3875088" y="2874963"/>
            <a:ext cx="436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A</a:t>
            </a:r>
          </a:p>
        </p:txBody>
      </p:sp>
      <p:sp>
        <p:nvSpPr>
          <p:cNvPr id="67602" name="Text Box 21">
            <a:extLst>
              <a:ext uri="{FF2B5EF4-FFF2-40B4-BE49-F238E27FC236}">
                <a16:creationId xmlns:a16="http://schemas.microsoft.com/office/drawing/2014/main" id="{3C8BB272-8FD5-494E-9B71-FB561AAF9925}"/>
              </a:ext>
            </a:extLst>
          </p:cNvPr>
          <p:cNvSpPr txBox="1">
            <a:spLocks noChangeArrowheads="1"/>
          </p:cNvSpPr>
          <p:nvPr/>
        </p:nvSpPr>
        <p:spPr bwMode="auto">
          <a:xfrm>
            <a:off x="4200525" y="3913188"/>
            <a:ext cx="436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B</a:t>
            </a:r>
          </a:p>
        </p:txBody>
      </p:sp>
      <p:sp>
        <p:nvSpPr>
          <p:cNvPr id="67603" name="Text Box 22">
            <a:extLst>
              <a:ext uri="{FF2B5EF4-FFF2-40B4-BE49-F238E27FC236}">
                <a16:creationId xmlns:a16="http://schemas.microsoft.com/office/drawing/2014/main" id="{2BE50577-9753-4892-90AB-C308EEDC240A}"/>
              </a:ext>
            </a:extLst>
          </p:cNvPr>
          <p:cNvSpPr txBox="1">
            <a:spLocks noChangeArrowheads="1"/>
          </p:cNvSpPr>
          <p:nvPr/>
        </p:nvSpPr>
        <p:spPr bwMode="auto">
          <a:xfrm>
            <a:off x="4703763" y="4833938"/>
            <a:ext cx="436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M</a:t>
            </a:r>
          </a:p>
        </p:txBody>
      </p:sp>
      <p:sp>
        <p:nvSpPr>
          <p:cNvPr id="67604" name="Text Box 23">
            <a:extLst>
              <a:ext uri="{FF2B5EF4-FFF2-40B4-BE49-F238E27FC236}">
                <a16:creationId xmlns:a16="http://schemas.microsoft.com/office/drawing/2014/main" id="{561AD665-F7F4-4F00-B35E-A74A48106F8A}"/>
              </a:ext>
            </a:extLst>
          </p:cNvPr>
          <p:cNvSpPr txBox="1">
            <a:spLocks noChangeArrowheads="1"/>
          </p:cNvSpPr>
          <p:nvPr/>
        </p:nvSpPr>
        <p:spPr bwMode="auto">
          <a:xfrm>
            <a:off x="5072063" y="5378450"/>
            <a:ext cx="436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C</a:t>
            </a:r>
          </a:p>
        </p:txBody>
      </p:sp>
      <p:sp>
        <p:nvSpPr>
          <p:cNvPr id="67605" name="Text Box 24">
            <a:extLst>
              <a:ext uri="{FF2B5EF4-FFF2-40B4-BE49-F238E27FC236}">
                <a16:creationId xmlns:a16="http://schemas.microsoft.com/office/drawing/2014/main" id="{E0EFDE44-FFAE-4BF2-9708-9D1BEE201FF6}"/>
              </a:ext>
            </a:extLst>
          </p:cNvPr>
          <p:cNvSpPr txBox="1">
            <a:spLocks noChangeArrowheads="1"/>
          </p:cNvSpPr>
          <p:nvPr/>
        </p:nvSpPr>
        <p:spPr bwMode="auto">
          <a:xfrm>
            <a:off x="5483225" y="3933825"/>
            <a:ext cx="436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X</a:t>
            </a:r>
          </a:p>
        </p:txBody>
      </p:sp>
      <p:sp>
        <p:nvSpPr>
          <p:cNvPr id="67606" name="Oval 25">
            <a:extLst>
              <a:ext uri="{FF2B5EF4-FFF2-40B4-BE49-F238E27FC236}">
                <a16:creationId xmlns:a16="http://schemas.microsoft.com/office/drawing/2014/main" id="{67B7343F-F496-4AF3-9AF2-12799BC5DF61}"/>
              </a:ext>
            </a:extLst>
          </p:cNvPr>
          <p:cNvSpPr>
            <a:spLocks noChangeArrowheads="1"/>
          </p:cNvSpPr>
          <p:nvPr/>
        </p:nvSpPr>
        <p:spPr bwMode="auto">
          <a:xfrm>
            <a:off x="5743575" y="4254500"/>
            <a:ext cx="88900" cy="889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607" name="Text Box 26">
            <a:extLst>
              <a:ext uri="{FF2B5EF4-FFF2-40B4-BE49-F238E27FC236}">
                <a16:creationId xmlns:a16="http://schemas.microsoft.com/office/drawing/2014/main" id="{7E372A6B-179A-4698-B9B3-9C20564A8D72}"/>
              </a:ext>
            </a:extLst>
          </p:cNvPr>
          <p:cNvSpPr txBox="1">
            <a:spLocks noChangeArrowheads="1"/>
          </p:cNvSpPr>
          <p:nvPr/>
        </p:nvSpPr>
        <p:spPr bwMode="auto">
          <a:xfrm>
            <a:off x="7065963" y="3413125"/>
            <a:ext cx="1700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Y(no)</a:t>
            </a:r>
          </a:p>
        </p:txBody>
      </p:sp>
      <p:sp>
        <p:nvSpPr>
          <p:cNvPr id="67608" name="Text Box 27">
            <a:extLst>
              <a:ext uri="{FF2B5EF4-FFF2-40B4-BE49-F238E27FC236}">
                <a16:creationId xmlns:a16="http://schemas.microsoft.com/office/drawing/2014/main" id="{8EDBB69E-99BF-4AF8-A665-13856B366012}"/>
              </a:ext>
            </a:extLst>
          </p:cNvPr>
          <p:cNvSpPr txBox="1">
            <a:spLocks noChangeArrowheads="1"/>
          </p:cNvSpPr>
          <p:nvPr/>
        </p:nvSpPr>
        <p:spPr bwMode="auto">
          <a:xfrm>
            <a:off x="233363" y="2379663"/>
            <a:ext cx="2540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sz="2000"/>
              <a:t>1 point Proctor test</a:t>
            </a:r>
          </a:p>
          <a:p>
            <a:pPr eaLnBrk="1" hangingPunct="1">
              <a:spcBef>
                <a:spcPct val="50000"/>
              </a:spcBef>
              <a:buFontTx/>
              <a:buChar char="•"/>
            </a:pPr>
            <a:r>
              <a:rPr lang="en-US" altLang="en-US" sz="2000"/>
              <a:t>Known compaction curves A, B, C</a:t>
            </a:r>
          </a:p>
          <a:p>
            <a:pPr eaLnBrk="1" hangingPunct="1">
              <a:spcBef>
                <a:spcPct val="50000"/>
              </a:spcBef>
              <a:buFontTx/>
              <a:buChar char="•"/>
            </a:pPr>
            <a:r>
              <a:rPr lang="en-US" altLang="en-US" sz="2000"/>
              <a:t>Field check point X </a:t>
            </a:r>
            <a:br>
              <a:rPr lang="en-US" altLang="en-US" sz="2000"/>
            </a:br>
            <a:r>
              <a:rPr lang="en-US" altLang="en-US" sz="2000"/>
              <a:t>(it should be on the dry side of optimum)</a:t>
            </a:r>
          </a:p>
        </p:txBody>
      </p:sp>
      <p:sp>
        <p:nvSpPr>
          <p:cNvPr id="67609" name="Text Box 28">
            <a:extLst>
              <a:ext uri="{FF2B5EF4-FFF2-40B4-BE49-F238E27FC236}">
                <a16:creationId xmlns:a16="http://schemas.microsoft.com/office/drawing/2014/main" id="{E4DD8189-F4EA-49AA-A133-C7887ED055D9}"/>
              </a:ext>
            </a:extLst>
          </p:cNvPr>
          <p:cNvSpPr txBox="1">
            <a:spLocks noChangeArrowheads="1"/>
          </p:cNvSpPr>
          <p:nvPr/>
        </p:nvSpPr>
        <p:spPr bwMode="auto">
          <a:xfrm>
            <a:off x="7345363" y="6254750"/>
            <a:ext cx="1798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F0C7E51F-2FBB-4E0C-9AD7-063483C3D3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0AAAE3-BB5B-4FE5-93E0-37DCA50BB290}" type="slidenum">
              <a:rPr lang="en-US" altLang="en-US" sz="1400"/>
              <a:pPr eaLnBrk="1" hangingPunct="1"/>
              <a:t>65</a:t>
            </a:fld>
            <a:endParaRPr lang="en-US" altLang="en-US" sz="1400"/>
          </a:p>
        </p:txBody>
      </p:sp>
      <p:sp>
        <p:nvSpPr>
          <p:cNvPr id="5124" name="Rectangle 2">
            <a:extLst>
              <a:ext uri="{FF2B5EF4-FFF2-40B4-BE49-F238E27FC236}">
                <a16:creationId xmlns:a16="http://schemas.microsoft.com/office/drawing/2014/main" id="{7D68490F-2274-472E-98FE-B71221AF1207}"/>
              </a:ext>
            </a:extLst>
          </p:cNvPr>
          <p:cNvSpPr>
            <a:spLocks noGrp="1" noChangeArrowheads="1"/>
          </p:cNvSpPr>
          <p:nvPr>
            <p:ph type="title"/>
          </p:nvPr>
        </p:nvSpPr>
        <p:spPr/>
        <p:txBody>
          <a:bodyPr/>
          <a:lstStyle/>
          <a:p>
            <a:pPr eaLnBrk="1" hangingPunct="1"/>
            <a:r>
              <a:rPr lang="en-US" altLang="en-US"/>
              <a:t>6.6.1 Destructive Methods (Cont.)</a:t>
            </a:r>
          </a:p>
        </p:txBody>
      </p:sp>
      <p:sp>
        <p:nvSpPr>
          <p:cNvPr id="5125" name="Rectangle 3">
            <a:extLst>
              <a:ext uri="{FF2B5EF4-FFF2-40B4-BE49-F238E27FC236}">
                <a16:creationId xmlns:a16="http://schemas.microsoft.com/office/drawing/2014/main" id="{97E45F19-34A8-4116-B50F-800A7233BEED}"/>
              </a:ext>
            </a:extLst>
          </p:cNvPr>
          <p:cNvSpPr>
            <a:spLocks noGrp="1" noChangeArrowheads="1"/>
          </p:cNvSpPr>
          <p:nvPr>
            <p:ph type="body" idx="1"/>
          </p:nvPr>
        </p:nvSpPr>
        <p:spPr>
          <a:xfrm>
            <a:off x="685800" y="1411288"/>
            <a:ext cx="7772400" cy="5029200"/>
          </a:xfrm>
        </p:spPr>
        <p:txBody>
          <a:bodyPr/>
          <a:lstStyle/>
          <a:p>
            <a:pPr marL="288925" indent="-288925" algn="just">
              <a:lnSpc>
                <a:spcPct val="90000"/>
              </a:lnSpc>
            </a:pPr>
            <a:r>
              <a:rPr lang="en-US" altLang="en-US" sz="2400"/>
              <a:t>The measuring error is mainly from the determination of the volume of the excavated material.</a:t>
            </a:r>
          </a:p>
          <a:p>
            <a:pPr marL="288925" indent="-288925" algn="just">
              <a:lnSpc>
                <a:spcPct val="90000"/>
              </a:lnSpc>
              <a:buFontTx/>
              <a:buNone/>
            </a:pPr>
            <a:endParaRPr lang="en-US" altLang="en-US" sz="2000"/>
          </a:p>
          <a:p>
            <a:pPr marL="288925" indent="-288925" algn="just">
              <a:lnSpc>
                <a:spcPct val="90000"/>
              </a:lnSpc>
              <a:buFontTx/>
              <a:buNone/>
            </a:pPr>
            <a:r>
              <a:rPr lang="en-US" altLang="en-US" sz="2000"/>
              <a:t>For example,</a:t>
            </a:r>
          </a:p>
          <a:p>
            <a:pPr marL="288925" indent="-288925" algn="just">
              <a:lnSpc>
                <a:spcPct val="90000"/>
              </a:lnSpc>
            </a:pPr>
            <a:r>
              <a:rPr lang="en-US" altLang="en-US" sz="2000"/>
              <a:t>For the sand cone method, the vibration from nearby working equipment will increase the density of the sand in the hole, which will gives a larger hole volume and a lower field density.</a:t>
            </a:r>
          </a:p>
          <a:p>
            <a:pPr marL="288925" indent="-288925" algn="just">
              <a:lnSpc>
                <a:spcPct val="90000"/>
              </a:lnSpc>
            </a:pPr>
            <a:endParaRPr lang="en-US" altLang="en-US" sz="2000"/>
          </a:p>
          <a:p>
            <a:pPr marL="288925" indent="-288925" algn="just">
              <a:lnSpc>
                <a:spcPct val="90000"/>
              </a:lnSpc>
            </a:pPr>
            <a:r>
              <a:rPr lang="en-US" altLang="en-US" sz="2000"/>
              <a:t>If the compacted fill is gravel or contains large gravel particles. Any kind of unevenness in the walls of the hole causes a significant error in the balloon method. </a:t>
            </a:r>
          </a:p>
          <a:p>
            <a:pPr marL="288925" indent="-288925" algn="just">
              <a:lnSpc>
                <a:spcPct val="90000"/>
              </a:lnSpc>
            </a:pPr>
            <a:endParaRPr lang="en-US" altLang="en-US" sz="2000"/>
          </a:p>
          <a:p>
            <a:pPr marL="288925" indent="-288925" algn="just">
              <a:lnSpc>
                <a:spcPct val="90000"/>
              </a:lnSpc>
            </a:pPr>
            <a:r>
              <a:rPr lang="en-US" altLang="en-US" sz="2000"/>
              <a:t>If the soil is coarse sand or gravel, none of the liquid methods works well, unless the hole is very large and a polyethylene sheet is used to contain the water or oil.</a:t>
            </a:r>
          </a:p>
          <a:p>
            <a:pPr marL="288925" indent="-288925">
              <a:lnSpc>
                <a:spcPct val="90000"/>
              </a:lnSpc>
              <a:buFontTx/>
              <a:buNone/>
            </a:pPr>
            <a:endParaRPr lang="en-US" altLang="en-US" sz="2000"/>
          </a:p>
        </p:txBody>
      </p:sp>
      <p:graphicFrame>
        <p:nvGraphicFramePr>
          <p:cNvPr id="5122" name="Object 0">
            <a:extLst>
              <a:ext uri="{FF2B5EF4-FFF2-40B4-BE49-F238E27FC236}">
                <a16:creationId xmlns:a16="http://schemas.microsoft.com/office/drawing/2014/main" id="{2690C64B-7142-42A9-849D-728012E32F85}"/>
              </a:ext>
            </a:extLst>
          </p:cNvPr>
          <p:cNvGraphicFramePr>
            <a:graphicFrameLocks noChangeAspect="1"/>
          </p:cNvGraphicFramePr>
          <p:nvPr/>
        </p:nvGraphicFramePr>
        <p:xfrm>
          <a:off x="6432550" y="3582988"/>
          <a:ext cx="1692275" cy="360362"/>
        </p:xfrm>
        <a:graphic>
          <a:graphicData uri="http://schemas.openxmlformats.org/presentationml/2006/ole">
            <mc:AlternateContent xmlns:mc="http://schemas.openxmlformats.org/markup-compatibility/2006">
              <mc:Choice xmlns:v="urn:schemas-microsoft-com:vml" Requires="v">
                <p:oleObj spid="_x0000_s5121" name="Equation" r:id="rId3" imgW="1549080" imgH="330120" progId="Equation.3">
                  <p:embed/>
                </p:oleObj>
              </mc:Choice>
              <mc:Fallback>
                <p:oleObj name="Equation" r:id="rId3" imgW="1549080" imgH="330120" progId="Equation.3">
                  <p:embed/>
                  <p:pic>
                    <p:nvPicPr>
                      <p:cNvPr id="5122" name="Object 0">
                        <a:extLst>
                          <a:ext uri="{FF2B5EF4-FFF2-40B4-BE49-F238E27FC236}">
                            <a16:creationId xmlns:a16="http://schemas.microsoft.com/office/drawing/2014/main" id="{2690C64B-7142-42A9-849D-728012E32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3582988"/>
                        <a:ext cx="16922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xt Box 5">
            <a:extLst>
              <a:ext uri="{FF2B5EF4-FFF2-40B4-BE49-F238E27FC236}">
                <a16:creationId xmlns:a16="http://schemas.microsoft.com/office/drawing/2014/main" id="{74D3BE01-86FD-4702-8C1B-1084CCBBF063}"/>
              </a:ext>
            </a:extLst>
          </p:cNvPr>
          <p:cNvSpPr txBox="1">
            <a:spLocks noChangeArrowheads="1"/>
          </p:cNvSpPr>
          <p:nvPr/>
        </p:nvSpPr>
        <p:spPr bwMode="auto">
          <a:xfrm>
            <a:off x="7169150" y="638651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0E71614B-AE5C-4100-B66D-242064E9D0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E246E6-545B-407A-8CCE-E057A87436A5}" type="slidenum">
              <a:rPr lang="en-US" altLang="en-US" sz="1400"/>
              <a:pPr eaLnBrk="1" hangingPunct="1"/>
              <a:t>66</a:t>
            </a:fld>
            <a:endParaRPr lang="en-US" altLang="en-US" sz="1400"/>
          </a:p>
        </p:txBody>
      </p:sp>
      <p:pic>
        <p:nvPicPr>
          <p:cNvPr id="68611" name="Picture 4" descr="C:\Wang-HKUST\course-CIVIL270\Picture-compaction\isotope.jpg">
            <a:extLst>
              <a:ext uri="{FF2B5EF4-FFF2-40B4-BE49-F238E27FC236}">
                <a16:creationId xmlns:a16="http://schemas.microsoft.com/office/drawing/2014/main" id="{C31B748A-0C18-44CA-AC41-6C13E5E4D4C8}"/>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4868863" y="193675"/>
            <a:ext cx="40132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a:extLst>
              <a:ext uri="{FF2B5EF4-FFF2-40B4-BE49-F238E27FC236}">
                <a16:creationId xmlns:a16="http://schemas.microsoft.com/office/drawing/2014/main" id="{783E2500-6CE6-46C2-8FBD-C7004A7A376C}"/>
              </a:ext>
            </a:extLst>
          </p:cNvPr>
          <p:cNvSpPr>
            <a:spLocks noGrp="1" noChangeArrowheads="1"/>
          </p:cNvSpPr>
          <p:nvPr>
            <p:ph type="title"/>
          </p:nvPr>
        </p:nvSpPr>
        <p:spPr/>
        <p:txBody>
          <a:bodyPr/>
          <a:lstStyle/>
          <a:p>
            <a:pPr eaLnBrk="1" hangingPunct="1"/>
            <a:r>
              <a:rPr lang="en-US" altLang="en-US"/>
              <a:t>6.6.2 Nondestructive</a:t>
            </a:r>
            <a:br>
              <a:rPr lang="en-US" altLang="en-US"/>
            </a:br>
            <a:r>
              <a:rPr lang="en-US" altLang="en-US"/>
              <a:t> Methods</a:t>
            </a:r>
          </a:p>
        </p:txBody>
      </p:sp>
      <p:sp>
        <p:nvSpPr>
          <p:cNvPr id="68613" name="Text Box 5">
            <a:extLst>
              <a:ext uri="{FF2B5EF4-FFF2-40B4-BE49-F238E27FC236}">
                <a16:creationId xmlns:a16="http://schemas.microsoft.com/office/drawing/2014/main" id="{7DCD9B27-1CA5-4419-B5E5-228CB43EC04D}"/>
              </a:ext>
            </a:extLst>
          </p:cNvPr>
          <p:cNvSpPr txBox="1">
            <a:spLocks noChangeArrowheads="1"/>
          </p:cNvSpPr>
          <p:nvPr/>
        </p:nvSpPr>
        <p:spPr bwMode="auto">
          <a:xfrm>
            <a:off x="7345363" y="4640263"/>
            <a:ext cx="1798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68614" name="Text Box 7">
            <a:extLst>
              <a:ext uri="{FF2B5EF4-FFF2-40B4-BE49-F238E27FC236}">
                <a16:creationId xmlns:a16="http://schemas.microsoft.com/office/drawing/2014/main" id="{8D7F0AC4-B250-4CBD-B445-3C455A8B9B6B}"/>
              </a:ext>
            </a:extLst>
          </p:cNvPr>
          <p:cNvSpPr txBox="1">
            <a:spLocks noChangeArrowheads="1"/>
          </p:cNvSpPr>
          <p:nvPr/>
        </p:nvSpPr>
        <p:spPr bwMode="auto">
          <a:xfrm>
            <a:off x="841375" y="1249363"/>
            <a:ext cx="34115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b="1">
                <a:solidFill>
                  <a:schemeClr val="accent2"/>
                </a:solidFill>
              </a:rPr>
              <a:t>Nuclear density meter</a:t>
            </a:r>
          </a:p>
          <a:p>
            <a:pPr eaLnBrk="1" hangingPunct="1">
              <a:spcBef>
                <a:spcPct val="20000"/>
              </a:spcBef>
            </a:pPr>
            <a:r>
              <a:rPr lang="en-US" altLang="en-US" sz="2000"/>
              <a:t>(a) Direct transmission</a:t>
            </a:r>
          </a:p>
          <a:p>
            <a:pPr eaLnBrk="1" hangingPunct="1">
              <a:spcBef>
                <a:spcPct val="20000"/>
              </a:spcBef>
            </a:pPr>
            <a:r>
              <a:rPr lang="en-US" altLang="en-US" sz="2000"/>
              <a:t>(b) Backscatter</a:t>
            </a:r>
          </a:p>
          <a:p>
            <a:pPr eaLnBrk="1" hangingPunct="1">
              <a:spcBef>
                <a:spcPct val="20000"/>
              </a:spcBef>
            </a:pPr>
            <a:r>
              <a:rPr lang="en-US" altLang="en-US" sz="2000"/>
              <a:t>(c) Air gap</a:t>
            </a:r>
          </a:p>
        </p:txBody>
      </p:sp>
      <p:sp>
        <p:nvSpPr>
          <p:cNvPr id="68615" name="Text Box 8">
            <a:extLst>
              <a:ext uri="{FF2B5EF4-FFF2-40B4-BE49-F238E27FC236}">
                <a16:creationId xmlns:a16="http://schemas.microsoft.com/office/drawing/2014/main" id="{A4527319-E59A-4790-A115-6DC8F7496507}"/>
              </a:ext>
            </a:extLst>
          </p:cNvPr>
          <p:cNvSpPr txBox="1">
            <a:spLocks noChangeArrowheads="1"/>
          </p:cNvSpPr>
          <p:nvPr/>
        </p:nvSpPr>
        <p:spPr bwMode="auto">
          <a:xfrm>
            <a:off x="5311775" y="1117600"/>
            <a:ext cx="65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(a)</a:t>
            </a:r>
          </a:p>
        </p:txBody>
      </p:sp>
      <p:sp>
        <p:nvSpPr>
          <p:cNvPr id="68616" name="Text Box 9">
            <a:extLst>
              <a:ext uri="{FF2B5EF4-FFF2-40B4-BE49-F238E27FC236}">
                <a16:creationId xmlns:a16="http://schemas.microsoft.com/office/drawing/2014/main" id="{E38AE632-5081-4E93-BD13-482ED289DDDE}"/>
              </a:ext>
            </a:extLst>
          </p:cNvPr>
          <p:cNvSpPr txBox="1">
            <a:spLocks noChangeArrowheads="1"/>
          </p:cNvSpPr>
          <p:nvPr/>
        </p:nvSpPr>
        <p:spPr bwMode="auto">
          <a:xfrm>
            <a:off x="5311775" y="3592513"/>
            <a:ext cx="65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(b)</a:t>
            </a:r>
          </a:p>
        </p:txBody>
      </p:sp>
      <p:sp>
        <p:nvSpPr>
          <p:cNvPr id="68617" name="Text Box 10">
            <a:extLst>
              <a:ext uri="{FF2B5EF4-FFF2-40B4-BE49-F238E27FC236}">
                <a16:creationId xmlns:a16="http://schemas.microsoft.com/office/drawing/2014/main" id="{F8A114D2-7711-4CE0-ADFE-CEEF5887B53B}"/>
              </a:ext>
            </a:extLst>
          </p:cNvPr>
          <p:cNvSpPr txBox="1">
            <a:spLocks noChangeArrowheads="1"/>
          </p:cNvSpPr>
          <p:nvPr/>
        </p:nvSpPr>
        <p:spPr bwMode="auto">
          <a:xfrm>
            <a:off x="5311775" y="5718175"/>
            <a:ext cx="65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(c)</a:t>
            </a:r>
          </a:p>
        </p:txBody>
      </p:sp>
      <p:sp>
        <p:nvSpPr>
          <p:cNvPr id="68618" name="Text Box 11">
            <a:extLst>
              <a:ext uri="{FF2B5EF4-FFF2-40B4-BE49-F238E27FC236}">
                <a16:creationId xmlns:a16="http://schemas.microsoft.com/office/drawing/2014/main" id="{8634F4EC-A885-4A36-A48C-76AF59C02080}"/>
              </a:ext>
            </a:extLst>
          </p:cNvPr>
          <p:cNvSpPr txBox="1">
            <a:spLocks noChangeArrowheads="1"/>
          </p:cNvSpPr>
          <p:nvPr/>
        </p:nvSpPr>
        <p:spPr bwMode="auto">
          <a:xfrm>
            <a:off x="311150" y="2921000"/>
            <a:ext cx="4687888"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b="1">
                <a:solidFill>
                  <a:schemeClr val="accent2"/>
                </a:solidFill>
              </a:rPr>
              <a:t>Principles</a:t>
            </a:r>
          </a:p>
          <a:p>
            <a:pPr algn="just" eaLnBrk="1" hangingPunct="1">
              <a:spcBef>
                <a:spcPct val="20000"/>
              </a:spcBef>
            </a:pPr>
            <a:r>
              <a:rPr lang="en-US" altLang="en-US" sz="2000" u="sng"/>
              <a:t>Density</a:t>
            </a:r>
          </a:p>
          <a:p>
            <a:pPr algn="just" eaLnBrk="1" hangingPunct="1">
              <a:spcBef>
                <a:spcPct val="20000"/>
              </a:spcBef>
            </a:pPr>
            <a:r>
              <a:rPr lang="en-US" altLang="en-US" sz="1800"/>
              <a:t>The Gamma radiation is scattered by the soil particles and the amount of scatter is proportional to the total density of the material. The Gamma radiation is typically provided by the radium or a radioactive isotope of cesium.</a:t>
            </a:r>
          </a:p>
          <a:p>
            <a:pPr algn="just" eaLnBrk="1" hangingPunct="1">
              <a:spcBef>
                <a:spcPct val="20000"/>
              </a:spcBef>
            </a:pPr>
            <a:r>
              <a:rPr lang="en-US" altLang="en-US" sz="2000" u="sng"/>
              <a:t>Water content</a:t>
            </a:r>
          </a:p>
          <a:p>
            <a:pPr algn="just" eaLnBrk="1" hangingPunct="1">
              <a:spcBef>
                <a:spcPct val="20000"/>
              </a:spcBef>
            </a:pPr>
            <a:r>
              <a:rPr lang="en-US" altLang="en-US" sz="1800"/>
              <a:t>The water content can be determined based on the neutron scatter by hydrogen atoms. Typical neutron sources are americium-beryllium isotopes.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37CE618F-4EEB-4193-AFD5-038958BA7A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16387CE-C716-43C1-9751-B84D45ABC648}" type="slidenum">
              <a:rPr lang="en-US" altLang="en-US" sz="1400"/>
              <a:pPr eaLnBrk="1" hangingPunct="1"/>
              <a:t>67</a:t>
            </a:fld>
            <a:endParaRPr lang="en-US" altLang="en-US" sz="1400"/>
          </a:p>
        </p:txBody>
      </p:sp>
      <p:sp>
        <p:nvSpPr>
          <p:cNvPr id="69635" name="Rectangle 2">
            <a:extLst>
              <a:ext uri="{FF2B5EF4-FFF2-40B4-BE49-F238E27FC236}">
                <a16:creationId xmlns:a16="http://schemas.microsoft.com/office/drawing/2014/main" id="{35377C44-4F8F-4BC9-A2C4-62B4397EDE7D}"/>
              </a:ext>
            </a:extLst>
          </p:cNvPr>
          <p:cNvSpPr>
            <a:spLocks noGrp="1" noChangeArrowheads="1"/>
          </p:cNvSpPr>
          <p:nvPr>
            <p:ph type="title"/>
          </p:nvPr>
        </p:nvSpPr>
        <p:spPr/>
        <p:txBody>
          <a:bodyPr/>
          <a:lstStyle/>
          <a:p>
            <a:pPr eaLnBrk="1" hangingPunct="1"/>
            <a:r>
              <a:rPr lang="en-US" altLang="en-US"/>
              <a:t>6.6.2 Nondestructive Methods (Cont.)</a:t>
            </a:r>
          </a:p>
        </p:txBody>
      </p:sp>
      <p:sp>
        <p:nvSpPr>
          <p:cNvPr id="69636" name="Rectangle 3">
            <a:extLst>
              <a:ext uri="{FF2B5EF4-FFF2-40B4-BE49-F238E27FC236}">
                <a16:creationId xmlns:a16="http://schemas.microsoft.com/office/drawing/2014/main" id="{32CBB1A8-A80D-4658-9BD2-FA154B4D718B}"/>
              </a:ext>
            </a:extLst>
          </p:cNvPr>
          <p:cNvSpPr>
            <a:spLocks noGrp="1" noChangeArrowheads="1"/>
          </p:cNvSpPr>
          <p:nvPr>
            <p:ph type="body" idx="1"/>
          </p:nvPr>
        </p:nvSpPr>
        <p:spPr/>
        <p:txBody>
          <a:bodyPr/>
          <a:lstStyle/>
          <a:p>
            <a:pPr marL="0" indent="0" algn="just">
              <a:buFontTx/>
              <a:buNone/>
            </a:pPr>
            <a:r>
              <a:rPr lang="en-US" altLang="en-US" sz="2400" b="1">
                <a:solidFill>
                  <a:schemeClr val="accent2"/>
                </a:solidFill>
              </a:rPr>
              <a:t>Calibration</a:t>
            </a:r>
          </a:p>
          <a:p>
            <a:pPr marL="0" indent="0" algn="just">
              <a:buFontTx/>
              <a:buNone/>
            </a:pPr>
            <a:r>
              <a:rPr lang="en-US" altLang="en-US" sz="2400"/>
              <a:t>Calibration against compacted materials of known  density is necessary, and for instruments operating on the surface the presence of an uncontrolled air gap can significantly affect the measurements.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0E162463-CEF8-4E3F-96F0-EA4419C77D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B42E58-E023-46AB-8107-C71C9DC30449}" type="slidenum">
              <a:rPr lang="en-US" altLang="en-US" sz="1400"/>
              <a:pPr eaLnBrk="1" hangingPunct="1"/>
              <a:t>68</a:t>
            </a:fld>
            <a:endParaRPr lang="en-US" altLang="en-US" sz="1400"/>
          </a:p>
        </p:txBody>
      </p:sp>
      <p:sp>
        <p:nvSpPr>
          <p:cNvPr id="70659" name="Rectangle 2">
            <a:extLst>
              <a:ext uri="{FF2B5EF4-FFF2-40B4-BE49-F238E27FC236}">
                <a16:creationId xmlns:a16="http://schemas.microsoft.com/office/drawing/2014/main" id="{336218B3-EC63-474B-A996-DDAF3928461F}"/>
              </a:ext>
            </a:extLst>
          </p:cNvPr>
          <p:cNvSpPr>
            <a:spLocks noGrp="1" noChangeArrowheads="1"/>
          </p:cNvSpPr>
          <p:nvPr>
            <p:ph type="ctrTitle"/>
          </p:nvPr>
        </p:nvSpPr>
        <p:spPr>
          <a:xfrm>
            <a:off x="685800" y="2286000"/>
            <a:ext cx="7772400" cy="1143000"/>
          </a:xfrm>
        </p:spPr>
        <p:txBody>
          <a:bodyPr/>
          <a:lstStyle/>
          <a:p>
            <a:pPr marL="723900" indent="-723900" algn="ctr" eaLnBrk="1" hangingPunct="1"/>
            <a:r>
              <a:rPr lang="en-US" altLang="en-US"/>
              <a:t>7. Estimating Performance of Compacted Soils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87C39C45-7A15-4EFA-87FB-B701B9A503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4B4A2B-3AF2-4C99-9CBB-768F35C5A933}" type="slidenum">
              <a:rPr lang="en-US" altLang="en-US" sz="1400"/>
              <a:pPr eaLnBrk="1" hangingPunct="1"/>
              <a:t>69</a:t>
            </a:fld>
            <a:endParaRPr lang="en-US" altLang="en-US" sz="1400"/>
          </a:p>
        </p:txBody>
      </p:sp>
      <p:sp>
        <p:nvSpPr>
          <p:cNvPr id="71683" name="Rectangle 2">
            <a:extLst>
              <a:ext uri="{FF2B5EF4-FFF2-40B4-BE49-F238E27FC236}">
                <a16:creationId xmlns:a16="http://schemas.microsoft.com/office/drawing/2014/main" id="{EA491EDD-C3A6-4F1D-83E1-B756355005C8}"/>
              </a:ext>
            </a:extLst>
          </p:cNvPr>
          <p:cNvSpPr>
            <a:spLocks noGrp="1" noChangeArrowheads="1"/>
          </p:cNvSpPr>
          <p:nvPr>
            <p:ph type="title"/>
          </p:nvPr>
        </p:nvSpPr>
        <p:spPr>
          <a:xfrm>
            <a:off x="685800" y="257175"/>
            <a:ext cx="7772400" cy="914400"/>
          </a:xfrm>
        </p:spPr>
        <p:txBody>
          <a:bodyPr/>
          <a:lstStyle/>
          <a:p>
            <a:pPr eaLnBrk="1" hangingPunct="1"/>
            <a:r>
              <a:rPr lang="en-US" altLang="en-US"/>
              <a:t>7.1 Definition of Pavement Systems</a:t>
            </a:r>
          </a:p>
        </p:txBody>
      </p:sp>
      <p:pic>
        <p:nvPicPr>
          <p:cNvPr id="71684" name="Picture 4" descr="C:\Wang-HKUST\course-CIVIL270\Picture-compaction\subgrade.JPG">
            <a:extLst>
              <a:ext uri="{FF2B5EF4-FFF2-40B4-BE49-F238E27FC236}">
                <a16:creationId xmlns:a16="http://schemas.microsoft.com/office/drawing/2014/main" id="{A99858C7-C1C0-4D54-9927-E07E7F66EDD2}"/>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052513" y="1304925"/>
            <a:ext cx="62658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a:extLst>
              <a:ext uri="{FF2B5EF4-FFF2-40B4-BE49-F238E27FC236}">
                <a16:creationId xmlns:a16="http://schemas.microsoft.com/office/drawing/2014/main" id="{FB39B819-83A0-461D-A432-222F6EABD4E6}"/>
              </a:ext>
            </a:extLst>
          </p:cNvPr>
          <p:cNvSpPr txBox="1">
            <a:spLocks noChangeArrowheads="1"/>
          </p:cNvSpPr>
          <p:nvPr/>
        </p:nvSpPr>
        <p:spPr bwMode="auto">
          <a:xfrm>
            <a:off x="7054850" y="658336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2239484C-3CA9-404E-93C0-590D721D52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00DF5D-DAC0-4ADB-9ED3-0D80B482BB75}" type="slidenum">
              <a:rPr lang="en-US" altLang="en-US" sz="1400"/>
              <a:pPr eaLnBrk="1" hangingPunct="1"/>
              <a:t>7</a:t>
            </a:fld>
            <a:endParaRPr lang="en-US" altLang="en-US" sz="1400"/>
          </a:p>
        </p:txBody>
      </p:sp>
      <p:sp>
        <p:nvSpPr>
          <p:cNvPr id="13315" name="Rectangle 2">
            <a:extLst>
              <a:ext uri="{FF2B5EF4-FFF2-40B4-BE49-F238E27FC236}">
                <a16:creationId xmlns:a16="http://schemas.microsoft.com/office/drawing/2014/main" id="{4A3B1B97-9705-453E-B0E2-428AD48E6F85}"/>
              </a:ext>
            </a:extLst>
          </p:cNvPr>
          <p:cNvSpPr>
            <a:spLocks noGrp="1" noChangeArrowheads="1"/>
          </p:cNvSpPr>
          <p:nvPr>
            <p:ph type="title"/>
          </p:nvPr>
        </p:nvSpPr>
        <p:spPr/>
        <p:txBody>
          <a:bodyPr/>
          <a:lstStyle/>
          <a:p>
            <a:pPr eaLnBrk="1" hangingPunct="1"/>
            <a:r>
              <a:rPr lang="en-US" altLang="en-US"/>
              <a:t>1.2 Elephant and Compaction</a:t>
            </a:r>
          </a:p>
        </p:txBody>
      </p:sp>
      <p:pic>
        <p:nvPicPr>
          <p:cNvPr id="13316" name="Picture 4" descr="C:\Wang-HKUST\course-CIVIL270\Picture-compaction\jupclosesm.jpg">
            <a:extLst>
              <a:ext uri="{FF2B5EF4-FFF2-40B4-BE49-F238E27FC236}">
                <a16:creationId xmlns:a16="http://schemas.microsoft.com/office/drawing/2014/main" id="{B7AB7BF8-CC87-44FB-A524-E61BB5ADA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43434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5">
            <a:extLst>
              <a:ext uri="{FF2B5EF4-FFF2-40B4-BE49-F238E27FC236}">
                <a16:creationId xmlns:a16="http://schemas.microsoft.com/office/drawing/2014/main" id="{7C142ECC-9138-4BDB-8723-CB2C6A9428F1}"/>
              </a:ext>
            </a:extLst>
          </p:cNvPr>
          <p:cNvSpPr>
            <a:spLocks noChangeShapeType="1"/>
          </p:cNvSpPr>
          <p:nvPr/>
        </p:nvSpPr>
        <p:spPr bwMode="auto">
          <a:xfrm>
            <a:off x="25146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8" name="Line 6">
            <a:extLst>
              <a:ext uri="{FF2B5EF4-FFF2-40B4-BE49-F238E27FC236}">
                <a16:creationId xmlns:a16="http://schemas.microsoft.com/office/drawing/2014/main" id="{E4CC7976-088F-4DFD-A890-5FF54C771EC3}"/>
              </a:ext>
            </a:extLst>
          </p:cNvPr>
          <p:cNvSpPr>
            <a:spLocks noChangeShapeType="1"/>
          </p:cNvSpPr>
          <p:nvPr/>
        </p:nvSpPr>
        <p:spPr bwMode="auto">
          <a:xfrm>
            <a:off x="26670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7">
            <a:extLst>
              <a:ext uri="{FF2B5EF4-FFF2-40B4-BE49-F238E27FC236}">
                <a16:creationId xmlns:a16="http://schemas.microsoft.com/office/drawing/2014/main" id="{C5F6BEEB-82A7-46DC-B460-F2543B582A29}"/>
              </a:ext>
            </a:extLst>
          </p:cNvPr>
          <p:cNvSpPr>
            <a:spLocks noChangeShapeType="1"/>
          </p:cNvSpPr>
          <p:nvPr/>
        </p:nvSpPr>
        <p:spPr bwMode="auto">
          <a:xfrm>
            <a:off x="28194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8">
            <a:extLst>
              <a:ext uri="{FF2B5EF4-FFF2-40B4-BE49-F238E27FC236}">
                <a16:creationId xmlns:a16="http://schemas.microsoft.com/office/drawing/2014/main" id="{213DB72B-9C99-4F96-9C09-9CAB661C76DD}"/>
              </a:ext>
            </a:extLst>
          </p:cNvPr>
          <p:cNvSpPr>
            <a:spLocks noChangeShapeType="1"/>
          </p:cNvSpPr>
          <p:nvPr/>
        </p:nvSpPr>
        <p:spPr bwMode="auto">
          <a:xfrm>
            <a:off x="29718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9">
            <a:extLst>
              <a:ext uri="{FF2B5EF4-FFF2-40B4-BE49-F238E27FC236}">
                <a16:creationId xmlns:a16="http://schemas.microsoft.com/office/drawing/2014/main" id="{671D47D2-194C-478B-AB51-3A1A90622B41}"/>
              </a:ext>
            </a:extLst>
          </p:cNvPr>
          <p:cNvSpPr>
            <a:spLocks noChangeShapeType="1"/>
          </p:cNvSpPr>
          <p:nvPr/>
        </p:nvSpPr>
        <p:spPr bwMode="auto">
          <a:xfrm>
            <a:off x="31242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Line 10">
            <a:extLst>
              <a:ext uri="{FF2B5EF4-FFF2-40B4-BE49-F238E27FC236}">
                <a16:creationId xmlns:a16="http://schemas.microsoft.com/office/drawing/2014/main" id="{BB7607BD-414B-46D2-BF44-ADD22BBDB5A1}"/>
              </a:ext>
            </a:extLst>
          </p:cNvPr>
          <p:cNvSpPr>
            <a:spLocks noChangeShapeType="1"/>
          </p:cNvSpPr>
          <p:nvPr/>
        </p:nvSpPr>
        <p:spPr bwMode="auto">
          <a:xfrm>
            <a:off x="32766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3" name="Line 11">
            <a:extLst>
              <a:ext uri="{FF2B5EF4-FFF2-40B4-BE49-F238E27FC236}">
                <a16:creationId xmlns:a16="http://schemas.microsoft.com/office/drawing/2014/main" id="{8E782E7E-CAE8-4AA0-87CB-F3060B9B0050}"/>
              </a:ext>
            </a:extLst>
          </p:cNvPr>
          <p:cNvSpPr>
            <a:spLocks noChangeShapeType="1"/>
          </p:cNvSpPr>
          <p:nvPr/>
        </p:nvSpPr>
        <p:spPr bwMode="auto">
          <a:xfrm>
            <a:off x="34290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4" name="Line 12">
            <a:extLst>
              <a:ext uri="{FF2B5EF4-FFF2-40B4-BE49-F238E27FC236}">
                <a16:creationId xmlns:a16="http://schemas.microsoft.com/office/drawing/2014/main" id="{8F9C4FBE-AE80-4749-8F93-E2BA5516AB09}"/>
              </a:ext>
            </a:extLst>
          </p:cNvPr>
          <p:cNvSpPr>
            <a:spLocks noChangeShapeType="1"/>
          </p:cNvSpPr>
          <p:nvPr/>
        </p:nvSpPr>
        <p:spPr bwMode="auto">
          <a:xfrm>
            <a:off x="3581400" y="5029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5" name="Text Box 13">
            <a:extLst>
              <a:ext uri="{FF2B5EF4-FFF2-40B4-BE49-F238E27FC236}">
                <a16:creationId xmlns:a16="http://schemas.microsoft.com/office/drawing/2014/main" id="{21478F99-EDB9-453D-BE49-F71D601417D8}"/>
              </a:ext>
            </a:extLst>
          </p:cNvPr>
          <p:cNvSpPr txBox="1">
            <a:spLocks noChangeArrowheads="1"/>
          </p:cNvSpPr>
          <p:nvPr/>
        </p:nvSpPr>
        <p:spPr bwMode="auto">
          <a:xfrm>
            <a:off x="2133600" y="5486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Heavy Weight</a:t>
            </a:r>
          </a:p>
        </p:txBody>
      </p:sp>
      <p:sp>
        <p:nvSpPr>
          <p:cNvPr id="13326" name="Text Box 15">
            <a:extLst>
              <a:ext uri="{FF2B5EF4-FFF2-40B4-BE49-F238E27FC236}">
                <a16:creationId xmlns:a16="http://schemas.microsoft.com/office/drawing/2014/main" id="{5643592B-DAAD-4A31-AF78-5AB46B55C4D7}"/>
              </a:ext>
            </a:extLst>
          </p:cNvPr>
          <p:cNvSpPr txBox="1">
            <a:spLocks noChangeArrowheads="1"/>
          </p:cNvSpPr>
          <p:nvPr/>
        </p:nvSpPr>
        <p:spPr bwMode="auto">
          <a:xfrm>
            <a:off x="5638800" y="1524000"/>
            <a:ext cx="3200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t>Question?</a:t>
            </a:r>
          </a:p>
          <a:p>
            <a:pPr eaLnBrk="1" hangingPunct="1">
              <a:spcBef>
                <a:spcPct val="50000"/>
              </a:spcBef>
            </a:pPr>
            <a:r>
              <a:rPr lang="en-US" altLang="en-US"/>
              <a:t>The compaction result is not good. Why?</a:t>
            </a:r>
          </a:p>
        </p:txBody>
      </p:sp>
      <p:sp>
        <p:nvSpPr>
          <p:cNvPr id="13327" name="Text Box 16">
            <a:extLst>
              <a:ext uri="{FF2B5EF4-FFF2-40B4-BE49-F238E27FC236}">
                <a16:creationId xmlns:a16="http://schemas.microsoft.com/office/drawing/2014/main" id="{2A2E53C6-EF52-40E8-B46C-8644690DC271}"/>
              </a:ext>
            </a:extLst>
          </p:cNvPr>
          <p:cNvSpPr txBox="1">
            <a:spLocks noChangeArrowheads="1"/>
          </p:cNvSpPr>
          <p:nvPr/>
        </p:nvSpPr>
        <p:spPr bwMode="auto">
          <a:xfrm>
            <a:off x="990600" y="1752600"/>
            <a:ext cx="381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t>He He! I’m smart.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a:extLst>
              <a:ext uri="{FF2B5EF4-FFF2-40B4-BE49-F238E27FC236}">
                <a16:creationId xmlns:a16="http://schemas.microsoft.com/office/drawing/2014/main" id="{868F904E-BEED-4F67-A0C5-B69EEF1DFC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CDBC02E-D127-447B-B072-7E722AE66C05}" type="slidenum">
              <a:rPr lang="en-US" altLang="en-US" sz="1400"/>
              <a:pPr eaLnBrk="1" hangingPunct="1"/>
              <a:t>70</a:t>
            </a:fld>
            <a:endParaRPr lang="en-US" altLang="en-US" sz="1400"/>
          </a:p>
        </p:txBody>
      </p:sp>
      <p:sp>
        <p:nvSpPr>
          <p:cNvPr id="72707" name="Rectangle 2">
            <a:extLst>
              <a:ext uri="{FF2B5EF4-FFF2-40B4-BE49-F238E27FC236}">
                <a16:creationId xmlns:a16="http://schemas.microsoft.com/office/drawing/2014/main" id="{FE4F3437-76BD-41A0-8FBD-AB9136AD1263}"/>
              </a:ext>
            </a:extLst>
          </p:cNvPr>
          <p:cNvSpPr>
            <a:spLocks noGrp="1" noChangeArrowheads="1"/>
          </p:cNvSpPr>
          <p:nvPr>
            <p:ph type="title"/>
          </p:nvPr>
        </p:nvSpPr>
        <p:spPr>
          <a:xfrm>
            <a:off x="685800" y="304800"/>
            <a:ext cx="8032750" cy="914400"/>
          </a:xfrm>
        </p:spPr>
        <p:txBody>
          <a:bodyPr/>
          <a:lstStyle/>
          <a:p>
            <a:pPr eaLnBrk="1" hangingPunct="1"/>
            <a:r>
              <a:rPr lang="en-US" altLang="en-US" sz="3000"/>
              <a:t>7.2 Characteristics Pertinent to Roads and Airfield</a:t>
            </a:r>
            <a:r>
              <a:rPr lang="en-US" altLang="en-US"/>
              <a:t> </a:t>
            </a:r>
          </a:p>
        </p:txBody>
      </p:sp>
      <p:pic>
        <p:nvPicPr>
          <p:cNvPr id="72708" name="Picture 4" descr="C:\Wang-HKUST\course-CIVIL270\Picture-compaction\Asshto-1.jpg">
            <a:extLst>
              <a:ext uri="{FF2B5EF4-FFF2-40B4-BE49-F238E27FC236}">
                <a16:creationId xmlns:a16="http://schemas.microsoft.com/office/drawing/2014/main" id="{4F75F607-3A7D-44D5-BE6E-C25775E978B6}"/>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0" y="1446213"/>
            <a:ext cx="9144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5">
            <a:extLst>
              <a:ext uri="{FF2B5EF4-FFF2-40B4-BE49-F238E27FC236}">
                <a16:creationId xmlns:a16="http://schemas.microsoft.com/office/drawing/2014/main" id="{C239D2D6-9B92-464D-B384-BBE3836F049F}"/>
              </a:ext>
            </a:extLst>
          </p:cNvPr>
          <p:cNvSpPr txBox="1">
            <a:spLocks noChangeArrowheads="1"/>
          </p:cNvSpPr>
          <p:nvPr/>
        </p:nvSpPr>
        <p:spPr bwMode="auto">
          <a:xfrm>
            <a:off x="203200" y="6169025"/>
            <a:ext cx="349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Please refer to the  handout</a:t>
            </a:r>
          </a:p>
        </p:txBody>
      </p:sp>
      <p:sp>
        <p:nvSpPr>
          <p:cNvPr id="72710" name="Text Box 6">
            <a:extLst>
              <a:ext uri="{FF2B5EF4-FFF2-40B4-BE49-F238E27FC236}">
                <a16:creationId xmlns:a16="http://schemas.microsoft.com/office/drawing/2014/main" id="{38FB4590-E1B0-4F3B-B0CE-E6C4D3E4E74F}"/>
              </a:ext>
            </a:extLst>
          </p:cNvPr>
          <p:cNvSpPr txBox="1">
            <a:spLocks noChangeArrowheads="1"/>
          </p:cNvSpPr>
          <p:nvPr/>
        </p:nvSpPr>
        <p:spPr bwMode="auto">
          <a:xfrm>
            <a:off x="7054850" y="658336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D17B79AF-C319-4B80-B8A3-F0D8EB5D38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3E9E8E-DAA9-46F1-8F01-B573FF59E4EA}" type="slidenum">
              <a:rPr lang="en-US" altLang="en-US" sz="1400"/>
              <a:pPr eaLnBrk="1" hangingPunct="1"/>
              <a:t>71</a:t>
            </a:fld>
            <a:endParaRPr lang="en-US" altLang="en-US" sz="1400"/>
          </a:p>
        </p:txBody>
      </p:sp>
      <p:sp>
        <p:nvSpPr>
          <p:cNvPr id="73731" name="Rectangle 2">
            <a:extLst>
              <a:ext uri="{FF2B5EF4-FFF2-40B4-BE49-F238E27FC236}">
                <a16:creationId xmlns:a16="http://schemas.microsoft.com/office/drawing/2014/main" id="{F3171C9A-C78A-4DC1-8BA2-01586DEA83C5}"/>
              </a:ext>
            </a:extLst>
          </p:cNvPr>
          <p:cNvSpPr>
            <a:spLocks noGrp="1" noChangeArrowheads="1"/>
          </p:cNvSpPr>
          <p:nvPr>
            <p:ph type="title"/>
          </p:nvPr>
        </p:nvSpPr>
        <p:spPr>
          <a:xfrm>
            <a:off x="381000" y="304800"/>
            <a:ext cx="8763000" cy="914400"/>
          </a:xfrm>
        </p:spPr>
        <p:txBody>
          <a:bodyPr/>
          <a:lstStyle/>
          <a:p>
            <a:pPr eaLnBrk="1" hangingPunct="1"/>
            <a:r>
              <a:rPr lang="en-US" altLang="en-US" sz="3000"/>
              <a:t>7.2 Characteristics Pertinent to Roads and Airfield </a:t>
            </a:r>
            <a:r>
              <a:rPr lang="en-US" altLang="en-US" sz="2000"/>
              <a:t>(Cont.)</a:t>
            </a:r>
            <a:r>
              <a:rPr lang="en-US" altLang="en-US"/>
              <a:t> </a:t>
            </a:r>
          </a:p>
        </p:txBody>
      </p:sp>
      <p:pic>
        <p:nvPicPr>
          <p:cNvPr id="73732" name="Picture 3" descr="C:\Wang-HKUST\course-CIVIL270\Picture-compaction\aashto-2.jpg">
            <a:extLst>
              <a:ext uri="{FF2B5EF4-FFF2-40B4-BE49-F238E27FC236}">
                <a16:creationId xmlns:a16="http://schemas.microsoft.com/office/drawing/2014/main" id="{39CA9FC6-F25F-4985-8152-D1822CE6E1D7}"/>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1358900"/>
            <a:ext cx="888682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5">
            <a:extLst>
              <a:ext uri="{FF2B5EF4-FFF2-40B4-BE49-F238E27FC236}">
                <a16:creationId xmlns:a16="http://schemas.microsoft.com/office/drawing/2014/main" id="{06DC0E41-3F51-496B-B2AB-29C628C0C2F2}"/>
              </a:ext>
            </a:extLst>
          </p:cNvPr>
          <p:cNvSpPr txBox="1">
            <a:spLocks noChangeArrowheads="1"/>
          </p:cNvSpPr>
          <p:nvPr/>
        </p:nvSpPr>
        <p:spPr bwMode="auto">
          <a:xfrm>
            <a:off x="7054850" y="658336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sp>
        <p:nvSpPr>
          <p:cNvPr id="73734" name="Text Box 6">
            <a:extLst>
              <a:ext uri="{FF2B5EF4-FFF2-40B4-BE49-F238E27FC236}">
                <a16:creationId xmlns:a16="http://schemas.microsoft.com/office/drawing/2014/main" id="{431F4856-5863-4858-B309-B8AAC3711524}"/>
              </a:ext>
            </a:extLst>
          </p:cNvPr>
          <p:cNvSpPr txBox="1">
            <a:spLocks noChangeArrowheads="1"/>
          </p:cNvSpPr>
          <p:nvPr/>
        </p:nvSpPr>
        <p:spPr bwMode="auto">
          <a:xfrm>
            <a:off x="203200" y="6169025"/>
            <a:ext cx="349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Please refer to the  handout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a:extLst>
              <a:ext uri="{FF2B5EF4-FFF2-40B4-BE49-F238E27FC236}">
                <a16:creationId xmlns:a16="http://schemas.microsoft.com/office/drawing/2014/main" id="{E04BBD5C-754A-4B99-A2D7-B0226172BB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5AA2337-D19B-45AF-AF5C-F68E69EA6952}" type="slidenum">
              <a:rPr lang="en-US" altLang="en-US" sz="1400"/>
              <a:pPr eaLnBrk="1" hangingPunct="1"/>
              <a:t>72</a:t>
            </a:fld>
            <a:endParaRPr lang="en-US" altLang="en-US" sz="1400"/>
          </a:p>
        </p:txBody>
      </p:sp>
      <p:sp>
        <p:nvSpPr>
          <p:cNvPr id="74755" name="Rectangle 2">
            <a:extLst>
              <a:ext uri="{FF2B5EF4-FFF2-40B4-BE49-F238E27FC236}">
                <a16:creationId xmlns:a16="http://schemas.microsoft.com/office/drawing/2014/main" id="{9A6CC06E-0175-4D7B-BD38-179C99A97A80}"/>
              </a:ext>
            </a:extLst>
          </p:cNvPr>
          <p:cNvSpPr>
            <a:spLocks noGrp="1" noChangeArrowheads="1"/>
          </p:cNvSpPr>
          <p:nvPr>
            <p:ph type="title"/>
          </p:nvPr>
        </p:nvSpPr>
        <p:spPr>
          <a:xfrm>
            <a:off x="685800" y="304800"/>
            <a:ext cx="8134350" cy="914400"/>
          </a:xfrm>
        </p:spPr>
        <p:txBody>
          <a:bodyPr/>
          <a:lstStyle/>
          <a:p>
            <a:pPr eaLnBrk="1" hangingPunct="1"/>
            <a:r>
              <a:rPr lang="en-US" altLang="en-US" sz="3200"/>
              <a:t>7.3 Engineering Properties of Compacted Soils</a:t>
            </a:r>
          </a:p>
        </p:txBody>
      </p:sp>
      <p:sp>
        <p:nvSpPr>
          <p:cNvPr id="74756" name="Text Box 5">
            <a:extLst>
              <a:ext uri="{FF2B5EF4-FFF2-40B4-BE49-F238E27FC236}">
                <a16:creationId xmlns:a16="http://schemas.microsoft.com/office/drawing/2014/main" id="{AE051594-6D43-4C11-9CEE-666CD94E8E68}"/>
              </a:ext>
            </a:extLst>
          </p:cNvPr>
          <p:cNvSpPr txBox="1">
            <a:spLocks noChangeArrowheads="1"/>
          </p:cNvSpPr>
          <p:nvPr/>
        </p:nvSpPr>
        <p:spPr bwMode="auto">
          <a:xfrm>
            <a:off x="7054850" y="6583363"/>
            <a:ext cx="1798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Holtz and Kovacs, 1981</a:t>
            </a:r>
          </a:p>
        </p:txBody>
      </p:sp>
      <p:pic>
        <p:nvPicPr>
          <p:cNvPr id="74757" name="Picture 6" descr="C:\Wang-HKUST\course-CIVIL270\Picture-compaction\USBR.jpg">
            <a:extLst>
              <a:ext uri="{FF2B5EF4-FFF2-40B4-BE49-F238E27FC236}">
                <a16:creationId xmlns:a16="http://schemas.microsoft.com/office/drawing/2014/main" id="{E2DB39F5-28C7-4F0D-ABF4-681C40C30703}"/>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1449388"/>
            <a:ext cx="91440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Text Box 7">
            <a:extLst>
              <a:ext uri="{FF2B5EF4-FFF2-40B4-BE49-F238E27FC236}">
                <a16:creationId xmlns:a16="http://schemas.microsoft.com/office/drawing/2014/main" id="{622C052F-3D27-4794-8A1C-6FCD24AB082A}"/>
              </a:ext>
            </a:extLst>
          </p:cNvPr>
          <p:cNvSpPr txBox="1">
            <a:spLocks noChangeArrowheads="1"/>
          </p:cNvSpPr>
          <p:nvPr/>
        </p:nvSpPr>
        <p:spPr bwMode="auto">
          <a:xfrm>
            <a:off x="203200" y="6169025"/>
            <a:ext cx="349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t>Please refer to the  handout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D7C3829E-37B3-445A-BC7C-8EB9B664D3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D6FE03-70D8-49B7-AE54-F838C04F3993}" type="slidenum">
              <a:rPr lang="en-US" altLang="en-US" sz="1400"/>
              <a:pPr eaLnBrk="1" hangingPunct="1"/>
              <a:t>73</a:t>
            </a:fld>
            <a:endParaRPr lang="en-US" altLang="en-US" sz="1400"/>
          </a:p>
        </p:txBody>
      </p:sp>
      <p:sp>
        <p:nvSpPr>
          <p:cNvPr id="75779" name="Rectangle 2">
            <a:extLst>
              <a:ext uri="{FF2B5EF4-FFF2-40B4-BE49-F238E27FC236}">
                <a16:creationId xmlns:a16="http://schemas.microsoft.com/office/drawing/2014/main" id="{751F6FD0-9BB6-49D7-9B0B-71FC63E6B343}"/>
              </a:ext>
            </a:extLst>
          </p:cNvPr>
          <p:cNvSpPr>
            <a:spLocks noGrp="1" noChangeArrowheads="1"/>
          </p:cNvSpPr>
          <p:nvPr>
            <p:ph type="title"/>
          </p:nvPr>
        </p:nvSpPr>
        <p:spPr/>
        <p:txBody>
          <a:bodyPr/>
          <a:lstStyle/>
          <a:p>
            <a:pPr eaLnBrk="1" hangingPunct="1"/>
            <a:r>
              <a:rPr lang="en-US" altLang="en-US"/>
              <a:t>8. Suggested Homework</a:t>
            </a:r>
          </a:p>
        </p:txBody>
      </p:sp>
      <p:sp>
        <p:nvSpPr>
          <p:cNvPr id="75780" name="Rectangle 3">
            <a:extLst>
              <a:ext uri="{FF2B5EF4-FFF2-40B4-BE49-F238E27FC236}">
                <a16:creationId xmlns:a16="http://schemas.microsoft.com/office/drawing/2014/main" id="{0BFA2FE1-4B15-4F66-B285-271942296FA4}"/>
              </a:ext>
            </a:extLst>
          </p:cNvPr>
          <p:cNvSpPr>
            <a:spLocks noGrp="1" noChangeArrowheads="1"/>
          </p:cNvSpPr>
          <p:nvPr>
            <p:ph type="body" idx="1"/>
          </p:nvPr>
        </p:nvSpPr>
        <p:spPr/>
        <p:txBody>
          <a:bodyPr/>
          <a:lstStyle/>
          <a:p>
            <a:pPr>
              <a:buFontTx/>
              <a:buAutoNum type="arabicPeriod"/>
            </a:pPr>
            <a:r>
              <a:rPr lang="en-US" altLang="en-US"/>
              <a:t>Read Chapter 5 (Holtz’s book)</a:t>
            </a:r>
          </a:p>
          <a:p>
            <a:pPr>
              <a:buFontTx/>
              <a:buAutoNum type="arabicPeriod"/>
            </a:pPr>
            <a:r>
              <a:rPr lang="en-US" altLang="en-US"/>
              <a:t>Example 5.1 ~ Example 5.4</a:t>
            </a:r>
          </a:p>
          <a:p>
            <a:pPr>
              <a:buFontTx/>
              <a:buAutoNum type="arabicPeriod"/>
            </a:pPr>
            <a:r>
              <a:rPr lang="en-US" altLang="en-US"/>
              <a:t>Problem 5.9, 5.12, 5.14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a:extLst>
              <a:ext uri="{FF2B5EF4-FFF2-40B4-BE49-F238E27FC236}">
                <a16:creationId xmlns:a16="http://schemas.microsoft.com/office/drawing/2014/main" id="{2B65BE41-806D-46EB-BED0-7F2CFE6457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F090D66-B719-46EB-81A2-0458ED9C341C}" type="slidenum">
              <a:rPr lang="en-US" altLang="en-US" sz="1400"/>
              <a:pPr eaLnBrk="1" hangingPunct="1"/>
              <a:t>74</a:t>
            </a:fld>
            <a:endParaRPr lang="en-US" altLang="en-US" sz="1400"/>
          </a:p>
        </p:txBody>
      </p:sp>
      <p:sp>
        <p:nvSpPr>
          <p:cNvPr id="76803" name="Rectangle 2">
            <a:extLst>
              <a:ext uri="{FF2B5EF4-FFF2-40B4-BE49-F238E27FC236}">
                <a16:creationId xmlns:a16="http://schemas.microsoft.com/office/drawing/2014/main" id="{3D7EBF82-08B5-4DEB-88A8-587E0F2C7CBC}"/>
              </a:ext>
            </a:extLst>
          </p:cNvPr>
          <p:cNvSpPr>
            <a:spLocks noGrp="1" noChangeArrowheads="1"/>
          </p:cNvSpPr>
          <p:nvPr>
            <p:ph type="title"/>
          </p:nvPr>
        </p:nvSpPr>
        <p:spPr/>
        <p:txBody>
          <a:bodyPr/>
          <a:lstStyle/>
          <a:p>
            <a:pPr eaLnBrk="1" hangingPunct="1"/>
            <a:r>
              <a:rPr lang="en-US" altLang="en-US"/>
              <a:t>9. References</a:t>
            </a:r>
          </a:p>
        </p:txBody>
      </p:sp>
      <p:sp>
        <p:nvSpPr>
          <p:cNvPr id="76804" name="Rectangle 3">
            <a:extLst>
              <a:ext uri="{FF2B5EF4-FFF2-40B4-BE49-F238E27FC236}">
                <a16:creationId xmlns:a16="http://schemas.microsoft.com/office/drawing/2014/main" id="{ADB58194-7A74-42B6-844B-2D845CDDAC21}"/>
              </a:ext>
            </a:extLst>
          </p:cNvPr>
          <p:cNvSpPr>
            <a:spLocks noGrp="1" noChangeArrowheads="1"/>
          </p:cNvSpPr>
          <p:nvPr>
            <p:ph type="body" idx="1"/>
          </p:nvPr>
        </p:nvSpPr>
        <p:spPr>
          <a:xfrm>
            <a:off x="714375" y="1390650"/>
            <a:ext cx="7772400" cy="5141913"/>
          </a:xfrm>
        </p:spPr>
        <p:txBody>
          <a:bodyPr/>
          <a:lstStyle/>
          <a:p>
            <a:pPr marL="461963" indent="-461963">
              <a:buFontTx/>
              <a:buNone/>
            </a:pPr>
            <a:r>
              <a:rPr lang="en-US" altLang="en-US" sz="2000" b="1">
                <a:cs typeface="Times New Roman" panose="02020603050405020304" pitchFamily="18" charset="0"/>
              </a:rPr>
              <a:t>Main References:</a:t>
            </a:r>
          </a:p>
          <a:p>
            <a:pPr marL="461963" indent="-461963">
              <a:buFontTx/>
              <a:buNone/>
            </a:pPr>
            <a:r>
              <a:rPr lang="en-US" altLang="en-US" sz="2000">
                <a:cs typeface="Times New Roman" panose="02020603050405020304" pitchFamily="18" charset="0"/>
              </a:rPr>
              <a:t>Holtz, R.D. and Kovacs, W.D. (1981). </a:t>
            </a:r>
            <a:r>
              <a:rPr lang="en-US" altLang="en-US" sz="2000" i="1">
                <a:cs typeface="Times New Roman" panose="02020603050405020304" pitchFamily="18" charset="0"/>
              </a:rPr>
              <a:t>An Introduction to Geotechnical Engineering</a:t>
            </a:r>
            <a:r>
              <a:rPr lang="en-US" altLang="en-US" sz="2000">
                <a:cs typeface="Times New Roman" panose="02020603050405020304" pitchFamily="18" charset="0"/>
              </a:rPr>
              <a:t>, Prentice Hall. (Chapter 5)</a:t>
            </a:r>
          </a:p>
          <a:p>
            <a:pPr marL="461963" indent="-461963">
              <a:buFontTx/>
              <a:buNone/>
            </a:pPr>
            <a:r>
              <a:rPr lang="en-US" altLang="en-US" sz="2000" b="1">
                <a:cs typeface="Times New Roman" panose="02020603050405020304" pitchFamily="18" charset="0"/>
              </a:rPr>
              <a:t>Others:</a:t>
            </a:r>
          </a:p>
          <a:p>
            <a:pPr marL="461963" indent="-461963">
              <a:buFontTx/>
              <a:buNone/>
            </a:pPr>
            <a:r>
              <a:rPr lang="en-US" altLang="en-US" sz="2000">
                <a:cs typeface="Times New Roman" panose="02020603050405020304" pitchFamily="18" charset="0"/>
              </a:rPr>
              <a:t>Das, B.M. (1998). </a:t>
            </a:r>
            <a:r>
              <a:rPr lang="en-US" altLang="en-US" sz="2000" i="1">
                <a:cs typeface="Times New Roman" panose="02020603050405020304" pitchFamily="18" charset="0"/>
              </a:rPr>
              <a:t>Principles of Geotechnical Engineering</a:t>
            </a:r>
            <a:r>
              <a:rPr lang="en-US" altLang="en-US" sz="2000">
                <a:cs typeface="Times New Roman" panose="02020603050405020304" pitchFamily="18" charset="0"/>
              </a:rPr>
              <a:t>, 4th edition, PWS Publishing Company. </a:t>
            </a:r>
            <a:endParaRPr lang="en-US" altLang="en-US" sz="2000"/>
          </a:p>
          <a:p>
            <a:pPr marL="461963" indent="-461963">
              <a:buFontTx/>
              <a:buNone/>
            </a:pPr>
            <a:endParaRPr lang="en-US" altLang="en-US" sz="2000">
              <a:cs typeface="Times New Roman" panose="02020603050405020304" pitchFamily="18" charset="0"/>
            </a:endParaRPr>
          </a:p>
          <a:p>
            <a:pPr marL="461963" indent="-461963">
              <a:buFontTx/>
              <a:buNone/>
            </a:pPr>
            <a:r>
              <a:rPr lang="en-US" altLang="en-US" sz="2000">
                <a:cs typeface="Times New Roman" panose="02020603050405020304" pitchFamily="18" charset="0"/>
              </a:rPr>
              <a:t>Lambe, T.W. and Whitman, R.V. (1979). </a:t>
            </a:r>
            <a:r>
              <a:rPr lang="en-US" altLang="en-US" sz="2000" i="1">
                <a:cs typeface="Times New Roman" panose="02020603050405020304" pitchFamily="18" charset="0"/>
              </a:rPr>
              <a:t>Soil Mechanics</a:t>
            </a:r>
            <a:r>
              <a:rPr lang="en-US" altLang="en-US" sz="2000">
                <a:cs typeface="Times New Roman" panose="02020603050405020304" pitchFamily="18" charset="0"/>
              </a:rPr>
              <a:t>, SI Version, John Wiley &amp; Sons.</a:t>
            </a:r>
          </a:p>
          <a:p>
            <a:pPr marL="461963" indent="-461963">
              <a:buFontTx/>
              <a:buNone/>
            </a:pPr>
            <a:endParaRPr lang="en-US" altLang="en-US" sz="2000">
              <a:cs typeface="Times New Roman" panose="02020603050405020304" pitchFamily="18" charset="0"/>
            </a:endParaRPr>
          </a:p>
          <a:p>
            <a:pPr marL="461963" indent="-461963">
              <a:buFontTx/>
              <a:buNone/>
            </a:pPr>
            <a:r>
              <a:rPr lang="en-US" altLang="en-US" sz="2000">
                <a:cs typeface="Times New Roman" panose="02020603050405020304" pitchFamily="18" charset="0"/>
              </a:rPr>
              <a:t>Schaefer, V. R. (1997). </a:t>
            </a:r>
            <a:r>
              <a:rPr lang="en-US" altLang="en-US" sz="2000" i="1">
                <a:cs typeface="Times New Roman" panose="02020603050405020304" pitchFamily="18" charset="0"/>
              </a:rPr>
              <a:t>Ground Improvement, Ground Reinforcement, Ground Treatment</a:t>
            </a:r>
            <a:r>
              <a:rPr lang="en-US" altLang="en-US" sz="2000">
                <a:cs typeface="Times New Roman" panose="02020603050405020304" pitchFamily="18" charset="0"/>
              </a:rPr>
              <a:t>, Proceedings of Soil Improvement and Geosynthetics of The Geo-Institute of the American Society of Civil Engineers in conjunction with Geo-Logan’97. Edited by V.R. Schaefer.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FFFFFF"/>
            </a:gs>
            <a:gs pos="100000">
              <a:srgbClr val="FFFFCC"/>
            </a:gs>
          </a:gsLst>
          <a:lin ang="2700000" scaled="1"/>
        </a:gra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368F496D-28D9-42A2-8B39-0A8730FAC1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8FE959-442B-457F-A1D5-7ACE37155D6D}" type="slidenum">
              <a:rPr lang="en-US" altLang="en-US" sz="1400"/>
              <a:pPr eaLnBrk="1" hangingPunct="1"/>
              <a:t>8</a:t>
            </a:fld>
            <a:endParaRPr lang="en-US" altLang="en-US" sz="1400"/>
          </a:p>
        </p:txBody>
      </p:sp>
      <p:sp>
        <p:nvSpPr>
          <p:cNvPr id="14339" name="Rectangle 2">
            <a:extLst>
              <a:ext uri="{FF2B5EF4-FFF2-40B4-BE49-F238E27FC236}">
                <a16:creationId xmlns:a16="http://schemas.microsoft.com/office/drawing/2014/main" id="{8EA5E6CC-CC94-4693-B824-518A35101295}"/>
              </a:ext>
            </a:extLst>
          </p:cNvPr>
          <p:cNvSpPr>
            <a:spLocks noGrp="1" noChangeArrowheads="1"/>
          </p:cNvSpPr>
          <p:nvPr>
            <p:ph type="ctrTitle"/>
          </p:nvPr>
        </p:nvSpPr>
        <p:spPr>
          <a:xfrm>
            <a:off x="685800" y="2286000"/>
            <a:ext cx="7772400" cy="1143000"/>
          </a:xfrm>
        </p:spPr>
        <p:txBody>
          <a:bodyPr/>
          <a:lstStyle/>
          <a:p>
            <a:pPr marL="723900" indent="-723900" algn="ctr" eaLnBrk="1" hangingPunct="1"/>
            <a:r>
              <a:rPr lang="en-US" altLang="en-US"/>
              <a:t>2. Compaction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2222CEF8-077F-4047-B68E-A8FE965CCF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C3B797-BC53-4569-9A6A-2DDF544FC4FD}" type="slidenum">
              <a:rPr lang="en-US" altLang="en-US" sz="1400"/>
              <a:pPr eaLnBrk="1" hangingPunct="1"/>
              <a:t>9</a:t>
            </a:fld>
            <a:endParaRPr lang="en-US" altLang="en-US" sz="1400"/>
          </a:p>
        </p:txBody>
      </p:sp>
      <p:sp>
        <p:nvSpPr>
          <p:cNvPr id="15363" name="Rectangle 2">
            <a:extLst>
              <a:ext uri="{FF2B5EF4-FFF2-40B4-BE49-F238E27FC236}">
                <a16:creationId xmlns:a16="http://schemas.microsoft.com/office/drawing/2014/main" id="{2D358FBC-35BF-429D-B4A8-A22C78020F02}"/>
              </a:ext>
            </a:extLst>
          </p:cNvPr>
          <p:cNvSpPr>
            <a:spLocks noGrp="1" noChangeArrowheads="1"/>
          </p:cNvSpPr>
          <p:nvPr>
            <p:ph type="title"/>
          </p:nvPr>
        </p:nvSpPr>
        <p:spPr/>
        <p:txBody>
          <a:bodyPr/>
          <a:lstStyle/>
          <a:p>
            <a:pPr eaLnBrk="1" hangingPunct="1"/>
            <a:r>
              <a:rPr lang="en-US" altLang="en-US"/>
              <a:t>2.1 Compaction and Objectives</a:t>
            </a:r>
          </a:p>
        </p:txBody>
      </p:sp>
      <p:sp>
        <p:nvSpPr>
          <p:cNvPr id="15364" name="Rectangle 3">
            <a:extLst>
              <a:ext uri="{FF2B5EF4-FFF2-40B4-BE49-F238E27FC236}">
                <a16:creationId xmlns:a16="http://schemas.microsoft.com/office/drawing/2014/main" id="{8C4712A7-44BB-4626-92C4-E30BF950EC0E}"/>
              </a:ext>
            </a:extLst>
          </p:cNvPr>
          <p:cNvSpPr>
            <a:spLocks noGrp="1" noChangeArrowheads="1"/>
          </p:cNvSpPr>
          <p:nvPr>
            <p:ph type="body" idx="1"/>
          </p:nvPr>
        </p:nvSpPr>
        <p:spPr/>
        <p:txBody>
          <a:bodyPr/>
          <a:lstStyle/>
          <a:p>
            <a:pPr marL="115888" indent="-115888">
              <a:buFontTx/>
              <a:buNone/>
            </a:pPr>
            <a:r>
              <a:rPr lang="en-US" altLang="en-US" sz="2400">
                <a:solidFill>
                  <a:schemeClr val="accent2"/>
                </a:solidFill>
              </a:rPr>
              <a:t>Compaction</a:t>
            </a:r>
          </a:p>
          <a:p>
            <a:pPr marL="115888" indent="-115888" algn="just"/>
            <a:r>
              <a:rPr lang="en-US" altLang="en-US" sz="2000"/>
              <a:t>Many types of earth construction, such as dams, retaining walls, highways, and airport, require man-placed soil, or fill. To compact a soil, that is, to place it in a dense state.</a:t>
            </a:r>
          </a:p>
          <a:p>
            <a:pPr marL="115888" indent="-115888" algn="just"/>
            <a:r>
              <a:rPr lang="en-US" altLang="en-US" sz="2000"/>
              <a:t>The dense state is achieved through the reduction of the air voids in the soil, with little or no reduction in the water content. This process must not be confused with consolidation, in which water is squeezed out under the action of a continuous static load.</a:t>
            </a:r>
          </a:p>
          <a:p>
            <a:pPr marL="115888" indent="-115888">
              <a:buFontTx/>
              <a:buNone/>
            </a:pPr>
            <a:endParaRPr lang="en-US" altLang="en-US" sz="2000"/>
          </a:p>
          <a:p>
            <a:pPr marL="115888" indent="-115888">
              <a:buFontTx/>
              <a:buNone/>
            </a:pPr>
            <a:r>
              <a:rPr lang="en-US" altLang="en-US" sz="2400">
                <a:solidFill>
                  <a:schemeClr val="accent2"/>
                </a:solidFill>
              </a:rPr>
              <a:t>Objectives:</a:t>
            </a:r>
          </a:p>
          <a:p>
            <a:pPr marL="115888" indent="-115888">
              <a:buFontTx/>
              <a:buAutoNum type="arabicParenBoth"/>
            </a:pPr>
            <a:r>
              <a:rPr lang="en-US" altLang="en-US" sz="2000"/>
              <a:t> Decrease future settlements</a:t>
            </a:r>
          </a:p>
          <a:p>
            <a:pPr marL="115888" indent="-115888">
              <a:buFontTx/>
              <a:buAutoNum type="arabicParenBoth"/>
            </a:pPr>
            <a:r>
              <a:rPr lang="en-US" altLang="en-US" sz="2000"/>
              <a:t> Increase shear strength</a:t>
            </a:r>
          </a:p>
          <a:p>
            <a:pPr marL="115888" indent="-115888">
              <a:buFontTx/>
              <a:buAutoNum type="arabicParenBoth"/>
            </a:pPr>
            <a:r>
              <a:rPr lang="en-US" altLang="en-US" sz="2000"/>
              <a:t> Decrease permeability</a:t>
            </a:r>
          </a:p>
        </p:txBody>
      </p:sp>
      <p:sp>
        <p:nvSpPr>
          <p:cNvPr id="15365" name="Text Box 4">
            <a:extLst>
              <a:ext uri="{FF2B5EF4-FFF2-40B4-BE49-F238E27FC236}">
                <a16:creationId xmlns:a16="http://schemas.microsoft.com/office/drawing/2014/main" id="{CB2285B0-4622-4B3C-AEEF-5DAA6DD0CD2F}"/>
              </a:ext>
            </a:extLst>
          </p:cNvPr>
          <p:cNvSpPr txBox="1">
            <a:spLocks noChangeArrowheads="1"/>
          </p:cNvSpPr>
          <p:nvPr/>
        </p:nvSpPr>
        <p:spPr bwMode="auto">
          <a:xfrm>
            <a:off x="6197600" y="5994400"/>
            <a:ext cx="2454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200"/>
              <a:t>(From Lambe, 1991; Head, 1992)</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11243</TotalTime>
  <Words>4258</Words>
  <Application>Microsoft Office PowerPoint</Application>
  <PresentationFormat>On-screen Show (4:3)</PresentationFormat>
  <Paragraphs>582</Paragraphs>
  <Slides>74</Slides>
  <Notes>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Default Design</vt:lpstr>
      <vt:lpstr>V Compaction</vt:lpstr>
      <vt:lpstr>Outline</vt:lpstr>
      <vt:lpstr>1. Soil Improvement</vt:lpstr>
      <vt:lpstr>1.1 Methods for Soil Improvement</vt:lpstr>
      <vt:lpstr>1.1 Methods for Soil Improvement- Jet Grouting</vt:lpstr>
      <vt:lpstr>1.1 Methods for Soil Improvement-Soil Nailing</vt:lpstr>
      <vt:lpstr>1.2 Elephant and Compaction</vt:lpstr>
      <vt:lpstr>2. Compaction</vt:lpstr>
      <vt:lpstr>2.1 Compaction and Objectives</vt:lpstr>
      <vt:lpstr>2.2 General Compaction Methods</vt:lpstr>
      <vt:lpstr>3. Theory of Compaction (Laboratory Test)</vt:lpstr>
      <vt:lpstr>3.1 Laboratory Compaction</vt:lpstr>
      <vt:lpstr>3.1.1 Various Types</vt:lpstr>
      <vt:lpstr>3.1.2 Test Equipment</vt:lpstr>
      <vt:lpstr>3.1.3 Comparison-                 Standard and Modified Proctor Compaction Test</vt:lpstr>
      <vt:lpstr>3.1.3 Comparison-                Standard and Modified Proctor Compaction Test (Cont.)</vt:lpstr>
      <vt:lpstr>3.1.3 Comparison-Summary</vt:lpstr>
      <vt:lpstr>3.1.4 Comparison-Why?</vt:lpstr>
      <vt:lpstr>3.2 Variables of Compaction</vt:lpstr>
      <vt:lpstr>3.3 Procedures and Results</vt:lpstr>
      <vt:lpstr>3.3 Procedures and Results (Cont.)</vt:lpstr>
      <vt:lpstr>3.3 Procedures and Results (Cont.)</vt:lpstr>
      <vt:lpstr>3.3 Procedures and Results (Cont.)</vt:lpstr>
      <vt:lpstr>3.3 Procedures and Results-Explanation</vt:lpstr>
      <vt:lpstr>3.3 Procedures and Results-Notes</vt:lpstr>
      <vt:lpstr>3.4 Effects of Soil Types on Compaction</vt:lpstr>
      <vt:lpstr>3.5 Field and Laboratory Compaction</vt:lpstr>
      <vt:lpstr>4. Properties and Structure of Compacted Fine-grained Soils</vt:lpstr>
      <vt:lpstr>4.1 Structure of Compacted Clays</vt:lpstr>
      <vt:lpstr>4.2 Engineering Properties-Permeability </vt:lpstr>
      <vt:lpstr>4.3 Engineering Properties-Compressibility </vt:lpstr>
      <vt:lpstr>4.3 Engineering Properties-Compressibility</vt:lpstr>
      <vt:lpstr>4.4 Engineering Properties-Swelling </vt:lpstr>
      <vt:lpstr>4.5 Engineering Properties-Strength</vt:lpstr>
      <vt:lpstr>4.5 Engineering Properties-Strength (Cont.)</vt:lpstr>
      <vt:lpstr>4.6 Engineering Properties-Summary</vt:lpstr>
      <vt:lpstr>4.6 Engineering Properties-Summary (Cont.)</vt:lpstr>
      <vt:lpstr>4.6 Engineering Properties-Notes</vt:lpstr>
      <vt:lpstr>5. Field Compaction Equipment  and Procedures</vt:lpstr>
      <vt:lpstr>5.1 Equipment</vt:lpstr>
      <vt:lpstr>5.1 Equipment (Cont.)</vt:lpstr>
      <vt:lpstr>5.1 Equipment (Cont.)</vt:lpstr>
      <vt:lpstr>5.1 Equipment (Cont.)</vt:lpstr>
      <vt:lpstr>5.1 Equipment (Cont.)</vt:lpstr>
      <vt:lpstr>5.1 Equipment (Cont.)</vt:lpstr>
      <vt:lpstr>5.1 Equipment-Summary</vt:lpstr>
      <vt:lpstr>5.2 Variables-Vibratory Compaction</vt:lpstr>
      <vt:lpstr>5.2.1 Frequency </vt:lpstr>
      <vt:lpstr>5.2.2 Roller Travel Speed</vt:lpstr>
      <vt:lpstr>5.2.3 Roller Passes</vt:lpstr>
      <vt:lpstr>5.2.4 Determine the Lift Height</vt:lpstr>
      <vt:lpstr>5.3 Dynamic Compaction</vt:lpstr>
      <vt:lpstr>5.4 Vibroflotation</vt:lpstr>
      <vt:lpstr>5.4 Vibroflotation-Procedures</vt:lpstr>
      <vt:lpstr>6. Field Compaction  Control and Specifications</vt:lpstr>
      <vt:lpstr>6.1 Control Parameters</vt:lpstr>
      <vt:lpstr>6.2 Design-Construct Procedures</vt:lpstr>
      <vt:lpstr>6.3 Specifications</vt:lpstr>
      <vt:lpstr>6.4 Relative Compaction (R.C.)</vt:lpstr>
      <vt:lpstr>6.5 Determine the Water Content (in Field)</vt:lpstr>
      <vt:lpstr>6.6 Determine the Relative Compaction in the Field</vt:lpstr>
      <vt:lpstr>6.6.1 Destructive  Methods</vt:lpstr>
      <vt:lpstr>6.6.1 Destructive Methods (Cont.)</vt:lpstr>
      <vt:lpstr>6.6.1 Destructive Methods (Cont.)</vt:lpstr>
      <vt:lpstr>6.6.1 Destructive Methods (Cont.)</vt:lpstr>
      <vt:lpstr>6.6.2 Nondestructive  Methods</vt:lpstr>
      <vt:lpstr>6.6.2 Nondestructive Methods (Cont.)</vt:lpstr>
      <vt:lpstr>7. Estimating Performance of Compacted Soils</vt:lpstr>
      <vt:lpstr>7.1 Definition of Pavement Systems</vt:lpstr>
      <vt:lpstr>7.2 Characteristics Pertinent to Roads and Airfield </vt:lpstr>
      <vt:lpstr>7.2 Characteristics Pertinent to Roads and Airfield (Cont.) </vt:lpstr>
      <vt:lpstr>7.3 Engineering Properties of Compacted Soils</vt:lpstr>
      <vt:lpstr>8. Suggested Homework</vt:lpstr>
      <vt:lpstr>9. References</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Yu-Hsing Wang</dc:creator>
  <cp:lastModifiedBy>Unknown User</cp:lastModifiedBy>
  <cp:revision>275</cp:revision>
  <dcterms:created xsi:type="dcterms:W3CDTF">2001-10-17T00:24:43Z</dcterms:created>
  <dcterms:modified xsi:type="dcterms:W3CDTF">2020-04-03T01:02:51Z</dcterms:modified>
</cp:coreProperties>
</file>