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68" r:id="rId4"/>
    <p:sldId id="269" r:id="rId5"/>
    <p:sldId id="258" r:id="rId6"/>
    <p:sldId id="265" r:id="rId7"/>
    <p:sldId id="27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812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3748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54165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2552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3832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8055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922429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40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8388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9580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94941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4102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435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9295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320119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394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315895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5938" y="2601531"/>
            <a:ext cx="5035639" cy="1030311"/>
          </a:xfrm>
        </p:spPr>
        <p:txBody>
          <a:bodyPr>
            <a:normAutofit/>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Box &amp; Whisker Plot                                         </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6891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8287"/>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Introduction:</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287886"/>
            <a:ext cx="9393945" cy="5318975"/>
          </a:xfrm>
        </p:spPr>
        <p:txBody>
          <a:bodyPr>
            <a:normAutofit/>
          </a:bodyPr>
          <a:lstStyle/>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Box and whisker plots are very effective and easy to read, as they can summarize data from multiple sources and display the results in a single graph. Box and whisker plots allow for comparison of data from different categories for easier, more effective decision </a:t>
            </a:r>
            <a:r>
              <a:rPr lang="en-US" sz="2400" dirty="0" smtClean="0">
                <a:solidFill>
                  <a:schemeClr val="tx1"/>
                </a:solidFill>
                <a:latin typeface="Times New Roman" panose="02020603050405020304" pitchFamily="18" charset="0"/>
                <a:cs typeface="Times New Roman" panose="02020603050405020304" pitchFamily="18" charset="0"/>
              </a:rPr>
              <a:t>making.</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a:t>
            </a:r>
            <a:r>
              <a:rPr lang="en-US" sz="2400" b="1" i="1" dirty="0" smtClean="0">
                <a:solidFill>
                  <a:schemeClr val="tx1"/>
                </a:solidFill>
                <a:latin typeface="Times New Roman" panose="02020603050405020304" pitchFamily="18" charset="0"/>
                <a:cs typeface="Times New Roman" panose="02020603050405020304" pitchFamily="18" charset="0"/>
              </a:rPr>
              <a:t>box plot </a:t>
            </a:r>
            <a:r>
              <a:rPr lang="en-US" sz="2400" dirty="0" smtClean="0">
                <a:solidFill>
                  <a:schemeClr val="tx1"/>
                </a:solidFill>
                <a:latin typeface="Times New Roman" panose="02020603050405020304" pitchFamily="18" charset="0"/>
                <a:cs typeface="Times New Roman" panose="02020603050405020304" pitchFamily="18" charset="0"/>
              </a:rPr>
              <a:t>, which are graphically very simple, are based on the     median, and a </a:t>
            </a:r>
            <a:r>
              <a:rPr lang="en-US" sz="2400" b="1" u="sng" dirty="0">
                <a:solidFill>
                  <a:schemeClr val="tx1"/>
                </a:solidFill>
                <a:latin typeface="Times New Roman" panose="02020603050405020304" pitchFamily="18" charset="0"/>
                <a:cs typeface="Times New Roman" panose="02020603050405020304" pitchFamily="18" charset="0"/>
              </a:rPr>
              <a:t>I</a:t>
            </a:r>
            <a:r>
              <a:rPr lang="en-US" sz="2400" b="1" u="sng" dirty="0" smtClean="0">
                <a:solidFill>
                  <a:schemeClr val="tx1"/>
                </a:solidFill>
                <a:latin typeface="Times New Roman" panose="02020603050405020304" pitchFamily="18" charset="0"/>
                <a:cs typeface="Times New Roman" panose="02020603050405020304" pitchFamily="18" charset="0"/>
              </a:rPr>
              <a:t>nterquartile Range</a:t>
            </a:r>
            <a:r>
              <a:rPr lang="en-US" sz="2400" dirty="0" smtClean="0">
                <a:solidFill>
                  <a:schemeClr val="tx1"/>
                </a:solidFill>
                <a:latin typeface="Times New Roman" panose="02020603050405020304" pitchFamily="18" charset="0"/>
                <a:cs typeface="Times New Roman" panose="02020603050405020304" pitchFamily="18" charset="0"/>
              </a:rPr>
              <a:t> (IQR) </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smtClean="0">
                <a:solidFill>
                  <a:schemeClr val="tx1"/>
                </a:solidFill>
                <a:latin typeface="Times New Roman" panose="02020603050405020304" pitchFamily="18" charset="0"/>
                <a:cs typeface="Times New Roman" panose="02020603050405020304" pitchFamily="18" charset="0"/>
              </a:rPr>
              <a:t>They are informative and effective for comparing two or more data sets / distribution.</a:t>
            </a:r>
          </a:p>
          <a:p>
            <a:pPr algn="ctr">
              <a:buFont typeface="Wingdings" panose="05000000000000000000" pitchFamily="2" charset="2"/>
              <a:buChar char="ü"/>
            </a:pPr>
            <a:r>
              <a:rPr lang="en-US" sz="2400" i="1" dirty="0" smtClean="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86733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108812"/>
          </a:xfrm>
        </p:spPr>
        <p:txBody>
          <a:bodyPr>
            <a:noAutofit/>
          </a:bodyPr>
          <a:lstStyle/>
          <a:p>
            <a:pPr marL="342900" indent="-342900">
              <a:buFont typeface="Wingdings" panose="05000000000000000000" pitchFamily="2" charset="2"/>
              <a:buChar char="Ø"/>
            </a:pPr>
            <a:r>
              <a:rPr lang="en-US" sz="2400" b="1">
                <a:solidFill>
                  <a:schemeClr val="tx1"/>
                </a:solidFill>
                <a:latin typeface="Times New Roman" panose="02020603050405020304" pitchFamily="18" charset="0"/>
                <a:cs typeface="Times New Roman" panose="02020603050405020304" pitchFamily="18" charset="0"/>
              </a:rPr>
              <a:t>When </a:t>
            </a:r>
            <a:r>
              <a:rPr lang="en-US" sz="2400" b="1" smtClean="0">
                <a:solidFill>
                  <a:schemeClr val="tx1"/>
                </a:solidFill>
                <a:latin typeface="Times New Roman" panose="02020603050405020304" pitchFamily="18" charset="0"/>
                <a:cs typeface="Times New Roman" panose="02020603050405020304" pitchFamily="18" charset="0"/>
              </a:rPr>
              <a:t>to </a:t>
            </a:r>
            <a:r>
              <a:rPr lang="en-US" sz="2400" b="1" dirty="0">
                <a:solidFill>
                  <a:schemeClr val="tx1"/>
                </a:solidFill>
                <a:latin typeface="Times New Roman" panose="02020603050405020304" pitchFamily="18" charset="0"/>
                <a:cs typeface="Times New Roman" panose="02020603050405020304" pitchFamily="18" charset="0"/>
              </a:rPr>
              <a:t>u</a:t>
            </a:r>
            <a:r>
              <a:rPr lang="en-US" sz="2400" b="1" dirty="0" smtClean="0">
                <a:solidFill>
                  <a:schemeClr val="tx1"/>
                </a:solidFill>
                <a:latin typeface="Times New Roman" panose="02020603050405020304" pitchFamily="18" charset="0"/>
                <a:cs typeface="Times New Roman" panose="02020603050405020304" pitchFamily="18" charset="0"/>
              </a:rPr>
              <a:t>se </a:t>
            </a:r>
            <a:r>
              <a:rPr lang="en-US" sz="2400" b="1" dirty="0">
                <a:solidFill>
                  <a:schemeClr val="tx1"/>
                </a:solidFill>
                <a:latin typeface="Times New Roman" panose="02020603050405020304" pitchFamily="18" charset="0"/>
                <a:cs typeface="Times New Roman" panose="02020603050405020304" pitchFamily="18" charset="0"/>
              </a:rPr>
              <a:t>a Box and Whisker </a:t>
            </a:r>
            <a:r>
              <a:rPr lang="en-US" sz="2400" b="1" dirty="0" smtClean="0">
                <a:solidFill>
                  <a:schemeClr val="tx1"/>
                </a:solidFill>
                <a:latin typeface="Times New Roman" panose="02020603050405020304" pitchFamily="18" charset="0"/>
                <a:cs typeface="Times New Roman" panose="02020603050405020304" pitchFamily="18" charset="0"/>
              </a:rPr>
              <a:t>Plot:</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we use a </a:t>
            </a:r>
            <a:r>
              <a:rPr lang="en-US" sz="2400" dirty="0">
                <a:solidFill>
                  <a:schemeClr val="tx1"/>
                </a:solidFill>
                <a:latin typeface="Times New Roman" panose="02020603050405020304" pitchFamily="18" charset="0"/>
                <a:cs typeface="Times New Roman" panose="02020603050405020304" pitchFamily="18" charset="0"/>
              </a:rPr>
              <a:t>box and whisker plots when you have multiple data sets from independent sources that are related to each other in some way.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Examples: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Data </a:t>
            </a:r>
            <a:r>
              <a:rPr lang="en-US" sz="2400" dirty="0">
                <a:solidFill>
                  <a:schemeClr val="tx1"/>
                </a:solidFill>
                <a:latin typeface="Times New Roman" panose="02020603050405020304" pitchFamily="18" charset="0"/>
                <a:cs typeface="Times New Roman" panose="02020603050405020304" pitchFamily="18" charset="0"/>
              </a:rPr>
              <a:t>from before and after a </a:t>
            </a:r>
            <a:r>
              <a:rPr lang="en-US" sz="2400" dirty="0" smtClean="0">
                <a:solidFill>
                  <a:schemeClr val="tx1"/>
                </a:solidFill>
                <a:latin typeface="Times New Roman" panose="02020603050405020304" pitchFamily="18" charset="0"/>
                <a:cs typeface="Times New Roman" panose="02020603050405020304" pitchFamily="18" charset="0"/>
              </a:rPr>
              <a:t>process.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644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804849"/>
          </a:xfrm>
        </p:spPr>
        <p:txBody>
          <a:bodyPr>
            <a:noAutofit/>
          </a:bodyPr>
          <a:lstStyle/>
          <a:p>
            <a:pPr marL="342900" indent="-342900">
              <a:buFont typeface="Wingdings" panose="05000000000000000000" pitchFamily="2" charset="2"/>
              <a:buChar char="Ø"/>
            </a:pPr>
            <a:r>
              <a:rPr lang="en-US" sz="2400" b="1" dirty="0">
                <a:solidFill>
                  <a:schemeClr val="tx1"/>
                </a:solidFill>
                <a:latin typeface="Times New Roman" panose="02020603050405020304" pitchFamily="18" charset="0"/>
                <a:cs typeface="Times New Roman" panose="02020603050405020304" pitchFamily="18" charset="0"/>
              </a:rPr>
              <a:t>How to Make a Box and Whisker Plot</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procedure to develop a box and whisker plot comes from the five statistics below.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Maximum value:</a:t>
            </a:r>
            <a:r>
              <a:rPr lang="en-US" sz="2400" dirty="0">
                <a:solidFill>
                  <a:schemeClr val="tx1"/>
                </a:solidFill>
                <a:latin typeface="Times New Roman" panose="02020603050405020304" pitchFamily="18" charset="0"/>
                <a:cs typeface="Times New Roman" panose="02020603050405020304" pitchFamily="18" charset="0"/>
              </a:rPr>
              <a:t> The largest value in the data set</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Minimum </a:t>
            </a:r>
            <a:r>
              <a:rPr lang="en-US" sz="2400" b="1" dirty="0">
                <a:solidFill>
                  <a:schemeClr val="tx1"/>
                </a:solidFill>
                <a:latin typeface="Times New Roman" panose="02020603050405020304" pitchFamily="18" charset="0"/>
                <a:cs typeface="Times New Roman" panose="02020603050405020304" pitchFamily="18" charset="0"/>
              </a:rPr>
              <a:t>value:</a:t>
            </a:r>
            <a:r>
              <a:rPr lang="en-US" sz="2400" dirty="0">
                <a:solidFill>
                  <a:schemeClr val="tx1"/>
                </a:solidFill>
                <a:latin typeface="Times New Roman" panose="02020603050405020304" pitchFamily="18" charset="0"/>
                <a:cs typeface="Times New Roman" panose="02020603050405020304" pitchFamily="18" charset="0"/>
              </a:rPr>
              <a:t> The smallest value in the data set</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First </a:t>
            </a:r>
            <a:r>
              <a:rPr lang="en-US" sz="2400" b="1" dirty="0">
                <a:solidFill>
                  <a:schemeClr val="tx1"/>
                </a:solidFill>
                <a:latin typeface="Times New Roman" panose="02020603050405020304" pitchFamily="18" charset="0"/>
                <a:cs typeface="Times New Roman" panose="02020603050405020304" pitchFamily="18" charset="0"/>
              </a:rPr>
              <a:t>quartile:</a:t>
            </a:r>
            <a:r>
              <a:rPr lang="en-US" sz="2400" dirty="0">
                <a:solidFill>
                  <a:schemeClr val="tx1"/>
                </a:solidFill>
                <a:latin typeface="Times New Roman" panose="02020603050405020304" pitchFamily="18" charset="0"/>
                <a:cs typeface="Times New Roman" panose="02020603050405020304" pitchFamily="18" charset="0"/>
              </a:rPr>
              <a:t> The value below which the lower 25% of the data are contained</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Median value:</a:t>
            </a:r>
            <a:r>
              <a:rPr lang="en-US" sz="2400" dirty="0">
                <a:solidFill>
                  <a:schemeClr val="tx1"/>
                </a:solidFill>
                <a:latin typeface="Times New Roman" panose="02020603050405020304" pitchFamily="18" charset="0"/>
                <a:cs typeface="Times New Roman" panose="02020603050405020304" pitchFamily="18" charset="0"/>
              </a:rPr>
              <a:t> The middle number in a range of numbers</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Third quartile:</a:t>
            </a:r>
            <a:r>
              <a:rPr lang="en-US" sz="2400" dirty="0">
                <a:solidFill>
                  <a:schemeClr val="tx1"/>
                </a:solidFill>
                <a:latin typeface="Times New Roman" panose="02020603050405020304" pitchFamily="18" charset="0"/>
                <a:cs typeface="Times New Roman" panose="02020603050405020304" pitchFamily="18" charset="0"/>
              </a:rPr>
              <a:t> The value above which the upper 25% of the data are contained</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52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180304"/>
            <a:ext cx="9272788" cy="6439437"/>
          </a:xfrm>
        </p:spPr>
        <p:txBody>
          <a:bodyPr>
            <a:noAutofit/>
          </a:bodyPr>
          <a:lstStyle/>
          <a:p>
            <a:pPr marL="571500" indent="-571500">
              <a:buFont typeface="Wingdings" panose="05000000000000000000" pitchFamily="2" charset="2"/>
              <a:buChar char="Ø"/>
            </a:pPr>
            <a:r>
              <a:rPr lang="en-US" sz="2400" b="1" dirty="0" smtClean="0">
                <a:solidFill>
                  <a:schemeClr val="tx1"/>
                </a:solidFill>
                <a:latin typeface="Times New Roman" panose="02020603050405020304" pitchFamily="18" charset="0"/>
                <a:cs typeface="Times New Roman" panose="02020603050405020304" pitchFamily="18" charset="0"/>
              </a:rPr>
              <a:t>Example: Construct a box  &amp; whisker plot for the given data.</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Mini       </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6.25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Max        </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16.5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IQR      = 9.25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Q</a:t>
            </a:r>
            <a:r>
              <a:rPr lang="en-US" sz="2400" baseline="-52000" dirty="0" smtClean="0">
                <a:solidFill>
                  <a:schemeClr val="tx1"/>
                </a:solidFill>
                <a:latin typeface="Times New Roman" panose="02020603050405020304" pitchFamily="18" charset="0"/>
                <a:cs typeface="Times New Roman" panose="02020603050405020304" pitchFamily="18" charset="0"/>
              </a:rPr>
              <a:t>1</a:t>
            </a:r>
            <a:r>
              <a:rPr lang="en-US" sz="2400" dirty="0" smtClean="0">
                <a:solidFill>
                  <a:schemeClr val="tx1"/>
                </a:solidFill>
                <a:latin typeface="Times New Roman" panose="02020603050405020304" pitchFamily="18" charset="0"/>
                <a:cs typeface="Times New Roman" panose="02020603050405020304" pitchFamily="18" charset="0"/>
              </a:rPr>
              <a:t>          = 3.75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Q</a:t>
            </a:r>
            <a:r>
              <a:rPr lang="en-US" sz="2400" baseline="-52000" dirty="0" smtClean="0">
                <a:solidFill>
                  <a:schemeClr val="tx1"/>
                </a:solidFill>
                <a:latin typeface="Times New Roman" panose="02020603050405020304" pitchFamily="18" charset="0"/>
                <a:cs typeface="Times New Roman" panose="02020603050405020304" pitchFamily="18" charset="0"/>
              </a:rPr>
              <a:t>3</a:t>
            </a:r>
            <a:r>
              <a:rPr lang="en-US" sz="2400" dirty="0" smtClean="0">
                <a:solidFill>
                  <a:schemeClr val="tx1"/>
                </a:solidFill>
                <a:latin typeface="Times New Roman" panose="02020603050405020304" pitchFamily="18" charset="0"/>
                <a:cs typeface="Times New Roman" panose="02020603050405020304" pitchFamily="18" charset="0"/>
              </a:rPr>
              <a:t>         = </a:t>
            </a:r>
            <a:r>
              <a:rPr lang="en-US" sz="2400" dirty="0">
                <a:solidFill>
                  <a:schemeClr val="tx1"/>
                </a:solidFill>
                <a:latin typeface="Times New Roman" panose="02020603050405020304" pitchFamily="18" charset="0"/>
                <a:cs typeface="Times New Roman" panose="02020603050405020304" pitchFamily="18" charset="0"/>
              </a:rPr>
              <a:t>5.5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051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106" y="0"/>
            <a:ext cx="9067167" cy="15661335"/>
          </a:xfrm>
        </p:spPr>
        <p:txBody>
          <a:bodyPr>
            <a:normAutofit/>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The Box And whisker plot:</a:t>
            </a:r>
            <a:br>
              <a:rPr lang="en-US" sz="3200" b="1" dirty="0" smtClean="0">
                <a:solidFill>
                  <a:schemeClr val="tx1"/>
                </a:solidFill>
                <a:latin typeface="Times New Roman" panose="02020603050405020304" pitchFamily="18" charset="0"/>
                <a:cs typeface="Times New Roman" panose="02020603050405020304" pitchFamily="18" charset="0"/>
              </a:rPr>
            </a:br>
            <a:r>
              <a:rPr lang="en-US" sz="3200" b="1" dirty="0">
                <a:solidFill>
                  <a:schemeClr val="tx1"/>
                </a:solidFill>
                <a:latin typeface="Times New Roman" panose="02020603050405020304" pitchFamily="18" charset="0"/>
                <a:cs typeface="Times New Roman" panose="02020603050405020304" pitchFamily="18" charset="0"/>
              </a:rPr>
              <a:t/>
            </a:r>
            <a:br>
              <a:rPr lang="en-US" sz="3200" b="1" dirty="0">
                <a:solidFill>
                  <a:schemeClr val="tx1"/>
                </a:solidFill>
                <a:latin typeface="Times New Roman" panose="02020603050405020304" pitchFamily="18" charset="0"/>
                <a:cs typeface="Times New Roman" panose="02020603050405020304" pitchFamily="18" charset="0"/>
              </a:rPr>
            </a:br>
            <a:r>
              <a:rPr lang="en-US" b="1" dirty="0" smtClean="0">
                <a:solidFill>
                  <a:schemeClr val="tx1"/>
                </a:solidFill>
              </a:rPr>
              <a:t/>
            </a:r>
            <a:br>
              <a:rPr lang="en-US" b="1" dirty="0" smtClean="0">
                <a:solidFill>
                  <a:schemeClr val="tx1"/>
                </a:solidFill>
              </a:rPr>
            </a:br>
            <a:r>
              <a:rPr lang="en-US" sz="1600" b="1" dirty="0" smtClean="0">
                <a:solidFill>
                  <a:schemeClr val="tx1"/>
                </a:solidFill>
              </a:rPr>
              <a:t>                                                                        </a:t>
            </a:r>
            <a:br>
              <a:rPr lang="en-US" sz="1600" b="1" dirty="0" smtClean="0">
                <a:solidFill>
                  <a:schemeClr val="tx1"/>
                </a:solidFill>
              </a:rPr>
            </a:br>
            <a:r>
              <a:rPr lang="en-US" sz="1600" b="1" dirty="0" smtClean="0">
                <a:solidFill>
                  <a:schemeClr val="tx1"/>
                </a:solidFill>
              </a:rPr>
              <a:t>                                                           </a:t>
            </a:r>
            <a:r>
              <a:rPr lang="en-US" sz="1600" b="1" dirty="0" smtClean="0">
                <a:solidFill>
                  <a:schemeClr val="tx1"/>
                </a:solidFill>
                <a:latin typeface="Times New Roman" panose="02020603050405020304" pitchFamily="18" charset="0"/>
                <a:cs typeface="Times New Roman" panose="02020603050405020304" pitchFamily="18" charset="0"/>
              </a:rPr>
              <a:t>3.75</a:t>
            </a:r>
            <a:r>
              <a:rPr lang="en-US" sz="1600" b="1" dirty="0" smtClean="0">
                <a:solidFill>
                  <a:schemeClr val="tx1"/>
                </a:solidFill>
              </a:rPr>
              <a:t>    </a:t>
            </a:r>
            <a:r>
              <a:rPr lang="en-US" sz="3200" b="1" dirty="0" smtClean="0">
                <a:solidFill>
                  <a:schemeClr val="tx1"/>
                </a:solidFill>
              </a:rPr>
              <a:t>+   </a:t>
            </a:r>
            <a:r>
              <a:rPr lang="en-US" sz="1600" b="1" dirty="0" smtClean="0">
                <a:solidFill>
                  <a:schemeClr val="tx1"/>
                </a:solidFill>
                <a:latin typeface="Times New Roman" panose="02020603050405020304" pitchFamily="18" charset="0"/>
                <a:cs typeface="Times New Roman" panose="02020603050405020304" pitchFamily="18" charset="0"/>
              </a:rPr>
              <a:t>5.5</a:t>
            </a:r>
            <a:r>
              <a:rPr lang="en-US" b="1" dirty="0">
                <a:solidFill>
                  <a:schemeClr val="tx1"/>
                </a:solidFill>
              </a:rPr>
              <a:t/>
            </a:r>
            <a:br>
              <a:rPr lang="en-US" b="1" dirty="0">
                <a:solidFill>
                  <a:schemeClr val="tx1"/>
                </a:solidFill>
              </a:rPr>
            </a:br>
            <a:r>
              <a:rPr lang="en-US" b="1" dirty="0" smtClean="0">
                <a:solidFill>
                  <a:schemeClr val="tx1"/>
                </a:solidFill>
              </a:rPr>
              <a:t>                                  </a:t>
            </a:r>
            <a:br>
              <a:rPr lang="en-US" b="1" dirty="0" smtClean="0">
                <a:solidFill>
                  <a:schemeClr val="tx1"/>
                </a:solidFill>
              </a:rPr>
            </a:br>
            <a:r>
              <a:rPr lang="en-US" b="1" dirty="0" smtClean="0">
                <a:solidFill>
                  <a:schemeClr val="tx1"/>
                </a:solidFill>
              </a:rPr>
              <a:t>           </a:t>
            </a:r>
            <a:r>
              <a:rPr lang="en-US" sz="1800" b="1" dirty="0" smtClean="0">
                <a:solidFill>
                  <a:schemeClr val="tx1"/>
                </a:solidFill>
                <a:latin typeface="Times New Roman" panose="02020603050405020304" pitchFamily="18" charset="0"/>
                <a:cs typeface="Times New Roman" panose="02020603050405020304" pitchFamily="18" charset="0"/>
              </a:rPr>
              <a:t>Mini= 6.25</a:t>
            </a:r>
            <a:r>
              <a:rPr lang="en-US" b="1" dirty="0" smtClean="0">
                <a:solidFill>
                  <a:schemeClr val="tx1"/>
                </a:solidFill>
              </a:rPr>
              <a:t>                            </a:t>
            </a:r>
            <a:r>
              <a:rPr lang="en-US" sz="1600" b="1" dirty="0" smtClean="0">
                <a:solidFill>
                  <a:schemeClr val="tx1"/>
                </a:solidFill>
                <a:latin typeface="Times New Roman" panose="02020603050405020304" pitchFamily="18" charset="0"/>
                <a:cs typeface="Times New Roman" panose="02020603050405020304" pitchFamily="18" charset="0"/>
              </a:rPr>
              <a:t>Maxi= 16.5</a:t>
            </a:r>
            <a:br>
              <a:rPr lang="en-US" sz="16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rPr>
              <a:t> </a:t>
            </a:r>
            <a:r>
              <a:rPr lang="en-US" sz="1400" b="1" dirty="0" smtClean="0">
                <a:solidFill>
                  <a:schemeClr val="tx1"/>
                </a:solidFill>
              </a:rPr>
              <a:t>                                                                </a:t>
            </a:r>
            <a:r>
              <a:rPr lang="en-US" sz="1400" b="1" dirty="0" smtClean="0">
                <a:solidFill>
                  <a:schemeClr val="tx1"/>
                </a:solidFill>
                <a:latin typeface="Times New Roman" panose="02020603050405020304" pitchFamily="18" charset="0"/>
                <a:cs typeface="Times New Roman" panose="02020603050405020304" pitchFamily="18" charset="0"/>
              </a:rPr>
              <a:t>Q</a:t>
            </a:r>
            <a:r>
              <a:rPr lang="en-US" sz="1400" b="1" baseline="-25000" dirty="0" smtClean="0">
                <a:solidFill>
                  <a:schemeClr val="tx1"/>
                </a:solidFill>
                <a:latin typeface="Times New Roman" panose="02020603050405020304" pitchFamily="18" charset="0"/>
                <a:cs typeface="Times New Roman" panose="02020603050405020304" pitchFamily="18" charset="0"/>
              </a:rPr>
              <a:t>1</a:t>
            </a:r>
            <a:r>
              <a:rPr lang="en-US" sz="1400" b="1" dirty="0" smtClean="0">
                <a:solidFill>
                  <a:schemeClr val="tx1"/>
                </a:solidFill>
                <a:latin typeface="Times New Roman" panose="02020603050405020304" pitchFamily="18" charset="0"/>
                <a:cs typeface="Times New Roman" panose="02020603050405020304" pitchFamily="18" charset="0"/>
              </a:rPr>
              <a:t>                                   Q</a:t>
            </a:r>
            <a:r>
              <a:rPr lang="en-US" sz="1400" b="1" baseline="-25000" dirty="0" smtClean="0">
                <a:solidFill>
                  <a:schemeClr val="tx1"/>
                </a:solidFill>
                <a:latin typeface="Times New Roman" panose="02020603050405020304" pitchFamily="18" charset="0"/>
                <a:cs typeface="Times New Roman" panose="02020603050405020304" pitchFamily="18" charset="0"/>
              </a:rPr>
              <a:t>3</a:t>
            </a:r>
            <a:r>
              <a:rPr lang="en-US" sz="1400" b="1" dirty="0" smtClean="0">
                <a:solidFill>
                  <a:schemeClr val="tx1"/>
                </a:solidFill>
                <a:latin typeface="Times New Roman" panose="02020603050405020304" pitchFamily="18" charset="0"/>
                <a:cs typeface="Times New Roman" panose="02020603050405020304" pitchFamily="18" charset="0"/>
              </a:rPr>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IQR=9.25</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r>
            <a:br>
              <a:rPr lang="en-US" sz="1400" b="1" dirty="0">
                <a:solidFill>
                  <a:schemeClr val="tx1"/>
                </a:solidFill>
                <a:latin typeface="Times New Roman" panose="02020603050405020304" pitchFamily="18" charset="0"/>
                <a:cs typeface="Times New Roman" panose="02020603050405020304" pitchFamily="18" charset="0"/>
              </a:rPr>
            </a:br>
            <a:r>
              <a:rPr lang="en-US" sz="1400" b="1" dirty="0" smtClean="0">
                <a:solidFill>
                  <a:schemeClr val="tx1"/>
                </a:solidFill>
                <a:latin typeface="Times New Roman" panose="02020603050405020304" pitchFamily="18" charset="0"/>
                <a:cs typeface="Times New Roman" panose="02020603050405020304" pitchFamily="18" charset="0"/>
              </a:rPr>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r>
            <a:br>
              <a:rPr lang="en-US" sz="1400" b="1" dirty="0">
                <a:solidFill>
                  <a:schemeClr val="tx1"/>
                </a:solidFill>
                <a:latin typeface="Times New Roman" panose="02020603050405020304" pitchFamily="18" charset="0"/>
                <a:cs typeface="Times New Roman" panose="02020603050405020304" pitchFamily="18" charset="0"/>
              </a:rPr>
            </a:br>
            <a:r>
              <a:rPr lang="en-US" sz="1400" b="1" dirty="0" smtClean="0">
                <a:solidFill>
                  <a:schemeClr val="tx1"/>
                </a:solidFill>
                <a:latin typeface="Times New Roman" panose="02020603050405020304" pitchFamily="18" charset="0"/>
                <a:cs typeface="Times New Roman" panose="02020603050405020304" pitchFamily="18" charset="0"/>
              </a:rPr>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0          40               45           </a:t>
            </a:r>
            <a:r>
              <a:rPr lang="en-US" sz="1400" b="1" dirty="0">
                <a:solidFill>
                  <a:schemeClr val="tx1"/>
                </a:solidFill>
                <a:latin typeface="Times New Roman" panose="02020603050405020304" pitchFamily="18" charset="0"/>
                <a:cs typeface="Times New Roman" panose="02020603050405020304" pitchFamily="18" charset="0"/>
              </a:rPr>
              <a:t>5</a:t>
            </a:r>
            <a:r>
              <a:rPr lang="en-US" sz="1400" b="1" dirty="0" smtClean="0">
                <a:solidFill>
                  <a:schemeClr val="tx1"/>
                </a:solidFill>
                <a:latin typeface="Times New Roman" panose="02020603050405020304" pitchFamily="18" charset="0"/>
                <a:cs typeface="Times New Roman" panose="02020603050405020304" pitchFamily="18" charset="0"/>
              </a:rPr>
              <a:t>0           55            60         65             70               75                80</a:t>
            </a:r>
            <a:endParaRPr lang="en-US" sz="1400" b="1" dirty="0">
              <a:solidFill>
                <a:schemeClr val="tx1"/>
              </a:solidFill>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flipH="1">
            <a:off x="2361063" y="1173707"/>
            <a:ext cx="13647" cy="3671248"/>
          </a:xfrm>
          <a:prstGeom prst="line">
            <a:avLst/>
          </a:prstGeom>
        </p:spPr>
        <p:style>
          <a:lnRef idx="1">
            <a:schemeClr val="dk1"/>
          </a:lnRef>
          <a:fillRef idx="0">
            <a:schemeClr val="dk1"/>
          </a:fillRef>
          <a:effectRef idx="0">
            <a:schemeClr val="dk1"/>
          </a:effectRef>
          <a:fontRef idx="minor">
            <a:schemeClr val="tx1"/>
          </a:fontRef>
        </p:style>
      </p:cxnSp>
      <p:sp>
        <p:nvSpPr>
          <p:cNvPr id="4" name="Rectangle 3"/>
          <p:cNvSpPr/>
          <p:nvPr/>
        </p:nvSpPr>
        <p:spPr>
          <a:xfrm>
            <a:off x="4894114" y="2524836"/>
            <a:ext cx="1861528" cy="873458"/>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5" name="Straight Connector 4"/>
          <p:cNvCxnSpPr/>
          <p:nvPr/>
        </p:nvCxnSpPr>
        <p:spPr>
          <a:xfrm flipH="1">
            <a:off x="2361064" y="4844955"/>
            <a:ext cx="67283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755642" y="3002508"/>
            <a:ext cx="1992573" cy="6823"/>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5"/>
          <p:cNvSpPr>
            <a:spLocks noChangeArrowheads="1"/>
          </p:cNvSpPr>
          <p:nvPr/>
        </p:nvSpPr>
        <p:spPr bwMode="auto">
          <a:xfrm>
            <a:off x="163773" y="-118218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Rectangle 6"/>
          <p:cNvSpPr>
            <a:spLocks noChangeArrowheads="1"/>
          </p:cNvSpPr>
          <p:nvPr/>
        </p:nvSpPr>
        <p:spPr bwMode="auto">
          <a:xfrm>
            <a:off x="163773" y="-1032765"/>
            <a:ext cx="121920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489325" algn="l"/>
              </a:tabLst>
              <a:defRPr>
                <a:solidFill>
                  <a:schemeClr val="tx1"/>
                </a:solidFill>
                <a:latin typeface="Arial" panose="020B0604020202020204" pitchFamily="34" charset="0"/>
              </a:defRPr>
            </a:lvl1pPr>
            <a:lvl2pPr eaLnBrk="0" fontAlgn="base" hangingPunct="0">
              <a:spcBef>
                <a:spcPct val="0"/>
              </a:spcBef>
              <a:spcAft>
                <a:spcPct val="0"/>
              </a:spcAft>
              <a:tabLst>
                <a:tab pos="3489325" algn="l"/>
              </a:tabLst>
              <a:defRPr>
                <a:solidFill>
                  <a:schemeClr val="tx1"/>
                </a:solidFill>
                <a:latin typeface="Arial" panose="020B0604020202020204" pitchFamily="34" charset="0"/>
              </a:defRPr>
            </a:lvl2pPr>
            <a:lvl3pPr eaLnBrk="0" fontAlgn="base" hangingPunct="0">
              <a:spcBef>
                <a:spcPct val="0"/>
              </a:spcBef>
              <a:spcAft>
                <a:spcPct val="0"/>
              </a:spcAft>
              <a:tabLst>
                <a:tab pos="3489325" algn="l"/>
              </a:tabLst>
              <a:defRPr>
                <a:solidFill>
                  <a:schemeClr val="tx1"/>
                </a:solidFill>
                <a:latin typeface="Arial" panose="020B0604020202020204" pitchFamily="34" charset="0"/>
              </a:defRPr>
            </a:lvl3pPr>
            <a:lvl4pPr eaLnBrk="0" fontAlgn="base" hangingPunct="0">
              <a:spcBef>
                <a:spcPct val="0"/>
              </a:spcBef>
              <a:spcAft>
                <a:spcPct val="0"/>
              </a:spcAft>
              <a:tabLst>
                <a:tab pos="3489325" algn="l"/>
              </a:tabLst>
              <a:defRPr>
                <a:solidFill>
                  <a:schemeClr val="tx1"/>
                </a:solidFill>
                <a:latin typeface="Arial" panose="020B0604020202020204" pitchFamily="34" charset="0"/>
              </a:defRPr>
            </a:lvl4pPr>
            <a:lvl5pPr eaLnBrk="0" fontAlgn="base" hangingPunct="0">
              <a:spcBef>
                <a:spcPct val="0"/>
              </a:spcBef>
              <a:spcAft>
                <a:spcPct val="0"/>
              </a:spcAft>
              <a:tabLst>
                <a:tab pos="3489325" algn="l"/>
              </a:tabLst>
              <a:defRPr>
                <a:solidFill>
                  <a:schemeClr val="tx1"/>
                </a:solidFill>
                <a:latin typeface="Arial" panose="020B0604020202020204" pitchFamily="34" charset="0"/>
              </a:defRPr>
            </a:lvl5pPr>
            <a:lvl6pPr eaLnBrk="0" fontAlgn="base" hangingPunct="0">
              <a:spcBef>
                <a:spcPct val="0"/>
              </a:spcBef>
              <a:spcAft>
                <a:spcPct val="0"/>
              </a:spcAft>
              <a:tabLst>
                <a:tab pos="3489325" algn="l"/>
              </a:tabLst>
              <a:defRPr>
                <a:solidFill>
                  <a:schemeClr val="tx1"/>
                </a:solidFill>
                <a:latin typeface="Arial" panose="020B0604020202020204" pitchFamily="34" charset="0"/>
              </a:defRPr>
            </a:lvl6pPr>
            <a:lvl7pPr eaLnBrk="0" fontAlgn="base" hangingPunct="0">
              <a:spcBef>
                <a:spcPct val="0"/>
              </a:spcBef>
              <a:spcAft>
                <a:spcPct val="0"/>
              </a:spcAft>
              <a:tabLst>
                <a:tab pos="3489325" algn="l"/>
              </a:tabLst>
              <a:defRPr>
                <a:solidFill>
                  <a:schemeClr val="tx1"/>
                </a:solidFill>
                <a:latin typeface="Arial" panose="020B0604020202020204" pitchFamily="34" charset="0"/>
              </a:defRPr>
            </a:lvl7pPr>
            <a:lvl8pPr eaLnBrk="0" fontAlgn="base" hangingPunct="0">
              <a:spcBef>
                <a:spcPct val="0"/>
              </a:spcBef>
              <a:spcAft>
                <a:spcPct val="0"/>
              </a:spcAft>
              <a:tabLst>
                <a:tab pos="3489325" algn="l"/>
              </a:tabLst>
              <a:defRPr>
                <a:solidFill>
                  <a:schemeClr val="tx1"/>
                </a:solidFill>
                <a:latin typeface="Arial" panose="020B0604020202020204" pitchFamily="34" charset="0"/>
              </a:defRPr>
            </a:lvl8pPr>
            <a:lvl9pPr eaLnBrk="0" fontAlgn="base" hangingPunct="0">
              <a:spcBef>
                <a:spcPct val="0"/>
              </a:spcBef>
              <a:spcAft>
                <a:spcPct val="0"/>
              </a:spcAft>
              <a:tabLst>
                <a:tab pos="34893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489325" algn="l"/>
              </a:tabLst>
            </a:pPr>
            <a:r>
              <a:rPr kumimoji="0" 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sz="16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489325" algn="l"/>
              </a:tabLst>
            </a:pPr>
            <a:endParaRPr kumimoji="0" lang="en-US" sz="1800" b="0" i="0" u="none" strike="noStrike" cap="none" normalizeH="0" baseline="0" smtClean="0">
              <a:ln>
                <a:noFill/>
              </a:ln>
              <a:solidFill>
                <a:schemeClr val="tx1"/>
              </a:solidFill>
              <a:effectLst/>
              <a:latin typeface="Arial" panose="020B0604020202020204" pitchFamily="34" charset="0"/>
            </a:endParaRPr>
          </a:p>
        </p:txBody>
      </p:sp>
      <p:cxnSp>
        <p:nvCxnSpPr>
          <p:cNvPr id="27" name="Straight Connector 26"/>
          <p:cNvCxnSpPr/>
          <p:nvPr/>
        </p:nvCxnSpPr>
        <p:spPr>
          <a:xfrm flipH="1" flipV="1">
            <a:off x="2928392" y="2946259"/>
            <a:ext cx="1965722" cy="153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4" idx="0"/>
            <a:endCxn id="4" idx="2"/>
          </p:cNvCxnSpPr>
          <p:nvPr/>
        </p:nvCxnSpPr>
        <p:spPr>
          <a:xfrm>
            <a:off x="5824878" y="2524836"/>
            <a:ext cx="0" cy="87345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8232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3792" y="347730"/>
            <a:ext cx="8590208" cy="2308324"/>
          </a:xfrm>
          <a:prstGeom prst="rect">
            <a:avLst/>
          </a:prstGeom>
        </p:spPr>
        <p:txBody>
          <a:bodyPr wrap="square">
            <a:spAutoFit/>
          </a:bodyPr>
          <a:lstStyle/>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During rainy days when the roads are wet and you drive the car sometimes the water spills on the road. When the petrol mixes with the water we can see different colors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Dispersion of colors in soap bubbles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After the rain, we see the rainbow in the sky which is due to the dispersion of the sunlight.</a:t>
            </a:r>
          </a:p>
          <a:p>
            <a:pPr>
              <a:buFont typeface="Wingdings" panose="05000000000000000000" pitchFamily="2" charset="2"/>
              <a:buChar char="ü"/>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08507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182</TotalTime>
  <Words>193</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Times New Roman</vt:lpstr>
      <vt:lpstr>Wingdings</vt:lpstr>
      <vt:lpstr>Wingdings 3</vt:lpstr>
      <vt:lpstr>Wisp</vt:lpstr>
      <vt:lpstr>Box &amp; Whisker Plot                                         </vt:lpstr>
      <vt:lpstr>Introduction:</vt:lpstr>
      <vt:lpstr>When to use a Box and Whisker Plot: we use a box and whisker plots when you have multiple data sets from independent sources that are related to each other in some way.   Examples:                    Data from before and after a process. </vt:lpstr>
      <vt:lpstr>How to Make a Box and Whisker Plot The procedure to develop a box and whisker plot comes from the five statistics below.   Maximum value: The largest value in the data set Minimum value: The smallest value in the data set First quartile: The value below which the lower 25% of the data are contained Median value: The middle number in a range of numbers Third quartile: The value above which the upper 25% of the data are contained </vt:lpstr>
      <vt:lpstr>Example: Construct a box  &amp; whisker plot for the given data.       Mini       = 6.25  Max        = 16.5     IQR      = 9.25     Q1          = 3.75    Q3         = 5.5                                                     </vt:lpstr>
      <vt:lpstr>The Box And whisker plot:                                                                                                                                       3.75    +   5.5                                               Mini= 6.25                            Maxi= 16.5                                                                  Q1                                   Q3                                                                                                IQR=9.25                                                          0          40               45           50           55            60         65             70               75                80</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Box Plot:</dc:title>
  <dc:creator>Computer</dc:creator>
  <cp:lastModifiedBy>Abdul Kareem Qammar</cp:lastModifiedBy>
  <cp:revision>93</cp:revision>
  <dcterms:created xsi:type="dcterms:W3CDTF">2020-04-09T12:41:56Z</dcterms:created>
  <dcterms:modified xsi:type="dcterms:W3CDTF">2020-05-03T07:39:09Z</dcterms:modified>
</cp:coreProperties>
</file>