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8" r:id="rId7"/>
    <p:sldId id="260" r:id="rId8"/>
    <p:sldId id="261" r:id="rId9"/>
    <p:sldId id="264" r:id="rId10"/>
    <p:sldId id="263" r:id="rId11"/>
    <p:sldId id="265" r:id="rId12"/>
    <p:sldId id="266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216" y="-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02F7-4169-440E-918E-58310E30799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E371-CEA4-47AE-8EAE-BF889BDD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8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02F7-4169-440E-918E-58310E30799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E371-CEA4-47AE-8EAE-BF889BDD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4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02F7-4169-440E-918E-58310E30799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E371-CEA4-47AE-8EAE-BF889BDD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9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02F7-4169-440E-918E-58310E30799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E371-CEA4-47AE-8EAE-BF889BDD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7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02F7-4169-440E-918E-58310E30799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E371-CEA4-47AE-8EAE-BF889BDD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0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02F7-4169-440E-918E-58310E30799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E371-CEA4-47AE-8EAE-BF889BDD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02F7-4169-440E-918E-58310E30799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E371-CEA4-47AE-8EAE-BF889BDD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7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02F7-4169-440E-918E-58310E30799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E371-CEA4-47AE-8EAE-BF889BDD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6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02F7-4169-440E-918E-58310E30799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E371-CEA4-47AE-8EAE-BF889BDD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2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02F7-4169-440E-918E-58310E30799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E371-CEA4-47AE-8EAE-BF889BDD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02F7-4169-440E-918E-58310E30799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FE371-CEA4-47AE-8EAE-BF889BDD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02F7-4169-440E-918E-58310E307998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FE371-CEA4-47AE-8EAE-BF889BDD7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6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Embryo recue and in vitro pollination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Saeed Rauf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01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mbryo Rescue - Lifeas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17501"/>
            <a:ext cx="9537699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57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and survival of immature embryos of </a:t>
            </a:r>
            <a:r>
              <a:rPr lang="en-US" dirty="0" err="1" smtClean="0"/>
              <a:t>capeslla</a:t>
            </a:r>
            <a:r>
              <a:rPr lang="en-US" dirty="0" smtClean="0"/>
              <a:t> species cultured in different media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490286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66335677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5139717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135074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Culture 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of survival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growth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019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Knops 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711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Hellers</a:t>
                      </a:r>
                      <a:r>
                        <a:rPr lang="en-US" dirty="0" smtClean="0"/>
                        <a:t> 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22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 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38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Improved 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4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(devised by </a:t>
                      </a:r>
                      <a:r>
                        <a:rPr lang="en-US" dirty="0" err="1" smtClean="0"/>
                        <a:t>Monnier</a:t>
                      </a:r>
                      <a:r>
                        <a:rPr lang="en-US" dirty="0" smtClean="0"/>
                        <a:t>, 1976)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04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965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improved nutrient medium developed for culture of young </a:t>
            </a:r>
            <a:r>
              <a:rPr lang="en-US" sz="3600" dirty="0" err="1" smtClean="0"/>
              <a:t>capsella</a:t>
            </a:r>
            <a:r>
              <a:rPr lang="en-US" sz="3600" dirty="0" smtClean="0"/>
              <a:t> embryos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924782"/>
              </p:ext>
            </p:extLst>
          </p:nvPr>
        </p:nvGraphicFramePr>
        <p:xfrm>
          <a:off x="838200" y="1203325"/>
          <a:ext cx="89789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9450">
                  <a:extLst>
                    <a:ext uri="{9D8B030D-6E8A-4147-A177-3AD203B41FA5}">
                      <a16:colId xmlns:a16="http://schemas.microsoft.com/office/drawing/2014/main" val="1105077315"/>
                    </a:ext>
                  </a:extLst>
                </a:gridCol>
                <a:gridCol w="4489450">
                  <a:extLst>
                    <a:ext uri="{9D8B030D-6E8A-4147-A177-3AD203B41FA5}">
                      <a16:colId xmlns:a16="http://schemas.microsoft.com/office/drawing/2014/main" val="1682646053"/>
                    </a:ext>
                  </a:extLst>
                </a:gridCol>
              </a:tblGrid>
              <a:tr h="2414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Constituents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Amount (mg L</a:t>
                      </a:r>
                      <a:r>
                        <a:rPr lang="en-US" sz="1200" baseline="30000" dirty="0" smtClean="0"/>
                        <a:t>-1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173978"/>
                  </a:ext>
                </a:extLst>
              </a:tr>
              <a:tr h="2414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KNO3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933242"/>
                  </a:ext>
                </a:extLst>
              </a:tr>
              <a:tr h="2414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CalCls.H20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880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369778"/>
                  </a:ext>
                </a:extLst>
              </a:tr>
              <a:tr h="2414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NH4NO3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825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822483"/>
                  </a:ext>
                </a:extLst>
              </a:tr>
              <a:tr h="2414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MgSO4.7H20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370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152512"/>
                  </a:ext>
                </a:extLst>
              </a:tr>
              <a:tr h="24149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KCl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350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904765"/>
                  </a:ext>
                </a:extLst>
              </a:tr>
              <a:tr h="2414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KH2PO4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687540"/>
                  </a:ext>
                </a:extLst>
              </a:tr>
              <a:tr h="2414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Na2EDTA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14.9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99494"/>
                  </a:ext>
                </a:extLst>
              </a:tr>
              <a:tr h="2414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FeSO4.7H20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11.1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77799"/>
                  </a:ext>
                </a:extLst>
              </a:tr>
              <a:tr h="2414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H2BO3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12.4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676718"/>
                  </a:ext>
                </a:extLst>
              </a:tr>
              <a:tr h="2414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MnSO4.H20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33.6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324634"/>
                  </a:ext>
                </a:extLst>
              </a:tr>
              <a:tr h="2414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ZnSO4.7H20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724021"/>
                  </a:ext>
                </a:extLst>
              </a:tr>
              <a:tr h="2414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1.66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182225"/>
                  </a:ext>
                </a:extLst>
              </a:tr>
              <a:tr h="2414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Na2MoO4.2H20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385585"/>
                  </a:ext>
                </a:extLst>
              </a:tr>
              <a:tr h="2414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CuSO4.5H20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8034"/>
                  </a:ext>
                </a:extLst>
              </a:tr>
              <a:tr h="2414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CoCl2.6H20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918703"/>
                  </a:ext>
                </a:extLst>
              </a:tr>
              <a:tr h="2414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Glutamine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555966"/>
                  </a:ext>
                </a:extLst>
              </a:tr>
              <a:tr h="2414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Vitamin B1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294395"/>
                  </a:ext>
                </a:extLst>
              </a:tr>
              <a:tr h="2414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Vitamin B6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93831"/>
                  </a:ext>
                </a:extLst>
              </a:tr>
              <a:tr h="24149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Sucrose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120000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425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11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of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Iron level</a:t>
            </a:r>
          </a:p>
          <a:p>
            <a:r>
              <a:rPr lang="en-US" dirty="0" smtClean="0"/>
              <a:t>Calcium concentration</a:t>
            </a:r>
          </a:p>
          <a:p>
            <a:r>
              <a:rPr lang="en-US" dirty="0" smtClean="0"/>
              <a:t>Nitrogen level</a:t>
            </a:r>
          </a:p>
          <a:p>
            <a:r>
              <a:rPr lang="en-US" dirty="0" smtClean="0"/>
              <a:t>Casein hydrolysate (50-400 mg L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Coconut milk (35-80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 4.9-5.2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63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embryo culture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499207"/>
              </p:ext>
            </p:extLst>
          </p:nvPr>
        </p:nvGraphicFramePr>
        <p:xfrm>
          <a:off x="736600" y="1317625"/>
          <a:ext cx="10515600" cy="359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83182123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6512265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856129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Distant Cross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Embryo failure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Hybrid recovered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791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Abelmoschus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esculentus</a:t>
                      </a:r>
                      <a:r>
                        <a:rPr lang="en-US" sz="1600" baseline="0" dirty="0" smtClean="0"/>
                        <a:t> × A. </a:t>
                      </a:r>
                      <a:r>
                        <a:rPr lang="en-US" sz="1600" baseline="0" dirty="0" err="1" smtClean="0"/>
                        <a:t>manihot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Heart/Torpedo</a:t>
                      </a:r>
                      <a:r>
                        <a:rPr lang="en-US" sz="1600" baseline="0" dirty="0" smtClean="0"/>
                        <a:t> shape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Embryo culture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25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Abelmoschus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esculentus</a:t>
                      </a:r>
                      <a:r>
                        <a:rPr lang="en-US" sz="1600" baseline="0" dirty="0" smtClean="0"/>
                        <a:t> × A. </a:t>
                      </a:r>
                      <a:r>
                        <a:rPr lang="en-US" sz="1600" baseline="0" dirty="0" err="1" smtClean="0"/>
                        <a:t>fisculneus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Heart/Torpedo</a:t>
                      </a:r>
                      <a:r>
                        <a:rPr lang="en-US" sz="1600" baseline="0" dirty="0" smtClean="0"/>
                        <a:t> shape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Ovule culture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449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G. </a:t>
                      </a:r>
                      <a:r>
                        <a:rPr lang="en-US" sz="1600" dirty="0" err="1" smtClean="0"/>
                        <a:t>arboreum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×</a:t>
                      </a:r>
                      <a:r>
                        <a:rPr lang="en-US" sz="1600" dirty="0" smtClean="0"/>
                        <a:t> G. </a:t>
                      </a:r>
                      <a:r>
                        <a:rPr lang="en-US" sz="1600" dirty="0" err="1" smtClean="0"/>
                        <a:t>hirsutum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8-10 DAP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Ovule culture (3 DAP)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666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G. max </a:t>
                      </a:r>
                      <a:r>
                        <a:rPr lang="en-US" sz="1600" baseline="0" dirty="0" smtClean="0"/>
                        <a:t>× G. clandestine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Ovule and embryo culture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368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H. </a:t>
                      </a:r>
                      <a:r>
                        <a:rPr lang="en-US" sz="1600" dirty="0" err="1" smtClean="0"/>
                        <a:t>annuus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× H. </a:t>
                      </a:r>
                      <a:r>
                        <a:rPr lang="en-US" sz="1600" baseline="0" dirty="0" err="1" smtClean="0"/>
                        <a:t>tuberosum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Ovule and embryo culture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528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H. </a:t>
                      </a:r>
                      <a:r>
                        <a:rPr lang="en-US" sz="1600" dirty="0" err="1" smtClean="0"/>
                        <a:t>vulgare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× H. </a:t>
                      </a:r>
                      <a:r>
                        <a:rPr lang="en-US" sz="1600" baseline="0" dirty="0" err="1" smtClean="0"/>
                        <a:t>spontanuym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 DAP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Embryo culture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845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L. </a:t>
                      </a:r>
                      <a:r>
                        <a:rPr lang="en-US" sz="1600" dirty="0" err="1" smtClean="0"/>
                        <a:t>esculentum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× L. </a:t>
                      </a:r>
                      <a:r>
                        <a:rPr lang="en-US" sz="1600" baseline="0" dirty="0" err="1" smtClean="0"/>
                        <a:t>peruvianum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Embryo 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7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733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embryo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Embryo rescue</a:t>
            </a:r>
          </a:p>
          <a:p>
            <a:r>
              <a:rPr lang="en-US" dirty="0" smtClean="0"/>
              <a:t>Overcoming dormancy</a:t>
            </a:r>
          </a:p>
          <a:p>
            <a:r>
              <a:rPr lang="en-US" dirty="0" smtClean="0"/>
              <a:t>Germination of difficult seed</a:t>
            </a:r>
          </a:p>
          <a:p>
            <a:r>
              <a:rPr lang="en-US" dirty="0" smtClean="0"/>
              <a:t>In vitro fertilization</a:t>
            </a:r>
          </a:p>
          <a:p>
            <a:r>
              <a:rPr lang="en-US" dirty="0" smtClean="0"/>
              <a:t>Haploid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73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vitro 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Sperm isolation (540 kg</a:t>
            </a:r>
            <a:r>
              <a:rPr lang="en-US" baseline="30000" dirty="0" smtClean="0"/>
              <a:t>-1</a:t>
            </a:r>
            <a:r>
              <a:rPr lang="en-US" baseline="-25000" dirty="0" smtClean="0"/>
              <a:t> </a:t>
            </a:r>
            <a:r>
              <a:rPr lang="en-US" dirty="0" err="1" smtClean="0"/>
              <a:t>mos</a:t>
            </a:r>
            <a:r>
              <a:rPr lang="en-US" dirty="0" smtClean="0"/>
              <a:t> </a:t>
            </a:r>
            <a:r>
              <a:rPr lang="en-US" dirty="0" err="1" smtClean="0"/>
              <a:t>mol</a:t>
            </a:r>
            <a:r>
              <a:rPr lang="en-US" dirty="0" smtClean="0"/>
              <a:t>)</a:t>
            </a:r>
          </a:p>
          <a:p>
            <a:r>
              <a:rPr lang="en-US" dirty="0" smtClean="0"/>
              <a:t>Egg cells pectinase 0.75% + </a:t>
            </a:r>
            <a:r>
              <a:rPr lang="en-US" dirty="0" err="1" smtClean="0"/>
              <a:t>pectolyase</a:t>
            </a:r>
            <a:r>
              <a:rPr lang="en-US" dirty="0" smtClean="0"/>
              <a:t> 0.25</a:t>
            </a:r>
            <a:r>
              <a:rPr lang="en-US" smtClean="0"/>
              <a:t>%, hemicellulose 0.5%,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3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 in Distant Hybridization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Pre-zygotic barriers</a:t>
            </a:r>
          </a:p>
          <a:p>
            <a:pPr marL="0" indent="0">
              <a:buNone/>
            </a:pPr>
            <a:r>
              <a:rPr lang="en-US" dirty="0" smtClean="0"/>
              <a:t>Failure of pollen germination </a:t>
            </a:r>
          </a:p>
          <a:p>
            <a:pPr marL="0" indent="0">
              <a:buNone/>
            </a:pPr>
            <a:r>
              <a:rPr lang="en-US" dirty="0" smtClean="0"/>
              <a:t>Failure of fertilization</a:t>
            </a:r>
          </a:p>
          <a:p>
            <a:pPr marL="0" indent="0">
              <a:buNone/>
            </a:pPr>
            <a:r>
              <a:rPr lang="en-US" dirty="0" smtClean="0"/>
              <a:t>Failure of zygote formation</a:t>
            </a:r>
          </a:p>
          <a:p>
            <a:pPr marL="0" indent="0">
              <a:buNone/>
            </a:pPr>
            <a:r>
              <a:rPr lang="en-US" dirty="0" smtClean="0"/>
              <a:t>Failure of embryo maturation</a:t>
            </a:r>
          </a:p>
          <a:p>
            <a:pPr marL="0" indent="0">
              <a:buNone/>
            </a:pPr>
            <a:r>
              <a:rPr lang="en-US" dirty="0" smtClean="0"/>
              <a:t>Endosperm abortion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6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Embryo cultivation</a:t>
            </a:r>
          </a:p>
          <a:p>
            <a:r>
              <a:rPr lang="en-US" dirty="0" smtClean="0"/>
              <a:t>Intact suspensor</a:t>
            </a:r>
          </a:p>
          <a:p>
            <a:r>
              <a:rPr lang="en-US" dirty="0" smtClean="0"/>
              <a:t>Precocious germination</a:t>
            </a:r>
          </a:p>
          <a:p>
            <a:r>
              <a:rPr lang="en-US" dirty="0" smtClean="0"/>
              <a:t>Stage of embryo excision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7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eX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924" t="15972" r="21888" b="48090"/>
          <a:stretch/>
        </p:blipFill>
        <p:spPr>
          <a:xfrm>
            <a:off x="2006599" y="482599"/>
            <a:ext cx="8990620" cy="547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8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722" t="38715" r="24102" b="24132"/>
          <a:stretch/>
        </p:blipFill>
        <p:spPr>
          <a:xfrm>
            <a:off x="2209800" y="139700"/>
            <a:ext cx="6718300" cy="58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embryo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Cleavage and differentiation stage</a:t>
            </a:r>
          </a:p>
          <a:p>
            <a:r>
              <a:rPr lang="en-US" dirty="0" smtClean="0"/>
              <a:t>Growth stage</a:t>
            </a:r>
          </a:p>
          <a:p>
            <a:r>
              <a:rPr lang="en-US" dirty="0" smtClean="0"/>
              <a:t>Maturation stage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2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Requisite for embryo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Artificial pollination</a:t>
            </a:r>
          </a:p>
          <a:p>
            <a:r>
              <a:rPr lang="en-US" dirty="0" smtClean="0"/>
              <a:t>Relationship between embryo development and DAP</a:t>
            </a:r>
          </a:p>
          <a:p>
            <a:r>
              <a:rPr lang="en-US" dirty="0" smtClean="0"/>
              <a:t>Time of endosperm abortion</a:t>
            </a:r>
          </a:p>
        </p:txBody>
      </p:sp>
    </p:spTree>
    <p:extLst>
      <p:ext uri="{BB962C8B-B14F-4D97-AF65-F5344CB8AC3E}">
        <p14:creationId xmlns:p14="http://schemas.microsoft.com/office/powerpoint/2010/main" val="271403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embryo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Disinfection</a:t>
            </a:r>
          </a:p>
          <a:p>
            <a:r>
              <a:rPr lang="en-US" dirty="0" smtClean="0"/>
              <a:t>Dissection</a:t>
            </a:r>
          </a:p>
          <a:p>
            <a:r>
              <a:rPr lang="en-US" dirty="0" smtClean="0"/>
              <a:t>Globular stage embryo</a:t>
            </a:r>
          </a:p>
          <a:p>
            <a:r>
              <a:rPr lang="en-US" dirty="0" smtClean="0"/>
              <a:t>Osmotic shock avoidance (9%)</a:t>
            </a:r>
          </a:p>
          <a:p>
            <a:r>
              <a:rPr lang="en-US" dirty="0" smtClean="0"/>
              <a:t>Suspensor intact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4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ds, Embryogen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1" y="1311274"/>
            <a:ext cx="6692900" cy="57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2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339</Words>
  <Application>Microsoft Office PowerPoint</Application>
  <PresentationFormat>Widescreen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Embryo recue and in vitro pollination</vt:lpstr>
      <vt:lpstr>Difficulties in Distant Hybridization</vt:lpstr>
      <vt:lpstr>Embryo culture</vt:lpstr>
      <vt:lpstr>PowerPoint Presentation</vt:lpstr>
      <vt:lpstr>PowerPoint Presentation</vt:lpstr>
      <vt:lpstr>Stages of embryo</vt:lpstr>
      <vt:lpstr>Requisite for embryo culture</vt:lpstr>
      <vt:lpstr>Requirements for embryo culture</vt:lpstr>
      <vt:lpstr>PowerPoint Presentation</vt:lpstr>
      <vt:lpstr>PowerPoint Presentation</vt:lpstr>
      <vt:lpstr>Growth and survival of immature embryos of capeslla species cultured in different media</vt:lpstr>
      <vt:lpstr>The improved nutrient medium developed for culture of young capsella embryos</vt:lpstr>
      <vt:lpstr>Optimization of media</vt:lpstr>
      <vt:lpstr>Applications of embryo culture</vt:lpstr>
      <vt:lpstr>Applications of embryo culture</vt:lpstr>
      <vt:lpstr>In vitro fertilization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Embryo recue and in vitro pollination</dc:title>
  <dc:creator>Saeed</dc:creator>
  <cp:lastModifiedBy>Saeed</cp:lastModifiedBy>
  <cp:revision>16</cp:revision>
  <dcterms:created xsi:type="dcterms:W3CDTF">2020-11-18T05:17:29Z</dcterms:created>
  <dcterms:modified xsi:type="dcterms:W3CDTF">2020-11-18T06:51:50Z</dcterms:modified>
</cp:coreProperties>
</file>