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72" r:id="rId5"/>
    <p:sldId id="273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4" r:id="rId17"/>
    <p:sldId id="275" r:id="rId18"/>
    <p:sldId id="276" r:id="rId19"/>
    <p:sldId id="278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B42D"/>
    <a:srgbClr val="EED4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/>
  </p:normalViewPr>
  <p:slideViewPr>
    <p:cSldViewPr>
      <p:cViewPr varScale="1">
        <p:scale>
          <a:sx n="102" d="100"/>
          <a:sy n="102" d="100"/>
        </p:scale>
        <p:origin x="-10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089025"/>
            <a:ext cx="5943600" cy="155575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GB" noProof="0" smtClean="0"/>
              <a:t>Click to edit Master title style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2743200"/>
            <a:ext cx="5943600" cy="519113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pPr lvl="0"/>
            <a:r>
              <a:rPr lang="en-GB" noProof="0" smtClean="0"/>
              <a:t>Click to edit Master subtitle style</a:t>
            </a:r>
            <a:endParaRPr lang="en-US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248400"/>
            <a:ext cx="43434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3491F31-5B8C-FD49-89A5-F9D0BCED08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EF6CBE-D2DA-E148-B404-96E07BC66F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648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81600" y="152400"/>
            <a:ext cx="1676400" cy="59436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152400"/>
            <a:ext cx="4876800" cy="59436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1548C-6F3F-A04C-AB96-76B1BB33FCC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914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88EB19-B82E-414F-A4F5-CC1B7E4B67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538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9E603-8521-A84C-801B-8C3917051AF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95400"/>
            <a:ext cx="3276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81400" y="1295400"/>
            <a:ext cx="3276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B2A5B1-C936-E64D-944F-DEA61807B5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002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8E4282-C357-934B-835B-A9D13314492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590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842C01-4275-9049-9C49-2ADEFBBA77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756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B00B4-FEB3-7042-82F3-DBDB61F181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873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5C71EB-646A-6944-A4C0-7EC57E9713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548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CAF0D3-EB0D-4B4D-A09B-124A2B5865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913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52400"/>
            <a:ext cx="6705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95400"/>
            <a:ext cx="67056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2484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057400" y="62484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10200" y="62484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3AE4FCE6-D7AC-4B42-B359-708DC00CDBA8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685800"/>
            <a:ext cx="5943600" cy="1538578"/>
          </a:xfrm>
        </p:spPr>
        <p:txBody>
          <a:bodyPr/>
          <a:lstStyle/>
          <a:p>
            <a:pPr algn="ctr">
              <a:lnSpc>
                <a:spcPct val="120000"/>
              </a:lnSpc>
            </a:pPr>
            <a:r>
              <a:rPr lang="en-US" sz="32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Principles of Effective 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985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00"/>
                </a:solidFill>
              </a:rPr>
              <a:t>Principle of Proper Time</a:t>
            </a:r>
            <a:r>
              <a:rPr lang="en-US" b="1" dirty="0" smtClean="0">
                <a:solidFill>
                  <a:srgbClr val="000000"/>
                </a:solidFill>
              </a:rPr>
              <a:t>: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40000"/>
              </a:lnSpc>
            </a:pPr>
            <a:r>
              <a:rPr lang="en-US" sz="2800" dirty="0" smtClean="0">
                <a:solidFill>
                  <a:srgbClr val="000000"/>
                </a:solidFill>
              </a:rPr>
              <a:t>The </a:t>
            </a:r>
            <a:r>
              <a:rPr lang="en-US" sz="2800" dirty="0">
                <a:solidFill>
                  <a:srgbClr val="000000"/>
                </a:solidFill>
              </a:rPr>
              <a:t>messages should reach the receiver whenever they are needed. </a:t>
            </a:r>
            <a:endParaRPr lang="en-US" sz="2800" dirty="0" smtClean="0">
              <a:solidFill>
                <a:srgbClr val="000000"/>
              </a:solidFill>
            </a:endParaRPr>
          </a:p>
          <a:p>
            <a:pPr>
              <a:lnSpc>
                <a:spcPct val="140000"/>
              </a:lnSpc>
            </a:pPr>
            <a:r>
              <a:rPr lang="en-US" sz="2800" dirty="0" smtClean="0">
                <a:solidFill>
                  <a:srgbClr val="000000"/>
                </a:solidFill>
              </a:rPr>
              <a:t>Late </a:t>
            </a:r>
            <a:r>
              <a:rPr lang="en-US" sz="2800" dirty="0">
                <a:solidFill>
                  <a:srgbClr val="000000"/>
                </a:solidFill>
              </a:rPr>
              <a:t>messages are meaningless </a:t>
            </a:r>
            <a:endParaRPr lang="en-US" sz="2800" dirty="0" smtClean="0">
              <a:solidFill>
                <a:srgbClr val="000000"/>
              </a:solidFill>
            </a:endParaRPr>
          </a:p>
          <a:p>
            <a:pPr>
              <a:lnSpc>
                <a:spcPct val="140000"/>
              </a:lnSpc>
            </a:pPr>
            <a:r>
              <a:rPr lang="en-US" sz="2800" dirty="0" smtClean="0">
                <a:solidFill>
                  <a:srgbClr val="000000"/>
                </a:solidFill>
              </a:rPr>
              <a:t>Hence</a:t>
            </a:r>
            <a:r>
              <a:rPr lang="en-US" sz="2800" dirty="0">
                <a:solidFill>
                  <a:srgbClr val="000000"/>
                </a:solidFill>
              </a:rPr>
              <a:t>, the message should be sent before the actual need </a:t>
            </a:r>
            <a:endParaRPr lang="en-US" sz="2800" dirty="0" smtClean="0">
              <a:solidFill>
                <a:srgbClr val="000000"/>
              </a:solidFill>
            </a:endParaRPr>
          </a:p>
          <a:p>
            <a:pPr>
              <a:lnSpc>
                <a:spcPct val="140000"/>
              </a:lnSpc>
            </a:pPr>
            <a:r>
              <a:rPr lang="en-US" sz="2800" dirty="0">
                <a:solidFill>
                  <a:srgbClr val="000000"/>
                </a:solidFill>
              </a:rPr>
              <a:t>K</a:t>
            </a:r>
            <a:r>
              <a:rPr lang="en-US" sz="2800" dirty="0" smtClean="0">
                <a:solidFill>
                  <a:srgbClr val="000000"/>
                </a:solidFill>
              </a:rPr>
              <a:t>eeping </a:t>
            </a:r>
            <a:r>
              <a:rPr lang="en-US" sz="2800" dirty="0">
                <a:solidFill>
                  <a:srgbClr val="000000"/>
                </a:solidFill>
              </a:rPr>
              <a:t>in mind the time required for communication.</a:t>
            </a:r>
            <a:endParaRPr lang="en-GB" sz="28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346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00"/>
                </a:solidFill>
              </a:rPr>
              <a:t>Principle of Informality: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6934200" cy="5715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3000" dirty="0" smtClean="0">
                <a:solidFill>
                  <a:srgbClr val="000000"/>
                </a:solidFill>
              </a:rPr>
              <a:t>Informal </a:t>
            </a:r>
            <a:r>
              <a:rPr lang="en-US" sz="3000" dirty="0">
                <a:solidFill>
                  <a:srgbClr val="000000"/>
                </a:solidFill>
              </a:rPr>
              <a:t>communication is </a:t>
            </a:r>
            <a:r>
              <a:rPr lang="en-US" sz="3000" dirty="0" smtClean="0">
                <a:solidFill>
                  <a:srgbClr val="000000"/>
                </a:solidFill>
              </a:rPr>
              <a:t>important </a:t>
            </a:r>
          </a:p>
          <a:p>
            <a:pPr>
              <a:lnSpc>
                <a:spcPct val="150000"/>
              </a:lnSpc>
            </a:pPr>
            <a:r>
              <a:rPr lang="en-US" sz="3000" dirty="0" smtClean="0">
                <a:solidFill>
                  <a:srgbClr val="000000"/>
                </a:solidFill>
              </a:rPr>
              <a:t>There </a:t>
            </a:r>
            <a:r>
              <a:rPr lang="en-US" sz="3000" dirty="0">
                <a:solidFill>
                  <a:srgbClr val="000000"/>
                </a:solidFill>
              </a:rPr>
              <a:t>are some problems which </a:t>
            </a:r>
            <a:r>
              <a:rPr lang="en-US" sz="3000" dirty="0" smtClean="0">
                <a:solidFill>
                  <a:srgbClr val="000000"/>
                </a:solidFill>
              </a:rPr>
              <a:t>can </a:t>
            </a:r>
            <a:r>
              <a:rPr lang="en-US" sz="3000" dirty="0">
                <a:solidFill>
                  <a:srgbClr val="000000"/>
                </a:solidFill>
              </a:rPr>
              <a:t>be solved with </a:t>
            </a:r>
            <a:r>
              <a:rPr lang="en-US" sz="3000" dirty="0" smtClean="0">
                <a:solidFill>
                  <a:srgbClr val="000000"/>
                </a:solidFill>
              </a:rPr>
              <a:t>informal communication</a:t>
            </a:r>
          </a:p>
          <a:p>
            <a:pPr>
              <a:lnSpc>
                <a:spcPct val="150000"/>
              </a:lnSpc>
            </a:pPr>
            <a:r>
              <a:rPr lang="en-US" sz="3000" dirty="0" smtClean="0">
                <a:solidFill>
                  <a:srgbClr val="000000"/>
                </a:solidFill>
              </a:rPr>
              <a:t>Therefore</a:t>
            </a:r>
            <a:r>
              <a:rPr lang="en-US" sz="3000" dirty="0">
                <a:solidFill>
                  <a:srgbClr val="000000"/>
                </a:solidFill>
              </a:rPr>
              <a:t>, informal communication should also be given recognition in the </a:t>
            </a:r>
            <a:r>
              <a:rPr lang="en-US" sz="3000" dirty="0" smtClean="0">
                <a:solidFill>
                  <a:srgbClr val="000000"/>
                </a:solidFill>
              </a:rPr>
              <a:t>organizations</a:t>
            </a:r>
            <a:endParaRPr lang="en-GB" sz="30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830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00"/>
                </a:solidFill>
              </a:rPr>
              <a:t>Principle of Feedback</a:t>
            </a:r>
            <a:r>
              <a:rPr lang="en-US" b="1" dirty="0" smtClean="0">
                <a:solidFill>
                  <a:srgbClr val="000000"/>
                </a:solidFill>
              </a:rPr>
              <a:t>: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en-US" sz="2800" dirty="0" smtClean="0">
                <a:solidFill>
                  <a:srgbClr val="000000"/>
                </a:solidFill>
              </a:rPr>
              <a:t>It </a:t>
            </a:r>
            <a:r>
              <a:rPr lang="en-US" sz="2800" dirty="0">
                <a:solidFill>
                  <a:srgbClr val="000000"/>
                </a:solidFill>
              </a:rPr>
              <a:t>is essential for the sender </a:t>
            </a:r>
            <a:r>
              <a:rPr lang="en-US" sz="2800" dirty="0" smtClean="0">
                <a:solidFill>
                  <a:srgbClr val="000000"/>
                </a:solidFill>
              </a:rPr>
              <a:t>to </a:t>
            </a:r>
            <a:r>
              <a:rPr lang="en-US" sz="2800" dirty="0">
                <a:solidFill>
                  <a:srgbClr val="000000"/>
                </a:solidFill>
              </a:rPr>
              <a:t>know about the success of the </a:t>
            </a:r>
            <a:r>
              <a:rPr lang="en-US" sz="2800" dirty="0" smtClean="0">
                <a:solidFill>
                  <a:srgbClr val="000000"/>
                </a:solidFill>
              </a:rPr>
              <a:t>message </a:t>
            </a:r>
          </a:p>
          <a:p>
            <a:pPr>
              <a:lnSpc>
                <a:spcPct val="130000"/>
              </a:lnSpc>
            </a:pPr>
            <a:r>
              <a:rPr lang="en-US" sz="2800" dirty="0" smtClean="0">
                <a:solidFill>
                  <a:srgbClr val="000000"/>
                </a:solidFill>
              </a:rPr>
              <a:t>It </a:t>
            </a:r>
            <a:r>
              <a:rPr lang="en-US" sz="2800" dirty="0">
                <a:solidFill>
                  <a:srgbClr val="000000"/>
                </a:solidFill>
              </a:rPr>
              <a:t>means that </a:t>
            </a:r>
            <a:r>
              <a:rPr lang="en-US" sz="2800" dirty="0" smtClean="0">
                <a:solidFill>
                  <a:srgbClr val="000000"/>
                </a:solidFill>
              </a:rPr>
              <a:t>whether </a:t>
            </a:r>
            <a:r>
              <a:rPr lang="en-US" sz="2800" dirty="0">
                <a:solidFill>
                  <a:srgbClr val="000000"/>
                </a:solidFill>
              </a:rPr>
              <a:t>the receiver has understood the message or </a:t>
            </a:r>
            <a:r>
              <a:rPr lang="en-US" sz="2800" dirty="0" smtClean="0">
                <a:solidFill>
                  <a:srgbClr val="000000"/>
                </a:solidFill>
              </a:rPr>
              <a:t>not </a:t>
            </a:r>
          </a:p>
          <a:p>
            <a:pPr>
              <a:lnSpc>
                <a:spcPct val="130000"/>
              </a:lnSpc>
            </a:pPr>
            <a:r>
              <a:rPr lang="en-US" sz="2800" dirty="0" smtClean="0">
                <a:solidFill>
                  <a:srgbClr val="000000"/>
                </a:solidFill>
              </a:rPr>
              <a:t>Feedback </a:t>
            </a:r>
            <a:r>
              <a:rPr lang="en-US" sz="2800" dirty="0">
                <a:solidFill>
                  <a:srgbClr val="000000"/>
                </a:solidFill>
              </a:rPr>
              <a:t>is easily obtained in a face to face </a:t>
            </a:r>
            <a:r>
              <a:rPr lang="en-US" sz="2800" dirty="0" smtClean="0">
                <a:solidFill>
                  <a:srgbClr val="000000"/>
                </a:solidFill>
              </a:rPr>
              <a:t>communication </a:t>
            </a:r>
          </a:p>
          <a:p>
            <a:pPr>
              <a:lnSpc>
                <a:spcPct val="130000"/>
              </a:lnSpc>
            </a:pPr>
            <a:r>
              <a:rPr lang="en-US" sz="2800" dirty="0" smtClean="0">
                <a:solidFill>
                  <a:srgbClr val="000000"/>
                </a:solidFill>
              </a:rPr>
              <a:t>In </a:t>
            </a:r>
            <a:r>
              <a:rPr lang="en-US" sz="2800" dirty="0">
                <a:solidFill>
                  <a:srgbClr val="000000"/>
                </a:solidFill>
              </a:rPr>
              <a:t>the written communication the sender can get the feedback by using appropriate </a:t>
            </a:r>
            <a:r>
              <a:rPr lang="en-US" sz="2800" dirty="0" smtClean="0">
                <a:solidFill>
                  <a:srgbClr val="000000"/>
                </a:solidFill>
              </a:rPr>
              <a:t>means</a:t>
            </a:r>
            <a:endParaRPr lang="en-GB" sz="28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5442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Principle of Flexibility</a:t>
            </a:r>
            <a:r>
              <a:rPr lang="en-US" b="1" dirty="0" smtClean="0">
                <a:solidFill>
                  <a:schemeClr val="bg1"/>
                </a:solidFill>
              </a:rPr>
              <a:t>: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40000"/>
              </a:lnSpc>
            </a:pPr>
            <a:r>
              <a:rPr lang="en-US" dirty="0" smtClean="0">
                <a:solidFill>
                  <a:srgbClr val="000000"/>
                </a:solidFill>
              </a:rPr>
              <a:t>Communication </a:t>
            </a:r>
            <a:r>
              <a:rPr lang="en-US" dirty="0">
                <a:solidFill>
                  <a:srgbClr val="000000"/>
                </a:solidFill>
              </a:rPr>
              <a:t>system should </a:t>
            </a:r>
            <a:r>
              <a:rPr lang="en-US" dirty="0" smtClean="0">
                <a:solidFill>
                  <a:srgbClr val="000000"/>
                </a:solidFill>
              </a:rPr>
              <a:t>absorb </a:t>
            </a:r>
            <a:r>
              <a:rPr lang="en-US" dirty="0">
                <a:solidFill>
                  <a:srgbClr val="000000"/>
                </a:solidFill>
              </a:rPr>
              <a:t>the </a:t>
            </a:r>
            <a:r>
              <a:rPr lang="en-US" dirty="0" smtClean="0">
                <a:solidFill>
                  <a:srgbClr val="000000"/>
                </a:solidFill>
              </a:rPr>
              <a:t>changes</a:t>
            </a:r>
          </a:p>
          <a:p>
            <a:pPr>
              <a:lnSpc>
                <a:spcPct val="140000"/>
              </a:lnSpc>
            </a:pPr>
            <a:r>
              <a:rPr lang="en-US" dirty="0" smtClean="0">
                <a:solidFill>
                  <a:srgbClr val="000000"/>
                </a:solidFill>
              </a:rPr>
              <a:t>Flexibility in communication results in improved efficiency</a:t>
            </a:r>
          </a:p>
          <a:p>
            <a:pPr>
              <a:lnSpc>
                <a:spcPct val="140000"/>
              </a:lnSpc>
            </a:pPr>
            <a:r>
              <a:rPr lang="en-US" dirty="0" smtClean="0">
                <a:solidFill>
                  <a:srgbClr val="000000"/>
                </a:solidFill>
              </a:rPr>
              <a:t>Flexibility enables strong coordination among stakeholders</a:t>
            </a:r>
            <a:endParaRPr lang="en-GB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3559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00000"/>
                </a:solidFill>
              </a:rPr>
              <a:t>Principle of Proper Medium</a:t>
            </a:r>
            <a:r>
              <a:rPr lang="en-US" sz="3200" b="1" dirty="0" smtClean="0">
                <a:solidFill>
                  <a:srgbClr val="000000"/>
                </a:solidFill>
              </a:rPr>
              <a:t>: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40000"/>
              </a:lnSpc>
            </a:pPr>
            <a:r>
              <a:rPr lang="en-US" sz="2800" dirty="0" smtClean="0">
                <a:solidFill>
                  <a:srgbClr val="000000"/>
                </a:solidFill>
              </a:rPr>
              <a:t>For effective Comm. it </a:t>
            </a:r>
            <a:r>
              <a:rPr lang="en-US" sz="2800" dirty="0">
                <a:solidFill>
                  <a:srgbClr val="000000"/>
                </a:solidFill>
              </a:rPr>
              <a:t>is necessary </a:t>
            </a:r>
            <a:r>
              <a:rPr lang="en-US" sz="2800" dirty="0" smtClean="0">
                <a:solidFill>
                  <a:srgbClr val="000000"/>
                </a:solidFill>
              </a:rPr>
              <a:t>to </a:t>
            </a:r>
            <a:r>
              <a:rPr lang="en-US" sz="2800" dirty="0">
                <a:solidFill>
                  <a:srgbClr val="000000"/>
                </a:solidFill>
              </a:rPr>
              <a:t>make a proper choice of </a:t>
            </a:r>
            <a:r>
              <a:rPr lang="en-US" sz="2800" dirty="0" smtClean="0">
                <a:solidFill>
                  <a:srgbClr val="000000"/>
                </a:solidFill>
              </a:rPr>
              <a:t>medium</a:t>
            </a:r>
          </a:p>
          <a:p>
            <a:pPr>
              <a:lnSpc>
                <a:spcPct val="140000"/>
              </a:lnSpc>
            </a:pPr>
            <a:r>
              <a:rPr lang="en-US" sz="2800" dirty="0" smtClean="0">
                <a:solidFill>
                  <a:srgbClr val="000000"/>
                </a:solidFill>
              </a:rPr>
              <a:t>Proper medium makes communication more effective</a:t>
            </a:r>
          </a:p>
          <a:p>
            <a:pPr>
              <a:lnSpc>
                <a:spcPct val="140000"/>
              </a:lnSpc>
            </a:pPr>
            <a:r>
              <a:rPr lang="en-US" sz="2800" dirty="0" smtClean="0">
                <a:solidFill>
                  <a:srgbClr val="000000"/>
                </a:solidFill>
              </a:rPr>
              <a:t>Appropriate medium is essential to gain positive impacts</a:t>
            </a:r>
          </a:p>
        </p:txBody>
      </p:sp>
    </p:spTree>
    <p:extLst>
      <p:ext uri="{BB962C8B-B14F-4D97-AF65-F5344CB8AC3E}">
        <p14:creationId xmlns:p14="http://schemas.microsoft.com/office/powerpoint/2010/main" val="13448987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6934200" cy="914400"/>
          </a:xfrm>
        </p:spPr>
        <p:txBody>
          <a:bodyPr/>
          <a:lstStyle/>
          <a:p>
            <a:r>
              <a:rPr lang="en-US" sz="3400" dirty="0" smtClean="0">
                <a:solidFill>
                  <a:srgbClr val="000000"/>
                </a:solidFill>
              </a:rPr>
              <a:t>Principle of </a:t>
            </a:r>
            <a:r>
              <a:rPr lang="en-US" sz="3400" dirty="0">
                <a:solidFill>
                  <a:srgbClr val="000000"/>
                </a:solidFill>
              </a:rPr>
              <a:t>Follow-up </a:t>
            </a:r>
            <a:r>
              <a:rPr lang="en-US" sz="3400" dirty="0" smtClean="0">
                <a:solidFill>
                  <a:srgbClr val="000000"/>
                </a:solidFill>
              </a:rPr>
              <a:t>action</a:t>
            </a:r>
            <a:endParaRPr lang="en-US" sz="34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3000" dirty="0" smtClean="0">
                <a:solidFill>
                  <a:srgbClr val="000000"/>
                </a:solidFill>
              </a:rPr>
              <a:t>There </a:t>
            </a:r>
            <a:r>
              <a:rPr lang="en-US" sz="3000" dirty="0">
                <a:solidFill>
                  <a:srgbClr val="000000"/>
                </a:solidFill>
              </a:rPr>
              <a:t>should be follow-up action to know whether the recipient of the message has understood it correctly and the action he has taken is on the basis of that message.</a:t>
            </a:r>
            <a:r>
              <a:rPr lang="en-GB" sz="3000" dirty="0">
                <a:solidFill>
                  <a:srgbClr val="000000"/>
                </a:solidFill>
              </a:rPr>
              <a:t> </a:t>
            </a:r>
            <a:endParaRPr lang="en-US" sz="3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6168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000000"/>
                </a:solidFill>
              </a:rPr>
              <a:t>Principle of avoiding conflict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40000"/>
              </a:lnSpc>
            </a:pPr>
            <a:r>
              <a:rPr lang="en-US" sz="2800" dirty="0" smtClean="0">
                <a:solidFill>
                  <a:srgbClr val="000000"/>
                </a:solidFill>
              </a:rPr>
              <a:t>Message </a:t>
            </a:r>
            <a:r>
              <a:rPr lang="en-US" sz="2800" dirty="0">
                <a:solidFill>
                  <a:srgbClr val="000000"/>
                </a:solidFill>
              </a:rPr>
              <a:t>should not </a:t>
            </a:r>
            <a:r>
              <a:rPr lang="en-US" sz="2800" dirty="0" smtClean="0">
                <a:solidFill>
                  <a:srgbClr val="000000"/>
                </a:solidFill>
              </a:rPr>
              <a:t>contain any conflicting issue</a:t>
            </a:r>
          </a:p>
          <a:p>
            <a:pPr>
              <a:lnSpc>
                <a:spcPct val="140000"/>
              </a:lnSpc>
            </a:pPr>
            <a:r>
              <a:rPr lang="en-US" sz="2800" dirty="0" smtClean="0">
                <a:solidFill>
                  <a:srgbClr val="000000"/>
                </a:solidFill>
              </a:rPr>
              <a:t>Message </a:t>
            </a:r>
            <a:r>
              <a:rPr lang="en-US" sz="2800" dirty="0">
                <a:solidFill>
                  <a:srgbClr val="000000"/>
                </a:solidFill>
              </a:rPr>
              <a:t>should </a:t>
            </a:r>
            <a:r>
              <a:rPr lang="en-US" sz="2800" dirty="0" smtClean="0">
                <a:solidFill>
                  <a:srgbClr val="000000"/>
                </a:solidFill>
              </a:rPr>
              <a:t>be in </a:t>
            </a:r>
            <a:r>
              <a:rPr lang="en-US" sz="2800" dirty="0">
                <a:solidFill>
                  <a:srgbClr val="000000"/>
                </a:solidFill>
              </a:rPr>
              <a:t>line with the overall </a:t>
            </a:r>
            <a:r>
              <a:rPr lang="en-US" sz="2800" dirty="0" smtClean="0">
                <a:solidFill>
                  <a:srgbClr val="000000"/>
                </a:solidFill>
              </a:rPr>
              <a:t>objectives</a:t>
            </a:r>
          </a:p>
          <a:p>
            <a:pPr>
              <a:lnSpc>
                <a:spcPct val="140000"/>
              </a:lnSpc>
            </a:pPr>
            <a:r>
              <a:rPr lang="en-US" sz="2800" dirty="0" smtClean="0">
                <a:solidFill>
                  <a:srgbClr val="000000"/>
                </a:solidFill>
              </a:rPr>
              <a:t>This </a:t>
            </a:r>
            <a:r>
              <a:rPr lang="en-US" sz="2800" dirty="0">
                <a:solidFill>
                  <a:srgbClr val="000000"/>
                </a:solidFill>
              </a:rPr>
              <a:t>will avoid </a:t>
            </a:r>
            <a:r>
              <a:rPr lang="en-US" sz="2800" dirty="0" smtClean="0">
                <a:solidFill>
                  <a:srgbClr val="000000"/>
                </a:solidFill>
              </a:rPr>
              <a:t>confusion </a:t>
            </a:r>
            <a:r>
              <a:rPr lang="en-US" sz="2800" dirty="0">
                <a:solidFill>
                  <a:srgbClr val="000000"/>
                </a:solidFill>
              </a:rPr>
              <a:t>in the </a:t>
            </a:r>
            <a:r>
              <a:rPr lang="en-US" sz="2800" dirty="0" smtClean="0">
                <a:solidFill>
                  <a:srgbClr val="000000"/>
                </a:solidFill>
              </a:rPr>
              <a:t>organization</a:t>
            </a:r>
          </a:p>
          <a:p>
            <a:pPr>
              <a:lnSpc>
                <a:spcPct val="140000"/>
              </a:lnSpc>
            </a:pPr>
            <a:r>
              <a:rPr lang="en-US" sz="2800" dirty="0" smtClean="0">
                <a:solidFill>
                  <a:srgbClr val="000000"/>
                </a:solidFill>
              </a:rPr>
              <a:t>Conflicts should be discouraged for effective communication</a:t>
            </a:r>
            <a:endParaRPr lang="en-GB" sz="2800" dirty="0">
              <a:solidFill>
                <a:srgbClr val="000000"/>
              </a:solidFill>
            </a:endParaRPr>
          </a:p>
          <a:p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8770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Principle of </a:t>
            </a:r>
            <a:r>
              <a:rPr lang="en-US" dirty="0">
                <a:solidFill>
                  <a:srgbClr val="000000"/>
                </a:solidFill>
              </a:rPr>
              <a:t>Empathy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40000"/>
              </a:lnSpc>
            </a:pPr>
            <a:r>
              <a:rPr lang="en-US" sz="3000" dirty="0" smtClean="0">
                <a:solidFill>
                  <a:srgbClr val="000000"/>
                </a:solidFill>
              </a:rPr>
              <a:t>In </a:t>
            </a:r>
            <a:r>
              <a:rPr lang="en-US" sz="3000" dirty="0">
                <a:solidFill>
                  <a:srgbClr val="000000"/>
                </a:solidFill>
              </a:rPr>
              <a:t>order to communicate effectively, the communicator should understand the receiver and develop better human relations with his </a:t>
            </a:r>
            <a:r>
              <a:rPr lang="en-US" sz="3000" dirty="0" smtClean="0">
                <a:solidFill>
                  <a:srgbClr val="000000"/>
                </a:solidFill>
              </a:rPr>
              <a:t>subordinates and target group</a:t>
            </a:r>
            <a:r>
              <a:rPr lang="en-GB" sz="3000" dirty="0" smtClean="0">
                <a:solidFill>
                  <a:srgbClr val="000000"/>
                </a:solidFill>
              </a:rPr>
              <a:t> </a:t>
            </a:r>
            <a:endParaRPr lang="en-US" sz="3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5552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b="1" dirty="0" smtClean="0">
                <a:solidFill>
                  <a:srgbClr val="000000"/>
                </a:solidFill>
              </a:rPr>
              <a:t>Principle of frequency </a:t>
            </a:r>
            <a:r>
              <a:rPr lang="en-US" sz="3400" b="1" dirty="0">
                <a:solidFill>
                  <a:srgbClr val="000000"/>
                </a:solidFill>
              </a:rPr>
              <a:t>of Communication</a:t>
            </a:r>
            <a:r>
              <a:rPr lang="en-US" sz="3400" b="1" dirty="0" smtClean="0">
                <a:solidFill>
                  <a:srgbClr val="000000"/>
                </a:solidFill>
              </a:rPr>
              <a:t>:</a:t>
            </a:r>
            <a:endParaRPr lang="en-US" sz="34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en-US" sz="2800" dirty="0" smtClean="0">
                <a:solidFill>
                  <a:srgbClr val="000000"/>
                </a:solidFill>
              </a:rPr>
              <a:t>In </a:t>
            </a:r>
            <a:r>
              <a:rPr lang="en-US" sz="2800" dirty="0">
                <a:solidFill>
                  <a:srgbClr val="000000"/>
                </a:solidFill>
              </a:rPr>
              <a:t>some cases, a series of communica­tions may produce better </a:t>
            </a:r>
            <a:r>
              <a:rPr lang="en-US" sz="2800" dirty="0" smtClean="0">
                <a:solidFill>
                  <a:srgbClr val="000000"/>
                </a:solidFill>
              </a:rPr>
              <a:t>results </a:t>
            </a:r>
          </a:p>
          <a:p>
            <a:pPr>
              <a:lnSpc>
                <a:spcPct val="130000"/>
              </a:lnSpc>
            </a:pPr>
            <a:r>
              <a:rPr lang="en-US" sz="2800" dirty="0" smtClean="0">
                <a:solidFill>
                  <a:srgbClr val="000000"/>
                </a:solidFill>
              </a:rPr>
              <a:t>In </a:t>
            </a:r>
            <a:r>
              <a:rPr lang="en-US" sz="2800" dirty="0">
                <a:solidFill>
                  <a:srgbClr val="000000"/>
                </a:solidFill>
              </a:rPr>
              <a:t>others, there may be resistance to repetition of the same </a:t>
            </a:r>
            <a:r>
              <a:rPr lang="en-US" sz="2800" dirty="0" smtClean="0">
                <a:solidFill>
                  <a:srgbClr val="000000"/>
                </a:solidFill>
              </a:rPr>
              <a:t>communication </a:t>
            </a:r>
            <a:r>
              <a:rPr lang="en-US" sz="2800" dirty="0">
                <a:solidFill>
                  <a:srgbClr val="000000"/>
                </a:solidFill>
              </a:rPr>
              <a:t>time and </a:t>
            </a:r>
            <a:r>
              <a:rPr lang="en-US" sz="2800" dirty="0" smtClean="0">
                <a:solidFill>
                  <a:srgbClr val="000000"/>
                </a:solidFill>
              </a:rPr>
              <a:t>again </a:t>
            </a:r>
          </a:p>
          <a:p>
            <a:pPr>
              <a:lnSpc>
                <a:spcPct val="130000"/>
              </a:lnSpc>
            </a:pPr>
            <a:r>
              <a:rPr lang="en-US" sz="2800" dirty="0">
                <a:solidFill>
                  <a:srgbClr val="000000"/>
                </a:solidFill>
              </a:rPr>
              <a:t>However, it is possible to overcome such resistance if the format and media of communication is changed each </a:t>
            </a:r>
            <a:r>
              <a:rPr lang="en-US" sz="2800" dirty="0" smtClean="0">
                <a:solidFill>
                  <a:srgbClr val="000000"/>
                </a:solidFill>
              </a:rPr>
              <a:t>time</a:t>
            </a:r>
            <a:endParaRPr lang="en-US" sz="28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5147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0" y="685799"/>
            <a:ext cx="9144000" cy="61826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sz="2300" dirty="0" smtClean="0">
                <a:solidFill>
                  <a:srgbClr val="000000"/>
                </a:solidFill>
              </a:rPr>
              <a:t>Examine the true purpose of each communication.</a:t>
            </a:r>
            <a:endParaRPr lang="en-GB" sz="2300" dirty="0" smtClean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300" dirty="0" smtClean="0">
                <a:solidFill>
                  <a:srgbClr val="000000"/>
                </a:solidFill>
              </a:rPr>
              <a:t>Clarify your ideas before communicating.</a:t>
            </a:r>
            <a:endParaRPr lang="en-GB" sz="2300" dirty="0" smtClean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300" dirty="0" smtClean="0">
                <a:solidFill>
                  <a:srgbClr val="000000"/>
                </a:solidFill>
              </a:rPr>
              <a:t>Consider the total physical and human setting whenever you communicate.</a:t>
            </a:r>
            <a:endParaRPr lang="en-GB" sz="2300" dirty="0" smtClean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300" dirty="0" smtClean="0">
                <a:solidFill>
                  <a:srgbClr val="000000"/>
                </a:solidFill>
              </a:rPr>
              <a:t>Consult with others, wherever appropriate, in planning communications.</a:t>
            </a:r>
            <a:endParaRPr lang="en-GB" sz="2300" dirty="0" smtClean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300" dirty="0" smtClean="0">
                <a:solidFill>
                  <a:srgbClr val="000000"/>
                </a:solidFill>
              </a:rPr>
              <a:t>Be mindful, when you communicate, of the overtones as well as the basic content of your message.</a:t>
            </a:r>
            <a:endParaRPr lang="en-GB" sz="2300" dirty="0" smtClean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300" dirty="0" smtClean="0">
                <a:solidFill>
                  <a:srgbClr val="000000"/>
                </a:solidFill>
              </a:rPr>
              <a:t>Take the opportunity, when it arises, to convey something of help or value to the receiver.</a:t>
            </a:r>
            <a:endParaRPr lang="en-GB" sz="2300" dirty="0" smtClean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300" dirty="0" smtClean="0">
                <a:solidFill>
                  <a:srgbClr val="000000"/>
                </a:solidFill>
              </a:rPr>
              <a:t>Follow up your communication.</a:t>
            </a:r>
            <a:endParaRPr lang="en-GB" sz="2300" dirty="0" smtClean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300" dirty="0" smtClean="0">
                <a:solidFill>
                  <a:srgbClr val="000000"/>
                </a:solidFill>
              </a:rPr>
              <a:t>Communicate for tomorrow as well as today.</a:t>
            </a:r>
            <a:endParaRPr lang="en-GB" sz="2300" dirty="0" smtClean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300" dirty="0" smtClean="0">
                <a:solidFill>
                  <a:srgbClr val="000000"/>
                </a:solidFill>
              </a:rPr>
              <a:t>Be sure your actions support your communication.</a:t>
            </a:r>
            <a:endParaRPr lang="en-GB" sz="2300" dirty="0" smtClean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300" dirty="0" smtClean="0">
                <a:solidFill>
                  <a:srgbClr val="000000"/>
                </a:solidFill>
              </a:rPr>
              <a:t>Seek not only to be understood but to understand-be a good listener.</a:t>
            </a:r>
            <a:endParaRPr lang="en-GB" sz="2300" dirty="0">
              <a:solidFill>
                <a:srgbClr val="00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28600" y="22863"/>
            <a:ext cx="6705600" cy="517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</a:defRPr>
            </a:lvl9pPr>
          </a:lstStyle>
          <a:p>
            <a:r>
              <a:rPr lang="en-US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Some more principles</a:t>
            </a:r>
            <a:endParaRPr lang="en-US" b="1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53303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46" y="1600200"/>
            <a:ext cx="7086600" cy="480060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sz="2000" dirty="0">
                <a:solidFill>
                  <a:srgbClr val="000000"/>
                </a:solidFill>
              </a:rPr>
              <a:t>E</a:t>
            </a:r>
            <a:r>
              <a:rPr lang="en-US" sz="2000" dirty="0" smtClean="0">
                <a:solidFill>
                  <a:srgbClr val="000000"/>
                </a:solidFill>
              </a:rPr>
              <a:t>ffectiveness is </a:t>
            </a:r>
            <a:r>
              <a:rPr lang="en-US" sz="2000" dirty="0">
                <a:solidFill>
                  <a:srgbClr val="000000"/>
                </a:solidFill>
              </a:rPr>
              <a:t>measured in terms </a:t>
            </a:r>
            <a:r>
              <a:rPr lang="en-US" sz="2000" dirty="0" smtClean="0">
                <a:solidFill>
                  <a:srgbClr val="000000"/>
                </a:solidFill>
              </a:rPr>
              <a:t>of </a:t>
            </a:r>
            <a:r>
              <a:rPr lang="en-US" sz="2000" dirty="0">
                <a:solidFill>
                  <a:srgbClr val="000000"/>
                </a:solidFill>
              </a:rPr>
              <a:t>achievement</a:t>
            </a:r>
            <a:r>
              <a:rPr lang="en-GB" sz="2000" dirty="0" smtClean="0">
                <a:solidFill>
                  <a:srgbClr val="000000"/>
                </a:solidFill>
                <a:effectLst/>
              </a:rPr>
              <a:t> </a:t>
            </a:r>
          </a:p>
          <a:p>
            <a:pPr>
              <a:lnSpc>
                <a:spcPct val="200000"/>
              </a:lnSpc>
            </a:pPr>
            <a:r>
              <a:rPr lang="en-US" sz="2000" dirty="0">
                <a:solidFill>
                  <a:srgbClr val="000000"/>
                </a:solidFill>
              </a:rPr>
              <a:t>Communication is effective </a:t>
            </a:r>
            <a:r>
              <a:rPr lang="en-US" sz="2000" dirty="0" smtClean="0">
                <a:solidFill>
                  <a:srgbClr val="000000"/>
                </a:solidFill>
              </a:rPr>
              <a:t>when </a:t>
            </a:r>
            <a:r>
              <a:rPr lang="en-US" sz="2000" dirty="0">
                <a:solidFill>
                  <a:srgbClr val="000000"/>
                </a:solidFill>
              </a:rPr>
              <a:t>there </a:t>
            </a:r>
            <a:r>
              <a:rPr lang="en-US" sz="2000" dirty="0" smtClean="0">
                <a:solidFill>
                  <a:srgbClr val="000000"/>
                </a:solidFill>
              </a:rPr>
              <a:t>is no barrier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solidFill>
                  <a:srgbClr val="000000"/>
                </a:solidFill>
              </a:rPr>
              <a:t>Effective communication achieves its objectives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solidFill>
                  <a:srgbClr val="000000"/>
                </a:solidFill>
              </a:rPr>
              <a:t>It should be consistent with objectives &amp; policies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solidFill>
                  <a:srgbClr val="000000"/>
                </a:solidFill>
              </a:rPr>
              <a:t>If audience are receptive, it will be more effective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solidFill>
                  <a:srgbClr val="000000"/>
                </a:solidFill>
              </a:rPr>
              <a:t>If feedback is relevant it would be effective</a:t>
            </a:r>
          </a:p>
          <a:p>
            <a:pPr>
              <a:lnSpc>
                <a:spcPct val="130000"/>
              </a:lnSpc>
            </a:pPr>
            <a:endParaRPr lang="en-US" sz="20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>
              <a:lnSpc>
                <a:spcPct val="130000"/>
              </a:lnSpc>
            </a:pPr>
            <a:endParaRPr lang="en-US" sz="20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>
              <a:lnSpc>
                <a:spcPct val="130000"/>
              </a:lnSpc>
            </a:pPr>
            <a:endParaRPr lang="en-US" sz="20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0" y="457200"/>
            <a:ext cx="7086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lnSpc>
                <a:spcPct val="130000"/>
              </a:lnSpc>
              <a:buNone/>
            </a:pPr>
            <a:r>
              <a:rPr lang="en-US" sz="2400" b="1" dirty="0" smtClean="0">
                <a:solidFill>
                  <a:srgbClr val="CCFFCC"/>
                </a:solidFill>
              </a:rPr>
              <a:t>Principles of Effective Communication</a:t>
            </a:r>
          </a:p>
        </p:txBody>
      </p:sp>
    </p:spTree>
    <p:extLst>
      <p:ext uri="{BB962C8B-B14F-4D97-AF65-F5344CB8AC3E}">
        <p14:creationId xmlns:p14="http://schemas.microsoft.com/office/powerpoint/2010/main" val="679344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6705600" cy="914400"/>
          </a:xfrm>
        </p:spPr>
        <p:txBody>
          <a:bodyPr/>
          <a:lstStyle/>
          <a:p>
            <a:r>
              <a:rPr lang="en-US" sz="3200" b="1" dirty="0">
                <a:solidFill>
                  <a:srgbClr val="000000"/>
                </a:solidFill>
              </a:rPr>
              <a:t>Principle of Clarity in Ideas:</a:t>
            </a:r>
            <a:r>
              <a:rPr lang="en-GB" dirty="0"/>
              <a:t/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it </a:t>
            </a:r>
            <a:r>
              <a:rPr lang="en-US" dirty="0">
                <a:solidFill>
                  <a:srgbClr val="000000"/>
                </a:solidFill>
              </a:rPr>
              <a:t>should be clear in the mind of the sender as to what he wants to say. 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The </a:t>
            </a:r>
            <a:r>
              <a:rPr lang="en-US" dirty="0">
                <a:solidFill>
                  <a:srgbClr val="000000"/>
                </a:solidFill>
              </a:rPr>
              <a:t>principle of effective communication is ‘first to fully inform oneself.’ 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The </a:t>
            </a:r>
            <a:r>
              <a:rPr lang="en-US" dirty="0">
                <a:solidFill>
                  <a:srgbClr val="000000"/>
                </a:solidFill>
              </a:rPr>
              <a:t>clearer the thought the more effective is the communication.</a:t>
            </a:r>
            <a:endParaRPr lang="en-GB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256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Principle of training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1295400"/>
            <a:ext cx="7239000" cy="4800600"/>
          </a:xfrm>
        </p:spPr>
        <p:txBody>
          <a:bodyPr/>
          <a:lstStyle/>
          <a:p>
            <a:r>
              <a:rPr lang="en-US" sz="2800" dirty="0" smtClean="0">
                <a:solidFill>
                  <a:srgbClr val="000000"/>
                </a:solidFill>
              </a:rPr>
              <a:t>Proper </a:t>
            </a:r>
            <a:r>
              <a:rPr lang="en-US" sz="2800" dirty="0">
                <a:solidFill>
                  <a:srgbClr val="000000"/>
                </a:solidFill>
              </a:rPr>
              <a:t>training should be given to the communicators in the communication </a:t>
            </a:r>
            <a:r>
              <a:rPr lang="en-US" sz="2800" dirty="0" smtClean="0">
                <a:solidFill>
                  <a:srgbClr val="000000"/>
                </a:solidFill>
              </a:rPr>
              <a:t>skills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This </a:t>
            </a:r>
            <a:r>
              <a:rPr lang="en-US" sz="2800" dirty="0">
                <a:solidFill>
                  <a:srgbClr val="000000"/>
                </a:solidFill>
              </a:rPr>
              <a:t>helps in increasing the effectiveness of </a:t>
            </a:r>
            <a:r>
              <a:rPr lang="en-US" sz="2800" dirty="0" smtClean="0">
                <a:solidFill>
                  <a:srgbClr val="000000"/>
                </a:solidFill>
              </a:rPr>
              <a:t>communication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Training enhances competencies of key actors involved in communication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200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000000"/>
                </a:solidFill>
              </a:rPr>
              <a:t>Principle of cooperation among personnel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en-US" sz="3000" dirty="0" smtClean="0">
                <a:solidFill>
                  <a:srgbClr val="000000"/>
                </a:solidFill>
              </a:rPr>
              <a:t>Cooperation </a:t>
            </a:r>
            <a:r>
              <a:rPr lang="en-US" sz="3000" dirty="0">
                <a:solidFill>
                  <a:srgbClr val="000000"/>
                </a:solidFill>
              </a:rPr>
              <a:t>of the </a:t>
            </a:r>
            <a:r>
              <a:rPr lang="en-US" sz="3000" dirty="0" smtClean="0">
                <a:solidFill>
                  <a:srgbClr val="000000"/>
                </a:solidFill>
              </a:rPr>
              <a:t>organization </a:t>
            </a:r>
            <a:r>
              <a:rPr lang="en-US" sz="3000" dirty="0">
                <a:solidFill>
                  <a:srgbClr val="000000"/>
                </a:solidFill>
              </a:rPr>
              <a:t>personnel is essential in order to make communication </a:t>
            </a:r>
            <a:r>
              <a:rPr lang="en-US" sz="3000" dirty="0" smtClean="0">
                <a:solidFill>
                  <a:srgbClr val="000000"/>
                </a:solidFill>
              </a:rPr>
              <a:t>effective</a:t>
            </a:r>
          </a:p>
          <a:p>
            <a:pPr>
              <a:lnSpc>
                <a:spcPct val="130000"/>
              </a:lnSpc>
            </a:pPr>
            <a:r>
              <a:rPr lang="en-US" sz="3000" dirty="0" smtClean="0">
                <a:solidFill>
                  <a:srgbClr val="000000"/>
                </a:solidFill>
              </a:rPr>
              <a:t>Communication </a:t>
            </a:r>
            <a:r>
              <a:rPr lang="en-US" sz="3000" dirty="0">
                <a:solidFill>
                  <a:srgbClr val="000000"/>
                </a:solidFill>
              </a:rPr>
              <a:t>should aim at strengthening the </a:t>
            </a:r>
            <a:r>
              <a:rPr lang="en-US" sz="3000" dirty="0" smtClean="0">
                <a:solidFill>
                  <a:srgbClr val="000000"/>
                </a:solidFill>
              </a:rPr>
              <a:t>cooperation </a:t>
            </a:r>
            <a:r>
              <a:rPr lang="en-US" sz="3000" dirty="0">
                <a:solidFill>
                  <a:srgbClr val="000000"/>
                </a:solidFill>
              </a:rPr>
              <a:t>of the </a:t>
            </a:r>
            <a:r>
              <a:rPr lang="en-US" sz="3000" dirty="0" smtClean="0">
                <a:solidFill>
                  <a:srgbClr val="000000"/>
                </a:solidFill>
              </a:rPr>
              <a:t>organizational personnel</a:t>
            </a:r>
          </a:p>
          <a:p>
            <a:pPr>
              <a:lnSpc>
                <a:spcPct val="130000"/>
              </a:lnSpc>
            </a:pPr>
            <a:r>
              <a:rPr lang="en-US" sz="3000" dirty="0" smtClean="0">
                <a:solidFill>
                  <a:srgbClr val="000000"/>
                </a:solidFill>
              </a:rPr>
              <a:t>Personnel cooperation will improve communication mechanism</a:t>
            </a:r>
            <a:endParaRPr lang="en-GB" sz="3000" dirty="0">
              <a:solidFill>
                <a:srgbClr val="000000"/>
              </a:solidFill>
            </a:endParaRPr>
          </a:p>
          <a:p>
            <a:endParaRPr lang="en-US" sz="3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445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srgbClr val="000000"/>
                </a:solidFill>
              </a:rPr>
              <a:t>Principle of Appropriate Language</a:t>
            </a:r>
            <a:r>
              <a:rPr lang="en-US" sz="2800" b="1" dirty="0" smtClean="0">
                <a:solidFill>
                  <a:srgbClr val="000000"/>
                </a:solidFill>
              </a:rPr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6781800" cy="48006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600" dirty="0" smtClean="0">
                <a:solidFill>
                  <a:srgbClr val="000000"/>
                </a:solidFill>
              </a:rPr>
              <a:t>The communication </a:t>
            </a:r>
            <a:r>
              <a:rPr lang="en-US" sz="2600" dirty="0">
                <a:solidFill>
                  <a:srgbClr val="000000"/>
                </a:solidFill>
              </a:rPr>
              <a:t>should </a:t>
            </a:r>
            <a:r>
              <a:rPr lang="en-US" sz="2600" dirty="0" smtClean="0">
                <a:solidFill>
                  <a:srgbClr val="000000"/>
                </a:solidFill>
              </a:rPr>
              <a:t>be </a:t>
            </a:r>
            <a:r>
              <a:rPr lang="en-US" sz="2600" dirty="0">
                <a:solidFill>
                  <a:srgbClr val="000000"/>
                </a:solidFill>
              </a:rPr>
              <a:t>in a simple </a:t>
            </a:r>
            <a:r>
              <a:rPr lang="en-US" sz="2600" dirty="0" smtClean="0">
                <a:solidFill>
                  <a:srgbClr val="000000"/>
                </a:solidFill>
              </a:rPr>
              <a:t>language </a:t>
            </a:r>
          </a:p>
          <a:p>
            <a:pPr>
              <a:lnSpc>
                <a:spcPct val="150000"/>
              </a:lnSpc>
            </a:pPr>
            <a:r>
              <a:rPr lang="en-US" sz="2600" dirty="0" smtClean="0">
                <a:solidFill>
                  <a:srgbClr val="000000"/>
                </a:solidFill>
              </a:rPr>
              <a:t>Ideas </a:t>
            </a:r>
            <a:r>
              <a:rPr lang="en-US" sz="2600" dirty="0">
                <a:solidFill>
                  <a:srgbClr val="000000"/>
                </a:solidFill>
              </a:rPr>
              <a:t>should be clear </a:t>
            </a:r>
            <a:r>
              <a:rPr lang="en-US" sz="2600" dirty="0" smtClean="0">
                <a:solidFill>
                  <a:srgbClr val="000000"/>
                </a:solidFill>
              </a:rPr>
              <a:t>without any doubt</a:t>
            </a:r>
          </a:p>
          <a:p>
            <a:pPr>
              <a:lnSpc>
                <a:spcPct val="150000"/>
              </a:lnSpc>
            </a:pPr>
            <a:r>
              <a:rPr lang="en-US" sz="2600" dirty="0" smtClean="0">
                <a:solidFill>
                  <a:srgbClr val="000000"/>
                </a:solidFill>
              </a:rPr>
              <a:t>Technical </a:t>
            </a:r>
            <a:r>
              <a:rPr lang="en-US" sz="2600" dirty="0">
                <a:solidFill>
                  <a:srgbClr val="000000"/>
                </a:solidFill>
              </a:rPr>
              <a:t>words and words having various meanings should be used to the </a:t>
            </a:r>
            <a:r>
              <a:rPr lang="en-US" sz="2600" dirty="0" smtClean="0">
                <a:solidFill>
                  <a:srgbClr val="000000"/>
                </a:solidFill>
              </a:rPr>
              <a:t>minimum</a:t>
            </a:r>
            <a:endParaRPr lang="en-GB" sz="26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80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00"/>
                </a:solidFill>
              </a:rPr>
              <a:t>Principle of Attention</a:t>
            </a:r>
            <a:r>
              <a:rPr lang="en-US" b="1" dirty="0" smtClean="0">
                <a:solidFill>
                  <a:srgbClr val="000000"/>
                </a:solidFill>
              </a:rPr>
              <a:t>: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en-US" sz="2800" dirty="0" smtClean="0">
                <a:solidFill>
                  <a:srgbClr val="000000"/>
                </a:solidFill>
              </a:rPr>
              <a:t>The receiver </a:t>
            </a:r>
            <a:r>
              <a:rPr lang="en-US" sz="2800" dirty="0">
                <a:solidFill>
                  <a:srgbClr val="000000"/>
                </a:solidFill>
              </a:rPr>
              <a:t>of information should clearly understand its meaning. </a:t>
            </a:r>
            <a:endParaRPr lang="en-US" sz="2800" dirty="0" smtClean="0">
              <a:solidFill>
                <a:srgbClr val="000000"/>
              </a:solidFill>
            </a:endParaRPr>
          </a:p>
          <a:p>
            <a:pPr>
              <a:lnSpc>
                <a:spcPct val="130000"/>
              </a:lnSpc>
            </a:pPr>
            <a:r>
              <a:rPr lang="en-US" sz="2800" dirty="0" smtClean="0">
                <a:solidFill>
                  <a:srgbClr val="000000"/>
                </a:solidFill>
              </a:rPr>
              <a:t>Merely </a:t>
            </a:r>
            <a:r>
              <a:rPr lang="en-US" sz="2800" dirty="0">
                <a:solidFill>
                  <a:srgbClr val="000000"/>
                </a:solidFill>
              </a:rPr>
              <a:t>transferring information is not </a:t>
            </a:r>
            <a:r>
              <a:rPr lang="en-US" sz="2800" dirty="0" smtClean="0">
                <a:solidFill>
                  <a:srgbClr val="000000"/>
                </a:solidFill>
              </a:rPr>
              <a:t>communication</a:t>
            </a:r>
          </a:p>
          <a:p>
            <a:pPr>
              <a:lnSpc>
                <a:spcPct val="130000"/>
              </a:lnSpc>
            </a:pPr>
            <a:r>
              <a:rPr lang="en-US" sz="2800" dirty="0" smtClean="0">
                <a:solidFill>
                  <a:srgbClr val="000000"/>
                </a:solidFill>
              </a:rPr>
              <a:t> It </a:t>
            </a:r>
            <a:r>
              <a:rPr lang="en-US" sz="2800" dirty="0">
                <a:solidFill>
                  <a:srgbClr val="000000"/>
                </a:solidFill>
              </a:rPr>
              <a:t>is important that the receiver should understand it. </a:t>
            </a:r>
            <a:endParaRPr lang="en-US" sz="2800" dirty="0" smtClean="0">
              <a:solidFill>
                <a:srgbClr val="000000"/>
              </a:solidFill>
            </a:endParaRPr>
          </a:p>
          <a:p>
            <a:pPr>
              <a:lnSpc>
                <a:spcPct val="130000"/>
              </a:lnSpc>
            </a:pPr>
            <a:r>
              <a:rPr lang="en-US" sz="2800" dirty="0" smtClean="0">
                <a:solidFill>
                  <a:srgbClr val="000000"/>
                </a:solidFill>
              </a:rPr>
              <a:t>The receiver should </a:t>
            </a:r>
            <a:r>
              <a:rPr lang="en-US" sz="2800" dirty="0">
                <a:solidFill>
                  <a:srgbClr val="000000"/>
                </a:solidFill>
              </a:rPr>
              <a:t>takes interest in the message </a:t>
            </a:r>
            <a:r>
              <a:rPr lang="en-US" sz="2800" dirty="0" smtClean="0">
                <a:solidFill>
                  <a:srgbClr val="000000"/>
                </a:solidFill>
              </a:rPr>
              <a:t>&amp; attentively listens it.</a:t>
            </a:r>
            <a:endParaRPr lang="en-GB" sz="28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13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00"/>
                </a:solidFill>
              </a:rPr>
              <a:t>Principle of Consistency</a:t>
            </a:r>
            <a:r>
              <a:rPr lang="en-US" b="1" dirty="0" smtClean="0">
                <a:solidFill>
                  <a:srgbClr val="000000"/>
                </a:solidFill>
              </a:rPr>
              <a:t>: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3000" dirty="0" smtClean="0">
                <a:solidFill>
                  <a:srgbClr val="000000"/>
                </a:solidFill>
              </a:rPr>
              <a:t>Communication </a:t>
            </a:r>
            <a:r>
              <a:rPr lang="en-US" sz="3000" dirty="0">
                <a:solidFill>
                  <a:srgbClr val="000000"/>
                </a:solidFill>
              </a:rPr>
              <a:t>system should maintain consistency </a:t>
            </a:r>
            <a:r>
              <a:rPr lang="en-US" sz="3000" dirty="0" smtClean="0">
                <a:solidFill>
                  <a:srgbClr val="000000"/>
                </a:solidFill>
              </a:rPr>
              <a:t>in;</a:t>
            </a:r>
          </a:p>
          <a:p>
            <a:pPr>
              <a:lnSpc>
                <a:spcPct val="150000"/>
              </a:lnSpc>
            </a:pPr>
            <a:r>
              <a:rPr lang="en-US" sz="3000" dirty="0">
                <a:solidFill>
                  <a:srgbClr val="000000"/>
                </a:solidFill>
              </a:rPr>
              <a:t>T</a:t>
            </a:r>
            <a:r>
              <a:rPr lang="en-US" sz="3000" dirty="0" smtClean="0">
                <a:solidFill>
                  <a:srgbClr val="000000"/>
                </a:solidFill>
              </a:rPr>
              <a:t>he </a:t>
            </a:r>
            <a:r>
              <a:rPr lang="en-US" sz="3000" dirty="0">
                <a:solidFill>
                  <a:srgbClr val="000000"/>
                </a:solidFill>
              </a:rPr>
              <a:t>objectives of the </a:t>
            </a:r>
            <a:r>
              <a:rPr lang="en-US" sz="3000" dirty="0" smtClean="0">
                <a:solidFill>
                  <a:srgbClr val="000000"/>
                </a:solidFill>
              </a:rPr>
              <a:t>enterprise</a:t>
            </a:r>
          </a:p>
          <a:p>
            <a:pPr>
              <a:lnSpc>
                <a:spcPct val="150000"/>
              </a:lnSpc>
            </a:pPr>
            <a:r>
              <a:rPr lang="en-US" sz="3000" dirty="0">
                <a:solidFill>
                  <a:srgbClr val="000000"/>
                </a:solidFill>
              </a:rPr>
              <a:t>T</a:t>
            </a:r>
            <a:r>
              <a:rPr lang="en-US" sz="3000" dirty="0" smtClean="0">
                <a:solidFill>
                  <a:srgbClr val="000000"/>
                </a:solidFill>
              </a:rPr>
              <a:t>he </a:t>
            </a:r>
            <a:r>
              <a:rPr lang="en-US" sz="3000" dirty="0">
                <a:solidFill>
                  <a:srgbClr val="000000"/>
                </a:solidFill>
              </a:rPr>
              <a:t>procedures and </a:t>
            </a:r>
            <a:r>
              <a:rPr lang="en-US" sz="3000" dirty="0" smtClean="0">
                <a:solidFill>
                  <a:srgbClr val="000000"/>
                </a:solidFill>
              </a:rPr>
              <a:t>processes</a:t>
            </a:r>
          </a:p>
          <a:p>
            <a:pPr>
              <a:lnSpc>
                <a:spcPct val="150000"/>
              </a:lnSpc>
            </a:pPr>
            <a:r>
              <a:rPr lang="en-US" sz="3000" dirty="0" smtClean="0">
                <a:solidFill>
                  <a:srgbClr val="000000"/>
                </a:solidFill>
              </a:rPr>
              <a:t>It should </a:t>
            </a:r>
            <a:r>
              <a:rPr lang="en-US" sz="3000" dirty="0">
                <a:solidFill>
                  <a:srgbClr val="000000"/>
                </a:solidFill>
              </a:rPr>
              <a:t>be in accordance with the </a:t>
            </a:r>
            <a:r>
              <a:rPr lang="en-US" sz="3000" dirty="0" smtClean="0">
                <a:solidFill>
                  <a:srgbClr val="000000"/>
                </a:solidFill>
              </a:rPr>
              <a:t>policies</a:t>
            </a:r>
            <a:endParaRPr lang="en-US" sz="3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268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00"/>
                </a:solidFill>
              </a:rPr>
              <a:t>Principle of Adequacy: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en-US" sz="2800" dirty="0" smtClean="0">
                <a:solidFill>
                  <a:srgbClr val="000000"/>
                </a:solidFill>
              </a:rPr>
              <a:t>The </a:t>
            </a:r>
            <a:r>
              <a:rPr lang="en-US" sz="2800" dirty="0">
                <a:solidFill>
                  <a:srgbClr val="000000"/>
                </a:solidFill>
              </a:rPr>
              <a:t>information </a:t>
            </a:r>
            <a:r>
              <a:rPr lang="en-US" sz="2800" dirty="0" smtClean="0">
                <a:solidFill>
                  <a:srgbClr val="000000"/>
                </a:solidFill>
              </a:rPr>
              <a:t>should be complete </a:t>
            </a:r>
            <a:r>
              <a:rPr lang="en-US" sz="2800" dirty="0">
                <a:solidFill>
                  <a:srgbClr val="000000"/>
                </a:solidFill>
              </a:rPr>
              <a:t>in every respect. </a:t>
            </a:r>
            <a:endParaRPr lang="en-US" sz="2800" dirty="0" smtClean="0">
              <a:solidFill>
                <a:srgbClr val="000000"/>
              </a:solidFill>
            </a:endParaRPr>
          </a:p>
          <a:p>
            <a:pPr>
              <a:lnSpc>
                <a:spcPct val="130000"/>
              </a:lnSpc>
            </a:pPr>
            <a:r>
              <a:rPr lang="en-US" sz="2800" dirty="0" smtClean="0">
                <a:solidFill>
                  <a:srgbClr val="000000"/>
                </a:solidFill>
              </a:rPr>
              <a:t>The </a:t>
            </a:r>
            <a:r>
              <a:rPr lang="en-US" sz="2800" dirty="0">
                <a:solidFill>
                  <a:srgbClr val="000000"/>
                </a:solidFill>
              </a:rPr>
              <a:t>sufficiency of information depends on the ability of the receiver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>
              <a:lnSpc>
                <a:spcPct val="130000"/>
              </a:lnSpc>
            </a:pP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If the receiver </a:t>
            </a:r>
            <a:r>
              <a:rPr lang="en-US" sz="2800" dirty="0" smtClean="0">
                <a:solidFill>
                  <a:srgbClr val="000000"/>
                </a:solidFill>
              </a:rPr>
              <a:t>is capable </a:t>
            </a:r>
            <a:r>
              <a:rPr lang="en-US" sz="2800" dirty="0">
                <a:solidFill>
                  <a:srgbClr val="000000"/>
                </a:solidFill>
              </a:rPr>
              <a:t>more information can be </a:t>
            </a:r>
            <a:r>
              <a:rPr lang="en-US" sz="2800" dirty="0" smtClean="0">
                <a:solidFill>
                  <a:srgbClr val="000000"/>
                </a:solidFill>
              </a:rPr>
              <a:t>given. </a:t>
            </a:r>
          </a:p>
          <a:p>
            <a:pPr>
              <a:lnSpc>
                <a:spcPct val="130000"/>
              </a:lnSpc>
            </a:pPr>
            <a:r>
              <a:rPr lang="en-US" sz="2800" dirty="0" smtClean="0">
                <a:solidFill>
                  <a:srgbClr val="000000"/>
                </a:solidFill>
              </a:rPr>
              <a:t>On </a:t>
            </a:r>
            <a:r>
              <a:rPr lang="en-US" sz="2800" dirty="0">
                <a:solidFill>
                  <a:srgbClr val="000000"/>
                </a:solidFill>
              </a:rPr>
              <a:t>the contrary, in case of a less capable receiver more details are needed.</a:t>
            </a:r>
            <a:r>
              <a:rPr lang="en-GB" sz="2800" dirty="0">
                <a:solidFill>
                  <a:srgbClr val="000000"/>
                </a:solidFill>
              </a:rPr>
              <a:t> 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966132"/>
      </p:ext>
    </p:extLst>
  </p:cSld>
  <p:clrMapOvr>
    <a:masterClrMapping/>
  </p:clrMapOvr>
</p:sld>
</file>

<file path=ppt/theme/theme1.xml><?xml version="1.0" encoding="utf-8"?>
<a:theme xmlns:a="http://schemas.openxmlformats.org/drawingml/2006/main" name="TM01072154">
  <a:themeElements>
    <a:clrScheme name="Default Design 7">
      <a:dk1>
        <a:srgbClr val="336699"/>
      </a:dk1>
      <a:lt1>
        <a:srgbClr val="5A4B3C"/>
      </a:lt1>
      <a:dk2>
        <a:srgbClr val="000000"/>
      </a:dk2>
      <a:lt2>
        <a:srgbClr val="ABC3D5"/>
      </a:lt2>
      <a:accent1>
        <a:srgbClr val="D2EBEB"/>
      </a:accent1>
      <a:accent2>
        <a:srgbClr val="CDC8C8"/>
      </a:accent2>
      <a:accent3>
        <a:srgbClr val="AAAAAA"/>
      </a:accent3>
      <a:accent4>
        <a:srgbClr val="4C3F32"/>
      </a:accent4>
      <a:accent5>
        <a:srgbClr val="E5F3F3"/>
      </a:accent5>
      <a:accent6>
        <a:srgbClr val="BAB5B5"/>
      </a:accent6>
      <a:hlink>
        <a:srgbClr val="7DB996"/>
      </a:hlink>
      <a:folHlink>
        <a:srgbClr val="F0A03C"/>
      </a:folHlink>
    </a:clrScheme>
    <a:fontScheme name="Default Design">
      <a:majorFont>
        <a:latin typeface="Arial Black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78A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333333"/>
        </a:dk1>
        <a:lt1>
          <a:srgbClr val="FFFFFF"/>
        </a:lt1>
        <a:dk2>
          <a:srgbClr val="000000"/>
        </a:dk2>
        <a:lt2>
          <a:srgbClr val="333333"/>
        </a:lt2>
        <a:accent1>
          <a:srgbClr val="E6F5FF"/>
        </a:accent1>
        <a:accent2>
          <a:srgbClr val="0099CC"/>
        </a:accent2>
        <a:accent3>
          <a:srgbClr val="FFFFFF"/>
        </a:accent3>
        <a:accent4>
          <a:srgbClr val="2A2A2A"/>
        </a:accent4>
        <a:accent5>
          <a:srgbClr val="F0F9FF"/>
        </a:accent5>
        <a:accent6>
          <a:srgbClr val="008AB9"/>
        </a:accent6>
        <a:hlink>
          <a:srgbClr val="C0C0C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336699"/>
        </a:dk1>
        <a:lt1>
          <a:srgbClr val="5A4B3C"/>
        </a:lt1>
        <a:dk2>
          <a:srgbClr val="000000"/>
        </a:dk2>
        <a:lt2>
          <a:srgbClr val="ABC3D5"/>
        </a:lt2>
        <a:accent1>
          <a:srgbClr val="D2EBEB"/>
        </a:accent1>
        <a:accent2>
          <a:srgbClr val="CDC8C8"/>
        </a:accent2>
        <a:accent3>
          <a:srgbClr val="AAAAAA"/>
        </a:accent3>
        <a:accent4>
          <a:srgbClr val="4C3F32"/>
        </a:accent4>
        <a:accent5>
          <a:srgbClr val="E5F3F3"/>
        </a:accent5>
        <a:accent6>
          <a:srgbClr val="BAB5B5"/>
        </a:accent6>
        <a:hlink>
          <a:srgbClr val="7DB996"/>
        </a:hlink>
        <a:folHlink>
          <a:srgbClr val="F0A03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663300"/>
        </a:dk1>
        <a:lt1>
          <a:srgbClr val="C0C0C0"/>
        </a:lt1>
        <a:dk2>
          <a:srgbClr val="C8B876"/>
        </a:dk2>
        <a:lt2>
          <a:srgbClr val="5A552D"/>
        </a:lt2>
        <a:accent1>
          <a:srgbClr val="CDCD9B"/>
        </a:accent1>
        <a:accent2>
          <a:srgbClr val="FFFFCD"/>
        </a:accent2>
        <a:accent3>
          <a:srgbClr val="DCDCDC"/>
        </a:accent3>
        <a:accent4>
          <a:srgbClr val="562A00"/>
        </a:accent4>
        <a:accent5>
          <a:srgbClr val="E3E3CB"/>
        </a:accent5>
        <a:accent6>
          <a:srgbClr val="E7E7BA"/>
        </a:accent6>
        <a:hlink>
          <a:srgbClr val="9900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E3E5C"/>
        </a:dk1>
        <a:lt1>
          <a:srgbClr val="B2B2B2"/>
        </a:lt1>
        <a:dk2>
          <a:srgbClr val="A5A5C3"/>
        </a:dk2>
        <a:lt2>
          <a:srgbClr val="4D4D4D"/>
        </a:lt2>
        <a:accent1>
          <a:srgbClr val="F5F5DC"/>
        </a:accent1>
        <a:accent2>
          <a:srgbClr val="C84B0A"/>
        </a:accent2>
        <a:accent3>
          <a:srgbClr val="CFCFDE"/>
        </a:accent3>
        <a:accent4>
          <a:srgbClr val="979797"/>
        </a:accent4>
        <a:accent5>
          <a:srgbClr val="F9F9EB"/>
        </a:accent5>
        <a:accent6>
          <a:srgbClr val="B54308"/>
        </a:accent6>
        <a:hlink>
          <a:srgbClr val="91ACFF"/>
        </a:hlink>
        <a:folHlink>
          <a:srgbClr val="D7915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5A58"/>
        </a:dk1>
        <a:lt1>
          <a:srgbClr val="B9C5D5"/>
        </a:lt1>
        <a:dk2>
          <a:srgbClr val="006699"/>
        </a:dk2>
        <a:lt2>
          <a:srgbClr val="006699"/>
        </a:lt2>
        <a:accent1>
          <a:srgbClr val="0F5E7D"/>
        </a:accent1>
        <a:accent2>
          <a:srgbClr val="6D6FC7"/>
        </a:accent2>
        <a:accent3>
          <a:srgbClr val="AAB8CA"/>
        </a:accent3>
        <a:accent4>
          <a:srgbClr val="9EA8B6"/>
        </a:accent4>
        <a:accent5>
          <a:srgbClr val="AAB6BF"/>
        </a:accent5>
        <a:accent6>
          <a:srgbClr val="6264B4"/>
        </a:accent6>
        <a:hlink>
          <a:srgbClr val="00FF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TM01072154</Template>
  <TotalTime>207</TotalTime>
  <Words>776</Words>
  <Application>Microsoft Macintosh PowerPoint</Application>
  <PresentationFormat>On-screen Show (4:3)</PresentationFormat>
  <Paragraphs>86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TM01072154</vt:lpstr>
      <vt:lpstr>Principles of Effective Communication</vt:lpstr>
      <vt:lpstr>PowerPoint Presentation</vt:lpstr>
      <vt:lpstr>Principle of Clarity in Ideas: </vt:lpstr>
      <vt:lpstr>Principle of training</vt:lpstr>
      <vt:lpstr>Principle of cooperation among personnel</vt:lpstr>
      <vt:lpstr>Principle of Appropriate Language:</vt:lpstr>
      <vt:lpstr>Principle of Attention:</vt:lpstr>
      <vt:lpstr>Principle of Consistency:</vt:lpstr>
      <vt:lpstr>Principle of Adequacy:</vt:lpstr>
      <vt:lpstr>Principle of Proper Time:</vt:lpstr>
      <vt:lpstr>Principle of Informality:</vt:lpstr>
      <vt:lpstr>Principle of Feedback:</vt:lpstr>
      <vt:lpstr>Principle of Flexibility:</vt:lpstr>
      <vt:lpstr>Principle of Proper Medium:</vt:lpstr>
      <vt:lpstr>Principle of Follow-up action</vt:lpstr>
      <vt:lpstr>Principle of avoiding conflict</vt:lpstr>
      <vt:lpstr>Principle of Empathy</vt:lpstr>
      <vt:lpstr>Principle of frequency of Communication:</vt:lpstr>
      <vt:lpstr>PowerPoint Presentation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of Effective Communication</dc:title>
  <dc:subject/>
  <dc:creator/>
  <cp:keywords/>
  <dc:description/>
  <cp:lastModifiedBy>Mohammed Yaseen</cp:lastModifiedBy>
  <cp:revision>56</cp:revision>
  <cp:lastPrinted>1601-01-01T00:00:00Z</cp:lastPrinted>
  <dcterms:created xsi:type="dcterms:W3CDTF">1601-01-01T00:00:00Z</dcterms:created>
  <dcterms:modified xsi:type="dcterms:W3CDTF">2020-03-06T05:42:04Z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TC010721541033</vt:lpwstr>
  </property>
</Properties>
</file>