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sldIdLst>
    <p:sldId id="268" r:id="rId3"/>
    <p:sldId id="256" r:id="rId4"/>
    <p:sldId id="257" r:id="rId5"/>
    <p:sldId id="263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86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897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8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1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599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961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6426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161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78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8377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3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27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" TargetMode="External"/><Relationship Id="rId2" Type="http://schemas.openxmlformats.org/officeDocument/2006/relationships/hyperlink" Target="http://www.learnin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66"/>
            <a:ext cx="12192001" cy="23876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Low Cost Material</a:t>
            </a:r>
            <a:b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611089"/>
            <a:ext cx="9144000" cy="9351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66" y="3047925"/>
            <a:ext cx="2365663" cy="23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2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0EB746-B2DC-6D42-A6FB-B7E3CCD80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4314"/>
            <a:ext cx="8596668" cy="1250156"/>
          </a:xfrm>
        </p:spPr>
        <p:txBody>
          <a:bodyPr/>
          <a:lstStyle/>
          <a:p>
            <a:r>
              <a:rPr lang="en-US"/>
              <a:t>   </a:t>
            </a:r>
            <a:br>
              <a:rPr lang="en-US"/>
            </a:br>
            <a:r>
              <a:rPr lang="en-US"/>
              <a:t>     </a:t>
            </a:r>
            <a:r>
              <a:rPr lang="en-US" sz="2000" b="1"/>
              <a:t>MCQ’S: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6B3127-B7C5-8740-A47C-49E690DA1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5944" y="1464470"/>
            <a:ext cx="8596668" cy="4500559"/>
          </a:xfrm>
        </p:spPr>
        <p:txBody>
          <a:bodyPr>
            <a:normAutofit fontScale="85000" lnSpcReduction="20000"/>
          </a:bodyPr>
          <a:lstStyle/>
          <a:p>
            <a:pPr>
              <a:buFont typeface="+mj-lt"/>
              <a:buAutoNum type="arabicPeriod"/>
            </a:pPr>
            <a:r>
              <a:rPr lang="en-US"/>
              <a:t> Low cost material help teacher in making Teaching:</a:t>
            </a:r>
          </a:p>
          <a:p>
            <a:pPr marL="0" indent="0">
              <a:buNone/>
            </a:pPr>
            <a:r>
              <a:rPr lang="en-US"/>
              <a:t>      </a:t>
            </a:r>
            <a:r>
              <a:rPr lang="en-US" b="1"/>
              <a:t> a) </a:t>
            </a:r>
            <a:r>
              <a:rPr lang="en-US"/>
              <a:t>Easy    </a:t>
            </a:r>
            <a:r>
              <a:rPr lang="en-US" b="1"/>
              <a:t> b) </a:t>
            </a:r>
            <a:r>
              <a:rPr lang="en-US"/>
              <a:t>Interesting and concrete    </a:t>
            </a:r>
            <a:r>
              <a:rPr lang="en-US" b="1"/>
              <a:t> c) </a:t>
            </a:r>
            <a:r>
              <a:rPr lang="en-US"/>
              <a:t>Difficult</a:t>
            </a:r>
          </a:p>
          <a:p>
            <a:pPr marL="0" indent="0">
              <a:buNone/>
            </a:pPr>
            <a:endParaRPr lang="en-US"/>
          </a:p>
          <a:p>
            <a:pPr>
              <a:buAutoNum type="arabicPlain" startAt="2"/>
            </a:pPr>
            <a:r>
              <a:rPr lang="en-US"/>
              <a:t>Studying with the help of low cost material ------ changes occur in Students.</a:t>
            </a:r>
          </a:p>
          <a:p>
            <a:pPr marL="0" indent="0">
              <a:buNone/>
            </a:pPr>
            <a:r>
              <a:rPr lang="en-US"/>
              <a:t>      </a:t>
            </a:r>
            <a:r>
              <a:rPr lang="en-US" b="1"/>
              <a:t> a)</a:t>
            </a:r>
            <a:r>
              <a:rPr lang="en-US"/>
              <a:t> Behavioural    </a:t>
            </a:r>
            <a:r>
              <a:rPr lang="en-US" b="1"/>
              <a:t>b)</a:t>
            </a:r>
            <a:r>
              <a:rPr lang="en-US"/>
              <a:t> Cognitive     </a:t>
            </a:r>
            <a:r>
              <a:rPr lang="en-US" b="1"/>
              <a:t>    c)</a:t>
            </a:r>
            <a:r>
              <a:rPr lang="en-US"/>
              <a:t>  Affective</a:t>
            </a:r>
          </a:p>
          <a:p>
            <a:pPr marL="0" indent="0">
              <a:buNone/>
            </a:pPr>
            <a:endParaRPr lang="en-US"/>
          </a:p>
          <a:p>
            <a:pPr>
              <a:buAutoNum type="arabicPeriod" startAt="3"/>
            </a:pPr>
            <a:r>
              <a:rPr lang="en-US"/>
              <a:t>Low cost teaching aids can be used for:</a:t>
            </a:r>
          </a:p>
          <a:p>
            <a:pPr marL="0" indent="0">
              <a:buNone/>
            </a:pPr>
            <a:r>
              <a:rPr lang="en-US"/>
              <a:t>     </a:t>
            </a:r>
            <a:r>
              <a:rPr lang="en-US" b="1"/>
              <a:t>  a)</a:t>
            </a:r>
            <a:r>
              <a:rPr lang="en-US"/>
              <a:t> Elementary    </a:t>
            </a:r>
            <a:r>
              <a:rPr lang="en-US" b="1"/>
              <a:t> b) </a:t>
            </a:r>
            <a:r>
              <a:rPr lang="en-US"/>
              <a:t>Secondary      </a:t>
            </a:r>
            <a:r>
              <a:rPr lang="en-US" b="1"/>
              <a:t>  c)</a:t>
            </a:r>
            <a:r>
              <a:rPr lang="en-US"/>
              <a:t> Supplementary and illustrative education</a:t>
            </a:r>
          </a:p>
          <a:p>
            <a:pPr marL="0" indent="0">
              <a:buNone/>
            </a:pPr>
            <a:endParaRPr lang="en-US"/>
          </a:p>
          <a:p>
            <a:pPr>
              <a:buAutoNum type="arabicPeriod" startAt="4"/>
            </a:pPr>
            <a:r>
              <a:rPr lang="en-US"/>
              <a:t>Which one is the Advantage of low cost material:</a:t>
            </a:r>
          </a:p>
          <a:p>
            <a:pPr marL="0" indent="0">
              <a:buNone/>
            </a:pPr>
            <a:r>
              <a:rPr lang="en-US"/>
              <a:t>      </a:t>
            </a:r>
            <a:r>
              <a:rPr lang="en-US" b="1"/>
              <a:t> a)  </a:t>
            </a:r>
            <a:r>
              <a:rPr lang="en-US"/>
              <a:t>Maintenance and Repair </a:t>
            </a:r>
            <a:r>
              <a:rPr lang="en-US" b="1"/>
              <a:t> b)  </a:t>
            </a:r>
            <a:r>
              <a:rPr lang="en-US"/>
              <a:t>Easy to use   </a:t>
            </a:r>
            <a:r>
              <a:rPr lang="en-US" b="1"/>
              <a:t>c) </a:t>
            </a:r>
            <a:r>
              <a:rPr lang="en-US"/>
              <a:t> Both a and b</a:t>
            </a:r>
          </a:p>
          <a:p>
            <a:pPr marL="0" indent="0">
              <a:buNone/>
            </a:pPr>
            <a:endParaRPr lang="en-US"/>
          </a:p>
          <a:p>
            <a:pPr>
              <a:buAutoNum type="arabicPeriod" startAt="5"/>
            </a:pPr>
            <a:r>
              <a:rPr lang="en-US"/>
              <a:t>-------  percent Elementary School have funds for arranging low cost material:</a:t>
            </a:r>
          </a:p>
          <a:p>
            <a:pPr marL="0" indent="0">
              <a:buNone/>
            </a:pPr>
            <a:r>
              <a:rPr lang="en-US"/>
              <a:t>     </a:t>
            </a:r>
            <a:r>
              <a:rPr lang="en-US" b="1"/>
              <a:t>  a)  </a:t>
            </a:r>
            <a:r>
              <a:rPr lang="en-US"/>
              <a:t>88              </a:t>
            </a:r>
            <a:r>
              <a:rPr lang="en-US" b="1"/>
              <a:t>   b) </a:t>
            </a:r>
            <a:r>
              <a:rPr lang="en-US"/>
              <a:t> 78.                        </a:t>
            </a:r>
            <a:r>
              <a:rPr lang="en-US" b="1"/>
              <a:t> c)  </a:t>
            </a:r>
            <a:r>
              <a:rPr lang="en-US"/>
              <a:t>98 </a:t>
            </a:r>
          </a:p>
        </p:txBody>
      </p:sp>
    </p:spTree>
    <p:extLst>
      <p:ext uri="{BB962C8B-B14F-4D97-AF65-F5344CB8AC3E}">
        <p14:creationId xmlns:p14="http://schemas.microsoft.com/office/powerpoint/2010/main" val="1245389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627214-D56A-EB47-A412-B29AA3AB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</a:t>
            </a:r>
            <a:br>
              <a:rPr lang="en-US"/>
            </a:br>
            <a:r>
              <a:rPr lang="en-US"/>
              <a:t>    </a:t>
            </a:r>
            <a:r>
              <a:rPr lang="en-US" sz="2000" b="1"/>
              <a:t>MCQ’S KEY: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BE9ED0-83EE-E749-BA1C-8B0D3F912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/>
              <a:t>Interesting and concrete</a:t>
            </a:r>
          </a:p>
          <a:p>
            <a:pPr>
              <a:buFont typeface="+mj-lt"/>
              <a:buAutoNum type="arabicPeriod"/>
            </a:pPr>
            <a:r>
              <a:rPr lang="en-US"/>
              <a:t>Behavioural</a:t>
            </a:r>
          </a:p>
          <a:p>
            <a:pPr>
              <a:buFont typeface="+mj-lt"/>
              <a:buAutoNum type="arabicPeriod"/>
            </a:pPr>
            <a:r>
              <a:rPr lang="en-US"/>
              <a:t>Supplementary and illustrative education</a:t>
            </a:r>
          </a:p>
          <a:p>
            <a:pPr>
              <a:buFont typeface="+mj-lt"/>
              <a:buAutoNum type="arabicPeriod"/>
            </a:pPr>
            <a:r>
              <a:rPr lang="en-US"/>
              <a:t>Maintenance and Repair</a:t>
            </a:r>
          </a:p>
          <a:p>
            <a:pPr>
              <a:buFont typeface="+mj-lt"/>
              <a:buAutoNum type="arabicPeriod"/>
            </a:pPr>
            <a:r>
              <a:rPr lang="en-US"/>
              <a:t>98</a:t>
            </a:r>
          </a:p>
          <a:p>
            <a:pPr>
              <a:buFont typeface="+mj-lt"/>
              <a:buAutoNum type="arabicPeriod"/>
            </a:pPr>
            <a:endParaRPr lang="en-US"/>
          </a:p>
          <a:p>
            <a:pPr>
              <a:buFont typeface="+mj-lt"/>
              <a:buAutoNum type="arabicPeriod"/>
            </a:pPr>
            <a:endParaRPr lang="en-US"/>
          </a:p>
          <a:p>
            <a:pPr>
              <a:buFont typeface="+mj-lt"/>
              <a:buAutoNum type="arabicPeriod"/>
            </a:pPr>
            <a:endParaRPr lang="en-US"/>
          </a:p>
          <a:p>
            <a:pPr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63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B4F852-8BD6-D242-B852-5A89E39B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</a:t>
            </a:r>
            <a:br>
              <a:rPr lang="en-US"/>
            </a:br>
            <a:r>
              <a:rPr lang="en-US"/>
              <a:t> References: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60EBEC-9639-4B44-83EA-2C473077C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43125"/>
            <a:ext cx="8596668" cy="3898238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 u="sng">
                <a:solidFill>
                  <a:schemeClr val="accent1"/>
                </a:solidFill>
              </a:rPr>
              <a:t>https://</a:t>
            </a:r>
            <a:r>
              <a:rPr lang="en-US" u="sng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</a:t>
            </a:r>
            <a:r>
              <a:rPr lang="en-US" u="sng">
                <a:solidFill>
                  <a:schemeClr val="accent1"/>
                </a:solidFill>
                <a:latin typeface="Trebuchet MS" panose="020B0603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</a:t>
            </a:r>
            <a:r>
              <a:rPr lang="en-US" u="sng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w.learning</a:t>
            </a:r>
            <a:r>
              <a:rPr lang="en-US" u="sng">
                <a:solidFill>
                  <a:schemeClr val="accent1"/>
                </a:solidFill>
              </a:rPr>
              <a:t> hints.com&gt; notes</a:t>
            </a:r>
          </a:p>
          <a:p>
            <a:r>
              <a:rPr lang="en-US" u="sng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http://www.Slide</a:t>
            </a:r>
            <a:r>
              <a:rPr lang="en-US" u="sng">
                <a:solidFill>
                  <a:schemeClr val="accent1"/>
                </a:solidFill>
              </a:rPr>
              <a:t> share.net&gt; Javed Iqbal 15</a:t>
            </a:r>
          </a:p>
          <a:p>
            <a:r>
              <a:rPr lang="en-US" u="sng">
                <a:solidFill>
                  <a:schemeClr val="accent1"/>
                </a:solidFill>
              </a:rPr>
              <a:t> http://www. Srijis.com&gt;Pdf Files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19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D92363-B71F-2648-A40B-D2B119D14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140" y="1482329"/>
            <a:ext cx="7840265" cy="4357688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xmlns="" id="{BC2E43AC-946F-E84A-8D03-CD29F124C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819274"/>
            <a:ext cx="6548437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0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D4B5020-C6E2-4442-BC85-0B0C956FB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303734"/>
            <a:ext cx="7766936" cy="4286249"/>
          </a:xfrm>
        </p:spPr>
        <p:txBody>
          <a:bodyPr>
            <a:normAutofit/>
          </a:bodyPr>
          <a:lstStyle/>
          <a:p>
            <a:pPr lvl="4" algn="l"/>
            <a:endParaRPr lang="en-US" sz="2000" b="1">
              <a:solidFill>
                <a:schemeClr val="accent1"/>
              </a:solidFill>
              <a:latin typeface="Baskerville Old Face" panose="02000000000000000000" pitchFamily="2" charset="0"/>
              <a:ea typeface="Baskerville Old Face" panose="02000000000000000000" pitchFamily="2" charset="0"/>
              <a:cs typeface="Arial Black" panose="020B0604020202020204" pitchFamily="34" charset="0"/>
            </a:endParaRPr>
          </a:p>
          <a:p>
            <a:pPr lvl="4" algn="l"/>
            <a:r>
              <a:rPr lang="en-US" sz="2000" b="1">
                <a:solidFill>
                  <a:schemeClr val="accent1"/>
                </a:solidFill>
                <a:latin typeface="Baskerville Old Face" panose="02000000000000000000" pitchFamily="2" charset="0"/>
                <a:ea typeface="Baskerville Old Face" panose="02000000000000000000" pitchFamily="2" charset="0"/>
                <a:cs typeface="Arial Black" panose="020B0604020202020204" pitchFamily="34" charset="0"/>
              </a:rPr>
              <a:t>USES OF LOW COST/NO COST MATERIAL:</a:t>
            </a:r>
          </a:p>
          <a:p>
            <a:pPr lvl="4" algn="l"/>
            <a:endParaRPr lang="en-US" sz="2000" b="1">
              <a:solidFill>
                <a:schemeClr val="tx1"/>
              </a:solidFill>
              <a:latin typeface="Arial Black" panose="020B0604020202020204" pitchFamily="34" charset="0"/>
              <a:ea typeface="Arial Rounded MT Bold" panose="02000000000000000000" pitchFamily="2" charset="0"/>
              <a:cs typeface="Arial Black" panose="020B0604020202020204" pitchFamily="34" charset="0"/>
            </a:endParaRPr>
          </a:p>
          <a:p>
            <a:pPr lvl="4" algn="l"/>
            <a:r>
              <a:rPr lang="en-US" sz="1400">
                <a:solidFill>
                  <a:schemeClr val="tx1"/>
                </a:solidFill>
                <a:latin typeface="Arial Black" panose="020B0604020202020204" pitchFamily="34" charset="0"/>
                <a:ea typeface="Bodoni MT Black" panose="02000000000000000000" pitchFamily="2" charset="0"/>
                <a:cs typeface="Arial Black" panose="020B0604020202020204" pitchFamily="34" charset="0"/>
              </a:rPr>
              <a:t>Mahnoor Waris (Roll no: BEUF18M017)</a:t>
            </a:r>
          </a:p>
          <a:p>
            <a:pPr lvl="4" algn="l"/>
            <a:r>
              <a:rPr lang="en-US" sz="1400">
                <a:solidFill>
                  <a:schemeClr val="tx1"/>
                </a:solidFill>
                <a:latin typeface="Arial Black" panose="020B0604020202020204" pitchFamily="34" charset="0"/>
                <a:ea typeface="Bodoni MT Black" panose="02000000000000000000" pitchFamily="2" charset="0"/>
                <a:cs typeface="Arial Black" panose="020B0604020202020204" pitchFamily="34" charset="0"/>
              </a:rPr>
              <a:t>Teaching of Mathematics (EDU - 511)</a:t>
            </a:r>
          </a:p>
          <a:p>
            <a:pPr lvl="4" algn="l"/>
            <a:r>
              <a:rPr lang="en-US" sz="1400">
                <a:solidFill>
                  <a:schemeClr val="tx1"/>
                </a:solidFill>
                <a:latin typeface="Arial Black" panose="020B0604020202020204" pitchFamily="34" charset="0"/>
                <a:ea typeface="Bodoni MT Black" panose="02000000000000000000" pitchFamily="2" charset="0"/>
                <a:cs typeface="Arial Black" panose="020B0604020202020204" pitchFamily="34" charset="0"/>
              </a:rPr>
              <a:t>BS Education ( Semester 5)</a:t>
            </a:r>
          </a:p>
          <a:p>
            <a:pPr lvl="4" algn="l"/>
            <a:endParaRPr lang="en-US" sz="1400">
              <a:solidFill>
                <a:schemeClr val="tx1"/>
              </a:solidFill>
              <a:latin typeface="Arial Black" panose="020B0604020202020204" pitchFamily="34" charset="0"/>
              <a:ea typeface="Bodoni MT Black" panose="02000000000000000000" pitchFamily="2" charset="0"/>
              <a:cs typeface="Arial Black" panose="020B0604020202020204" pitchFamily="34" charset="0"/>
            </a:endParaRPr>
          </a:p>
          <a:p>
            <a:pPr lvl="4" algn="l"/>
            <a:r>
              <a:rPr lang="en-US" sz="1400">
                <a:solidFill>
                  <a:schemeClr val="tx1"/>
                </a:solidFill>
                <a:latin typeface="Arial Black" panose="020B0604020202020204" pitchFamily="34" charset="0"/>
                <a:ea typeface="Bodoni MT Black" panose="02000000000000000000" pitchFamily="2" charset="0"/>
                <a:cs typeface="Arial Black" panose="020B0604020202020204" pitchFamily="34" charset="0"/>
              </a:rPr>
              <a:t>Department of Education</a:t>
            </a:r>
          </a:p>
          <a:p>
            <a:pPr lvl="4" algn="l"/>
            <a:r>
              <a:rPr lang="en-US" sz="1400">
                <a:solidFill>
                  <a:schemeClr val="tx1"/>
                </a:solidFill>
                <a:latin typeface="Arial Black" panose="020B0604020202020204" pitchFamily="34" charset="0"/>
                <a:ea typeface="Bodoni MT Black" panose="02000000000000000000" pitchFamily="2" charset="0"/>
                <a:cs typeface="Arial Black" panose="020B0604020202020204" pitchFamily="34" charset="0"/>
              </a:rPr>
              <a:t>University of Sargodha, 40100 Sargodha</a:t>
            </a:r>
          </a:p>
          <a:p>
            <a:pPr lvl="4" algn="l"/>
            <a:r>
              <a:rPr lang="en-US" sz="1400">
                <a:solidFill>
                  <a:schemeClr val="tx1"/>
                </a:solidFill>
                <a:latin typeface="Arial Black" panose="020B0604020202020204" pitchFamily="34" charset="0"/>
                <a:ea typeface="Bodoni MT Black" panose="02000000000000000000" pitchFamily="2" charset="0"/>
                <a:cs typeface="Arial Black" panose="020B0604020202020204" pitchFamily="34" charset="0"/>
              </a:rPr>
              <a:t>Pakistan  October 2020</a:t>
            </a:r>
          </a:p>
          <a:p>
            <a:pPr lvl="4" algn="l"/>
            <a:endParaRPr lang="en-US" sz="1400">
              <a:solidFill>
                <a:schemeClr val="tx1"/>
              </a:solidFill>
              <a:latin typeface="Arial Black" panose="020B0604020202020204" pitchFamily="34" charset="0"/>
              <a:ea typeface="Bodoni MT Black" panose="02000000000000000000" pitchFamily="2" charset="0"/>
              <a:cs typeface="Arial Black" panose="020B0604020202020204" pitchFamily="34" charset="0"/>
            </a:endParaRPr>
          </a:p>
          <a:p>
            <a:pPr lvl="4" algn="l"/>
            <a:endParaRPr lang="en-US" sz="1400">
              <a:solidFill>
                <a:schemeClr val="tx1"/>
              </a:solidFill>
              <a:latin typeface="Arial Black" panose="020B0604020202020204" pitchFamily="34" charset="0"/>
              <a:ea typeface="Bodoni MT Black" panose="02000000000000000000" pitchFamily="2" charset="0"/>
              <a:cs typeface="Arial Black" panose="020B0604020202020204" pitchFamily="34" charset="0"/>
            </a:endParaRPr>
          </a:p>
          <a:p>
            <a:pPr lvl="4" algn="l"/>
            <a:endParaRPr lang="en-US" sz="1400">
              <a:latin typeface="Arial Black" panose="020B0604020202020204" pitchFamily="34" charset="0"/>
              <a:ea typeface="Bodoni MT Black" panose="02000000000000000000" pitchFamily="2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27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C6937A-4CC2-864B-A70D-F13F97361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z="2000" b="1">
                <a:solidFill>
                  <a:schemeClr val="tx1"/>
                </a:solidFill>
                <a:cs typeface="Arial Black" panose="020B0604020202020204" pitchFamily="34" charset="0"/>
              </a:rPr>
              <a:t>     </a:t>
            </a:r>
            <a:br>
              <a:rPr lang="en-US" sz="2000" b="1">
                <a:solidFill>
                  <a:schemeClr val="tx1"/>
                </a:solidFill>
                <a:cs typeface="Arial Black" panose="020B0604020202020204" pitchFamily="34" charset="0"/>
              </a:rPr>
            </a:br>
            <a:r>
              <a:rPr lang="en-US" sz="2000" b="1">
                <a:solidFill>
                  <a:schemeClr val="tx1"/>
                </a:solidFill>
                <a:cs typeface="Arial Black" panose="020B0604020202020204" pitchFamily="34" charset="0"/>
              </a:rPr>
              <a:t>             </a:t>
            </a:r>
            <a:r>
              <a:rPr lang="en-US" sz="2000" b="1">
                <a:cs typeface="Arial Black" panose="020B0604020202020204" pitchFamily="34" charset="0"/>
              </a:rPr>
              <a:t>DEFINATION OF LOW COST/NO COST MATERIAL:</a:t>
            </a:r>
            <a:r>
              <a:rPr lang="en-US" sz="2000" b="1">
                <a:solidFill>
                  <a:schemeClr val="tx1"/>
                </a:solidFill>
                <a:cs typeface="Arial Black" panose="020B0604020202020204" pitchFamily="34" charset="0"/>
              </a:rPr>
              <a:t/>
            </a:r>
            <a:br>
              <a:rPr lang="en-US" sz="2000" b="1">
                <a:solidFill>
                  <a:schemeClr val="tx1"/>
                </a:solidFill>
                <a:cs typeface="Arial Black" panose="020B0604020202020204" pitchFamily="34" charset="0"/>
              </a:rPr>
            </a:br>
            <a:r>
              <a:rPr lang="en-US" sz="2000" b="1">
                <a:solidFill>
                  <a:schemeClr val="tx1"/>
                </a:solidFill>
                <a:cs typeface="Arial Black" panose="020B0604020202020204" pitchFamily="34" charset="0"/>
              </a:rPr>
              <a:t/>
            </a:r>
            <a:br>
              <a:rPr lang="en-US" sz="2000" b="1">
                <a:solidFill>
                  <a:schemeClr val="tx1"/>
                </a:solidFill>
                <a:cs typeface="Arial Black" panose="020B0604020202020204" pitchFamily="34" charset="0"/>
              </a:rPr>
            </a:br>
            <a:endParaRPr lang="en-US" sz="2000" b="1">
              <a:solidFill>
                <a:schemeClr val="tx1"/>
              </a:solidFill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307A64-0EFB-8D47-9359-AA7AC793B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3" y="1509117"/>
            <a:ext cx="8596668" cy="3839766"/>
          </a:xfrm>
        </p:spPr>
        <p:txBody>
          <a:bodyPr/>
          <a:lstStyle/>
          <a:p>
            <a:r>
              <a:rPr lang="en-US"/>
              <a:t>Low cost no cost material are teaching aids Which require no cost or cheaply, and developed by locally available resources and expedite the process of learning in the classroom.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Low cost no cost materials help the teachers in making the teaching interesting and concrete.</a:t>
            </a:r>
          </a:p>
        </p:txBody>
      </p:sp>
    </p:spTree>
    <p:extLst>
      <p:ext uri="{BB962C8B-B14F-4D97-AF65-F5344CB8AC3E}">
        <p14:creationId xmlns:p14="http://schemas.microsoft.com/office/powerpoint/2010/main" val="212845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0EC946-B01B-9E43-81FD-481D9B06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291"/>
          </a:xfrm>
        </p:spPr>
        <p:txBody>
          <a:bodyPr>
            <a:normAutofit fontScale="90000"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   </a:t>
            </a:r>
            <a:br>
              <a:rPr lang="en-US" sz="2000" b="1">
                <a:solidFill>
                  <a:schemeClr val="tx1"/>
                </a:solidFill>
              </a:rPr>
            </a:br>
            <a:r>
              <a:rPr lang="en-US" sz="2000" b="1">
                <a:solidFill>
                  <a:schemeClr val="tx1"/>
                </a:solidFill>
              </a:rPr>
              <a:t>      </a:t>
            </a:r>
            <a:r>
              <a:rPr lang="en-US" sz="2200" b="1"/>
              <a:t>OBJECTIVES OF LOW COST MATERIAL</a:t>
            </a:r>
            <a:r>
              <a:rPr lang="en-US" sz="2200"/>
              <a:t>:</a:t>
            </a:r>
            <a:r>
              <a:rPr lang="en-US"/>
              <a:t/>
            </a:r>
            <a:br>
              <a:rPr lang="en-US"/>
            </a:br>
            <a:r>
              <a:rPr lang="en-US">
                <a:solidFill>
                  <a:schemeClr val="tx1"/>
                </a:solidFill>
              </a:rPr>
              <a:t/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/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/>
            </a:r>
            <a:br>
              <a:rPr lang="en-US">
                <a:solidFill>
                  <a:schemeClr val="tx1"/>
                </a:solidFill>
              </a:rPr>
            </a:b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ABED3F-48EE-6C49-BF0A-C51E7F5BC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3063"/>
            <a:ext cx="8596668" cy="4398299"/>
          </a:xfrm>
        </p:spPr>
        <p:txBody>
          <a:bodyPr/>
          <a:lstStyle/>
          <a:p>
            <a:r>
              <a:rPr lang="en-US"/>
              <a:t>To Study the availability of low cost teaching material in Elementary school.</a:t>
            </a:r>
          </a:p>
          <a:p>
            <a:r>
              <a:rPr lang="en-US"/>
              <a:t>To evaluate the involvement of teacher in preparation of low cost teaching material.</a:t>
            </a:r>
          </a:p>
          <a:p>
            <a:r>
              <a:rPr lang="en-US"/>
              <a:t>To study the behavioural change in students while studying  with the help of low cost material.</a:t>
            </a:r>
          </a:p>
        </p:txBody>
      </p:sp>
    </p:spTree>
    <p:extLst>
      <p:ext uri="{BB962C8B-B14F-4D97-AF65-F5344CB8AC3E}">
        <p14:creationId xmlns:p14="http://schemas.microsoft.com/office/powerpoint/2010/main" val="3930761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7BF79C-9933-A346-9928-47800B41F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10439" y="939999"/>
            <a:ext cx="8596668" cy="613767"/>
          </a:xfrm>
        </p:spPr>
        <p:txBody>
          <a:bodyPr>
            <a:normAutofit fontScale="90000"/>
          </a:bodyPr>
          <a:lstStyle/>
          <a:p>
            <a:r>
              <a:rPr lang="en-US"/>
              <a:t>    </a:t>
            </a:r>
            <a:r>
              <a:rPr lang="en-US" sz="2000"/>
              <a:t>                                </a:t>
            </a:r>
            <a:r>
              <a:rPr lang="en-US" sz="2000" b="1"/>
              <a:t>IMPORTANCE OF LOW COST/ NO COST MATERIAL :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E99488-A674-BE48-A62E-74280F21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75" y="1731964"/>
            <a:ext cx="8596668" cy="3880773"/>
          </a:xfrm>
        </p:spPr>
        <p:txBody>
          <a:bodyPr/>
          <a:lstStyle/>
          <a:p>
            <a:r>
              <a:rPr lang="en-US"/>
              <a:t>Low cost teaching aids can be used in nursery, primary, middle, secondary, and senior secondary school.</a:t>
            </a:r>
          </a:p>
          <a:p>
            <a:r>
              <a:rPr lang="en-US"/>
              <a:t>Low cost teaching aids can be used for Supplementary and illustrative education in the Science as well as the humanities.</a:t>
            </a:r>
          </a:p>
          <a:p>
            <a:r>
              <a:rPr lang="en-US"/>
              <a:t>They are most suitable for subjects like Science, geography, and Mathematics.</a:t>
            </a:r>
          </a:p>
        </p:txBody>
      </p:sp>
    </p:spTree>
    <p:extLst>
      <p:ext uri="{BB962C8B-B14F-4D97-AF65-F5344CB8AC3E}">
        <p14:creationId xmlns:p14="http://schemas.microsoft.com/office/powerpoint/2010/main" val="1443947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3A8A30-53CD-0844-A302-F30994D36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sz="2000" b="1"/>
              <a:t>              EXAMPLE OF  LOW COST MATERIALS: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F41B7C08-6793-554B-BC83-A5A04F12A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1657" y="1568449"/>
            <a:ext cx="7452346" cy="4968082"/>
          </a:xfrm>
        </p:spPr>
      </p:pic>
    </p:spTree>
    <p:extLst>
      <p:ext uri="{BB962C8B-B14F-4D97-AF65-F5344CB8AC3E}">
        <p14:creationId xmlns:p14="http://schemas.microsoft.com/office/powerpoint/2010/main" val="191323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546170-E6C6-7B45-BF24-8B7AE61F4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21532"/>
            <a:ext cx="8596668" cy="457200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      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27F6889-507D-E24C-900C-D9B1845CA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352" y="821532"/>
            <a:ext cx="7336631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157F39-03A9-394F-A4D5-E8DCA6D11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787" y="640491"/>
            <a:ext cx="8596668" cy="5306682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420FC8FD-51EE-1647-B633-6152C8028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8" y="910827"/>
            <a:ext cx="7653337" cy="453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949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5794B0-E111-E34D-A7BE-EEF84D81F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</a:t>
            </a:r>
            <a:br>
              <a:rPr lang="en-US"/>
            </a:br>
            <a:r>
              <a:rPr lang="en-US"/>
              <a:t>     </a:t>
            </a:r>
            <a:r>
              <a:rPr lang="en-US" sz="2000" b="1"/>
              <a:t>ADVANTAGES OF LOW COST MATERIALS: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8C6ECD-4AA1-4C4D-8699-1177DF30A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71688"/>
            <a:ext cx="8596668" cy="3969674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  Use of low cost teaching material has important Advantages.</a:t>
            </a:r>
          </a:p>
          <a:p>
            <a:r>
              <a:rPr lang="en-US"/>
              <a:t>Cheapness</a:t>
            </a:r>
          </a:p>
          <a:p>
            <a:r>
              <a:rPr lang="en-US"/>
              <a:t>No fear of loss</a:t>
            </a:r>
          </a:p>
          <a:p>
            <a:r>
              <a:rPr lang="en-US"/>
              <a:t>Maintenance and Repair</a:t>
            </a:r>
          </a:p>
          <a:p>
            <a:r>
              <a:rPr lang="en-US"/>
              <a:t>Relevance to Curriculum</a:t>
            </a:r>
          </a:p>
          <a:p>
            <a:r>
              <a:rPr lang="en-US"/>
              <a:t>Related to real life</a:t>
            </a:r>
          </a:p>
          <a:p>
            <a:r>
              <a:rPr lang="en-US"/>
              <a:t>Help for Teacher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99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Arial Black</vt:lpstr>
      <vt:lpstr>Arial Rounded MT Bold</vt:lpstr>
      <vt:lpstr>Baskerville Old Face</vt:lpstr>
      <vt:lpstr>Bodoni MT Black</vt:lpstr>
      <vt:lpstr>Calibri</vt:lpstr>
      <vt:lpstr>Calibri Light</vt:lpstr>
      <vt:lpstr>Times New Roman</vt:lpstr>
      <vt:lpstr>Trebuchet MS</vt:lpstr>
      <vt:lpstr>Wingdings 3</vt:lpstr>
      <vt:lpstr>Facet</vt:lpstr>
      <vt:lpstr>Office Theme</vt:lpstr>
      <vt:lpstr>Use of Low Cost Material  BS Education-V Teaching Mathematics (EDU-511)</vt:lpstr>
      <vt:lpstr>PowerPoint Presentation</vt:lpstr>
      <vt:lpstr>                   DEFINATION OF LOW COST/NO COST MATERIAL:  </vt:lpstr>
      <vt:lpstr>          OBJECTIVES OF LOW COST MATERIAL:    </vt:lpstr>
      <vt:lpstr>                                    IMPORTANCE OF LOW COST/ NO COST MATERIAL :</vt:lpstr>
      <vt:lpstr>              EXAMPLE OF  LOW COST MATERIALS:</vt:lpstr>
      <vt:lpstr>PowerPoint Presentation</vt:lpstr>
      <vt:lpstr>PowerPoint Presentation</vt:lpstr>
      <vt:lpstr>          ADVANTAGES OF LOW COST MATERIALS:</vt:lpstr>
      <vt:lpstr>         MCQ’S:</vt:lpstr>
      <vt:lpstr>          MCQ’S KEY:</vt:lpstr>
      <vt:lpstr>      References: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mahnoorwaris833@gmail.com</dc:creator>
  <cp:lastModifiedBy>ABC</cp:lastModifiedBy>
  <cp:revision>20</cp:revision>
  <dcterms:created xsi:type="dcterms:W3CDTF">2020-10-23T13:54:45Z</dcterms:created>
  <dcterms:modified xsi:type="dcterms:W3CDTF">2020-12-11T02:18:41Z</dcterms:modified>
</cp:coreProperties>
</file>