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4C5D-3540-4C2E-AF1A-FF479A80DDB4}" type="datetimeFigureOut">
              <a:rPr lang="en-IN" smtClean="0"/>
              <a:pPr/>
              <a:t>11-12-2011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7BAF-F0DC-4B56-92E8-51220ECDBD6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9632" y="476672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CONSERVATION OF </a:t>
            </a:r>
          </a:p>
          <a:p>
            <a:pPr algn="ctr"/>
            <a:r>
              <a:rPr lang="en-US" sz="5400" b="1" spc="200" dirty="0" smtClean="0">
                <a:ln w="2921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BIODIVERSITY</a:t>
            </a:r>
            <a:endParaRPr lang="en-US" sz="5400" b="1" spc="200" dirty="0">
              <a:ln w="29210">
                <a:solidFill>
                  <a:schemeClr val="accent1">
                    <a:lumMod val="50000"/>
                  </a:schemeClr>
                </a:solidFill>
              </a:ln>
              <a:solidFill>
                <a:srgbClr val="92D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5472608" cy="51125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smtClean="0">
                <a:latin typeface="Bradley Hand ITC" pitchFamily="66" charset="0"/>
              </a:rPr>
              <a:t>Biodiversity is the degree of variation of life forms within a given ecosystem, biome, or an entire planet. 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latin typeface="Bradley Hand ITC" pitchFamily="66" charset="0"/>
              </a:rPr>
              <a:t>Biodiversity is a measure of the health of ecosystems. Biodiversity is in part a function of climate. 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>
                <a:latin typeface="Bradley Hand ITC" pitchFamily="66" charset="0"/>
              </a:rPr>
              <a:t>In terrestrial habitats, tropical regions are typically rich whereas polar regions support fewer species.</a:t>
            </a:r>
          </a:p>
          <a:p>
            <a:pPr>
              <a:buFont typeface="Wingdings" pitchFamily="2" charset="2"/>
              <a:buChar char="Ø"/>
            </a:pPr>
            <a:endParaRPr lang="en-IN" b="1" dirty="0"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60648"/>
            <a:ext cx="75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9525">
                  <a:solidFill>
                    <a:srgbClr val="FF0066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WHAT IS BIODIVERSITY ??</a:t>
            </a:r>
            <a:endParaRPr lang="en-US" sz="5400" b="1" cap="all" spc="0" dirty="0">
              <a:ln w="9525">
                <a:solidFill>
                  <a:srgbClr val="FF0066"/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http://www.eoearth.org/files/138801_138900/138821/reeffish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64097"/>
            <a:ext cx="3088059" cy="3428999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perspectiveAbove"/>
            <a:lightRig rig="threePt" dir="t"/>
          </a:scene3d>
        </p:spPr>
      </p:pic>
      <p:pic>
        <p:nvPicPr>
          <p:cNvPr id="6145" name="Picture 1" descr="C:\Users\S K Dixit\AppData\Local\Microsoft\Windows\Temporary Internet Files\Content.IE5\T6ZOJZN2\MM90028288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2699792" cy="237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5364088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b="1" dirty="0" smtClean="0">
                <a:latin typeface="Monotype Corsiva" pitchFamily="66" charset="0"/>
              </a:rPr>
              <a:t>     Biodiversity boosts ecosystem productivity</a:t>
            </a:r>
            <a:r>
              <a:rPr lang="en-IN" dirty="0" smtClean="0">
                <a:latin typeface="Monotype Corsiva" pitchFamily="66" charset="0"/>
              </a:rPr>
              <a:t> where each species, no matter how small, all have an </a:t>
            </a:r>
            <a:r>
              <a:rPr lang="en-IN" b="1" dirty="0" smtClean="0">
                <a:latin typeface="Monotype Corsiva" pitchFamily="66" charset="0"/>
              </a:rPr>
              <a:t>important role</a:t>
            </a:r>
            <a:r>
              <a:rPr lang="en-IN" dirty="0" smtClean="0">
                <a:latin typeface="Monotype Corsiva" pitchFamily="66" charset="0"/>
              </a:rPr>
              <a:t> to play.</a:t>
            </a:r>
          </a:p>
          <a:p>
            <a:pPr>
              <a:buNone/>
            </a:pPr>
            <a:r>
              <a:rPr lang="en-IN" dirty="0" smtClean="0">
                <a:latin typeface="Monotype Corsiva" pitchFamily="66" charset="0"/>
              </a:rPr>
              <a:t>      For example :</a:t>
            </a:r>
          </a:p>
          <a:p>
            <a:r>
              <a:rPr lang="en-IN" dirty="0" smtClean="0">
                <a:latin typeface="Monotype Corsiva" pitchFamily="66" charset="0"/>
              </a:rPr>
              <a:t>A larger number of plant species means a greater variety of crops </a:t>
            </a:r>
          </a:p>
          <a:p>
            <a:r>
              <a:rPr lang="en-IN" dirty="0" smtClean="0">
                <a:latin typeface="Monotype Corsiva" pitchFamily="66" charset="0"/>
              </a:rPr>
              <a:t>Greater species diversity ensures natural sustainability for all life forms </a:t>
            </a:r>
          </a:p>
          <a:p>
            <a:r>
              <a:rPr lang="en-IN" dirty="0" smtClean="0">
                <a:latin typeface="Monotype Corsiva" pitchFamily="66" charset="0"/>
              </a:rPr>
              <a:t>Healthy ecosystems can better withstand and recover from a variety of disasters.</a:t>
            </a:r>
          </a:p>
          <a:p>
            <a:pPr>
              <a:buNone/>
            </a:pPr>
            <a:r>
              <a:rPr lang="en-IN" dirty="0" smtClean="0">
                <a:latin typeface="Monotype Corsiva" pitchFamily="66" charset="0"/>
              </a:rPr>
              <a:t>     And so, while we dominate this planet, we still need to preserve the diversity in wildlife</a:t>
            </a:r>
          </a:p>
          <a:p>
            <a:endParaRPr lang="en-IN" dirty="0"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60648"/>
            <a:ext cx="67851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WHY BIODIVERSITY ??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1124744"/>
            <a:ext cx="3317465" cy="274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4006428"/>
            <a:ext cx="3384376" cy="280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1" name="Picture 1" descr="C:\Users\S K Dixit\AppData\Local\Microsoft\Windows\Temporary Internet Files\Content.IE5\29ZE34D3\MM90004091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3574" y="5661248"/>
            <a:ext cx="1329378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4263" y="-27384"/>
            <a:ext cx="691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HEALTHY BIODIVERSITY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6712"/>
            <a:ext cx="8244408" cy="6021288"/>
          </a:xfrm>
        </p:spPr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A healthy biodiversity provides A number of natural services for everyone:</a:t>
            </a:r>
          </a:p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Ecosystem services, such as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Protection of water resources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Soils formation and protection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Nutrient storage and recycling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Pollution breakdown and absorption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Contribution to climate stability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Maintenance of ecosystems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Recovery from unpredictable events</a:t>
            </a:r>
          </a:p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Biological resources, such as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Food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Medicinal resources and pharmaceutical drugs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Wood products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Ornamental plants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Breeding stocks, population reservoirs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Future resources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Diversity in genes, species and ecosystems</a:t>
            </a:r>
          </a:p>
          <a:p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Social benefits, such as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Research, education and monitoring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Recreation and tourism </a:t>
            </a:r>
          </a:p>
          <a:p>
            <a:pPr lvl="1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itchFamily="2" charset="-78"/>
                <a:cs typeface="Andalus" pitchFamily="2" charset="-78"/>
              </a:rPr>
              <a:t>Cultural values</a:t>
            </a:r>
          </a:p>
          <a:p>
            <a:endParaRPr lang="en-IN" b="1" dirty="0">
              <a:solidFill>
                <a:schemeClr val="tx1">
                  <a:lumMod val="95000"/>
                  <a:lumOff val="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637" y="3861048"/>
            <a:ext cx="3371867" cy="25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" name="Picture 1" descr="C:\Users\S K Dixit\AppData\Local\Microsoft\Windows\Temporary Internet Files\Content.IE5\T6ZOJZN2\MM90028307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373216"/>
            <a:ext cx="1078607" cy="13904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4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8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2" dur="1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1340768"/>
            <a:ext cx="6264696" cy="5472608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latin typeface="Monotype Corsiva" pitchFamily="66" charset="0"/>
              </a:rPr>
              <a:t>Human actions are causing a massive disruption to the planet's climate that is severe, rapid, very variable over space and time, and highly complex. </a:t>
            </a:r>
          </a:p>
          <a:p>
            <a:r>
              <a:rPr lang="en-IN" sz="2400" b="1" dirty="0" smtClean="0">
                <a:latin typeface="Monotype Corsiva" pitchFamily="66" charset="0"/>
              </a:rPr>
              <a:t>Even the simple, slow warming of the climate will produce complex consequences to species numbers and distributions because of how species depend on each other.</a:t>
            </a:r>
          </a:p>
          <a:p>
            <a:r>
              <a:rPr lang="en-IN" sz="2400" b="1" dirty="0" smtClean="0">
                <a:latin typeface="Monotype Corsiva" pitchFamily="66" charset="0"/>
              </a:rPr>
              <a:t>Climate disruptions may cause the loss of a large fraction of the planet's biodiversity, even if the only mechanism were to be species ranges moving uphill as temperatures rise.</a:t>
            </a:r>
          </a:p>
          <a:p>
            <a:pPr>
              <a:buNone/>
            </a:pPr>
            <a:r>
              <a:rPr lang="en-IN" sz="2400" b="1" dirty="0" smtClean="0">
                <a:latin typeface="Monotype Corsiva" pitchFamily="66" charset="0"/>
              </a:rPr>
              <a:t>     Nowhere is this more obvious than in the loss of species, for we cannot recreate them.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644" y="-171400"/>
            <a:ext cx="8206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EFFECTS OF DISRUPTING 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BIODIVERSITY.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743" y="1196752"/>
            <a:ext cx="266144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S K Dixit\AppData\Local\Microsoft\Windows\Temporary Internet Files\Content.IE5\UTZ93774\MM90028311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450" y="3645024"/>
            <a:ext cx="284355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3808" y="1368152"/>
            <a:ext cx="6336704" cy="5517232"/>
          </a:xfrm>
        </p:spPr>
        <p:txBody>
          <a:bodyPr>
            <a:noAutofit/>
          </a:bodyPr>
          <a:lstStyle/>
          <a:p>
            <a:r>
              <a:rPr lang="en-IN" sz="1750" b="1" dirty="0" smtClean="0">
                <a:latin typeface="Bookman Old Style" pitchFamily="18" charset="0"/>
              </a:rPr>
              <a:t>Habitat Protection</a:t>
            </a:r>
            <a:r>
              <a:rPr lang="en-IN" sz="1750" dirty="0" smtClean="0"/>
              <a:t>:</a:t>
            </a:r>
          </a:p>
          <a:p>
            <a:pPr>
              <a:buNone/>
            </a:pPr>
            <a:r>
              <a:rPr lang="en-IN" sz="1750" b="1" dirty="0" smtClean="0">
                <a:latin typeface="Bradley Hand ITC" pitchFamily="66" charset="0"/>
              </a:rPr>
              <a:t>     To protect ocean biodiversity, fishing must be made sustainable and by-catch reduced. Forests must be preserved in adequate size to support the range of resident species. Fresh water must be conserved to preserve river, lake and wetlands habitats</a:t>
            </a:r>
            <a:r>
              <a:rPr lang="en-IN" sz="1750" dirty="0" smtClean="0"/>
              <a:t>.</a:t>
            </a:r>
            <a:br>
              <a:rPr lang="en-IN" sz="1750" dirty="0" smtClean="0"/>
            </a:br>
            <a:endParaRPr lang="en-IN" sz="1750" dirty="0" smtClean="0"/>
          </a:p>
          <a:p>
            <a:r>
              <a:rPr lang="en-IN" sz="1750" b="1" dirty="0" smtClean="0">
                <a:latin typeface="Bookman Old Style" pitchFamily="18" charset="0"/>
              </a:rPr>
              <a:t>Promoting Genetic Biodiversity:</a:t>
            </a:r>
          </a:p>
          <a:p>
            <a:pPr>
              <a:buNone/>
            </a:pPr>
            <a:r>
              <a:rPr lang="en-IN" sz="1750" dirty="0" smtClean="0"/>
              <a:t>     </a:t>
            </a:r>
            <a:r>
              <a:rPr lang="en-IN" sz="1750" b="1" dirty="0" smtClean="0">
                <a:latin typeface="Bradley Hand ITC" pitchFamily="66" charset="0"/>
              </a:rPr>
              <a:t>A report from a Nature magazine also explains that genetic diversity helps to prevent the chances of extinction in the wild (and claims to have shown proof of this).</a:t>
            </a:r>
          </a:p>
          <a:p>
            <a:pPr>
              <a:buNone/>
            </a:pPr>
            <a:endParaRPr lang="en-IN" sz="1750" b="1" dirty="0" smtClean="0">
              <a:latin typeface="Bradley Hand ITC" pitchFamily="66" charset="0"/>
            </a:endParaRPr>
          </a:p>
          <a:p>
            <a:r>
              <a:rPr lang="en-IN" sz="1750" b="1" dirty="0" smtClean="0">
                <a:latin typeface="Bookman Old Style" pitchFamily="18" charset="0"/>
              </a:rPr>
              <a:t>Prevention Of Pollution:</a:t>
            </a:r>
          </a:p>
          <a:p>
            <a:pPr>
              <a:buNone/>
            </a:pPr>
            <a:r>
              <a:rPr lang="en-IN" sz="1750" dirty="0" smtClean="0"/>
              <a:t>     </a:t>
            </a:r>
            <a:r>
              <a:rPr lang="en-IN" sz="1750" b="1" dirty="0" smtClean="0">
                <a:latin typeface="Bradley Hand ITC" pitchFamily="66" charset="0"/>
              </a:rPr>
              <a:t> pollution must be strictly controlled and eliminated wherever possible.</a:t>
            </a:r>
          </a:p>
          <a:p>
            <a:pPr>
              <a:buNone/>
            </a:pPr>
            <a:endParaRPr lang="en-IN" sz="1750" b="1" dirty="0" smtClean="0">
              <a:latin typeface="Bradley Hand ITC" pitchFamily="66" charset="0"/>
            </a:endParaRPr>
          </a:p>
          <a:p>
            <a:r>
              <a:rPr lang="en-US" sz="1750" b="1" dirty="0" smtClean="0">
                <a:latin typeface="Bookman Old Style" pitchFamily="18" charset="0"/>
              </a:rPr>
              <a:t>Dealing with Climatic Change:</a:t>
            </a:r>
          </a:p>
          <a:p>
            <a:pPr>
              <a:buNone/>
            </a:pPr>
            <a:r>
              <a:rPr lang="en-US" sz="1750" b="1" dirty="0" smtClean="0">
                <a:latin typeface="Bradley Hand ITC" pitchFamily="66" charset="0"/>
              </a:rPr>
              <a:t>       </a:t>
            </a:r>
            <a:r>
              <a:rPr lang="en-IN" sz="1750" b="1" dirty="0" smtClean="0">
                <a:latin typeface="Bradley Hand ITC" pitchFamily="66" charset="0"/>
              </a:rPr>
              <a:t>greenhouse gas emissions must be brought down to sustainable levels. </a:t>
            </a:r>
            <a:br>
              <a:rPr lang="en-IN" sz="1750" b="1" dirty="0" smtClean="0">
                <a:latin typeface="Bradley Hand ITC" pitchFamily="66" charset="0"/>
              </a:rPr>
            </a:br>
            <a:r>
              <a:rPr lang="en-IN" sz="1750" b="1" dirty="0" smtClean="0">
                <a:latin typeface="Bradley Hand ITC" pitchFamily="66" charset="0"/>
              </a:rPr>
              <a:t/>
            </a:r>
            <a:br>
              <a:rPr lang="en-IN" sz="1750" b="1" dirty="0" smtClean="0">
                <a:latin typeface="Bradley Hand ITC" pitchFamily="66" charset="0"/>
              </a:rPr>
            </a:br>
            <a:endParaRPr lang="en-IN" sz="1750" b="1" dirty="0"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5557" y="-27383"/>
            <a:ext cx="49246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WAYS TO PROTECT </a:t>
            </a:r>
          </a:p>
          <a:p>
            <a:pPr algn="ct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BIODIVERSITY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5" descr="http://www.newsforindia.in/wp-content/uploads/2010/05/environment_day_2-300x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363588"/>
            <a:ext cx="3131840" cy="26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947120"/>
            <a:ext cx="3245906" cy="250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 K Dixit\AppData\Local\Microsoft\Windows\Temporary Internet Files\Content.IE5\94PT18KZ\MM90017254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0"/>
            <a:ext cx="2110532" cy="1579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816224"/>
            <a:ext cx="8363272" cy="4853136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Monotype Corsiva" pitchFamily="66" charset="0"/>
              </a:rPr>
              <a:t>Earth is home to 80,000 species of snails and slugs. </a:t>
            </a:r>
            <a:endParaRPr lang="en-IN" sz="2800" b="1" dirty="0" smtClean="0">
              <a:latin typeface="Monotype Corsiva" pitchFamily="66" charset="0"/>
            </a:endParaRPr>
          </a:p>
          <a:p>
            <a:r>
              <a:rPr lang="en-IN" sz="2800" b="1" dirty="0" smtClean="0">
                <a:latin typeface="Monotype Corsiva" pitchFamily="66" charset="0"/>
              </a:rPr>
              <a:t>About </a:t>
            </a:r>
            <a:r>
              <a:rPr lang="en-IN" sz="2800" b="1" dirty="0">
                <a:latin typeface="Monotype Corsiva" pitchFamily="66" charset="0"/>
              </a:rPr>
              <a:t>5,000 species of frogs have been recorded. </a:t>
            </a:r>
            <a:endParaRPr lang="en-IN" sz="2800" b="1" dirty="0" smtClean="0">
              <a:latin typeface="Monotype Corsiva" pitchFamily="66" charset="0"/>
            </a:endParaRPr>
          </a:p>
          <a:p>
            <a:r>
              <a:rPr lang="en-IN" sz="2800" b="1" dirty="0" smtClean="0">
                <a:latin typeface="Monotype Corsiva" pitchFamily="66" charset="0"/>
              </a:rPr>
              <a:t>Our </a:t>
            </a:r>
            <a:r>
              <a:rPr lang="en-IN" sz="2800" b="1" dirty="0">
                <a:latin typeface="Monotype Corsiva" pitchFamily="66" charset="0"/>
              </a:rPr>
              <a:t>planet provides habitats for about 3,000 species of snakes, at least 25,000 different kinds of fish, about 2,300 rodents, and innumerable forms of insects, bacteria, fungi and </a:t>
            </a:r>
            <a:r>
              <a:rPr lang="en-IN" sz="2800" b="1" dirty="0" smtClean="0">
                <a:latin typeface="Monotype Corsiva" pitchFamily="66" charset="0"/>
              </a:rPr>
              <a:t>viruses. </a:t>
            </a:r>
          </a:p>
          <a:p>
            <a:r>
              <a:rPr lang="en-IN" sz="2800" b="1" dirty="0" smtClean="0">
                <a:latin typeface="Monotype Corsiva" pitchFamily="66" charset="0"/>
              </a:rPr>
              <a:t>Although </a:t>
            </a:r>
            <a:r>
              <a:rPr lang="en-IN" sz="2800" b="1" dirty="0">
                <a:latin typeface="Monotype Corsiva" pitchFamily="66" charset="0"/>
              </a:rPr>
              <a:t>we’ve named 100,000 types of fungi and documented more than a million species of insects, we’re conscious that we’ve identified only a fraction of the diverse species out there. </a:t>
            </a:r>
            <a:endParaRPr lang="en-IN" sz="2800" b="1" dirty="0" smtClean="0">
              <a:latin typeface="Monotype Corsiva" pitchFamily="66" charset="0"/>
            </a:endParaRPr>
          </a:p>
          <a:p>
            <a:r>
              <a:rPr lang="en-IN" sz="2800" b="1" dirty="0" smtClean="0">
                <a:latin typeface="Monotype Corsiva" pitchFamily="66" charset="0"/>
              </a:rPr>
              <a:t>Experts </a:t>
            </a:r>
            <a:r>
              <a:rPr lang="en-IN" sz="2800" b="1" dirty="0">
                <a:latin typeface="Monotype Corsiva" pitchFamily="66" charset="0"/>
              </a:rPr>
              <a:t>estimate there are between 2 and 30 </a:t>
            </a:r>
            <a:r>
              <a:rPr lang="en-IN" sz="2800" b="1" i="1" dirty="0">
                <a:latin typeface="Monotype Corsiva" pitchFamily="66" charset="0"/>
              </a:rPr>
              <a:t>million</a:t>
            </a:r>
            <a:r>
              <a:rPr lang="en-IN" sz="2800" b="1" dirty="0">
                <a:latin typeface="Monotype Corsiva" pitchFamily="66" charset="0"/>
              </a:rPr>
              <a:t> species of insects on Earth.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188640"/>
            <a:ext cx="73120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FACTS ON BIODIVERSITY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OF THE WORLD</a:t>
            </a:r>
            <a:endParaRPr lang="en-US" sz="5400" b="1" cap="all" spc="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7" name="Picture 1" descr="C:\Users\S K Dixit\AppData\Local\Microsoft\Windows\Temporary Internet Files\Content.IE5\UTZ93774\MM90004100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4030444" cy="17104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941168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By: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Devavrata Dixit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Sri </a:t>
            </a:r>
            <a:r>
              <a:rPr lang="en-US" sz="2800" dirty="0" err="1" smtClean="0">
                <a:solidFill>
                  <a:schemeClr val="bg1"/>
                </a:solidFill>
                <a:latin typeface="Monotype Corsiva" pitchFamily="66" charset="0"/>
              </a:rPr>
              <a:t>Venkateshwar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 International School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Sector 18 </a:t>
            </a:r>
            <a:r>
              <a:rPr lang="en-US" sz="2800" dirty="0" err="1" smtClean="0">
                <a:solidFill>
                  <a:schemeClr val="bg1"/>
                </a:solidFill>
                <a:latin typeface="Monotype Corsiva" pitchFamily="66" charset="0"/>
              </a:rPr>
              <a:t>Dwarka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, New Delhi</a:t>
            </a:r>
            <a:endParaRPr lang="en-IN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C:\Users\S K Dixit\AppData\Local\Microsoft\Windows\Temporary Internet Files\Content.IE5\94PT18KZ\MM90004372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4664"/>
            <a:ext cx="1527225" cy="1723382"/>
          </a:xfrm>
          <a:prstGeom prst="rect">
            <a:avLst/>
          </a:prstGeom>
          <a:noFill/>
        </p:spPr>
      </p:pic>
      <p:pic>
        <p:nvPicPr>
          <p:cNvPr id="20483" name="Picture 3" descr="C:\Users\S K Dixit\AppData\Local\Microsoft\Windows\Temporary Internet Files\Content.IE5\UTZ93774\MM90004109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024" y="4915247"/>
            <a:ext cx="1374424" cy="13220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519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K Dixit</dc:creator>
  <cp:lastModifiedBy>S K Dixit</cp:lastModifiedBy>
  <cp:revision>23</cp:revision>
  <dcterms:created xsi:type="dcterms:W3CDTF">2011-12-10T14:48:07Z</dcterms:created>
  <dcterms:modified xsi:type="dcterms:W3CDTF">2011-12-11T16:53:00Z</dcterms:modified>
</cp:coreProperties>
</file>