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7" r:id="rId4"/>
    <p:sldId id="268" r:id="rId5"/>
    <p:sldId id="266" r:id="rId6"/>
    <p:sldId id="269" r:id="rId7"/>
    <p:sldId id="270" r:id="rId8"/>
    <p:sldId id="271" r:id="rId9"/>
    <p:sldId id="272" r:id="rId10"/>
    <p:sldId id="273" r:id="rId11"/>
    <p:sldId id="274" r:id="rId12"/>
    <p:sldId id="27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6" d="100"/>
          <a:sy n="66" d="100"/>
        </p:scale>
        <p:origin x="876"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076A899E-283A-48FB-B7E5-598D9D3DFCB8}" type="datetimeFigureOut">
              <a:rPr lang="en-US" smtClean="0"/>
              <a:t>5/3/2020</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B5D34FE0-2D43-40DD-A832-A90C17296BC1}" type="slidenum">
              <a:rPr lang="en-US" smtClean="0"/>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47229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6A899E-283A-48FB-B7E5-598D9D3DFCB8}" type="datetimeFigureOut">
              <a:rPr lang="en-US" smtClean="0"/>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D34FE0-2D43-40DD-A832-A90C17296BC1}" type="slidenum">
              <a:rPr lang="en-US" smtClean="0"/>
              <a:t>‹#›</a:t>
            </a:fld>
            <a:endParaRPr lang="en-US" dirty="0"/>
          </a:p>
        </p:txBody>
      </p:sp>
    </p:spTree>
    <p:extLst>
      <p:ext uri="{BB962C8B-B14F-4D97-AF65-F5344CB8AC3E}">
        <p14:creationId xmlns:p14="http://schemas.microsoft.com/office/powerpoint/2010/main" val="777370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6A899E-283A-48FB-B7E5-598D9D3DFCB8}" type="datetimeFigureOut">
              <a:rPr lang="en-US" smtClean="0"/>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D34FE0-2D43-40DD-A832-A90C17296BC1}" type="slidenum">
              <a:rPr lang="en-US" smtClean="0"/>
              <a:t>‹#›</a:t>
            </a:fld>
            <a:endParaRPr lang="en-US" dirty="0"/>
          </a:p>
        </p:txBody>
      </p:sp>
    </p:spTree>
    <p:extLst>
      <p:ext uri="{BB962C8B-B14F-4D97-AF65-F5344CB8AC3E}">
        <p14:creationId xmlns:p14="http://schemas.microsoft.com/office/powerpoint/2010/main" val="3102427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6A899E-283A-48FB-B7E5-598D9D3DFCB8}" type="datetimeFigureOut">
              <a:rPr lang="en-US" smtClean="0"/>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D34FE0-2D43-40DD-A832-A90C17296BC1}" type="slidenum">
              <a:rPr lang="en-US" smtClean="0"/>
              <a:t>‹#›</a:t>
            </a:fld>
            <a:endParaRPr lang="en-US" dirty="0"/>
          </a:p>
        </p:txBody>
      </p:sp>
    </p:spTree>
    <p:extLst>
      <p:ext uri="{BB962C8B-B14F-4D97-AF65-F5344CB8AC3E}">
        <p14:creationId xmlns:p14="http://schemas.microsoft.com/office/powerpoint/2010/main" val="1492945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076A899E-283A-48FB-B7E5-598D9D3DFCB8}" type="datetimeFigureOut">
              <a:rPr lang="en-US" smtClean="0"/>
              <a:t>5/3/2020</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B5D34FE0-2D43-40DD-A832-A90C17296BC1}" type="slidenum">
              <a:rPr lang="en-US" smtClean="0"/>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80483490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6A899E-283A-48FB-B7E5-598D9D3DFCB8}" type="datetimeFigureOut">
              <a:rPr lang="en-US" smtClean="0"/>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5D34FE0-2D43-40DD-A832-A90C17296BC1}" type="slidenum">
              <a:rPr lang="en-US" smtClean="0"/>
              <a:t>‹#›</a:t>
            </a:fld>
            <a:endParaRPr lang="en-US" dirty="0"/>
          </a:p>
        </p:txBody>
      </p:sp>
    </p:spTree>
    <p:extLst>
      <p:ext uri="{BB962C8B-B14F-4D97-AF65-F5344CB8AC3E}">
        <p14:creationId xmlns:p14="http://schemas.microsoft.com/office/powerpoint/2010/main" val="427802071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6A899E-283A-48FB-B7E5-598D9D3DFCB8}" type="datetimeFigureOut">
              <a:rPr lang="en-US" smtClean="0"/>
              <a:t>5/3/2020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5D34FE0-2D43-40DD-A832-A90C17296BC1}" type="slidenum">
              <a:rPr lang="en-US" smtClean="0"/>
              <a:t>‹#›</a:t>
            </a:fld>
            <a:endParaRPr lang="en-US" dirty="0"/>
          </a:p>
        </p:txBody>
      </p:sp>
    </p:spTree>
    <p:extLst>
      <p:ext uri="{BB962C8B-B14F-4D97-AF65-F5344CB8AC3E}">
        <p14:creationId xmlns:p14="http://schemas.microsoft.com/office/powerpoint/2010/main" val="2884873118"/>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6A899E-283A-48FB-B7E5-598D9D3DFCB8}" type="datetimeFigureOut">
              <a:rPr lang="en-US" smtClean="0"/>
              <a:t>5/3/2020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5D34FE0-2D43-40DD-A832-A90C17296BC1}" type="slidenum">
              <a:rPr lang="en-US" smtClean="0"/>
              <a:t>‹#›</a:t>
            </a:fld>
            <a:endParaRPr lang="en-US" dirty="0"/>
          </a:p>
        </p:txBody>
      </p:sp>
    </p:spTree>
    <p:extLst>
      <p:ext uri="{BB962C8B-B14F-4D97-AF65-F5344CB8AC3E}">
        <p14:creationId xmlns:p14="http://schemas.microsoft.com/office/powerpoint/2010/main" val="2099810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6A899E-283A-48FB-B7E5-598D9D3DFCB8}" type="datetimeFigureOut">
              <a:rPr lang="en-US" smtClean="0"/>
              <a:t>5/3/2020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5D34FE0-2D43-40DD-A832-A90C17296BC1}" type="slidenum">
              <a:rPr lang="en-US" smtClean="0"/>
              <a:t>‹#›</a:t>
            </a:fld>
            <a:endParaRPr lang="en-US" dirty="0"/>
          </a:p>
        </p:txBody>
      </p:sp>
    </p:spTree>
    <p:extLst>
      <p:ext uri="{BB962C8B-B14F-4D97-AF65-F5344CB8AC3E}">
        <p14:creationId xmlns:p14="http://schemas.microsoft.com/office/powerpoint/2010/main" val="32602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076A899E-283A-48FB-B7E5-598D9D3DFCB8}" type="datetimeFigureOut">
              <a:rPr lang="en-US" smtClean="0"/>
              <a:t>5/3/2020</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B5D34FE0-2D43-40DD-A832-A90C17296BC1}" type="slidenum">
              <a:rPr lang="en-US" smtClean="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42258130"/>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076A899E-283A-48FB-B7E5-598D9D3DFCB8}" type="datetimeFigureOut">
              <a:rPr lang="en-US" smtClean="0"/>
              <a:t>5/3/2020</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B5D34FE0-2D43-40DD-A832-A90C17296BC1}" type="slidenum">
              <a:rPr lang="en-US" smtClean="0"/>
              <a:t>‹#›</a:t>
            </a:fld>
            <a:endParaRPr lang="en-US" dirty="0"/>
          </a:p>
        </p:txBody>
      </p:sp>
    </p:spTree>
    <p:extLst>
      <p:ext uri="{BB962C8B-B14F-4D97-AF65-F5344CB8AC3E}">
        <p14:creationId xmlns:p14="http://schemas.microsoft.com/office/powerpoint/2010/main" val="3679091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076A899E-283A-48FB-B7E5-598D9D3DFCB8}" type="datetimeFigureOut">
              <a:rPr lang="en-US" smtClean="0"/>
              <a:t>5/3/2020</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B5D34FE0-2D43-40DD-A832-A90C17296BC1}" type="slidenum">
              <a:rPr lang="en-US" smtClean="0"/>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774377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B5E47-E840-46F1-AAE6-6691B01ECDB1}"/>
              </a:ext>
            </a:extLst>
          </p:cNvPr>
          <p:cNvSpPr>
            <a:spLocks noGrp="1"/>
          </p:cNvSpPr>
          <p:nvPr>
            <p:ph type="ctrTitle"/>
          </p:nvPr>
        </p:nvSpPr>
        <p:spPr/>
        <p:txBody>
          <a:bodyPr/>
          <a:lstStyle/>
          <a:p>
            <a:r>
              <a:rPr lang="en-US" sz="6600" dirty="0"/>
              <a:t>A passage to India</a:t>
            </a:r>
            <a:br>
              <a:rPr lang="en-US" dirty="0"/>
            </a:br>
            <a:r>
              <a:rPr lang="en-US" sz="8800" dirty="0"/>
              <a:t>Analysis</a:t>
            </a:r>
            <a:endParaRPr lang="en-US" dirty="0"/>
          </a:p>
        </p:txBody>
      </p:sp>
      <p:sp>
        <p:nvSpPr>
          <p:cNvPr id="3" name="Subtitle 2">
            <a:extLst>
              <a:ext uri="{FF2B5EF4-FFF2-40B4-BE49-F238E27FC236}">
                <a16:creationId xmlns:a16="http://schemas.microsoft.com/office/drawing/2014/main" id="{402E2AD4-DBD2-4090-98D0-F515649FAFD4}"/>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0945547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E2B32-F372-46E8-A2FF-ACE7D488B874}"/>
              </a:ext>
            </a:extLst>
          </p:cNvPr>
          <p:cNvSpPr>
            <a:spLocks noGrp="1"/>
          </p:cNvSpPr>
          <p:nvPr>
            <p:ph type="title"/>
          </p:nvPr>
        </p:nvSpPr>
        <p:spPr/>
        <p:txBody>
          <a:bodyPr/>
          <a:lstStyle/>
          <a:p>
            <a:r>
              <a:rPr lang="en-US" dirty="0"/>
              <a:t>Arrival and Frustration</a:t>
            </a:r>
          </a:p>
        </p:txBody>
      </p:sp>
      <p:sp>
        <p:nvSpPr>
          <p:cNvPr id="3" name="Content Placeholder 2">
            <a:extLst>
              <a:ext uri="{FF2B5EF4-FFF2-40B4-BE49-F238E27FC236}">
                <a16:creationId xmlns:a16="http://schemas.microsoft.com/office/drawing/2014/main" id="{F2E5D636-CA27-4754-B25A-4FEE84C40233}"/>
              </a:ext>
            </a:extLst>
          </p:cNvPr>
          <p:cNvSpPr>
            <a:spLocks noGrp="1"/>
          </p:cNvSpPr>
          <p:nvPr>
            <p:ph idx="1"/>
          </p:nvPr>
        </p:nvSpPr>
        <p:spPr/>
        <p:txBody>
          <a:bodyPr>
            <a:normAutofit/>
          </a:bodyPr>
          <a:lstStyle/>
          <a:p>
            <a:pPr marL="0" indent="0">
              <a:buNone/>
            </a:pPr>
            <a:r>
              <a:rPr lang="en-US" sz="2400" b="1" dirty="0"/>
              <a:t>Adela accepts Dr. Aziz's invitation to see the Marabar Caves. While it seems that she has finally gotten her wish of seeing the "real" India, she believes that she is attacked by Aziz, who is consequently imprisoned.</a:t>
            </a:r>
          </a:p>
          <a:p>
            <a:pPr marL="0" indent="0">
              <a:buNone/>
            </a:pPr>
            <a:r>
              <a:rPr lang="en-US" dirty="0"/>
              <a:t>Adela finally seems to have met her goal when she meets Mrs. Moore's charming Aziz at Fielding's tea party. On their excursion to the Marabar Caves, however, the thrill of hanging out with Aziz quickly sours when she believes he has attacked her.</a:t>
            </a:r>
          </a:p>
        </p:txBody>
      </p:sp>
    </p:spTree>
    <p:extLst>
      <p:ext uri="{BB962C8B-B14F-4D97-AF65-F5344CB8AC3E}">
        <p14:creationId xmlns:p14="http://schemas.microsoft.com/office/powerpoint/2010/main" val="1749698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82DB9-C630-4F3C-A9B8-65E3112CC267}"/>
              </a:ext>
            </a:extLst>
          </p:cNvPr>
          <p:cNvSpPr>
            <a:spLocks noGrp="1"/>
          </p:cNvSpPr>
          <p:nvPr>
            <p:ph type="title"/>
          </p:nvPr>
        </p:nvSpPr>
        <p:spPr/>
        <p:txBody>
          <a:bodyPr/>
          <a:lstStyle/>
          <a:p>
            <a:r>
              <a:rPr lang="en-US" dirty="0"/>
              <a:t>The Final Ordeals</a:t>
            </a:r>
          </a:p>
        </p:txBody>
      </p:sp>
      <p:sp>
        <p:nvSpPr>
          <p:cNvPr id="3" name="Content Placeholder 2">
            <a:extLst>
              <a:ext uri="{FF2B5EF4-FFF2-40B4-BE49-F238E27FC236}">
                <a16:creationId xmlns:a16="http://schemas.microsoft.com/office/drawing/2014/main" id="{712C325C-2991-43CC-BABB-0961D847A773}"/>
              </a:ext>
            </a:extLst>
          </p:cNvPr>
          <p:cNvSpPr>
            <a:spLocks noGrp="1"/>
          </p:cNvSpPr>
          <p:nvPr>
            <p:ph idx="1"/>
          </p:nvPr>
        </p:nvSpPr>
        <p:spPr/>
        <p:txBody>
          <a:bodyPr/>
          <a:lstStyle/>
          <a:p>
            <a:pPr marL="0" indent="0">
              <a:buNone/>
            </a:pPr>
            <a:r>
              <a:rPr lang="en-US" sz="2400" b="1" dirty="0"/>
              <a:t>At the trial, Adela realizes that she has made a mistake and withdraws her accusation against Aziz.</a:t>
            </a:r>
          </a:p>
          <a:p>
            <a:r>
              <a:rPr lang="en-US" dirty="0"/>
              <a:t>Adela's ordeal only continues in the days leading up to the trial as she veers between her hatred of Aziz and her suspicion that Aziz is innocent. On the stand, she realizes her mistake and withdraws her charge. Far from solving her dilemma, this act opens up a whole new can of worms as she now has to deal with her ejection from Anglo-Indian society.</a:t>
            </a:r>
          </a:p>
        </p:txBody>
      </p:sp>
    </p:spTree>
    <p:extLst>
      <p:ext uri="{BB962C8B-B14F-4D97-AF65-F5344CB8AC3E}">
        <p14:creationId xmlns:p14="http://schemas.microsoft.com/office/powerpoint/2010/main" val="449213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912AA-93FB-4AE6-9BF6-160CD24B6112}"/>
              </a:ext>
            </a:extLst>
          </p:cNvPr>
          <p:cNvSpPr>
            <a:spLocks noGrp="1"/>
          </p:cNvSpPr>
          <p:nvPr>
            <p:ph type="title"/>
          </p:nvPr>
        </p:nvSpPr>
        <p:spPr/>
        <p:txBody>
          <a:bodyPr/>
          <a:lstStyle/>
          <a:p>
            <a:r>
              <a:rPr lang="en-US" dirty="0"/>
              <a:t>The Goal</a:t>
            </a:r>
          </a:p>
        </p:txBody>
      </p:sp>
      <p:sp>
        <p:nvSpPr>
          <p:cNvPr id="3" name="Content Placeholder 2">
            <a:extLst>
              <a:ext uri="{FF2B5EF4-FFF2-40B4-BE49-F238E27FC236}">
                <a16:creationId xmlns:a16="http://schemas.microsoft.com/office/drawing/2014/main" id="{2823AC76-8EFA-4976-B83D-518C7AC6FC49}"/>
              </a:ext>
            </a:extLst>
          </p:cNvPr>
          <p:cNvSpPr>
            <a:spLocks noGrp="1"/>
          </p:cNvSpPr>
          <p:nvPr>
            <p:ph idx="1"/>
          </p:nvPr>
        </p:nvSpPr>
        <p:spPr/>
        <p:txBody>
          <a:bodyPr>
            <a:normAutofit fontScale="92500"/>
          </a:bodyPr>
          <a:lstStyle/>
          <a:p>
            <a:pPr marL="0" indent="0">
              <a:buNone/>
            </a:pPr>
            <a:r>
              <a:rPr lang="en-US" sz="2400" b="1" dirty="0"/>
              <a:t>Humbled by her experience, Adela realizes that she never wanted to see the "real" India. She was only willing to appreciate India abstractly, rather than connect with actual Indians.</a:t>
            </a:r>
          </a:p>
          <a:p>
            <a:r>
              <a:rPr lang="en-US" sz="2200" dirty="0"/>
              <a:t>For a quest, this seems like a rather humble goal. Other mythical quests involve the Holy Grail, the Fountain of Youth, Shalimar … and all Adela gets is the realization that she's not all that good at making friends? The anticlimactic end of Adela's quest fits in with the novel's general tendency to emphasize the fundamental meaninglessness of existence. This is not as depressing as it sounds. Freed from the attitude that life is meaningful and ought to be examined like a book, Adela no longer studies life, but actually lives.</a:t>
            </a:r>
          </a:p>
        </p:txBody>
      </p:sp>
    </p:spTree>
    <p:extLst>
      <p:ext uri="{BB962C8B-B14F-4D97-AF65-F5344CB8AC3E}">
        <p14:creationId xmlns:p14="http://schemas.microsoft.com/office/powerpoint/2010/main" val="2923412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A1327-B9D9-450C-89A3-F107747659DA}"/>
              </a:ext>
            </a:extLst>
          </p:cNvPr>
          <p:cNvSpPr>
            <a:spLocks noGrp="1"/>
          </p:cNvSpPr>
          <p:nvPr>
            <p:ph type="title"/>
          </p:nvPr>
        </p:nvSpPr>
        <p:spPr>
          <a:xfrm>
            <a:off x="1275019" y="835135"/>
            <a:ext cx="10178322" cy="583789"/>
          </a:xfrm>
        </p:spPr>
        <p:txBody>
          <a:bodyPr>
            <a:normAutofit fontScale="90000"/>
          </a:bodyPr>
          <a:lstStyle/>
          <a:p>
            <a:pPr algn="ctr"/>
            <a:r>
              <a:rPr lang="en-US" dirty="0"/>
              <a:t>Analysis</a:t>
            </a:r>
          </a:p>
        </p:txBody>
      </p:sp>
      <p:sp>
        <p:nvSpPr>
          <p:cNvPr id="3" name="Content Placeholder 2">
            <a:extLst>
              <a:ext uri="{FF2B5EF4-FFF2-40B4-BE49-F238E27FC236}">
                <a16:creationId xmlns:a16="http://schemas.microsoft.com/office/drawing/2014/main" id="{1B7618CF-06FD-4AD2-A1B0-55FF10232073}"/>
              </a:ext>
            </a:extLst>
          </p:cNvPr>
          <p:cNvSpPr>
            <a:spLocks noGrp="1"/>
          </p:cNvSpPr>
          <p:nvPr>
            <p:ph idx="1"/>
          </p:nvPr>
        </p:nvSpPr>
        <p:spPr>
          <a:xfrm>
            <a:off x="1251678" y="3546973"/>
            <a:ext cx="10178322" cy="1723291"/>
          </a:xfrm>
        </p:spPr>
        <p:txBody>
          <a:bodyPr/>
          <a:lstStyle/>
          <a:p>
            <a:pPr marL="0" indent="0" algn="ctr">
              <a:buNone/>
            </a:pPr>
            <a:r>
              <a:rPr lang="en-US" b="1" i="1" dirty="0"/>
              <a:t>Clear out, you fellows, double quick, I say. We may hate one another, but we hate you most . . . we shall get rid of you, yes, we shall drive every blasted Englishman into the sea, and then . . . you and I shall be friends. </a:t>
            </a:r>
          </a:p>
          <a:p>
            <a:pPr marL="0" indent="0" algn="ctr">
              <a:buNone/>
            </a:pPr>
            <a:r>
              <a:rPr lang="en-US" b="1" i="1" dirty="0"/>
              <a:t>[A Passage to India]</a:t>
            </a:r>
          </a:p>
        </p:txBody>
      </p:sp>
      <p:pic>
        <p:nvPicPr>
          <p:cNvPr id="1026" name="Picture 2" descr="Taj Mahal Logos Images, Stock Photos &amp; Vectors | Shutterstock">
            <a:extLst>
              <a:ext uri="{FF2B5EF4-FFF2-40B4-BE49-F238E27FC236}">
                <a16:creationId xmlns:a16="http://schemas.microsoft.com/office/drawing/2014/main" id="{15A87C1A-1815-4EA2-BAFE-05727D62F0F2}"/>
              </a:ext>
            </a:extLst>
          </p:cNvPr>
          <p:cNvPicPr>
            <a:picLocks noChangeAspect="1" noChangeArrowheads="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b="9640"/>
          <a:stretch/>
        </p:blipFill>
        <p:spPr bwMode="auto">
          <a:xfrm>
            <a:off x="4385282" y="645239"/>
            <a:ext cx="3957797" cy="3659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2195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992B5-FEE7-4922-9F6F-DEC1D458F7C4}"/>
              </a:ext>
            </a:extLst>
          </p:cNvPr>
          <p:cNvSpPr>
            <a:spLocks noGrp="1"/>
          </p:cNvSpPr>
          <p:nvPr>
            <p:ph type="title"/>
          </p:nvPr>
        </p:nvSpPr>
        <p:spPr/>
        <p:txBody>
          <a:bodyPr/>
          <a:lstStyle/>
          <a:p>
            <a:r>
              <a:rPr lang="en-US" dirty="0"/>
              <a:t>Characters</a:t>
            </a:r>
          </a:p>
        </p:txBody>
      </p:sp>
      <p:sp>
        <p:nvSpPr>
          <p:cNvPr id="3" name="Content Placeholder 2">
            <a:extLst>
              <a:ext uri="{FF2B5EF4-FFF2-40B4-BE49-F238E27FC236}">
                <a16:creationId xmlns:a16="http://schemas.microsoft.com/office/drawing/2014/main" id="{83512A7D-058B-4AF2-8B4B-2271486A6736}"/>
              </a:ext>
            </a:extLst>
          </p:cNvPr>
          <p:cNvSpPr>
            <a:spLocks noGrp="1"/>
          </p:cNvSpPr>
          <p:nvPr>
            <p:ph idx="1"/>
          </p:nvPr>
        </p:nvSpPr>
        <p:spPr/>
        <p:txBody>
          <a:bodyPr/>
          <a:lstStyle/>
          <a:p>
            <a:r>
              <a:rPr lang="en-US" dirty="0"/>
              <a:t>Aziz</a:t>
            </a:r>
          </a:p>
          <a:p>
            <a:r>
              <a:rPr lang="en-US" dirty="0"/>
              <a:t>Adela</a:t>
            </a:r>
          </a:p>
          <a:p>
            <a:r>
              <a:rPr lang="en-US" dirty="0"/>
              <a:t>Mrs. Moore</a:t>
            </a:r>
          </a:p>
          <a:p>
            <a:r>
              <a:rPr lang="en-US" dirty="0"/>
              <a:t>Fielding</a:t>
            </a:r>
          </a:p>
          <a:p>
            <a:r>
              <a:rPr lang="en-US" dirty="0"/>
              <a:t>Ronny</a:t>
            </a:r>
          </a:p>
          <a:p>
            <a:r>
              <a:rPr lang="en-US" dirty="0"/>
              <a:t>Professor Godbole</a:t>
            </a:r>
          </a:p>
          <a:p>
            <a:r>
              <a:rPr lang="en-US" dirty="0"/>
              <a:t>Hamidullah</a:t>
            </a:r>
          </a:p>
        </p:txBody>
      </p:sp>
      <p:pic>
        <p:nvPicPr>
          <p:cNvPr id="6" name="Picture 5">
            <a:extLst>
              <a:ext uri="{FF2B5EF4-FFF2-40B4-BE49-F238E27FC236}">
                <a16:creationId xmlns:a16="http://schemas.microsoft.com/office/drawing/2014/main" id="{61FE1D63-B385-490E-A81D-C17C56B483FE}"/>
              </a:ext>
            </a:extLst>
          </p:cNvPr>
          <p:cNvPicPr>
            <a:picLocks noChangeAspect="1"/>
          </p:cNvPicPr>
          <p:nvPr/>
        </p:nvPicPr>
        <p:blipFill>
          <a:blip r:embed="rId2"/>
          <a:stretch>
            <a:fillRect/>
          </a:stretch>
        </p:blipFill>
        <p:spPr>
          <a:xfrm>
            <a:off x="6340839" y="1608210"/>
            <a:ext cx="2650241" cy="4314542"/>
          </a:xfrm>
          <a:prstGeom prst="rect">
            <a:avLst/>
          </a:prstGeom>
        </p:spPr>
      </p:pic>
    </p:spTree>
    <p:extLst>
      <p:ext uri="{BB962C8B-B14F-4D97-AF65-F5344CB8AC3E}">
        <p14:creationId xmlns:p14="http://schemas.microsoft.com/office/powerpoint/2010/main" val="1756649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F42EE-C5CF-4D3A-8DAD-AF091B6F69B3}"/>
              </a:ext>
            </a:extLst>
          </p:cNvPr>
          <p:cNvSpPr>
            <a:spLocks noGrp="1"/>
          </p:cNvSpPr>
          <p:nvPr>
            <p:ph type="title"/>
          </p:nvPr>
        </p:nvSpPr>
        <p:spPr>
          <a:xfrm>
            <a:off x="-98820" y="-258974"/>
            <a:ext cx="647460" cy="51794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96A6D759-A6AA-4B77-BC9B-38CD1EE41A69}"/>
              </a:ext>
            </a:extLst>
          </p:cNvPr>
          <p:cNvSpPr>
            <a:spLocks noGrp="1"/>
          </p:cNvSpPr>
          <p:nvPr>
            <p:ph idx="1"/>
          </p:nvPr>
        </p:nvSpPr>
        <p:spPr>
          <a:xfrm>
            <a:off x="1261059" y="1262224"/>
            <a:ext cx="3348457" cy="2074984"/>
          </a:xfrm>
        </p:spPr>
        <p:txBody>
          <a:bodyPr>
            <a:normAutofit lnSpcReduction="10000"/>
          </a:bodyPr>
          <a:lstStyle/>
          <a:p>
            <a:pPr marL="0" indent="0" algn="ctr">
              <a:buNone/>
            </a:pPr>
            <a:r>
              <a:rPr lang="en-US" dirty="0"/>
              <a:t>Aziz</a:t>
            </a:r>
          </a:p>
          <a:p>
            <a:pPr marL="0" indent="0">
              <a:buNone/>
            </a:pPr>
            <a:r>
              <a:rPr lang="en-US" dirty="0"/>
              <a:t>Aziz is a sensitive young Muslim doctor who is put on trial for attacking Adela Quested at the Marabar Caves.</a:t>
            </a:r>
          </a:p>
          <a:p>
            <a:endParaRPr lang="en-US" dirty="0"/>
          </a:p>
        </p:txBody>
      </p:sp>
      <p:sp>
        <p:nvSpPr>
          <p:cNvPr id="4" name="TextBox 3">
            <a:extLst>
              <a:ext uri="{FF2B5EF4-FFF2-40B4-BE49-F238E27FC236}">
                <a16:creationId xmlns:a16="http://schemas.microsoft.com/office/drawing/2014/main" id="{8A00E571-DE0A-4DB7-91BF-C6BFE1A276FA}"/>
              </a:ext>
            </a:extLst>
          </p:cNvPr>
          <p:cNvSpPr txBox="1"/>
          <p:nvPr/>
        </p:nvSpPr>
        <p:spPr>
          <a:xfrm>
            <a:off x="4609516" y="1262224"/>
            <a:ext cx="2982351" cy="2031325"/>
          </a:xfrm>
          <a:prstGeom prst="rect">
            <a:avLst/>
          </a:prstGeom>
          <a:noFill/>
        </p:spPr>
        <p:txBody>
          <a:bodyPr wrap="square" rtlCol="0">
            <a:spAutoFit/>
          </a:bodyPr>
          <a:lstStyle/>
          <a:p>
            <a:pPr algn="ctr"/>
            <a:r>
              <a:rPr lang="en-US" b="1" dirty="0"/>
              <a:t>Adela</a:t>
            </a:r>
          </a:p>
          <a:p>
            <a:r>
              <a:rPr lang="en-US" dirty="0"/>
              <a:t>Adela Quested is a repressed, intellectual young woman who comes to India to visit Ronny Heaslop and decide if they should marry; she also wants to see "the real India."</a:t>
            </a:r>
          </a:p>
        </p:txBody>
      </p:sp>
      <p:sp>
        <p:nvSpPr>
          <p:cNvPr id="5" name="TextBox 4">
            <a:extLst>
              <a:ext uri="{FF2B5EF4-FFF2-40B4-BE49-F238E27FC236}">
                <a16:creationId xmlns:a16="http://schemas.microsoft.com/office/drawing/2014/main" id="{3C462E97-40BA-40D4-A3A3-A24A4AA6FBED}"/>
              </a:ext>
            </a:extLst>
          </p:cNvPr>
          <p:cNvSpPr txBox="1"/>
          <p:nvPr/>
        </p:nvSpPr>
        <p:spPr>
          <a:xfrm>
            <a:off x="7970521" y="1262223"/>
            <a:ext cx="3303216" cy="2031325"/>
          </a:xfrm>
          <a:prstGeom prst="rect">
            <a:avLst/>
          </a:prstGeom>
          <a:noFill/>
        </p:spPr>
        <p:txBody>
          <a:bodyPr wrap="square" rtlCol="0">
            <a:spAutoFit/>
          </a:bodyPr>
          <a:lstStyle/>
          <a:p>
            <a:pPr algn="ctr"/>
            <a:r>
              <a:rPr lang="en-US" b="1" dirty="0"/>
              <a:t>Mrs. Moore</a:t>
            </a:r>
          </a:p>
          <a:p>
            <a:r>
              <a:rPr lang="en-US" dirty="0"/>
              <a:t>Mrs. Moore is a kind Englishwoman who accompanies Adela Quested to India to see Ronny Heaslop, who is Mrs. Moore's son. Her unusual sensitivity impresses Aziz.</a:t>
            </a:r>
          </a:p>
        </p:txBody>
      </p:sp>
      <p:sp>
        <p:nvSpPr>
          <p:cNvPr id="6" name="TextBox 5">
            <a:extLst>
              <a:ext uri="{FF2B5EF4-FFF2-40B4-BE49-F238E27FC236}">
                <a16:creationId xmlns:a16="http://schemas.microsoft.com/office/drawing/2014/main" id="{BA11CF14-93F3-45C9-9C52-43674A6E4459}"/>
              </a:ext>
            </a:extLst>
          </p:cNvPr>
          <p:cNvSpPr txBox="1"/>
          <p:nvPr/>
        </p:nvSpPr>
        <p:spPr>
          <a:xfrm>
            <a:off x="2652931" y="3520793"/>
            <a:ext cx="2991732" cy="2031325"/>
          </a:xfrm>
          <a:prstGeom prst="rect">
            <a:avLst/>
          </a:prstGeom>
          <a:noFill/>
        </p:spPr>
        <p:txBody>
          <a:bodyPr wrap="square" rtlCol="0">
            <a:spAutoFit/>
          </a:bodyPr>
          <a:lstStyle/>
          <a:p>
            <a:pPr algn="ctr"/>
            <a:r>
              <a:rPr lang="en-US" b="1" dirty="0"/>
              <a:t>Fielding</a:t>
            </a:r>
          </a:p>
          <a:p>
            <a:r>
              <a:rPr lang="en-US" dirty="0"/>
              <a:t>Cyril Fielding is a liberal-​minded Englishman in his 40s who is principal of Government College in Chandrapore and a good friend to Dr. Aziz.</a:t>
            </a:r>
          </a:p>
        </p:txBody>
      </p:sp>
      <p:sp>
        <p:nvSpPr>
          <p:cNvPr id="7" name="TextBox 6">
            <a:extLst>
              <a:ext uri="{FF2B5EF4-FFF2-40B4-BE49-F238E27FC236}">
                <a16:creationId xmlns:a16="http://schemas.microsoft.com/office/drawing/2014/main" id="{5895EBB7-01DE-45C8-897A-6B74D3EF1F5A}"/>
              </a:ext>
            </a:extLst>
          </p:cNvPr>
          <p:cNvSpPr txBox="1"/>
          <p:nvPr/>
        </p:nvSpPr>
        <p:spPr>
          <a:xfrm>
            <a:off x="6401973" y="3520792"/>
            <a:ext cx="3137095" cy="2031325"/>
          </a:xfrm>
          <a:prstGeom prst="rect">
            <a:avLst/>
          </a:prstGeom>
          <a:noFill/>
        </p:spPr>
        <p:txBody>
          <a:bodyPr wrap="square" rtlCol="0">
            <a:spAutoFit/>
          </a:bodyPr>
          <a:lstStyle/>
          <a:p>
            <a:pPr algn="ctr"/>
            <a:r>
              <a:rPr lang="en-US" b="1" dirty="0"/>
              <a:t>Ronny</a:t>
            </a:r>
          </a:p>
          <a:p>
            <a:r>
              <a:rPr lang="en-US" dirty="0"/>
              <a:t>Ronny Heaslop, Mrs. Moore's son, is the officious young Chandrapore City Magistrate. He and Adela Quested become engaged during her visit to India.</a:t>
            </a:r>
          </a:p>
        </p:txBody>
      </p:sp>
    </p:spTree>
    <p:extLst>
      <p:ext uri="{BB962C8B-B14F-4D97-AF65-F5344CB8AC3E}">
        <p14:creationId xmlns:p14="http://schemas.microsoft.com/office/powerpoint/2010/main" val="1350012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24B94-BF6C-4B3B-8FBA-D4CE35301474}"/>
              </a:ext>
            </a:extLst>
          </p:cNvPr>
          <p:cNvSpPr>
            <a:spLocks noGrp="1"/>
          </p:cNvSpPr>
          <p:nvPr>
            <p:ph type="title"/>
          </p:nvPr>
        </p:nvSpPr>
        <p:spPr/>
        <p:txBody>
          <a:bodyPr/>
          <a:lstStyle/>
          <a:p>
            <a:r>
              <a:rPr lang="en-US" dirty="0"/>
              <a:t>Title Significance</a:t>
            </a:r>
          </a:p>
        </p:txBody>
      </p:sp>
      <p:sp>
        <p:nvSpPr>
          <p:cNvPr id="3" name="Content Placeholder 2">
            <a:extLst>
              <a:ext uri="{FF2B5EF4-FFF2-40B4-BE49-F238E27FC236}">
                <a16:creationId xmlns:a16="http://schemas.microsoft.com/office/drawing/2014/main" id="{409AFFC9-61D1-482E-BAA0-49D4459BAFD8}"/>
              </a:ext>
            </a:extLst>
          </p:cNvPr>
          <p:cNvSpPr>
            <a:spLocks noGrp="1"/>
          </p:cNvSpPr>
          <p:nvPr>
            <p:ph idx="1"/>
          </p:nvPr>
        </p:nvSpPr>
        <p:spPr/>
        <p:txBody>
          <a:bodyPr/>
          <a:lstStyle/>
          <a:p>
            <a:r>
              <a:rPr lang="en-US" dirty="0"/>
              <a:t>The title of A Passage to India is a reference to Walt Whitman's poem, "A Passage to India." </a:t>
            </a:r>
          </a:p>
          <a:p>
            <a:r>
              <a:rPr lang="en-US" dirty="0"/>
              <a:t>In the poem, Whitman takes his reader on an imaginary journey through time and space.</a:t>
            </a:r>
          </a:p>
          <a:p>
            <a:r>
              <a:rPr lang="en-US" dirty="0"/>
              <a:t>India is presented as a fabled land that inspired Columbus to seek a westward route from Europe to India, a route that ended up with his discovery of the Americas. </a:t>
            </a:r>
          </a:p>
          <a:p>
            <a:r>
              <a:rPr lang="en-US" dirty="0"/>
              <a:t>Whitman sees both as caught up in an inexorable thrust toward globalization, where all countries are swept up in the same push toward progress.</a:t>
            </a:r>
          </a:p>
          <a:p>
            <a:pPr marL="0" indent="0" algn="ctr">
              <a:buNone/>
            </a:pPr>
            <a:r>
              <a:rPr lang="en-US" b="1" i="1" dirty="0"/>
              <a:t>Passage to India!</a:t>
            </a:r>
            <a:br>
              <a:rPr lang="en-US" b="1" i="1" dirty="0"/>
            </a:br>
            <a:r>
              <a:rPr lang="en-US" b="1" i="1" dirty="0"/>
              <a:t>Lo, soul! seest thou not God's purpose from the first?</a:t>
            </a:r>
            <a:br>
              <a:rPr lang="en-US" b="1" i="1" dirty="0"/>
            </a:br>
            <a:r>
              <a:rPr lang="en-US" b="1" i="1" dirty="0"/>
              <a:t>The earth to be spann'd, connected by net-work, (Walt Whitman)</a:t>
            </a:r>
            <a:endParaRPr lang="en-US" b="1" dirty="0"/>
          </a:p>
        </p:txBody>
      </p:sp>
    </p:spTree>
    <p:extLst>
      <p:ext uri="{BB962C8B-B14F-4D97-AF65-F5344CB8AC3E}">
        <p14:creationId xmlns:p14="http://schemas.microsoft.com/office/powerpoint/2010/main" val="805856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FBF4C-4B37-451B-8464-BA9C5BC609EB}"/>
              </a:ext>
            </a:extLst>
          </p:cNvPr>
          <p:cNvSpPr>
            <a:spLocks noGrp="1"/>
          </p:cNvSpPr>
          <p:nvPr>
            <p:ph type="title"/>
          </p:nvPr>
        </p:nvSpPr>
        <p:spPr/>
        <p:txBody>
          <a:bodyPr/>
          <a:lstStyle/>
          <a:p>
            <a:r>
              <a:rPr lang="en-US" dirty="0"/>
              <a:t>The Ending</a:t>
            </a:r>
          </a:p>
        </p:txBody>
      </p:sp>
      <p:sp>
        <p:nvSpPr>
          <p:cNvPr id="3" name="Content Placeholder 2">
            <a:extLst>
              <a:ext uri="{FF2B5EF4-FFF2-40B4-BE49-F238E27FC236}">
                <a16:creationId xmlns:a16="http://schemas.microsoft.com/office/drawing/2014/main" id="{30BB9F1C-C128-44E0-8422-38FF7156C9B5}"/>
              </a:ext>
            </a:extLst>
          </p:cNvPr>
          <p:cNvSpPr>
            <a:spLocks noGrp="1"/>
          </p:cNvSpPr>
          <p:nvPr>
            <p:ph idx="1"/>
          </p:nvPr>
        </p:nvSpPr>
        <p:spPr>
          <a:xfrm>
            <a:off x="1251678" y="1874517"/>
            <a:ext cx="10178322" cy="4005075"/>
          </a:xfrm>
        </p:spPr>
        <p:txBody>
          <a:bodyPr>
            <a:normAutofit/>
          </a:bodyPr>
          <a:lstStyle/>
          <a:p>
            <a:r>
              <a:rPr lang="en-US" dirty="0"/>
              <a:t>"Friends again," begins the last chapter of A Passage to India, but despite this promising beginning, we're hardly left with an image of brotherly love. </a:t>
            </a:r>
          </a:p>
          <a:p>
            <a:r>
              <a:rPr lang="en-US" dirty="0"/>
              <a:t> The confusion about Fielding's marriage has finally been cleared up, and even though Aziz now knows that Fielding did not marry Adela.</a:t>
            </a:r>
          </a:p>
          <a:p>
            <a:r>
              <a:rPr lang="en-US" dirty="0"/>
              <a:t>Still, the two can't return to the easy friendship of the good old days in Chandrapore. </a:t>
            </a:r>
          </a:p>
          <a:p>
            <a:r>
              <a:rPr lang="en-US" dirty="0"/>
              <a:t>Despite the promising beginning of the chapter, the novel ends with the earth itself uttering with </a:t>
            </a:r>
            <a:r>
              <a:rPr lang="en-US" b="1" i="1" dirty="0"/>
              <a:t>"its hundred voices, 'No, not yet,'" and the sky chiming in, "No, not there" (3.37.29).</a:t>
            </a:r>
          </a:p>
          <a:p>
            <a:r>
              <a:rPr lang="en-US" dirty="0"/>
              <a:t>These lines suggest that the historical moment – early 20th century colonial India – places insuperable barriers against a friendship between an Englishman and an Indian. </a:t>
            </a:r>
            <a:endParaRPr lang="en-US" b="1" i="1" dirty="0"/>
          </a:p>
        </p:txBody>
      </p:sp>
    </p:spTree>
    <p:extLst>
      <p:ext uri="{BB962C8B-B14F-4D97-AF65-F5344CB8AC3E}">
        <p14:creationId xmlns:p14="http://schemas.microsoft.com/office/powerpoint/2010/main" val="309512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3D6FB07-93DA-4437-82F8-5B92D1CE4529}"/>
              </a:ext>
            </a:extLst>
          </p:cNvPr>
          <p:cNvSpPr>
            <a:spLocks noGrp="1"/>
          </p:cNvSpPr>
          <p:nvPr>
            <p:ph type="title"/>
          </p:nvPr>
        </p:nvSpPr>
        <p:spPr/>
        <p:txBody>
          <a:bodyPr/>
          <a:lstStyle/>
          <a:p>
            <a:r>
              <a:rPr lang="en-US" dirty="0"/>
              <a:t>Seven Basic plot analysis</a:t>
            </a:r>
          </a:p>
        </p:txBody>
      </p:sp>
      <p:sp>
        <p:nvSpPr>
          <p:cNvPr id="5" name="Text Placeholder 4">
            <a:extLst>
              <a:ext uri="{FF2B5EF4-FFF2-40B4-BE49-F238E27FC236}">
                <a16:creationId xmlns:a16="http://schemas.microsoft.com/office/drawing/2014/main" id="{1A33221B-7D59-4838-A7F3-0C31751A4140}"/>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81569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91BB01-BB25-44B6-8B40-91F6F14824A8}"/>
              </a:ext>
            </a:extLst>
          </p:cNvPr>
          <p:cNvSpPr>
            <a:spLocks noGrp="1"/>
          </p:cNvSpPr>
          <p:nvPr>
            <p:ph type="title"/>
          </p:nvPr>
        </p:nvSpPr>
        <p:spPr/>
        <p:txBody>
          <a:bodyPr/>
          <a:lstStyle/>
          <a:p>
            <a:r>
              <a:rPr lang="en-US" dirty="0"/>
              <a:t>The Call</a:t>
            </a:r>
          </a:p>
        </p:txBody>
      </p:sp>
      <p:sp>
        <p:nvSpPr>
          <p:cNvPr id="5" name="Content Placeholder 4">
            <a:extLst>
              <a:ext uri="{FF2B5EF4-FFF2-40B4-BE49-F238E27FC236}">
                <a16:creationId xmlns:a16="http://schemas.microsoft.com/office/drawing/2014/main" id="{B251BC90-8458-4554-B5BB-6FD1545D640E}"/>
              </a:ext>
            </a:extLst>
          </p:cNvPr>
          <p:cNvSpPr>
            <a:spLocks noGrp="1"/>
          </p:cNvSpPr>
          <p:nvPr>
            <p:ph idx="1"/>
          </p:nvPr>
        </p:nvSpPr>
        <p:spPr/>
        <p:txBody>
          <a:bodyPr/>
          <a:lstStyle/>
          <a:p>
            <a:pPr marL="0" indent="0">
              <a:buNone/>
            </a:pPr>
            <a:r>
              <a:rPr lang="en-US" sz="2400" b="1" dirty="0"/>
              <a:t>Adela Quested arrives in Chandrapore with the goal of seeing the "real" India and deciding whether she will marry Ronny Heaslop, the Civil Magistrate in Chandrapore.</a:t>
            </a:r>
          </a:p>
          <a:p>
            <a:r>
              <a:rPr lang="en-US" dirty="0"/>
              <a:t>Adela's last name – "Quested" – suggests that her quest is one important way of understanding the passage in the title, A Passage to India. Following the quest structure, Adela arrives in India, and feels the mysterious appeal of the force and life of the country.</a:t>
            </a:r>
          </a:p>
        </p:txBody>
      </p:sp>
    </p:spTree>
    <p:extLst>
      <p:ext uri="{BB962C8B-B14F-4D97-AF65-F5344CB8AC3E}">
        <p14:creationId xmlns:p14="http://schemas.microsoft.com/office/powerpoint/2010/main" val="2019023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9C877-E898-4D41-9657-C4FABC46D2D4}"/>
              </a:ext>
            </a:extLst>
          </p:cNvPr>
          <p:cNvSpPr>
            <a:spLocks noGrp="1"/>
          </p:cNvSpPr>
          <p:nvPr>
            <p:ph type="title"/>
          </p:nvPr>
        </p:nvSpPr>
        <p:spPr/>
        <p:txBody>
          <a:bodyPr/>
          <a:lstStyle/>
          <a:p>
            <a:r>
              <a:rPr lang="en-US" dirty="0"/>
              <a:t>The Journey</a:t>
            </a:r>
          </a:p>
        </p:txBody>
      </p:sp>
      <p:sp>
        <p:nvSpPr>
          <p:cNvPr id="3" name="Content Placeholder 2">
            <a:extLst>
              <a:ext uri="{FF2B5EF4-FFF2-40B4-BE49-F238E27FC236}">
                <a16:creationId xmlns:a16="http://schemas.microsoft.com/office/drawing/2014/main" id="{58F1B93D-89CC-487B-A863-C02B25A44A0B}"/>
              </a:ext>
            </a:extLst>
          </p:cNvPr>
          <p:cNvSpPr>
            <a:spLocks noGrp="1"/>
          </p:cNvSpPr>
          <p:nvPr>
            <p:ph idx="1"/>
          </p:nvPr>
        </p:nvSpPr>
        <p:spPr/>
        <p:txBody>
          <a:bodyPr/>
          <a:lstStyle/>
          <a:p>
            <a:pPr marL="0" indent="0">
              <a:buNone/>
            </a:pPr>
            <a:r>
              <a:rPr lang="en-US" sz="2400" b="1" dirty="0"/>
              <a:t>Adela attends a series of parties where she meets Indians, but the "real" India continues to elude her.</a:t>
            </a:r>
          </a:p>
          <a:p>
            <a:r>
              <a:rPr lang="en-US" dirty="0"/>
              <a:t>Adela attempts to see the "real" India, but the real India eludes her. Even when she does meet Indians, at the Bridge Party, for example, they are in such artificial and formal situations that she doesn't feel as though she can have a genuine conversation with them.</a:t>
            </a:r>
          </a:p>
        </p:txBody>
      </p:sp>
    </p:spTree>
    <p:extLst>
      <p:ext uri="{BB962C8B-B14F-4D97-AF65-F5344CB8AC3E}">
        <p14:creationId xmlns:p14="http://schemas.microsoft.com/office/powerpoint/2010/main" val="2211857891"/>
      </p:ext>
    </p:extLst>
  </p:cSld>
  <p:clrMapOvr>
    <a:masterClrMapping/>
  </p:clrMapOvr>
</p:sld>
</file>

<file path=ppt/theme/theme1.xml><?xml version="1.0" encoding="utf-8"?>
<a:theme xmlns:a="http://schemas.openxmlformats.org/drawingml/2006/main" name="Badg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Badge</Template>
  <TotalTime>19</TotalTime>
  <Words>998</Words>
  <Application>Microsoft Office PowerPoint</Application>
  <PresentationFormat>Widescreen</PresentationFormat>
  <Paragraphs>50</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Gill Sans MT</vt:lpstr>
      <vt:lpstr>Impact</vt:lpstr>
      <vt:lpstr>Badge</vt:lpstr>
      <vt:lpstr>A passage to India Analysis</vt:lpstr>
      <vt:lpstr>Analysis</vt:lpstr>
      <vt:lpstr>Characters</vt:lpstr>
      <vt:lpstr>PowerPoint Presentation</vt:lpstr>
      <vt:lpstr>Title Significance</vt:lpstr>
      <vt:lpstr>The Ending</vt:lpstr>
      <vt:lpstr>Seven Basic plot analysis</vt:lpstr>
      <vt:lpstr>The Call</vt:lpstr>
      <vt:lpstr>The Journey</vt:lpstr>
      <vt:lpstr>Arrival and Frustration</vt:lpstr>
      <vt:lpstr>The Final Ordeals</vt:lpstr>
      <vt:lpstr>The Goal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passage to India Analysis</dc:title>
  <dc:creator>Hassaan</dc:creator>
  <cp:lastModifiedBy>Hassaan</cp:lastModifiedBy>
  <cp:revision>8</cp:revision>
  <dcterms:created xsi:type="dcterms:W3CDTF">2020-05-03T16:21:20Z</dcterms:created>
  <dcterms:modified xsi:type="dcterms:W3CDTF">2020-05-03T17:13:30Z</dcterms:modified>
</cp:coreProperties>
</file>