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5" r:id="rId3"/>
    <p:sldId id="259" r:id="rId4"/>
    <p:sldId id="260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8635BF7D-2E65-49DA-96AD-C552716B9192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A3F55B91-BFA9-4A71-BA9F-D7F2494A83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2181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5BF7D-2E65-49DA-96AD-C552716B9192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55B91-BFA9-4A71-BA9F-D7F2494A83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8865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8635BF7D-2E65-49DA-96AD-C552716B9192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A3F55B91-BFA9-4A71-BA9F-D7F2494A83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3178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5BF7D-2E65-49DA-96AD-C552716B9192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A3F55B91-BFA9-4A71-BA9F-D7F2494A83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2634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8635BF7D-2E65-49DA-96AD-C552716B9192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A3F55B91-BFA9-4A71-BA9F-D7F2494A83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1012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5BF7D-2E65-49DA-96AD-C552716B9192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55B91-BFA9-4A71-BA9F-D7F2494A83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3561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5BF7D-2E65-49DA-96AD-C552716B9192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55B91-BFA9-4A71-BA9F-D7F2494A83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1497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5BF7D-2E65-49DA-96AD-C552716B9192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55B91-BFA9-4A71-BA9F-D7F2494A83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6975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5BF7D-2E65-49DA-96AD-C552716B9192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55B91-BFA9-4A71-BA9F-D7F2494A83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8092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8635BF7D-2E65-49DA-96AD-C552716B9192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A3F55B91-BFA9-4A71-BA9F-D7F2494A83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8420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5BF7D-2E65-49DA-96AD-C552716B9192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55B91-BFA9-4A71-BA9F-D7F2494A83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688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8635BF7D-2E65-49DA-96AD-C552716B9192}" type="datetimeFigureOut">
              <a:rPr lang="en-US" smtClean="0"/>
              <a:t>5/1/2020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A3F55B91-BFA9-4A71-BA9F-D7F2494A83A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1250232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Wilcoxon tests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Wilcoxon sign rank test.</a:t>
            </a:r>
          </a:p>
          <a:p>
            <a:r>
              <a:rPr lang="en-US" dirty="0" smtClean="0"/>
              <a:t>Wilcoxon rank sum test.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9389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Wilcoxon sign rank test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85732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Wilcoxon signed-rank test is a non-parametric statistical hypothesis test used to compare two related samples, matched samples, or repeated measurements on a single sample to assess whether their population mean ranks differ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can be used as an alternative to the paired Student's t- test, t-test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for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matched pairs, or the t-test for dependent samples when the population cannot be assumed to be normally distributed.</a:t>
            </a:r>
          </a:p>
        </p:txBody>
      </p:sp>
    </p:spTree>
    <p:extLst>
      <p:ext uri="{BB962C8B-B14F-4D97-AF65-F5344CB8AC3E}">
        <p14:creationId xmlns:p14="http://schemas.microsoft.com/office/powerpoint/2010/main" val="26992849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Objective: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Use </a:t>
            </a:r>
            <a:r>
              <a:rPr lang="en-US" dirty="0"/>
              <a:t>the Wilcoxon signed-rank test to determine if two dependent samples are selected from populations having the same </a:t>
            </a:r>
            <a:r>
              <a:rPr lang="en-US" dirty="0" smtClean="0"/>
              <a:t>distribution.</a:t>
            </a:r>
          </a:p>
          <a:p>
            <a:pPr marL="0" indent="0">
              <a:buNone/>
            </a:pPr>
            <a:r>
              <a:rPr lang="en-US" dirty="0"/>
              <a:t> Unlike the sign test, it considers the magnitude, or size, of the data entries.</a:t>
            </a:r>
            <a:endParaRPr lang="en-US" dirty="0" smtClean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66433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Background&#10;Parametric test Non –parametric test&#10;It is use when the information about the&#10;population parameters is complete...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364974" y="2181224"/>
            <a:ext cx="8521148" cy="43918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610930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Assumptions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448740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Data </a:t>
            </a:r>
            <a:r>
              <a:rPr lang="en-US" dirty="0"/>
              <a:t>are paired and come from the same population.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• </a:t>
            </a:r>
            <a:r>
              <a:rPr lang="en-US" dirty="0"/>
              <a:t>Each paired is chosen randomly and </a:t>
            </a:r>
            <a:r>
              <a:rPr lang="en-US" dirty="0" smtClean="0"/>
              <a:t>independently.</a:t>
            </a:r>
          </a:p>
          <a:p>
            <a:r>
              <a:rPr lang="en-US" dirty="0"/>
              <a:t> </a:t>
            </a:r>
            <a:r>
              <a:rPr lang="en-US" dirty="0" smtClean="0"/>
              <a:t>The scale of measurement is at least ordinal.</a:t>
            </a:r>
          </a:p>
          <a:p>
            <a:r>
              <a:rPr lang="en-US" dirty="0" smtClean="0"/>
              <a:t>The variable of interest is continuous.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38073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procedure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Content Placeholder 3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4"/>
                <a:ext cx="10515600" cy="4760705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dirty="0" smtClean="0"/>
                  <a:t>1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Identify the claim (State the null and alternative hypothesis)</a:t>
                </a:r>
              </a:p>
              <a:p>
                <a:pPr marL="0" indent="0">
                  <a:buNone/>
                </a:pP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2) Specify level of significance: </a:t>
                </a:r>
                <a:r>
                  <a:rPr lang="el-GR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α</a:t>
                </a:r>
                <a:endParaRPr lang="en-US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3) Test statistic: D=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b="0" i="0" smtClean="0">
                        <a:latin typeface="Cambria Math" panose="02040503050406030204" pitchFamily="18" charset="0"/>
                      </a:rPr>
                      <m:t>−</m:t>
                    </m:r>
                    <m:r>
                      <m:rPr>
                        <m:nor/>
                      </m:rPr>
                      <a:rPr lang="en-US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M</m:t>
                    </m:r>
                    <m:r>
                      <m:rPr>
                        <m:nor/>
                      </m:rPr>
                      <a:rPr lang="en-US" baseline="-25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0</m:t>
                    </m:r>
                  </m:oMath>
                </a14:m>
                <a:endParaRPr lang="en-US" baseline="-250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Calculate 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each paired difference, di = xi −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M</m:t>
                    </m:r>
                    <m:r>
                      <m:rPr>
                        <m:nor/>
                      </m:rPr>
                      <a:rPr lang="en-US" baseline="-25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m:t>0</m:t>
                    </m:r>
                  </m:oMath>
                </a14:m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 </a:t>
                </a:r>
              </a:p>
              <a:p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Rank 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di’s, 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ignoring the signs (i.e. assign rank 1 to the smallest |di|, rank 2 to the next </a:t>
                </a:r>
                <a:r>
                  <a:rPr lang="en-US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etc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).</a:t>
                </a:r>
              </a:p>
              <a:p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Label each rank with its sign, according to the sign of di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Calculate W+, the sum of the ranks of the positive 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di’s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and W−, the sum of the ranks of the negative </a:t>
                </a:r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di’s.</a:t>
                </a:r>
              </a:p>
              <a:p>
                <a:r>
                  <a:rPr lang="en-US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test statistic is either W+ or W− which ever is smaller</a:t>
                </a:r>
              </a:p>
              <a:p>
                <a:pPr marL="0" indent="0">
                  <a:buNone/>
                </a:pPr>
                <a:endParaRPr lang="en-US" dirty="0" smtClean="0"/>
              </a:p>
              <a:p>
                <a:endParaRPr lang="en-US" dirty="0"/>
              </a:p>
            </p:txBody>
          </p:sp>
        </mc:Choice>
        <mc:Fallback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4"/>
                <a:ext cx="10515600" cy="4760705"/>
              </a:xfrm>
              <a:blipFill rotWithShape="0">
                <a:blip r:embed="rId2"/>
                <a:stretch>
                  <a:fillRect l="-5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855943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Critical region:</a:t>
            </a:r>
          </a:p>
          <a:p>
            <a:pPr marL="0" indent="0">
              <a:buNone/>
            </a:pPr>
            <a:r>
              <a:rPr lang="en-US" dirty="0" smtClean="0"/>
              <a:t>        we reject null hypothesis at the </a:t>
            </a:r>
            <a:r>
              <a:rPr lang="el-G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α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if  W (</a:t>
            </a:r>
            <a:r>
              <a:rPr lang="en-US" dirty="0" smtClean="0"/>
              <a:t>W+, W−)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is smaller then or equal to tabulated value. </a:t>
            </a:r>
          </a:p>
          <a:p>
            <a:pPr marL="0" indent="0">
              <a:buNone/>
            </a:pPr>
            <a:r>
              <a:rPr lang="en-US" dirty="0" smtClean="0"/>
              <a:t>Conclusion: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Interpret the decision in the context of the original claim.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6913386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TM03457464[[fn=Dividend]]</Template>
  <TotalTime>2</TotalTime>
  <Words>221</Words>
  <Application>Microsoft Office PowerPoint</Application>
  <PresentationFormat>Widescreen</PresentationFormat>
  <Paragraphs>30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Cambria Math</vt:lpstr>
      <vt:lpstr>Gill Sans MT</vt:lpstr>
      <vt:lpstr>Times New Roman</vt:lpstr>
      <vt:lpstr>Wingdings 2</vt:lpstr>
      <vt:lpstr>Dividend</vt:lpstr>
      <vt:lpstr>Wilcoxon tests</vt:lpstr>
      <vt:lpstr>Wilcoxon sign rank test</vt:lpstr>
      <vt:lpstr>Introduction:</vt:lpstr>
      <vt:lpstr>Objective:</vt:lpstr>
      <vt:lpstr>PowerPoint Presentation</vt:lpstr>
      <vt:lpstr>Assumptions</vt:lpstr>
      <vt:lpstr>General procedure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Ali</dc:creator>
  <cp:lastModifiedBy>Ali</cp:lastModifiedBy>
  <cp:revision>2</cp:revision>
  <dcterms:created xsi:type="dcterms:W3CDTF">2020-04-30T19:12:13Z</dcterms:created>
  <dcterms:modified xsi:type="dcterms:W3CDTF">2020-04-30T19:14:44Z</dcterms:modified>
</cp:coreProperties>
</file>