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C3622B-989E-4CCC-BA0A-482AC3C474F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84776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3622B-989E-4CCC-BA0A-482AC3C474F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03582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3622B-989E-4CCC-BA0A-482AC3C474F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407732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3622B-989E-4CCC-BA0A-482AC3C474F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261185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C3622B-989E-4CCC-BA0A-482AC3C474F8}"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62872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C3622B-989E-4CCC-BA0A-482AC3C474F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41852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C3622B-989E-4CCC-BA0A-482AC3C474F8}"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2579552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C3622B-989E-4CCC-BA0A-482AC3C474F8}"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2192761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3622B-989E-4CCC-BA0A-482AC3C474F8}"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6642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C3622B-989E-4CCC-BA0A-482AC3C474F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06541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C3622B-989E-4CCC-BA0A-482AC3C474F8}"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947EA1-DDE6-43E6-84CD-1A3BEFC4EA9E}" type="slidenum">
              <a:rPr lang="en-US" smtClean="0"/>
              <a:t>‹#›</a:t>
            </a:fld>
            <a:endParaRPr lang="en-US"/>
          </a:p>
        </p:txBody>
      </p:sp>
    </p:spTree>
    <p:extLst>
      <p:ext uri="{BB962C8B-B14F-4D97-AF65-F5344CB8AC3E}">
        <p14:creationId xmlns:p14="http://schemas.microsoft.com/office/powerpoint/2010/main" val="367551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3622B-989E-4CCC-BA0A-482AC3C474F8}" type="datetimeFigureOut">
              <a:rPr lang="en-US" smtClean="0"/>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47EA1-DDE6-43E6-84CD-1A3BEFC4EA9E}" type="slidenum">
              <a:rPr lang="en-US" smtClean="0"/>
              <a:t>‹#›</a:t>
            </a:fld>
            <a:endParaRPr lang="en-US"/>
          </a:p>
        </p:txBody>
      </p:sp>
    </p:spTree>
    <p:extLst>
      <p:ext uri="{BB962C8B-B14F-4D97-AF65-F5344CB8AC3E}">
        <p14:creationId xmlns:p14="http://schemas.microsoft.com/office/powerpoint/2010/main" val="2521119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3046988"/>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Migration</a:t>
            </a: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502618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81000" y="381000"/>
                <a:ext cx="8458200" cy="481567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Measures of Migration</a:t>
                </a:r>
              </a:p>
              <a:p>
                <a:pPr algn="just"/>
                <a:r>
                  <a:rPr lang="en-US" sz="2000" b="1" dirty="0" smtClean="0">
                    <a:latin typeface="Times New Roman" pitchFamily="18" charset="0"/>
                    <a:cs typeface="Times New Roman" pitchFamily="18" charset="0"/>
                  </a:rPr>
                  <a:t>3. Crude Gross International Migration Rate (CGIMR)</a:t>
                </a:r>
              </a:p>
              <a:p>
                <a:pPr algn="just"/>
                <a:r>
                  <a:rPr lang="en-US" sz="2000" dirty="0" smtClean="0">
                    <a:latin typeface="Times New Roman" pitchFamily="18" charset="0"/>
                    <a:cs typeface="Times New Roman" pitchFamily="18" charset="0"/>
                  </a:rPr>
                  <a:t>It is determined by dividing the sum of number of immigrants and emigrants (I + E) in a year with mid year population (Pm) of the same year. In mathematical notations it is displayed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𝐶𝐺𝐼𝑀𝑅</m:t>
                      </m:r>
                      <m:r>
                        <a:rPr lang="en-US" sz="2000" b="0" i="1" smtClean="0">
                          <a:latin typeface="Cambria Math"/>
                        </a:rPr>
                        <m:t>=</m:t>
                      </m:r>
                      <m:f>
                        <m:fPr>
                          <m:ctrlPr>
                            <a:rPr lang="en-US" sz="2000" b="0" i="1" smtClean="0">
                              <a:latin typeface="Cambria Math"/>
                            </a:rPr>
                          </m:ctrlPr>
                        </m:fPr>
                        <m:num>
                          <m:r>
                            <a:rPr lang="en-US" sz="2000" b="0" i="1" smtClean="0">
                              <a:latin typeface="Cambria Math"/>
                            </a:rPr>
                            <m:t>(</m:t>
                          </m:r>
                          <m:r>
                            <a:rPr lang="en-US" sz="2000" b="0" i="1" smtClean="0">
                              <a:latin typeface="Cambria Math"/>
                            </a:rPr>
                            <m:t>𝐼</m:t>
                          </m:r>
                          <m:r>
                            <a:rPr lang="en-US" sz="2000" b="0" i="1" smtClean="0">
                              <a:latin typeface="Cambria Math"/>
                            </a:rPr>
                            <m:t>+</m:t>
                          </m:r>
                          <m:r>
                            <a:rPr lang="en-US" sz="2000" b="0" i="1" smtClean="0">
                              <a:latin typeface="Cambria Math"/>
                            </a:rPr>
                            <m:t>𝐸</m:t>
                          </m:r>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r>
                  <a:rPr lang="en-US" sz="2000" b="1" dirty="0" smtClean="0">
                    <a:latin typeface="Times New Roman" pitchFamily="18" charset="0"/>
                    <a:cs typeface="Times New Roman" pitchFamily="18" charset="0"/>
                  </a:rPr>
                  <a:t>4. Crude Net International Migration Rate (CNIMR)</a:t>
                </a:r>
              </a:p>
              <a:p>
                <a:pPr algn="just"/>
                <a:r>
                  <a:rPr lang="en-US" sz="2000" dirty="0" smtClean="0">
                    <a:latin typeface="Times New Roman" pitchFamily="18" charset="0"/>
                    <a:cs typeface="Times New Roman" pitchFamily="18" charset="0"/>
                  </a:rPr>
                  <a:t>It is determined by dividing the difference of immigrants and emigrants (I – E) in a year with mid year population (Pm) of the same year. In mathematical notations it is shown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𝐶𝐺𝐼𝑀𝑅</m:t>
                      </m:r>
                      <m:r>
                        <a:rPr lang="en-US" sz="2000" b="0" i="1" smtClean="0">
                          <a:latin typeface="Cambria Math"/>
                        </a:rPr>
                        <m:t>=</m:t>
                      </m:r>
                      <m:f>
                        <m:fPr>
                          <m:ctrlPr>
                            <a:rPr lang="en-US" sz="2000" b="0" i="1" smtClean="0">
                              <a:latin typeface="Cambria Math"/>
                            </a:rPr>
                          </m:ctrlPr>
                        </m:fPr>
                        <m:num>
                          <m:r>
                            <a:rPr lang="en-US" sz="2000" b="0" i="1" smtClean="0">
                              <a:latin typeface="Cambria Math"/>
                            </a:rPr>
                            <m:t>(</m:t>
                          </m:r>
                          <m:r>
                            <a:rPr lang="en-US" sz="2000" b="0" i="1" smtClean="0">
                              <a:latin typeface="Cambria Math"/>
                            </a:rPr>
                            <m:t>𝐼</m:t>
                          </m:r>
                          <m:r>
                            <a:rPr lang="en-US" sz="2000" b="0" i="1" smtClean="0">
                              <a:latin typeface="Cambria Math"/>
                            </a:rPr>
                            <m:t>−</m:t>
                          </m:r>
                          <m:r>
                            <a:rPr lang="en-US" sz="2000" b="0" i="1" smtClean="0">
                              <a:latin typeface="Cambria Math"/>
                            </a:rPr>
                            <m:t>𝐸</m:t>
                          </m:r>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81000" y="381000"/>
                <a:ext cx="8458200" cy="4815677"/>
              </a:xfrm>
              <a:prstGeom prst="rect">
                <a:avLst/>
              </a:prstGeom>
              <a:blipFill rotWithShape="1">
                <a:blip r:embed="rId2"/>
                <a:stretch>
                  <a:fillRect l="-1154" t="-1014" r="-721"/>
                </a:stretch>
              </a:blipFill>
            </p:spPr>
            <p:txBody>
              <a:bodyPr/>
              <a:lstStyle/>
              <a:p>
                <a:r>
                  <a:rPr lang="en-US">
                    <a:noFill/>
                  </a:rPr>
                  <a:t> </a:t>
                </a:r>
              </a:p>
            </p:txBody>
          </p:sp>
        </mc:Fallback>
      </mc:AlternateContent>
    </p:spTree>
    <p:extLst>
      <p:ext uri="{BB962C8B-B14F-4D97-AF65-F5344CB8AC3E}">
        <p14:creationId xmlns:p14="http://schemas.microsoft.com/office/powerpoint/2010/main" val="559119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a:t>
            </a:r>
          </a:p>
          <a:p>
            <a:pPr algn="just"/>
            <a:r>
              <a:rPr lang="en-US" sz="2000" dirty="0" smtClean="0">
                <a:latin typeface="Times New Roman" pitchFamily="18" charset="0"/>
                <a:cs typeface="Times New Roman" pitchFamily="18" charset="0"/>
              </a:rPr>
              <a:t>	The population of Pakistan in 1981 was 84253644 which increased to 132352279 in 1998. in the absence of statistics on vital events let us suppose that 54792560 children were born during the inter-</a:t>
            </a:r>
            <a:r>
              <a:rPr lang="en-US" sz="2000" dirty="0" err="1" smtClean="0">
                <a:latin typeface="Times New Roman" pitchFamily="18" charset="0"/>
                <a:cs typeface="Times New Roman" pitchFamily="18" charset="0"/>
              </a:rPr>
              <a:t>censal</a:t>
            </a:r>
            <a:r>
              <a:rPr lang="en-US" sz="2000" dirty="0" smtClean="0">
                <a:latin typeface="Times New Roman" pitchFamily="18" charset="0"/>
                <a:cs typeface="Times New Roman" pitchFamily="18" charset="0"/>
              </a:rPr>
              <a:t> period of 17 years, 10541816 persons died, 4764570 persons immigrated to pakistan and 916679 persons from Pakistan, calculate CGIMR and CNIMR.</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08562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81000"/>
                <a:ext cx="8458200" cy="51234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Rates for internal migration</a:t>
                </a:r>
              </a:p>
              <a:p>
                <a:pPr algn="just"/>
                <a:r>
                  <a:rPr lang="en-US" sz="2000" b="1" dirty="0" smtClean="0">
                    <a:latin typeface="Times New Roman" pitchFamily="18" charset="0"/>
                    <a:cs typeface="Times New Roman" pitchFamily="18" charset="0"/>
                  </a:rPr>
                  <a:t>1. Crude In-migration Rate (CInR)</a:t>
                </a:r>
              </a:p>
              <a:p>
                <a:pPr algn="just"/>
                <a:r>
                  <a:rPr lang="en-US" sz="2000" dirty="0" smtClean="0">
                    <a:latin typeface="Times New Roman" pitchFamily="18" charset="0"/>
                    <a:cs typeface="Times New Roman" pitchFamily="18" charset="0"/>
                  </a:rPr>
                  <a:t>	It is determined by dividing the number of in-migrants (In) in a year with mid year population (Pm) of the same year. In mathematical notations it is represented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𝐶𝐼𝑛𝑅</m:t>
                      </m:r>
                      <m:r>
                        <a:rPr lang="en-US" sz="2000" b="0" i="1" smtClean="0">
                          <a:latin typeface="Cambria Math"/>
                        </a:rPr>
                        <m:t>=</m:t>
                      </m:r>
                      <m:f>
                        <m:fPr>
                          <m:ctrlPr>
                            <a:rPr lang="en-US" sz="2000" b="0" i="1" smtClean="0">
                              <a:latin typeface="Cambria Math"/>
                            </a:rPr>
                          </m:ctrlPr>
                        </m:fPr>
                        <m:num>
                          <m:r>
                            <a:rPr lang="en-US" sz="2000" b="0" i="1" smtClean="0">
                              <a:latin typeface="Cambria Math"/>
                            </a:rPr>
                            <m:t>(</m:t>
                          </m:r>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𝑛</m:t>
                              </m:r>
                            </m:sub>
                          </m:sSub>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r>
                  <a:rPr lang="en-US" sz="2000" b="1" dirty="0" smtClean="0">
                    <a:latin typeface="Times New Roman" pitchFamily="18" charset="0"/>
                    <a:ea typeface="Cambria Math"/>
                    <a:cs typeface="Times New Roman" pitchFamily="18" charset="0"/>
                  </a:rPr>
                  <a:t>2. Crude Out-migration Rate</a:t>
                </a:r>
              </a:p>
              <a:p>
                <a:pPr algn="just"/>
                <a:r>
                  <a:rPr lang="en-US" sz="2000" b="0" dirty="0" smtClean="0">
                    <a:latin typeface="Times New Roman" pitchFamily="18" charset="0"/>
                    <a:ea typeface="Cambria Math"/>
                    <a:cs typeface="Times New Roman" pitchFamily="18" charset="0"/>
                  </a:rPr>
                  <a:t>	It is determined by dividing the number of out-migrants (O) in a year with mid year population (Pm) of the same year. In mathematical notations it is shown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𝐶𝑂𝑅</m:t>
                      </m:r>
                      <m:r>
                        <a:rPr lang="en-US" sz="2000" b="0" i="1" smtClean="0">
                          <a:latin typeface="Cambria Math"/>
                        </a:rPr>
                        <m:t>=</m:t>
                      </m:r>
                      <m:f>
                        <m:fPr>
                          <m:ctrlPr>
                            <a:rPr lang="en-US" sz="2000" b="0" i="1" smtClean="0">
                              <a:latin typeface="Cambria Math"/>
                            </a:rPr>
                          </m:ctrlPr>
                        </m:fPr>
                        <m:num>
                          <m:r>
                            <a:rPr lang="en-US" sz="2000" b="0" i="1" smtClean="0">
                              <a:latin typeface="Cambria Math"/>
                            </a:rPr>
                            <m:t>(</m:t>
                          </m:r>
                          <m:r>
                            <a:rPr lang="en-US" sz="2000" b="0" i="1" smtClean="0">
                              <a:latin typeface="Cambria Math"/>
                            </a:rPr>
                            <m:t>𝑂</m:t>
                          </m:r>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endParaRPr lang="en-US" sz="2000" b="0" dirty="0" smtClean="0">
                  <a:latin typeface="Times New Roman" pitchFamily="18" charset="0"/>
                  <a:ea typeface="Cambria Math"/>
                  <a:cs typeface="Times New Roman" pitchFamily="18" charset="0"/>
                </a:endParaRPr>
              </a:p>
              <a:p>
                <a:pPr algn="just"/>
                <a:endParaRPr lang="en-US" sz="2000" b="0" dirty="0" smtClean="0">
                  <a:latin typeface="Times New Roman" pitchFamily="18" charset="0"/>
                  <a:ea typeface="Cambria Math"/>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81000"/>
                <a:ext cx="8458200" cy="5123454"/>
              </a:xfrm>
              <a:prstGeom prst="rect">
                <a:avLst/>
              </a:prstGeom>
              <a:blipFill rotWithShape="1">
                <a:blip r:embed="rId2"/>
                <a:stretch>
                  <a:fillRect l="-1081" t="-952" r="-648"/>
                </a:stretch>
              </a:blipFill>
            </p:spPr>
            <p:txBody>
              <a:bodyPr/>
              <a:lstStyle/>
              <a:p>
                <a:r>
                  <a:rPr lang="en-US">
                    <a:noFill/>
                  </a:rPr>
                  <a:t> </a:t>
                </a:r>
              </a:p>
            </p:txBody>
          </p:sp>
        </mc:Fallback>
      </mc:AlternateContent>
    </p:spTree>
    <p:extLst>
      <p:ext uri="{BB962C8B-B14F-4D97-AF65-F5344CB8AC3E}">
        <p14:creationId xmlns:p14="http://schemas.microsoft.com/office/powerpoint/2010/main" val="23248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229600" cy="38472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The population of Pakistan as on 5</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March 1998 was 132352279, migrants during the last one year were 841220 persons and population average annual growth rate during that year was 2.06 percent, calculate CInR.</a:t>
            </a:r>
          </a:p>
          <a:p>
            <a:pPr algn="just"/>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The population of Pakistan as on 5</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March 1998 was 132352279, migrants during the last one year were 841220 persons (assuming out-migrants are equal to in-migrants at national level) and population average annual growth rate during that year was 2.06 percent. Calculate COR.</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410071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304800" y="381000"/>
                <a:ext cx="8534400" cy="4754122"/>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3. Crude Gross Migration Rate (CGMR)</a:t>
                </a:r>
              </a:p>
              <a:p>
                <a:pPr algn="just"/>
                <a:r>
                  <a:rPr lang="en-US" sz="2000" dirty="0" smtClean="0">
                    <a:latin typeface="Times New Roman" pitchFamily="18" charset="0"/>
                    <a:cs typeface="Times New Roman" pitchFamily="18" charset="0"/>
                  </a:rPr>
                  <a:t>It is determined by dividing the sum of number of in-migration and out-migration (In + O) in a year with mid year population (Pm) of the same year. In mathematical notations it is displayed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𝐶𝐺𝑀𝑅</m:t>
                      </m:r>
                      <m:r>
                        <a:rPr lang="en-US" sz="2000" b="0" i="1" smtClean="0">
                          <a:latin typeface="Cambria Math"/>
                        </a:rPr>
                        <m:t>=</m:t>
                      </m:r>
                      <m:f>
                        <m:fPr>
                          <m:ctrlPr>
                            <a:rPr lang="en-US" sz="2000" b="0" i="1" smtClean="0">
                              <a:latin typeface="Cambria Math"/>
                            </a:rPr>
                          </m:ctrlPr>
                        </m:fPr>
                        <m:num>
                          <m:r>
                            <a:rPr lang="en-US" sz="2000" b="0" i="1" smtClean="0">
                              <a:latin typeface="Cambria Math"/>
                            </a:rPr>
                            <m:t>(</m:t>
                          </m:r>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𝑛</m:t>
                              </m:r>
                            </m:sub>
                          </m:sSub>
                          <m:r>
                            <a:rPr lang="en-US" sz="2000" b="0" i="1" smtClean="0">
                              <a:latin typeface="Cambria Math"/>
                            </a:rPr>
                            <m:t>+</m:t>
                          </m:r>
                          <m:r>
                            <a:rPr lang="en-US" sz="2000" b="0" i="1" smtClean="0">
                              <a:latin typeface="Cambria Math"/>
                            </a:rPr>
                            <m:t>𝑂</m:t>
                          </m:r>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4. Crude Net Migration Rate</a:t>
                </a:r>
              </a:p>
              <a:p>
                <a:pPr algn="just"/>
                <a:r>
                  <a:rPr lang="en-US" sz="2000" dirty="0" smtClean="0">
                    <a:latin typeface="Times New Roman" pitchFamily="18" charset="0"/>
                    <a:cs typeface="Times New Roman" pitchFamily="18" charset="0"/>
                  </a:rPr>
                  <a:t>It is determined by dividing the difference of number of in-migrants and out-migrants (In – O) in a year with mid year population (Pm) of the same year. In mathematical notations it is shown as;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𝐶𝑁𝑀𝑅</m:t>
                      </m:r>
                      <m:r>
                        <a:rPr lang="en-US" sz="2000" b="0" i="1" smtClean="0">
                          <a:latin typeface="Cambria Math"/>
                        </a:rPr>
                        <m:t>=</m:t>
                      </m:r>
                      <m:f>
                        <m:fPr>
                          <m:ctrlPr>
                            <a:rPr lang="en-US" sz="2000" b="0" i="1" smtClean="0">
                              <a:latin typeface="Cambria Math"/>
                            </a:rPr>
                          </m:ctrlPr>
                        </m:fPr>
                        <m:num>
                          <m:r>
                            <a:rPr lang="en-US" sz="2000" b="0" i="1" smtClean="0">
                              <a:latin typeface="Cambria Math"/>
                            </a:rPr>
                            <m:t>(</m:t>
                          </m:r>
                          <m:sSub>
                            <m:sSubPr>
                              <m:ctrlPr>
                                <a:rPr lang="en-US" sz="2000" b="0" i="1" smtClean="0">
                                  <a:latin typeface="Cambria Math"/>
                                </a:rPr>
                              </m:ctrlPr>
                            </m:sSubPr>
                            <m:e>
                              <m:r>
                                <a:rPr lang="en-US" sz="2000" b="0" i="1" smtClean="0">
                                  <a:latin typeface="Cambria Math"/>
                                </a:rPr>
                                <m:t>𝐼</m:t>
                              </m:r>
                            </m:e>
                            <m:sub>
                              <m:r>
                                <a:rPr lang="en-US" sz="2000" b="0" i="1" smtClean="0">
                                  <a:latin typeface="Cambria Math"/>
                                </a:rPr>
                                <m:t>𝑛</m:t>
                              </m:r>
                            </m:sub>
                          </m:sSub>
                          <m:r>
                            <a:rPr lang="en-US" sz="2000" b="0" i="1" smtClean="0">
                              <a:latin typeface="Cambria Math"/>
                            </a:rPr>
                            <m:t>−</m:t>
                          </m:r>
                          <m:r>
                            <a:rPr lang="en-US" sz="2000" b="0" i="1" smtClean="0">
                              <a:latin typeface="Cambria Math"/>
                            </a:rPr>
                            <m:t>𝑂</m:t>
                          </m:r>
                          <m:r>
                            <a:rPr lang="en-US" sz="2000" b="0" i="1" smtClean="0">
                              <a:latin typeface="Cambria Math"/>
                            </a:rPr>
                            <m:t>)</m:t>
                          </m:r>
                        </m:num>
                        <m:den>
                          <m:sSub>
                            <m:sSubPr>
                              <m:ctrlPr>
                                <a:rPr lang="en-US" sz="2000" b="0" i="1" smtClean="0">
                                  <a:latin typeface="Cambria Math"/>
                                </a:rPr>
                              </m:ctrlPr>
                            </m:sSubPr>
                            <m:e>
                              <m:r>
                                <a:rPr lang="en-US" sz="2000" b="0" i="1" smtClean="0">
                                  <a:latin typeface="Cambria Math"/>
                                </a:rPr>
                                <m:t>𝑃</m:t>
                              </m:r>
                            </m:e>
                            <m:sub>
                              <m:r>
                                <a:rPr lang="en-US" sz="2000" b="0" i="1" smtClean="0">
                                  <a:latin typeface="Cambria Math"/>
                                </a:rPr>
                                <m:t>𝑚</m:t>
                              </m:r>
                            </m:sub>
                          </m:sSub>
                        </m:den>
                      </m:f>
                      <m:r>
                        <a:rPr lang="en-US" sz="2000" b="0" i="1" smtClean="0">
                          <a:latin typeface="Cambria Math"/>
                          <a:ea typeface="Cambria Math"/>
                        </a:rPr>
                        <m:t>×100</m:t>
                      </m:r>
                    </m:oMath>
                  </m:oMathPara>
                </a14:m>
                <a:endParaRPr lang="en-US" sz="2000" b="0" dirty="0" smtClean="0">
                  <a:latin typeface="Times New Roman" pitchFamily="18" charset="0"/>
                  <a:ea typeface="Cambria Math"/>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304800" y="381000"/>
                <a:ext cx="8534400" cy="4754122"/>
              </a:xfrm>
              <a:prstGeom prst="rect">
                <a:avLst/>
              </a:prstGeom>
              <a:blipFill rotWithShape="1">
                <a:blip r:embed="rId2"/>
                <a:stretch>
                  <a:fillRect l="-714" t="-642" r="-714"/>
                </a:stretch>
              </a:blipFill>
            </p:spPr>
            <p:txBody>
              <a:bodyPr/>
              <a:lstStyle/>
              <a:p>
                <a:r>
                  <a:rPr lang="en-US">
                    <a:noFill/>
                  </a:rPr>
                  <a:t> </a:t>
                </a:r>
              </a:p>
            </p:txBody>
          </p:sp>
        </mc:Fallback>
      </mc:AlternateContent>
    </p:spTree>
    <p:extLst>
      <p:ext uri="{BB962C8B-B14F-4D97-AF65-F5344CB8AC3E}">
        <p14:creationId xmlns:p14="http://schemas.microsoft.com/office/powerpoint/2010/main" val="94201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353943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a:t>
            </a:r>
          </a:p>
          <a:p>
            <a:pPr algn="just"/>
            <a:r>
              <a:rPr lang="en-US" sz="2000" b="1"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population of Pakistan as on 5</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March 1998 was 132352279, migrants during the last one year were 841220 persons (assuming out-migrants are equal to in-migrants at national level) and population average annual growth rate during that year was 2.06 percent, Calculate CGMR and CNMR.</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endParaRPr lang="en-US" sz="2000" dirty="0" smtClean="0"/>
          </a:p>
          <a:p>
            <a:endParaRPr lang="en-US" sz="2000" dirty="0"/>
          </a:p>
        </p:txBody>
      </p:sp>
    </p:spTree>
    <p:extLst>
      <p:ext uri="{BB962C8B-B14F-4D97-AF65-F5344CB8AC3E}">
        <p14:creationId xmlns:p14="http://schemas.microsoft.com/office/powerpoint/2010/main" val="3620830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355</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7</cp:revision>
  <dcterms:created xsi:type="dcterms:W3CDTF">2020-03-25T13:06:53Z</dcterms:created>
  <dcterms:modified xsi:type="dcterms:W3CDTF">2020-03-26T05:33:57Z</dcterms:modified>
</cp:coreProperties>
</file>