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 id="256" r:id="rId3"/>
    <p:sldId id="257" r:id="rId4"/>
    <p:sldId id="258" r:id="rId5"/>
    <p:sldId id="259" r:id="rId6"/>
    <p:sldId id="260"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9C3622B-989E-4CCC-BA0A-482AC3C474F8}" type="datetimeFigureOut">
              <a:rPr lang="en-US" smtClean="0"/>
              <a:t>3/25/2020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947EA1-DDE6-43E6-84CD-1A3BEFC4EA9E}" type="slidenum">
              <a:rPr lang="en-US" smtClean="0"/>
              <a:t>‹#›</a:t>
            </a:fld>
            <a:endParaRPr lang="en-US"/>
          </a:p>
        </p:txBody>
      </p:sp>
    </p:spTree>
    <p:extLst>
      <p:ext uri="{BB962C8B-B14F-4D97-AF65-F5344CB8AC3E}">
        <p14:creationId xmlns:p14="http://schemas.microsoft.com/office/powerpoint/2010/main" val="8477698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C3622B-989E-4CCC-BA0A-482AC3C474F8}" type="datetimeFigureOut">
              <a:rPr lang="en-US" smtClean="0"/>
              <a:t>3/25/2020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947EA1-DDE6-43E6-84CD-1A3BEFC4EA9E}" type="slidenum">
              <a:rPr lang="en-US" smtClean="0"/>
              <a:t>‹#›</a:t>
            </a:fld>
            <a:endParaRPr lang="en-US"/>
          </a:p>
        </p:txBody>
      </p:sp>
    </p:spTree>
    <p:extLst>
      <p:ext uri="{BB962C8B-B14F-4D97-AF65-F5344CB8AC3E}">
        <p14:creationId xmlns:p14="http://schemas.microsoft.com/office/powerpoint/2010/main" val="30358254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C3622B-989E-4CCC-BA0A-482AC3C474F8}" type="datetimeFigureOut">
              <a:rPr lang="en-US" smtClean="0"/>
              <a:t>3/25/2020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947EA1-DDE6-43E6-84CD-1A3BEFC4EA9E}" type="slidenum">
              <a:rPr lang="en-US" smtClean="0"/>
              <a:t>‹#›</a:t>
            </a:fld>
            <a:endParaRPr lang="en-US"/>
          </a:p>
        </p:txBody>
      </p:sp>
    </p:spTree>
    <p:extLst>
      <p:ext uri="{BB962C8B-B14F-4D97-AF65-F5344CB8AC3E}">
        <p14:creationId xmlns:p14="http://schemas.microsoft.com/office/powerpoint/2010/main" val="34077324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C3622B-989E-4CCC-BA0A-482AC3C474F8}" type="datetimeFigureOut">
              <a:rPr lang="en-US" smtClean="0"/>
              <a:t>3/25/2020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947EA1-DDE6-43E6-84CD-1A3BEFC4EA9E}" type="slidenum">
              <a:rPr lang="en-US" smtClean="0"/>
              <a:t>‹#›</a:t>
            </a:fld>
            <a:endParaRPr lang="en-US"/>
          </a:p>
        </p:txBody>
      </p:sp>
    </p:spTree>
    <p:extLst>
      <p:ext uri="{BB962C8B-B14F-4D97-AF65-F5344CB8AC3E}">
        <p14:creationId xmlns:p14="http://schemas.microsoft.com/office/powerpoint/2010/main" val="26118587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9C3622B-989E-4CCC-BA0A-482AC3C474F8}" type="datetimeFigureOut">
              <a:rPr lang="en-US" smtClean="0"/>
              <a:t>3/25/2020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947EA1-DDE6-43E6-84CD-1A3BEFC4EA9E}" type="slidenum">
              <a:rPr lang="en-US" smtClean="0"/>
              <a:t>‹#›</a:t>
            </a:fld>
            <a:endParaRPr lang="en-US"/>
          </a:p>
        </p:txBody>
      </p:sp>
    </p:spTree>
    <p:extLst>
      <p:ext uri="{BB962C8B-B14F-4D97-AF65-F5344CB8AC3E}">
        <p14:creationId xmlns:p14="http://schemas.microsoft.com/office/powerpoint/2010/main" val="36287270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9C3622B-989E-4CCC-BA0A-482AC3C474F8}" type="datetimeFigureOut">
              <a:rPr lang="en-US" smtClean="0"/>
              <a:t>3/25/2020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947EA1-DDE6-43E6-84CD-1A3BEFC4EA9E}" type="slidenum">
              <a:rPr lang="en-US" smtClean="0"/>
              <a:t>‹#›</a:t>
            </a:fld>
            <a:endParaRPr lang="en-US"/>
          </a:p>
        </p:txBody>
      </p:sp>
    </p:spTree>
    <p:extLst>
      <p:ext uri="{BB962C8B-B14F-4D97-AF65-F5344CB8AC3E}">
        <p14:creationId xmlns:p14="http://schemas.microsoft.com/office/powerpoint/2010/main" val="34185228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9C3622B-989E-4CCC-BA0A-482AC3C474F8}" type="datetimeFigureOut">
              <a:rPr lang="en-US" smtClean="0"/>
              <a:t>3/25/2020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8947EA1-DDE6-43E6-84CD-1A3BEFC4EA9E}" type="slidenum">
              <a:rPr lang="en-US" smtClean="0"/>
              <a:t>‹#›</a:t>
            </a:fld>
            <a:endParaRPr lang="en-US"/>
          </a:p>
        </p:txBody>
      </p:sp>
    </p:spTree>
    <p:extLst>
      <p:ext uri="{BB962C8B-B14F-4D97-AF65-F5344CB8AC3E}">
        <p14:creationId xmlns:p14="http://schemas.microsoft.com/office/powerpoint/2010/main" val="25795524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9C3622B-989E-4CCC-BA0A-482AC3C474F8}" type="datetimeFigureOut">
              <a:rPr lang="en-US" smtClean="0"/>
              <a:t>3/25/2020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8947EA1-DDE6-43E6-84CD-1A3BEFC4EA9E}" type="slidenum">
              <a:rPr lang="en-US" smtClean="0"/>
              <a:t>‹#›</a:t>
            </a:fld>
            <a:endParaRPr lang="en-US"/>
          </a:p>
        </p:txBody>
      </p:sp>
    </p:spTree>
    <p:extLst>
      <p:ext uri="{BB962C8B-B14F-4D97-AF65-F5344CB8AC3E}">
        <p14:creationId xmlns:p14="http://schemas.microsoft.com/office/powerpoint/2010/main" val="21927613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C3622B-989E-4CCC-BA0A-482AC3C474F8}" type="datetimeFigureOut">
              <a:rPr lang="en-US" smtClean="0"/>
              <a:t>3/25/2020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8947EA1-DDE6-43E6-84CD-1A3BEFC4EA9E}" type="slidenum">
              <a:rPr lang="en-US" smtClean="0"/>
              <a:t>‹#›</a:t>
            </a:fld>
            <a:endParaRPr lang="en-US"/>
          </a:p>
        </p:txBody>
      </p:sp>
    </p:spTree>
    <p:extLst>
      <p:ext uri="{BB962C8B-B14F-4D97-AF65-F5344CB8AC3E}">
        <p14:creationId xmlns:p14="http://schemas.microsoft.com/office/powerpoint/2010/main" val="3664213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9C3622B-989E-4CCC-BA0A-482AC3C474F8}" type="datetimeFigureOut">
              <a:rPr lang="en-US" smtClean="0"/>
              <a:t>3/25/2020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947EA1-DDE6-43E6-84CD-1A3BEFC4EA9E}" type="slidenum">
              <a:rPr lang="en-US" smtClean="0"/>
              <a:t>‹#›</a:t>
            </a:fld>
            <a:endParaRPr lang="en-US"/>
          </a:p>
        </p:txBody>
      </p:sp>
    </p:spTree>
    <p:extLst>
      <p:ext uri="{BB962C8B-B14F-4D97-AF65-F5344CB8AC3E}">
        <p14:creationId xmlns:p14="http://schemas.microsoft.com/office/powerpoint/2010/main" val="30654197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9C3622B-989E-4CCC-BA0A-482AC3C474F8}" type="datetimeFigureOut">
              <a:rPr lang="en-US" smtClean="0"/>
              <a:t>3/25/2020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947EA1-DDE6-43E6-84CD-1A3BEFC4EA9E}" type="slidenum">
              <a:rPr lang="en-US" smtClean="0"/>
              <a:t>‹#›</a:t>
            </a:fld>
            <a:endParaRPr lang="en-US"/>
          </a:p>
        </p:txBody>
      </p:sp>
    </p:spTree>
    <p:extLst>
      <p:ext uri="{BB962C8B-B14F-4D97-AF65-F5344CB8AC3E}">
        <p14:creationId xmlns:p14="http://schemas.microsoft.com/office/powerpoint/2010/main" val="36755151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C3622B-989E-4CCC-BA0A-482AC3C474F8}" type="datetimeFigureOut">
              <a:rPr lang="en-US" smtClean="0"/>
              <a:t>3/25/2020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947EA1-DDE6-43E6-84CD-1A3BEFC4EA9E}" type="slidenum">
              <a:rPr lang="en-US" smtClean="0"/>
              <a:t>‹#›</a:t>
            </a:fld>
            <a:endParaRPr lang="en-US"/>
          </a:p>
        </p:txBody>
      </p:sp>
    </p:spTree>
    <p:extLst>
      <p:ext uri="{BB962C8B-B14F-4D97-AF65-F5344CB8AC3E}">
        <p14:creationId xmlns:p14="http://schemas.microsoft.com/office/powerpoint/2010/main" val="25211196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1734472"/>
            <a:ext cx="8305800" cy="3046988"/>
          </a:xfrm>
          <a:prstGeom prst="rect">
            <a:avLst/>
          </a:prstGeom>
          <a:noFill/>
        </p:spPr>
        <p:txBody>
          <a:bodyPr wrap="square" rtlCol="0">
            <a:spAutoFit/>
          </a:bodyPr>
          <a:lstStyle/>
          <a:p>
            <a:r>
              <a:rPr lang="en-US" sz="3200" dirty="0" smtClean="0">
                <a:latin typeface="Times New Roman" pitchFamily="18" charset="0"/>
                <a:cs typeface="Times New Roman" pitchFamily="18" charset="0"/>
              </a:rPr>
              <a:t>Subject:	Population Studies</a:t>
            </a:r>
          </a:p>
          <a:p>
            <a:r>
              <a:rPr lang="en-US" sz="3200" dirty="0" smtClean="0">
                <a:latin typeface="Times New Roman" pitchFamily="18" charset="0"/>
                <a:cs typeface="Times New Roman" pitchFamily="18" charset="0"/>
              </a:rPr>
              <a:t>Class:	MSc 4</a:t>
            </a:r>
            <a:r>
              <a:rPr lang="en-US" sz="3200" baseline="30000" dirty="0" smtClean="0">
                <a:latin typeface="Times New Roman" pitchFamily="18" charset="0"/>
                <a:cs typeface="Times New Roman" pitchFamily="18" charset="0"/>
              </a:rPr>
              <a:t>th</a:t>
            </a:r>
            <a:endParaRPr lang="en-US" sz="3200" dirty="0" smtClean="0">
              <a:latin typeface="Times New Roman" pitchFamily="18" charset="0"/>
              <a:cs typeface="Times New Roman" pitchFamily="18" charset="0"/>
            </a:endParaRPr>
          </a:p>
          <a:p>
            <a:r>
              <a:rPr lang="en-US" sz="3200" dirty="0" smtClean="0">
                <a:latin typeface="Times New Roman" pitchFamily="18" charset="0"/>
                <a:cs typeface="Times New Roman" pitchFamily="18" charset="0"/>
              </a:rPr>
              <a:t>Lecture:	2</a:t>
            </a:r>
            <a:r>
              <a:rPr lang="en-US" sz="3200" baseline="30000" dirty="0" smtClean="0">
                <a:latin typeface="Times New Roman" pitchFamily="18" charset="0"/>
                <a:cs typeface="Times New Roman" pitchFamily="18" charset="0"/>
              </a:rPr>
              <a:t>nd</a:t>
            </a:r>
            <a:r>
              <a:rPr lang="en-US" sz="3200" dirty="0" smtClean="0">
                <a:latin typeface="Times New Roman" pitchFamily="18" charset="0"/>
                <a:cs typeface="Times New Roman" pitchFamily="18" charset="0"/>
              </a:rPr>
              <a:t> week</a:t>
            </a:r>
          </a:p>
          <a:p>
            <a:r>
              <a:rPr lang="en-US" sz="3200" dirty="0" smtClean="0">
                <a:latin typeface="Times New Roman" pitchFamily="18" charset="0"/>
                <a:cs typeface="Times New Roman" pitchFamily="18" charset="0"/>
              </a:rPr>
              <a:t>Topic:	Migration</a:t>
            </a:r>
          </a:p>
          <a:p>
            <a:endParaRPr lang="en-US" sz="3200" dirty="0" smtClean="0">
              <a:latin typeface="Times New Roman" pitchFamily="18" charset="0"/>
              <a:cs typeface="Times New Roman" pitchFamily="18" charset="0"/>
            </a:endParaRPr>
          </a:p>
          <a:p>
            <a:endParaRPr lang="en-US" sz="3200" dirty="0">
              <a:latin typeface="Times New Roman" pitchFamily="18" charset="0"/>
              <a:cs typeface="Times New Roman" pitchFamily="18" charset="0"/>
            </a:endParaRPr>
          </a:p>
        </p:txBody>
      </p:sp>
    </p:spTree>
    <p:extLst>
      <p:ext uri="{BB962C8B-B14F-4D97-AF65-F5344CB8AC3E}">
        <p14:creationId xmlns:p14="http://schemas.microsoft.com/office/powerpoint/2010/main" val="35026186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Box 1"/>
              <p:cNvSpPr txBox="1"/>
              <p:nvPr/>
            </p:nvSpPr>
            <p:spPr>
              <a:xfrm>
                <a:off x="381000" y="381000"/>
                <a:ext cx="8458200" cy="4815677"/>
              </a:xfrm>
              <a:prstGeom prst="rect">
                <a:avLst/>
              </a:prstGeom>
              <a:noFill/>
            </p:spPr>
            <p:txBody>
              <a:bodyPr wrap="square" rtlCol="0">
                <a:spAutoFit/>
              </a:bodyPr>
              <a:lstStyle/>
              <a:p>
                <a:pPr algn="just"/>
                <a:r>
                  <a:rPr lang="en-US" sz="2400" b="1" dirty="0" smtClean="0">
                    <a:latin typeface="Times New Roman" pitchFamily="18" charset="0"/>
                    <a:cs typeface="Times New Roman" pitchFamily="18" charset="0"/>
                  </a:rPr>
                  <a:t>Measures of Migration</a:t>
                </a:r>
              </a:p>
              <a:p>
                <a:pPr algn="just"/>
                <a:r>
                  <a:rPr lang="en-US" sz="2000" b="1" dirty="0" smtClean="0">
                    <a:latin typeface="Times New Roman" pitchFamily="18" charset="0"/>
                    <a:cs typeface="Times New Roman" pitchFamily="18" charset="0"/>
                  </a:rPr>
                  <a:t>3. Crude Gross International Migration Rate (CGIMR)</a:t>
                </a:r>
              </a:p>
              <a:p>
                <a:pPr algn="just"/>
                <a:r>
                  <a:rPr lang="en-US" sz="2000" dirty="0" smtClean="0">
                    <a:latin typeface="Times New Roman" pitchFamily="18" charset="0"/>
                    <a:cs typeface="Times New Roman" pitchFamily="18" charset="0"/>
                  </a:rPr>
                  <a:t>It is determined by dividing the sum of number of immigrants and emigrants (I + E) in a year with mid year population (Pm) of the same year. In mathematical notations it is displayed as;</a:t>
                </a:r>
              </a:p>
              <a:p>
                <a:pPr algn="just"/>
                <a14:m>
                  <m:oMathPara xmlns:m="http://schemas.openxmlformats.org/officeDocument/2006/math">
                    <m:oMathParaPr>
                      <m:jc m:val="centerGroup"/>
                    </m:oMathParaPr>
                    <m:oMath xmlns:m="http://schemas.openxmlformats.org/officeDocument/2006/math">
                      <m:r>
                        <a:rPr lang="en-US" sz="2000" b="0" i="1" smtClean="0">
                          <a:latin typeface="Cambria Math"/>
                        </a:rPr>
                        <m:t>𝐶𝐺𝐼𝑀𝑅</m:t>
                      </m:r>
                      <m:r>
                        <a:rPr lang="en-US" sz="2000" b="0" i="1" smtClean="0">
                          <a:latin typeface="Cambria Math"/>
                        </a:rPr>
                        <m:t>=</m:t>
                      </m:r>
                      <m:f>
                        <m:fPr>
                          <m:ctrlPr>
                            <a:rPr lang="en-US" sz="2000" b="0" i="1" smtClean="0">
                              <a:latin typeface="Cambria Math"/>
                            </a:rPr>
                          </m:ctrlPr>
                        </m:fPr>
                        <m:num>
                          <m:r>
                            <a:rPr lang="en-US" sz="2000" b="0" i="1" smtClean="0">
                              <a:latin typeface="Cambria Math"/>
                            </a:rPr>
                            <m:t>(</m:t>
                          </m:r>
                          <m:r>
                            <a:rPr lang="en-US" sz="2000" b="0" i="1" smtClean="0">
                              <a:latin typeface="Cambria Math"/>
                            </a:rPr>
                            <m:t>𝐼</m:t>
                          </m:r>
                          <m:r>
                            <a:rPr lang="en-US" sz="2000" b="0" i="1" smtClean="0">
                              <a:latin typeface="Cambria Math"/>
                            </a:rPr>
                            <m:t>+</m:t>
                          </m:r>
                          <m:r>
                            <a:rPr lang="en-US" sz="2000" b="0" i="1" smtClean="0">
                              <a:latin typeface="Cambria Math"/>
                            </a:rPr>
                            <m:t>𝐸</m:t>
                          </m:r>
                          <m:r>
                            <a:rPr lang="en-US" sz="2000" b="0" i="1" smtClean="0">
                              <a:latin typeface="Cambria Math"/>
                            </a:rPr>
                            <m:t>)</m:t>
                          </m:r>
                        </m:num>
                        <m:den>
                          <m:sSub>
                            <m:sSubPr>
                              <m:ctrlPr>
                                <a:rPr lang="en-US" sz="2000" b="0" i="1" smtClean="0">
                                  <a:latin typeface="Cambria Math"/>
                                </a:rPr>
                              </m:ctrlPr>
                            </m:sSubPr>
                            <m:e>
                              <m:r>
                                <a:rPr lang="en-US" sz="2000" b="0" i="1" smtClean="0">
                                  <a:latin typeface="Cambria Math"/>
                                </a:rPr>
                                <m:t>𝑃</m:t>
                              </m:r>
                            </m:e>
                            <m:sub>
                              <m:r>
                                <a:rPr lang="en-US" sz="2000" b="0" i="1" smtClean="0">
                                  <a:latin typeface="Cambria Math"/>
                                </a:rPr>
                                <m:t>𝑚</m:t>
                              </m:r>
                            </m:sub>
                          </m:sSub>
                        </m:den>
                      </m:f>
                      <m:r>
                        <a:rPr lang="en-US" sz="2000" b="0" i="1" smtClean="0">
                          <a:latin typeface="Cambria Math"/>
                          <a:ea typeface="Cambria Math"/>
                        </a:rPr>
                        <m:t>×100</m:t>
                      </m:r>
                    </m:oMath>
                  </m:oMathPara>
                </a14:m>
                <a:endParaRPr lang="en-US" sz="2000" b="0" dirty="0" smtClean="0">
                  <a:latin typeface="Times New Roman" pitchFamily="18" charset="0"/>
                  <a:ea typeface="Cambria Math"/>
                  <a:cs typeface="Times New Roman" pitchFamily="18" charset="0"/>
                </a:endParaRPr>
              </a:p>
              <a:p>
                <a:pPr algn="just"/>
                <a:r>
                  <a:rPr lang="en-US" sz="2000" b="1" dirty="0" smtClean="0">
                    <a:latin typeface="Times New Roman" pitchFamily="18" charset="0"/>
                    <a:cs typeface="Times New Roman" pitchFamily="18" charset="0"/>
                  </a:rPr>
                  <a:t>4. Crude Net International Migration Rate (CNIMR)</a:t>
                </a:r>
              </a:p>
              <a:p>
                <a:pPr algn="just"/>
                <a:r>
                  <a:rPr lang="en-US" sz="2000" dirty="0" smtClean="0">
                    <a:latin typeface="Times New Roman" pitchFamily="18" charset="0"/>
                    <a:cs typeface="Times New Roman" pitchFamily="18" charset="0"/>
                  </a:rPr>
                  <a:t>It is determined by dividing the difference of immigrants and emigrants (I – E) in a year with mid year population (Pm) of the same year. In mathematical notations it is shown as;</a:t>
                </a:r>
              </a:p>
              <a:p>
                <a:pPr algn="just"/>
                <a14:m>
                  <m:oMathPara xmlns:m="http://schemas.openxmlformats.org/officeDocument/2006/math">
                    <m:oMathParaPr>
                      <m:jc m:val="centerGroup"/>
                    </m:oMathParaPr>
                    <m:oMath xmlns:m="http://schemas.openxmlformats.org/officeDocument/2006/math">
                      <m:r>
                        <a:rPr lang="en-US" sz="2000" b="0" i="1" smtClean="0">
                          <a:latin typeface="Cambria Math"/>
                        </a:rPr>
                        <m:t>𝐶𝐺𝐼𝑀𝑅</m:t>
                      </m:r>
                      <m:r>
                        <a:rPr lang="en-US" sz="2000" b="0" i="1" smtClean="0">
                          <a:latin typeface="Cambria Math"/>
                        </a:rPr>
                        <m:t>=</m:t>
                      </m:r>
                      <m:f>
                        <m:fPr>
                          <m:ctrlPr>
                            <a:rPr lang="en-US" sz="2000" b="0" i="1" smtClean="0">
                              <a:latin typeface="Cambria Math"/>
                            </a:rPr>
                          </m:ctrlPr>
                        </m:fPr>
                        <m:num>
                          <m:r>
                            <a:rPr lang="en-US" sz="2000" b="0" i="1" smtClean="0">
                              <a:latin typeface="Cambria Math"/>
                            </a:rPr>
                            <m:t>(</m:t>
                          </m:r>
                          <m:r>
                            <a:rPr lang="en-US" sz="2000" b="0" i="1" smtClean="0">
                              <a:latin typeface="Cambria Math"/>
                            </a:rPr>
                            <m:t>𝐼</m:t>
                          </m:r>
                          <m:r>
                            <a:rPr lang="en-US" sz="2000" b="0" i="1" smtClean="0">
                              <a:latin typeface="Cambria Math"/>
                            </a:rPr>
                            <m:t>−</m:t>
                          </m:r>
                          <m:r>
                            <a:rPr lang="en-US" sz="2000" b="0" i="1" smtClean="0">
                              <a:latin typeface="Cambria Math"/>
                            </a:rPr>
                            <m:t>𝐸</m:t>
                          </m:r>
                          <m:r>
                            <a:rPr lang="en-US" sz="2000" b="0" i="1" smtClean="0">
                              <a:latin typeface="Cambria Math"/>
                            </a:rPr>
                            <m:t>)</m:t>
                          </m:r>
                        </m:num>
                        <m:den>
                          <m:sSub>
                            <m:sSubPr>
                              <m:ctrlPr>
                                <a:rPr lang="en-US" sz="2000" b="0" i="1" smtClean="0">
                                  <a:latin typeface="Cambria Math"/>
                                </a:rPr>
                              </m:ctrlPr>
                            </m:sSubPr>
                            <m:e>
                              <m:r>
                                <a:rPr lang="en-US" sz="2000" b="0" i="1" smtClean="0">
                                  <a:latin typeface="Cambria Math"/>
                                </a:rPr>
                                <m:t>𝑃</m:t>
                              </m:r>
                            </m:e>
                            <m:sub>
                              <m:r>
                                <a:rPr lang="en-US" sz="2000" b="0" i="1" smtClean="0">
                                  <a:latin typeface="Cambria Math"/>
                                </a:rPr>
                                <m:t>𝑚</m:t>
                              </m:r>
                            </m:sub>
                          </m:sSub>
                        </m:den>
                      </m:f>
                      <m:r>
                        <a:rPr lang="en-US" sz="2000" b="0" i="1" smtClean="0">
                          <a:latin typeface="Cambria Math"/>
                          <a:ea typeface="Cambria Math"/>
                        </a:rPr>
                        <m:t>×100</m:t>
                      </m:r>
                    </m:oMath>
                  </m:oMathPara>
                </a14:m>
                <a:endParaRPr lang="en-US" sz="2000" b="0" dirty="0" smtClean="0">
                  <a:latin typeface="Times New Roman" pitchFamily="18" charset="0"/>
                  <a:ea typeface="Cambria Math"/>
                  <a:cs typeface="Times New Roman" pitchFamily="18" charset="0"/>
                </a:endParaRPr>
              </a:p>
              <a:p>
                <a:pPr algn="just"/>
                <a:endParaRPr lang="en-US" sz="2000" dirty="0" smtClean="0">
                  <a:latin typeface="Times New Roman" pitchFamily="18" charset="0"/>
                  <a:cs typeface="Times New Roman" pitchFamily="18" charset="0"/>
                </a:endParaRPr>
              </a:p>
              <a:p>
                <a:pPr algn="just"/>
                <a:endParaRPr lang="en-US" sz="2000" dirty="0">
                  <a:latin typeface="Times New Roman" pitchFamily="18" charset="0"/>
                  <a:cs typeface="Times New Roman" pitchFamily="18" charset="0"/>
                </a:endParaRPr>
              </a:p>
            </p:txBody>
          </p:sp>
        </mc:Choice>
        <mc:Fallback xmlns="">
          <p:sp>
            <p:nvSpPr>
              <p:cNvPr id="2" name="TextBox 1"/>
              <p:cNvSpPr txBox="1">
                <a:spLocks noRot="1" noChangeAspect="1" noMove="1" noResize="1" noEditPoints="1" noAdjustHandles="1" noChangeArrowheads="1" noChangeShapeType="1" noTextEdit="1"/>
              </p:cNvSpPr>
              <p:nvPr/>
            </p:nvSpPr>
            <p:spPr>
              <a:xfrm>
                <a:off x="381000" y="381000"/>
                <a:ext cx="8458200" cy="4815677"/>
              </a:xfrm>
              <a:prstGeom prst="rect">
                <a:avLst/>
              </a:prstGeom>
              <a:blipFill rotWithShape="1">
                <a:blip r:embed="rId2"/>
                <a:stretch>
                  <a:fillRect l="-1154" t="-1014" r="-721"/>
                </a:stretch>
              </a:blipFill>
            </p:spPr>
            <p:txBody>
              <a:bodyPr/>
              <a:lstStyle/>
              <a:p>
                <a:r>
                  <a:rPr lang="en-US">
                    <a:noFill/>
                  </a:rPr>
                  <a:t> </a:t>
                </a:r>
              </a:p>
            </p:txBody>
          </p:sp>
        </mc:Fallback>
      </mc:AlternateContent>
    </p:spTree>
    <p:extLst>
      <p:ext uri="{BB962C8B-B14F-4D97-AF65-F5344CB8AC3E}">
        <p14:creationId xmlns:p14="http://schemas.microsoft.com/office/powerpoint/2010/main" val="5591193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381000"/>
            <a:ext cx="8458200" cy="2000548"/>
          </a:xfrm>
          <a:prstGeom prst="rect">
            <a:avLst/>
          </a:prstGeom>
          <a:noFill/>
        </p:spPr>
        <p:txBody>
          <a:bodyPr wrap="square" rtlCol="0">
            <a:spAutoFit/>
          </a:bodyPr>
          <a:lstStyle/>
          <a:p>
            <a:pPr algn="just"/>
            <a:r>
              <a:rPr lang="en-US" sz="2400" b="1" dirty="0" smtClean="0">
                <a:latin typeface="Times New Roman" pitchFamily="18" charset="0"/>
                <a:cs typeface="Times New Roman" pitchFamily="18" charset="0"/>
              </a:rPr>
              <a:t>Question</a:t>
            </a:r>
          </a:p>
          <a:p>
            <a:pPr algn="just"/>
            <a:r>
              <a:rPr lang="en-US" sz="2000" dirty="0" smtClean="0">
                <a:latin typeface="Times New Roman" pitchFamily="18" charset="0"/>
                <a:cs typeface="Times New Roman" pitchFamily="18" charset="0"/>
              </a:rPr>
              <a:t>	The population of Pakistan in 1981 was 84253644 which increased to 132352279 in 1998. in the absence of statistics on vital events let us suppose that 54792560 children were born during the inter-</a:t>
            </a:r>
            <a:r>
              <a:rPr lang="en-US" sz="2000" dirty="0" err="1" smtClean="0">
                <a:latin typeface="Times New Roman" pitchFamily="18" charset="0"/>
                <a:cs typeface="Times New Roman" pitchFamily="18" charset="0"/>
              </a:rPr>
              <a:t>censal</a:t>
            </a:r>
            <a:r>
              <a:rPr lang="en-US" sz="2000" dirty="0" smtClean="0">
                <a:latin typeface="Times New Roman" pitchFamily="18" charset="0"/>
                <a:cs typeface="Times New Roman" pitchFamily="18" charset="0"/>
              </a:rPr>
              <a:t> period of 17 years, 10541816 persons died, 4764570 persons immigrated to pakistan and 916679 persons from Pakistan, calculate CGIMR and CNIMR.</a:t>
            </a:r>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40856202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Box 1"/>
              <p:cNvSpPr txBox="1"/>
              <p:nvPr/>
            </p:nvSpPr>
            <p:spPr>
              <a:xfrm>
                <a:off x="304800" y="381000"/>
                <a:ext cx="8458200" cy="5123454"/>
              </a:xfrm>
              <a:prstGeom prst="rect">
                <a:avLst/>
              </a:prstGeom>
              <a:noFill/>
            </p:spPr>
            <p:txBody>
              <a:bodyPr wrap="square" rtlCol="0">
                <a:spAutoFit/>
              </a:bodyPr>
              <a:lstStyle/>
              <a:p>
                <a:pPr algn="just"/>
                <a:r>
                  <a:rPr lang="en-US" sz="2400" b="1" dirty="0" smtClean="0">
                    <a:latin typeface="Times New Roman" pitchFamily="18" charset="0"/>
                    <a:cs typeface="Times New Roman" pitchFamily="18" charset="0"/>
                  </a:rPr>
                  <a:t>Rates for internal migration</a:t>
                </a:r>
              </a:p>
              <a:p>
                <a:pPr algn="just"/>
                <a:r>
                  <a:rPr lang="en-US" sz="2000" b="1" dirty="0" smtClean="0">
                    <a:latin typeface="Times New Roman" pitchFamily="18" charset="0"/>
                    <a:cs typeface="Times New Roman" pitchFamily="18" charset="0"/>
                  </a:rPr>
                  <a:t>1. Crude In-migration Rate (CInR)</a:t>
                </a:r>
              </a:p>
              <a:p>
                <a:pPr algn="just"/>
                <a:r>
                  <a:rPr lang="en-US" sz="2000" dirty="0" smtClean="0">
                    <a:latin typeface="Times New Roman" pitchFamily="18" charset="0"/>
                    <a:cs typeface="Times New Roman" pitchFamily="18" charset="0"/>
                  </a:rPr>
                  <a:t>	It is determined by dividing the number of in-migrants (In) in a year with mid year population (Pm) of the same year. In mathematical notations it is represented as;</a:t>
                </a:r>
              </a:p>
              <a:p>
                <a:pPr algn="just"/>
                <a14:m>
                  <m:oMathPara xmlns:m="http://schemas.openxmlformats.org/officeDocument/2006/math">
                    <m:oMathParaPr>
                      <m:jc m:val="centerGroup"/>
                    </m:oMathParaPr>
                    <m:oMath xmlns:m="http://schemas.openxmlformats.org/officeDocument/2006/math">
                      <m:r>
                        <a:rPr lang="en-US" sz="2000" b="0" i="1" smtClean="0">
                          <a:latin typeface="Cambria Math"/>
                        </a:rPr>
                        <m:t>𝐶𝐼𝑛𝑅</m:t>
                      </m:r>
                      <m:r>
                        <a:rPr lang="en-US" sz="2000" b="0" i="1" smtClean="0">
                          <a:latin typeface="Cambria Math"/>
                        </a:rPr>
                        <m:t>=</m:t>
                      </m:r>
                      <m:f>
                        <m:fPr>
                          <m:ctrlPr>
                            <a:rPr lang="en-US" sz="2000" b="0" i="1" smtClean="0">
                              <a:latin typeface="Cambria Math"/>
                            </a:rPr>
                          </m:ctrlPr>
                        </m:fPr>
                        <m:num>
                          <m:r>
                            <a:rPr lang="en-US" sz="2000" b="0" i="1" smtClean="0">
                              <a:latin typeface="Cambria Math"/>
                            </a:rPr>
                            <m:t>(</m:t>
                          </m:r>
                          <m:sSub>
                            <m:sSubPr>
                              <m:ctrlPr>
                                <a:rPr lang="en-US" sz="2000" b="0" i="1" smtClean="0">
                                  <a:latin typeface="Cambria Math"/>
                                </a:rPr>
                              </m:ctrlPr>
                            </m:sSubPr>
                            <m:e>
                              <m:r>
                                <a:rPr lang="en-US" sz="2000" b="0" i="1" smtClean="0">
                                  <a:latin typeface="Cambria Math"/>
                                </a:rPr>
                                <m:t>𝐼</m:t>
                              </m:r>
                            </m:e>
                            <m:sub>
                              <m:r>
                                <a:rPr lang="en-US" sz="2000" b="0" i="1" smtClean="0">
                                  <a:latin typeface="Cambria Math"/>
                                </a:rPr>
                                <m:t>𝑛</m:t>
                              </m:r>
                            </m:sub>
                          </m:sSub>
                          <m:r>
                            <a:rPr lang="en-US" sz="2000" b="0" i="1" smtClean="0">
                              <a:latin typeface="Cambria Math"/>
                            </a:rPr>
                            <m:t>)</m:t>
                          </m:r>
                        </m:num>
                        <m:den>
                          <m:sSub>
                            <m:sSubPr>
                              <m:ctrlPr>
                                <a:rPr lang="en-US" sz="2000" b="0" i="1" smtClean="0">
                                  <a:latin typeface="Cambria Math"/>
                                </a:rPr>
                              </m:ctrlPr>
                            </m:sSubPr>
                            <m:e>
                              <m:r>
                                <a:rPr lang="en-US" sz="2000" b="0" i="1" smtClean="0">
                                  <a:latin typeface="Cambria Math"/>
                                </a:rPr>
                                <m:t>𝑃</m:t>
                              </m:r>
                            </m:e>
                            <m:sub>
                              <m:r>
                                <a:rPr lang="en-US" sz="2000" b="0" i="1" smtClean="0">
                                  <a:latin typeface="Cambria Math"/>
                                </a:rPr>
                                <m:t>𝑚</m:t>
                              </m:r>
                            </m:sub>
                          </m:sSub>
                        </m:den>
                      </m:f>
                      <m:r>
                        <a:rPr lang="en-US" sz="2000" b="0" i="1" smtClean="0">
                          <a:latin typeface="Cambria Math"/>
                          <a:ea typeface="Cambria Math"/>
                        </a:rPr>
                        <m:t>×100</m:t>
                      </m:r>
                    </m:oMath>
                  </m:oMathPara>
                </a14:m>
                <a:endParaRPr lang="en-US" sz="2000" b="0" dirty="0" smtClean="0">
                  <a:latin typeface="Times New Roman" pitchFamily="18" charset="0"/>
                  <a:ea typeface="Cambria Math"/>
                  <a:cs typeface="Times New Roman" pitchFamily="18" charset="0"/>
                </a:endParaRPr>
              </a:p>
              <a:p>
                <a:pPr algn="just"/>
                <a:r>
                  <a:rPr lang="en-US" sz="2000" b="1" dirty="0" smtClean="0">
                    <a:latin typeface="Times New Roman" pitchFamily="18" charset="0"/>
                    <a:ea typeface="Cambria Math"/>
                    <a:cs typeface="Times New Roman" pitchFamily="18" charset="0"/>
                  </a:rPr>
                  <a:t>2. Crude Out-migration Rate</a:t>
                </a:r>
              </a:p>
              <a:p>
                <a:pPr algn="just"/>
                <a:r>
                  <a:rPr lang="en-US" sz="2000" b="0" dirty="0" smtClean="0">
                    <a:latin typeface="Times New Roman" pitchFamily="18" charset="0"/>
                    <a:ea typeface="Cambria Math"/>
                    <a:cs typeface="Times New Roman" pitchFamily="18" charset="0"/>
                  </a:rPr>
                  <a:t>	It is determined by dividing the number of out-migrants (O) in a year with mid year population (Pm) of the same year. In mathematical notations it is shown as;</a:t>
                </a:r>
              </a:p>
              <a:p>
                <a:pPr algn="just"/>
                <a14:m>
                  <m:oMathPara xmlns:m="http://schemas.openxmlformats.org/officeDocument/2006/math">
                    <m:oMathParaPr>
                      <m:jc m:val="centerGroup"/>
                    </m:oMathParaPr>
                    <m:oMath xmlns:m="http://schemas.openxmlformats.org/officeDocument/2006/math">
                      <m:r>
                        <a:rPr lang="en-US" sz="2000" b="0" i="1" smtClean="0">
                          <a:latin typeface="Cambria Math"/>
                        </a:rPr>
                        <m:t>𝐶𝑂𝑅</m:t>
                      </m:r>
                      <m:r>
                        <a:rPr lang="en-US" sz="2000" b="0" i="1" smtClean="0">
                          <a:latin typeface="Cambria Math"/>
                        </a:rPr>
                        <m:t>=</m:t>
                      </m:r>
                      <m:f>
                        <m:fPr>
                          <m:ctrlPr>
                            <a:rPr lang="en-US" sz="2000" b="0" i="1" smtClean="0">
                              <a:latin typeface="Cambria Math"/>
                            </a:rPr>
                          </m:ctrlPr>
                        </m:fPr>
                        <m:num>
                          <m:r>
                            <a:rPr lang="en-US" sz="2000" b="0" i="1" smtClean="0">
                              <a:latin typeface="Cambria Math"/>
                            </a:rPr>
                            <m:t>(</m:t>
                          </m:r>
                          <m:r>
                            <a:rPr lang="en-US" sz="2000" b="0" i="1" smtClean="0">
                              <a:latin typeface="Cambria Math"/>
                            </a:rPr>
                            <m:t>𝑂</m:t>
                          </m:r>
                          <m:r>
                            <a:rPr lang="en-US" sz="2000" b="0" i="1" smtClean="0">
                              <a:latin typeface="Cambria Math"/>
                            </a:rPr>
                            <m:t>)</m:t>
                          </m:r>
                        </m:num>
                        <m:den>
                          <m:sSub>
                            <m:sSubPr>
                              <m:ctrlPr>
                                <a:rPr lang="en-US" sz="2000" b="0" i="1" smtClean="0">
                                  <a:latin typeface="Cambria Math"/>
                                </a:rPr>
                              </m:ctrlPr>
                            </m:sSubPr>
                            <m:e>
                              <m:r>
                                <a:rPr lang="en-US" sz="2000" b="0" i="1" smtClean="0">
                                  <a:latin typeface="Cambria Math"/>
                                </a:rPr>
                                <m:t>𝑃</m:t>
                              </m:r>
                            </m:e>
                            <m:sub>
                              <m:r>
                                <a:rPr lang="en-US" sz="2000" b="0" i="1" smtClean="0">
                                  <a:latin typeface="Cambria Math"/>
                                </a:rPr>
                                <m:t>𝑚</m:t>
                              </m:r>
                            </m:sub>
                          </m:sSub>
                        </m:den>
                      </m:f>
                      <m:r>
                        <a:rPr lang="en-US" sz="2000" b="0" i="1" smtClean="0">
                          <a:latin typeface="Cambria Math"/>
                          <a:ea typeface="Cambria Math"/>
                        </a:rPr>
                        <m:t>×100</m:t>
                      </m:r>
                    </m:oMath>
                  </m:oMathPara>
                </a14:m>
                <a:endParaRPr lang="en-US" sz="2000" b="0" dirty="0" smtClean="0">
                  <a:latin typeface="Times New Roman" pitchFamily="18" charset="0"/>
                  <a:ea typeface="Cambria Math"/>
                  <a:cs typeface="Times New Roman" pitchFamily="18" charset="0"/>
                </a:endParaRPr>
              </a:p>
              <a:p>
                <a:pPr algn="just"/>
                <a:endParaRPr lang="en-US" sz="2000" b="0" dirty="0" smtClean="0">
                  <a:latin typeface="Times New Roman" pitchFamily="18" charset="0"/>
                  <a:ea typeface="Cambria Math"/>
                  <a:cs typeface="Times New Roman" pitchFamily="18" charset="0"/>
                </a:endParaRPr>
              </a:p>
              <a:p>
                <a:pPr algn="just"/>
                <a:endParaRPr lang="en-US" sz="2000" b="0" dirty="0" smtClean="0">
                  <a:latin typeface="Times New Roman" pitchFamily="18" charset="0"/>
                  <a:ea typeface="Cambria Math"/>
                  <a:cs typeface="Times New Roman" pitchFamily="18" charset="0"/>
                </a:endParaRPr>
              </a:p>
              <a:p>
                <a:pPr algn="just"/>
                <a:endParaRPr lang="en-US" sz="2000" dirty="0">
                  <a:latin typeface="Times New Roman" pitchFamily="18" charset="0"/>
                  <a:cs typeface="Times New Roman" pitchFamily="18" charset="0"/>
                </a:endParaRPr>
              </a:p>
            </p:txBody>
          </p:sp>
        </mc:Choice>
        <mc:Fallback xmlns="">
          <p:sp>
            <p:nvSpPr>
              <p:cNvPr id="2" name="TextBox 1"/>
              <p:cNvSpPr txBox="1">
                <a:spLocks noRot="1" noChangeAspect="1" noMove="1" noResize="1" noEditPoints="1" noAdjustHandles="1" noChangeArrowheads="1" noChangeShapeType="1" noTextEdit="1"/>
              </p:cNvSpPr>
              <p:nvPr/>
            </p:nvSpPr>
            <p:spPr>
              <a:xfrm>
                <a:off x="304800" y="381000"/>
                <a:ext cx="8458200" cy="5123454"/>
              </a:xfrm>
              <a:prstGeom prst="rect">
                <a:avLst/>
              </a:prstGeom>
              <a:blipFill rotWithShape="1">
                <a:blip r:embed="rId2"/>
                <a:stretch>
                  <a:fillRect l="-1081" t="-952" r="-648"/>
                </a:stretch>
              </a:blipFill>
            </p:spPr>
            <p:txBody>
              <a:bodyPr/>
              <a:lstStyle/>
              <a:p>
                <a:r>
                  <a:rPr lang="en-US">
                    <a:noFill/>
                  </a:rPr>
                  <a:t> </a:t>
                </a:r>
              </a:p>
            </p:txBody>
          </p:sp>
        </mc:Fallback>
      </mc:AlternateContent>
    </p:spTree>
    <p:extLst>
      <p:ext uri="{BB962C8B-B14F-4D97-AF65-F5344CB8AC3E}">
        <p14:creationId xmlns:p14="http://schemas.microsoft.com/office/powerpoint/2010/main" val="2324835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381000"/>
            <a:ext cx="8229600" cy="3847207"/>
          </a:xfrm>
          <a:prstGeom prst="rect">
            <a:avLst/>
          </a:prstGeom>
          <a:noFill/>
        </p:spPr>
        <p:txBody>
          <a:bodyPr wrap="square" rtlCol="0">
            <a:spAutoFit/>
          </a:bodyPr>
          <a:lstStyle/>
          <a:p>
            <a:pPr algn="just"/>
            <a:r>
              <a:rPr lang="en-US" sz="2400" b="1" dirty="0" smtClean="0">
                <a:latin typeface="Times New Roman" pitchFamily="18" charset="0"/>
                <a:cs typeface="Times New Roman" pitchFamily="18" charset="0"/>
              </a:rPr>
              <a:t>Question</a:t>
            </a:r>
          </a:p>
          <a:p>
            <a:pPr algn="just"/>
            <a:r>
              <a:rPr lang="en-US" sz="2000" b="1" dirty="0" smtClean="0">
                <a:latin typeface="Times New Roman" pitchFamily="18" charset="0"/>
                <a:cs typeface="Times New Roman" pitchFamily="18" charset="0"/>
              </a:rPr>
              <a:t>1. </a:t>
            </a:r>
            <a:r>
              <a:rPr lang="en-US" sz="2000" dirty="0" smtClean="0">
                <a:latin typeface="Times New Roman" pitchFamily="18" charset="0"/>
                <a:cs typeface="Times New Roman" pitchFamily="18" charset="0"/>
              </a:rPr>
              <a:t>The population of Pakistan as on 5</a:t>
            </a:r>
            <a:r>
              <a:rPr lang="en-US" sz="2000" baseline="30000" dirty="0" smtClean="0">
                <a:latin typeface="Times New Roman" pitchFamily="18" charset="0"/>
                <a:cs typeface="Times New Roman" pitchFamily="18" charset="0"/>
              </a:rPr>
              <a:t>th</a:t>
            </a:r>
            <a:r>
              <a:rPr lang="en-US" sz="2000" dirty="0" smtClean="0">
                <a:latin typeface="Times New Roman" pitchFamily="18" charset="0"/>
                <a:cs typeface="Times New Roman" pitchFamily="18" charset="0"/>
              </a:rPr>
              <a:t> March 1998 was 132352279, migrants during the last one year were 841220 persons and population average annual growth rate during that year was 2.06 percent, calculate CInR.</a:t>
            </a:r>
          </a:p>
          <a:p>
            <a:pPr algn="just"/>
            <a:r>
              <a:rPr lang="en-US" sz="2000" b="1" dirty="0" smtClean="0">
                <a:latin typeface="Times New Roman" pitchFamily="18" charset="0"/>
                <a:cs typeface="Times New Roman" pitchFamily="18" charset="0"/>
              </a:rPr>
              <a:t>2. </a:t>
            </a:r>
            <a:r>
              <a:rPr lang="en-US" sz="2000" dirty="0" smtClean="0">
                <a:latin typeface="Times New Roman" pitchFamily="18" charset="0"/>
                <a:cs typeface="Times New Roman" pitchFamily="18" charset="0"/>
              </a:rPr>
              <a:t>The population of Pakistan as on 5</a:t>
            </a:r>
            <a:r>
              <a:rPr lang="en-US" sz="2000" baseline="30000" dirty="0" smtClean="0">
                <a:latin typeface="Times New Roman" pitchFamily="18" charset="0"/>
                <a:cs typeface="Times New Roman" pitchFamily="18" charset="0"/>
              </a:rPr>
              <a:t>th</a:t>
            </a:r>
            <a:r>
              <a:rPr lang="en-US" sz="2000" dirty="0" smtClean="0">
                <a:latin typeface="Times New Roman" pitchFamily="18" charset="0"/>
                <a:cs typeface="Times New Roman" pitchFamily="18" charset="0"/>
              </a:rPr>
              <a:t> March 1998 was 132352279, migrants during the last one year were 841220 persons (assuming out-migrants are equal to in-migrants at national level) and population average annual growth rate during that year was 2.06 percent. Calculate COR.</a:t>
            </a:r>
          </a:p>
          <a:p>
            <a:pPr algn="just"/>
            <a:endParaRPr lang="en-US" sz="2000" dirty="0" smtClean="0">
              <a:latin typeface="Times New Roman" pitchFamily="18" charset="0"/>
              <a:cs typeface="Times New Roman" pitchFamily="18" charset="0"/>
            </a:endParaRPr>
          </a:p>
          <a:p>
            <a:pPr algn="just"/>
            <a:endParaRPr lang="en-US" sz="2000" dirty="0" smtClean="0">
              <a:latin typeface="Times New Roman" pitchFamily="18" charset="0"/>
              <a:cs typeface="Times New Roman" pitchFamily="18" charset="0"/>
            </a:endParaRPr>
          </a:p>
          <a:p>
            <a:pPr algn="just"/>
            <a:endParaRPr lang="en-US" sz="2000" dirty="0" smtClean="0">
              <a:latin typeface="Times New Roman" pitchFamily="18" charset="0"/>
              <a:cs typeface="Times New Roman" pitchFamily="18" charset="0"/>
            </a:endParaRPr>
          </a:p>
          <a:p>
            <a:pPr algn="just"/>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34100712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TextBox 1"/>
              <p:cNvSpPr txBox="1"/>
              <p:nvPr/>
            </p:nvSpPr>
            <p:spPr>
              <a:xfrm>
                <a:off x="304800" y="381000"/>
                <a:ext cx="8534400" cy="4754122"/>
              </a:xfrm>
              <a:prstGeom prst="rect">
                <a:avLst/>
              </a:prstGeom>
              <a:noFill/>
            </p:spPr>
            <p:txBody>
              <a:bodyPr wrap="square" rtlCol="0">
                <a:spAutoFit/>
              </a:bodyPr>
              <a:lstStyle/>
              <a:p>
                <a:pPr algn="just"/>
                <a:r>
                  <a:rPr lang="en-US" sz="2000" b="1" dirty="0" smtClean="0">
                    <a:latin typeface="Times New Roman" pitchFamily="18" charset="0"/>
                    <a:cs typeface="Times New Roman" pitchFamily="18" charset="0"/>
                  </a:rPr>
                  <a:t>3. Crude Gross Migration Rate (CGMR)</a:t>
                </a:r>
              </a:p>
              <a:p>
                <a:pPr algn="just"/>
                <a:r>
                  <a:rPr lang="en-US" sz="2000" dirty="0" smtClean="0">
                    <a:latin typeface="Times New Roman" pitchFamily="18" charset="0"/>
                    <a:cs typeface="Times New Roman" pitchFamily="18" charset="0"/>
                  </a:rPr>
                  <a:t>It is determined by dividing the sum of number of in-migration and out-migration (In + O) in a year with mid year population (Pm) of the same year. In mathematical notations it is displayed as;</a:t>
                </a:r>
              </a:p>
              <a:p>
                <a:pPr algn="just"/>
                <a14:m>
                  <m:oMathPara xmlns:m="http://schemas.openxmlformats.org/officeDocument/2006/math">
                    <m:oMathParaPr>
                      <m:jc m:val="centerGroup"/>
                    </m:oMathParaPr>
                    <m:oMath xmlns:m="http://schemas.openxmlformats.org/officeDocument/2006/math">
                      <m:r>
                        <a:rPr lang="en-US" sz="2000" b="0" i="1" smtClean="0">
                          <a:latin typeface="Cambria Math"/>
                        </a:rPr>
                        <m:t>𝐶𝐺𝑀𝑅</m:t>
                      </m:r>
                      <m:r>
                        <a:rPr lang="en-US" sz="2000" b="0" i="1" smtClean="0">
                          <a:latin typeface="Cambria Math"/>
                        </a:rPr>
                        <m:t>=</m:t>
                      </m:r>
                      <m:f>
                        <m:fPr>
                          <m:ctrlPr>
                            <a:rPr lang="en-US" sz="2000" b="0" i="1" smtClean="0">
                              <a:latin typeface="Cambria Math"/>
                            </a:rPr>
                          </m:ctrlPr>
                        </m:fPr>
                        <m:num>
                          <m:r>
                            <a:rPr lang="en-US" sz="2000" b="0" i="1" smtClean="0">
                              <a:latin typeface="Cambria Math"/>
                            </a:rPr>
                            <m:t>(</m:t>
                          </m:r>
                          <m:sSub>
                            <m:sSubPr>
                              <m:ctrlPr>
                                <a:rPr lang="en-US" sz="2000" b="0" i="1" smtClean="0">
                                  <a:latin typeface="Cambria Math"/>
                                </a:rPr>
                              </m:ctrlPr>
                            </m:sSubPr>
                            <m:e>
                              <m:r>
                                <a:rPr lang="en-US" sz="2000" b="0" i="1" smtClean="0">
                                  <a:latin typeface="Cambria Math"/>
                                </a:rPr>
                                <m:t>𝐼</m:t>
                              </m:r>
                            </m:e>
                            <m:sub>
                              <m:r>
                                <a:rPr lang="en-US" sz="2000" b="0" i="1" smtClean="0">
                                  <a:latin typeface="Cambria Math"/>
                                </a:rPr>
                                <m:t>𝑛</m:t>
                              </m:r>
                            </m:sub>
                          </m:sSub>
                          <m:r>
                            <a:rPr lang="en-US" sz="2000" b="0" i="1" smtClean="0">
                              <a:latin typeface="Cambria Math"/>
                            </a:rPr>
                            <m:t>+</m:t>
                          </m:r>
                          <m:r>
                            <a:rPr lang="en-US" sz="2000" b="0" i="1" smtClean="0">
                              <a:latin typeface="Cambria Math"/>
                            </a:rPr>
                            <m:t>𝑂</m:t>
                          </m:r>
                          <m:r>
                            <a:rPr lang="en-US" sz="2000" b="0" i="1" smtClean="0">
                              <a:latin typeface="Cambria Math"/>
                            </a:rPr>
                            <m:t>)</m:t>
                          </m:r>
                        </m:num>
                        <m:den>
                          <m:sSub>
                            <m:sSubPr>
                              <m:ctrlPr>
                                <a:rPr lang="en-US" sz="2000" b="0" i="1" smtClean="0">
                                  <a:latin typeface="Cambria Math"/>
                                </a:rPr>
                              </m:ctrlPr>
                            </m:sSubPr>
                            <m:e>
                              <m:r>
                                <a:rPr lang="en-US" sz="2000" b="0" i="1" smtClean="0">
                                  <a:latin typeface="Cambria Math"/>
                                </a:rPr>
                                <m:t>𝑃</m:t>
                              </m:r>
                            </m:e>
                            <m:sub>
                              <m:r>
                                <a:rPr lang="en-US" sz="2000" b="0" i="1" smtClean="0">
                                  <a:latin typeface="Cambria Math"/>
                                </a:rPr>
                                <m:t>𝑚</m:t>
                              </m:r>
                            </m:sub>
                          </m:sSub>
                        </m:den>
                      </m:f>
                      <m:r>
                        <a:rPr lang="en-US" sz="2000" b="0" i="1" smtClean="0">
                          <a:latin typeface="Cambria Math"/>
                          <a:ea typeface="Cambria Math"/>
                        </a:rPr>
                        <m:t>×100</m:t>
                      </m:r>
                    </m:oMath>
                  </m:oMathPara>
                </a14:m>
                <a:endParaRPr lang="en-US" sz="2000" dirty="0" smtClean="0">
                  <a:latin typeface="Times New Roman" pitchFamily="18" charset="0"/>
                  <a:cs typeface="Times New Roman" pitchFamily="18" charset="0"/>
                </a:endParaRPr>
              </a:p>
              <a:p>
                <a:pPr algn="just"/>
                <a:endParaRPr lang="en-US" sz="2000" dirty="0" smtClean="0">
                  <a:latin typeface="Times New Roman" pitchFamily="18" charset="0"/>
                  <a:cs typeface="Times New Roman" pitchFamily="18" charset="0"/>
                </a:endParaRPr>
              </a:p>
              <a:p>
                <a:pPr algn="just"/>
                <a:r>
                  <a:rPr lang="en-US" sz="2000" b="1" dirty="0" smtClean="0">
                    <a:latin typeface="Times New Roman" pitchFamily="18" charset="0"/>
                    <a:cs typeface="Times New Roman" pitchFamily="18" charset="0"/>
                  </a:rPr>
                  <a:t>4. Crude Net Migration Rate</a:t>
                </a:r>
              </a:p>
              <a:p>
                <a:pPr algn="just"/>
                <a:r>
                  <a:rPr lang="en-US" sz="2000" dirty="0" smtClean="0">
                    <a:latin typeface="Times New Roman" pitchFamily="18" charset="0"/>
                    <a:cs typeface="Times New Roman" pitchFamily="18" charset="0"/>
                  </a:rPr>
                  <a:t>It is determined by dividing the difference of number of in-migrants and out-migrants (In – O) in a year with mid year population (Pm) of the same year. In mathematical notations it is shown as;</a:t>
                </a:r>
              </a:p>
              <a:p>
                <a:pPr algn="just"/>
                <a14:m>
                  <m:oMathPara xmlns:m="http://schemas.openxmlformats.org/officeDocument/2006/math">
                    <m:oMathParaPr>
                      <m:jc m:val="centerGroup"/>
                    </m:oMathParaPr>
                    <m:oMath xmlns:m="http://schemas.openxmlformats.org/officeDocument/2006/math">
                      <m:r>
                        <a:rPr lang="en-US" sz="2000" b="0" i="1" smtClean="0">
                          <a:latin typeface="Cambria Math"/>
                        </a:rPr>
                        <m:t>𝐶𝑁𝑀𝑅</m:t>
                      </m:r>
                      <m:r>
                        <a:rPr lang="en-US" sz="2000" b="0" i="1" smtClean="0">
                          <a:latin typeface="Cambria Math"/>
                        </a:rPr>
                        <m:t>=</m:t>
                      </m:r>
                      <m:f>
                        <m:fPr>
                          <m:ctrlPr>
                            <a:rPr lang="en-US" sz="2000" b="0" i="1" smtClean="0">
                              <a:latin typeface="Cambria Math"/>
                            </a:rPr>
                          </m:ctrlPr>
                        </m:fPr>
                        <m:num>
                          <m:r>
                            <a:rPr lang="en-US" sz="2000" b="0" i="1" smtClean="0">
                              <a:latin typeface="Cambria Math"/>
                            </a:rPr>
                            <m:t>(</m:t>
                          </m:r>
                          <m:sSub>
                            <m:sSubPr>
                              <m:ctrlPr>
                                <a:rPr lang="en-US" sz="2000" b="0" i="1" smtClean="0">
                                  <a:latin typeface="Cambria Math"/>
                                </a:rPr>
                              </m:ctrlPr>
                            </m:sSubPr>
                            <m:e>
                              <m:r>
                                <a:rPr lang="en-US" sz="2000" b="0" i="1" smtClean="0">
                                  <a:latin typeface="Cambria Math"/>
                                </a:rPr>
                                <m:t>𝐼</m:t>
                              </m:r>
                            </m:e>
                            <m:sub>
                              <m:r>
                                <a:rPr lang="en-US" sz="2000" b="0" i="1" smtClean="0">
                                  <a:latin typeface="Cambria Math"/>
                                </a:rPr>
                                <m:t>𝑛</m:t>
                              </m:r>
                            </m:sub>
                          </m:sSub>
                          <m:r>
                            <a:rPr lang="en-US" sz="2000" b="0" i="1" smtClean="0">
                              <a:latin typeface="Cambria Math"/>
                            </a:rPr>
                            <m:t>−</m:t>
                          </m:r>
                          <m:r>
                            <a:rPr lang="en-US" sz="2000" b="0" i="1" smtClean="0">
                              <a:latin typeface="Cambria Math"/>
                            </a:rPr>
                            <m:t>𝑂</m:t>
                          </m:r>
                          <m:r>
                            <a:rPr lang="en-US" sz="2000" b="0" i="1" smtClean="0">
                              <a:latin typeface="Cambria Math"/>
                            </a:rPr>
                            <m:t>)</m:t>
                          </m:r>
                        </m:num>
                        <m:den>
                          <m:sSub>
                            <m:sSubPr>
                              <m:ctrlPr>
                                <a:rPr lang="en-US" sz="2000" b="0" i="1" smtClean="0">
                                  <a:latin typeface="Cambria Math"/>
                                </a:rPr>
                              </m:ctrlPr>
                            </m:sSubPr>
                            <m:e>
                              <m:r>
                                <a:rPr lang="en-US" sz="2000" b="0" i="1" smtClean="0">
                                  <a:latin typeface="Cambria Math"/>
                                </a:rPr>
                                <m:t>𝑃</m:t>
                              </m:r>
                            </m:e>
                            <m:sub>
                              <m:r>
                                <a:rPr lang="en-US" sz="2000" b="0" i="1" smtClean="0">
                                  <a:latin typeface="Cambria Math"/>
                                </a:rPr>
                                <m:t>𝑚</m:t>
                              </m:r>
                            </m:sub>
                          </m:sSub>
                        </m:den>
                      </m:f>
                      <m:r>
                        <a:rPr lang="en-US" sz="2000" b="0" i="1" smtClean="0">
                          <a:latin typeface="Cambria Math"/>
                          <a:ea typeface="Cambria Math"/>
                        </a:rPr>
                        <m:t>×100</m:t>
                      </m:r>
                    </m:oMath>
                  </m:oMathPara>
                </a14:m>
                <a:endParaRPr lang="en-US" sz="2000" b="0" dirty="0" smtClean="0">
                  <a:latin typeface="Times New Roman" pitchFamily="18" charset="0"/>
                  <a:ea typeface="Cambria Math"/>
                  <a:cs typeface="Times New Roman" pitchFamily="18" charset="0"/>
                </a:endParaRPr>
              </a:p>
              <a:p>
                <a:pPr algn="just"/>
                <a:endParaRPr lang="en-US" sz="2000" dirty="0" smtClean="0">
                  <a:latin typeface="Times New Roman" pitchFamily="18" charset="0"/>
                  <a:cs typeface="Times New Roman" pitchFamily="18" charset="0"/>
                </a:endParaRPr>
              </a:p>
              <a:p>
                <a:pPr algn="just"/>
                <a:endParaRPr lang="en-US" sz="2000" dirty="0">
                  <a:latin typeface="Times New Roman" pitchFamily="18" charset="0"/>
                  <a:cs typeface="Times New Roman" pitchFamily="18" charset="0"/>
                </a:endParaRPr>
              </a:p>
            </p:txBody>
          </p:sp>
        </mc:Choice>
        <mc:Fallback>
          <p:sp>
            <p:nvSpPr>
              <p:cNvPr id="2" name="TextBox 1"/>
              <p:cNvSpPr txBox="1">
                <a:spLocks noRot="1" noChangeAspect="1" noMove="1" noResize="1" noEditPoints="1" noAdjustHandles="1" noChangeArrowheads="1" noChangeShapeType="1" noTextEdit="1"/>
              </p:cNvSpPr>
              <p:nvPr/>
            </p:nvSpPr>
            <p:spPr>
              <a:xfrm>
                <a:off x="304800" y="381000"/>
                <a:ext cx="8534400" cy="4754122"/>
              </a:xfrm>
              <a:prstGeom prst="rect">
                <a:avLst/>
              </a:prstGeom>
              <a:blipFill rotWithShape="1">
                <a:blip r:embed="rId2"/>
                <a:stretch>
                  <a:fillRect l="-714" t="-642" r="-714"/>
                </a:stretch>
              </a:blipFill>
            </p:spPr>
            <p:txBody>
              <a:bodyPr/>
              <a:lstStyle/>
              <a:p>
                <a:r>
                  <a:rPr lang="en-US">
                    <a:noFill/>
                  </a:rPr>
                  <a:t> </a:t>
                </a:r>
              </a:p>
            </p:txBody>
          </p:sp>
        </mc:Fallback>
      </mc:AlternateContent>
    </p:spTree>
    <p:extLst>
      <p:ext uri="{BB962C8B-B14F-4D97-AF65-F5344CB8AC3E}">
        <p14:creationId xmlns:p14="http://schemas.microsoft.com/office/powerpoint/2010/main" val="9420184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381000"/>
            <a:ext cx="8610600" cy="3539430"/>
          </a:xfrm>
          <a:prstGeom prst="rect">
            <a:avLst/>
          </a:prstGeom>
          <a:noFill/>
        </p:spPr>
        <p:txBody>
          <a:bodyPr wrap="square" rtlCol="0">
            <a:spAutoFit/>
          </a:bodyPr>
          <a:lstStyle/>
          <a:p>
            <a:pPr algn="just"/>
            <a:r>
              <a:rPr lang="en-US" sz="2400" b="1" dirty="0" smtClean="0">
                <a:latin typeface="Times New Roman" pitchFamily="18" charset="0"/>
                <a:cs typeface="Times New Roman" pitchFamily="18" charset="0"/>
              </a:rPr>
              <a:t>Question</a:t>
            </a:r>
          </a:p>
          <a:p>
            <a:pPr algn="just"/>
            <a:r>
              <a:rPr lang="en-US" sz="2000" b="1"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The population of Pakistan as on 5</a:t>
            </a:r>
            <a:r>
              <a:rPr lang="en-US" sz="2000" baseline="30000" dirty="0" smtClean="0">
                <a:latin typeface="Times New Roman" pitchFamily="18" charset="0"/>
                <a:cs typeface="Times New Roman" pitchFamily="18" charset="0"/>
              </a:rPr>
              <a:t>th</a:t>
            </a:r>
            <a:r>
              <a:rPr lang="en-US" sz="2000" dirty="0" smtClean="0">
                <a:latin typeface="Times New Roman" pitchFamily="18" charset="0"/>
                <a:cs typeface="Times New Roman" pitchFamily="18" charset="0"/>
              </a:rPr>
              <a:t> March 1998 was 132352279, migrants during the last one year were 841220 persons (assuming out-migrants are equal to in-migrants at national level) and population average annual growth rate during that year was 2.06 percent, Calculate CGMR and CNMR.</a:t>
            </a:r>
          </a:p>
          <a:p>
            <a:pPr algn="just"/>
            <a:endParaRPr lang="en-US" sz="2000" dirty="0" smtClean="0">
              <a:latin typeface="Times New Roman" pitchFamily="18" charset="0"/>
              <a:cs typeface="Times New Roman" pitchFamily="18" charset="0"/>
            </a:endParaRPr>
          </a:p>
          <a:p>
            <a:pPr algn="just"/>
            <a:endParaRPr lang="en-US" sz="2000" dirty="0" smtClean="0">
              <a:latin typeface="Times New Roman" pitchFamily="18" charset="0"/>
              <a:cs typeface="Times New Roman" pitchFamily="18" charset="0"/>
            </a:endParaRPr>
          </a:p>
          <a:p>
            <a:pPr algn="just"/>
            <a:endParaRPr lang="en-US" sz="2000" dirty="0" smtClean="0">
              <a:latin typeface="Times New Roman" pitchFamily="18" charset="0"/>
              <a:cs typeface="Times New Roman" pitchFamily="18" charset="0"/>
            </a:endParaRPr>
          </a:p>
          <a:p>
            <a:pPr algn="just"/>
            <a:endParaRPr lang="en-US" sz="2000" dirty="0" smtClean="0">
              <a:latin typeface="Times New Roman" pitchFamily="18" charset="0"/>
              <a:cs typeface="Times New Roman" pitchFamily="18" charset="0"/>
            </a:endParaRPr>
          </a:p>
          <a:p>
            <a:endParaRPr lang="en-US" sz="2000" dirty="0" smtClean="0"/>
          </a:p>
          <a:p>
            <a:endParaRPr lang="en-US" sz="2000" dirty="0"/>
          </a:p>
        </p:txBody>
      </p:sp>
    </p:spTree>
    <p:extLst>
      <p:ext uri="{BB962C8B-B14F-4D97-AF65-F5344CB8AC3E}">
        <p14:creationId xmlns:p14="http://schemas.microsoft.com/office/powerpoint/2010/main" val="362083056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104</TotalTime>
  <Words>355</Words>
  <Application>Microsoft Office PowerPoint</Application>
  <PresentationFormat>On-screen Show (4:3)</PresentationFormat>
  <Paragraphs>39</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DELL</dc:creator>
  <cp:lastModifiedBy>DELL</cp:lastModifiedBy>
  <cp:revision>7</cp:revision>
  <dcterms:created xsi:type="dcterms:W3CDTF">2020-03-25T13:06:53Z</dcterms:created>
  <dcterms:modified xsi:type="dcterms:W3CDTF">2020-03-26T05:33:57Z</dcterms:modified>
</cp:coreProperties>
</file>