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66" y="-9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3AC2F-4AAE-5C4F-ADD2-CB2838B19990}"/>
              </a:ext>
            </a:extLst>
          </p:cNvPr>
          <p:cNvSpPr>
            <a:spLocks noGrp="1"/>
          </p:cNvSpPr>
          <p:nvPr>
            <p:ph type="ctrTitle"/>
          </p:nvPr>
        </p:nvSpPr>
        <p:spPr>
          <a:xfrm>
            <a:off x="1582271" y="-1144960"/>
            <a:ext cx="8915399" cy="2565400"/>
          </a:xfrm>
        </p:spPr>
        <p:txBody>
          <a:bodyPr/>
          <a:lstStyle/>
          <a:p>
            <a:r>
              <a:rPr lang="en-US" b="1" dirty="0"/>
              <a:t>Bacterial</a:t>
            </a:r>
            <a:r>
              <a:rPr lang="en-US" dirty="0"/>
              <a:t> </a:t>
            </a:r>
            <a:r>
              <a:rPr lang="en-US" b="1" dirty="0"/>
              <a:t>Discovery</a:t>
            </a:r>
            <a:r>
              <a:rPr lang="en-US" dirty="0"/>
              <a:t> </a:t>
            </a:r>
            <a:r>
              <a:rPr lang="en-US" b="1" dirty="0"/>
              <a:t>:</a:t>
            </a:r>
          </a:p>
        </p:txBody>
      </p:sp>
      <p:sp>
        <p:nvSpPr>
          <p:cNvPr id="3" name="Subtitle 2">
            <a:extLst>
              <a:ext uri="{FF2B5EF4-FFF2-40B4-BE49-F238E27FC236}">
                <a16:creationId xmlns:a16="http://schemas.microsoft.com/office/drawing/2014/main" id="{179BEDA5-1265-4846-ACFB-874B08376229}"/>
              </a:ext>
            </a:extLst>
          </p:cNvPr>
          <p:cNvSpPr>
            <a:spLocks noGrp="1"/>
          </p:cNvSpPr>
          <p:nvPr>
            <p:ph type="subTitle" idx="1"/>
          </p:nvPr>
        </p:nvSpPr>
        <p:spPr>
          <a:xfrm>
            <a:off x="1638299" y="1718235"/>
            <a:ext cx="8915399" cy="4139981"/>
          </a:xfrm>
        </p:spPr>
        <p:txBody>
          <a:bodyPr anchor="t">
            <a:normAutofit lnSpcReduction="10000"/>
          </a:bodyPr>
          <a:lstStyle/>
          <a:p>
            <a:r>
              <a:rPr lang="en-US"/>
              <a:t>Bacteria were first observed by the Dutch microscopist</a:t>
            </a:r>
            <a:r>
              <a:rPr lang="en-US" sz="2000" b="1"/>
              <a:t> Antonie van Leeuwenhoek</a:t>
            </a:r>
            <a:r>
              <a:rPr lang="en-US"/>
              <a:t> in 1676, using a single-lens microscope of his own design. He then published his observations in a series of letters to the Royal Society of London. Bacteria were Leeuwenhoek’s most remarkable microscopic discovery.</a:t>
            </a:r>
          </a:p>
          <a:p>
            <a:r>
              <a:rPr lang="en-US"/>
              <a:t>Bacteria (singlular bacterium) are a type of biological cell.They constitute a large domain of prokaryotic microorganisms. Typically a few micrometres in length, bacteria have a number of shapes, ranging from spheres to rods and spirals. Bacteria were among the first life forms to appear on Earth, and are present in most of its habitats. Bacteria inhabit soil, water, acidic hot springs, radioactive waste and the deep biosphere of the earth’s crust. Bacteria also live in symbiotic and parasitic relationships with plants and animals. Most bacteria have not been characterised, and only about 27 percent of the bacterial phyla have species that can be grown in the laboratory.The study of bacteria is known as bacteriology, a branch of microbiology.</a:t>
            </a:r>
          </a:p>
        </p:txBody>
      </p:sp>
    </p:spTree>
    <p:extLst>
      <p:ext uri="{BB962C8B-B14F-4D97-AF65-F5344CB8AC3E}">
        <p14:creationId xmlns:p14="http://schemas.microsoft.com/office/powerpoint/2010/main" val="1377290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05959-2540-514A-AFCA-017505D2D064}"/>
              </a:ext>
            </a:extLst>
          </p:cNvPr>
          <p:cNvSpPr>
            <a:spLocks noGrp="1"/>
          </p:cNvSpPr>
          <p:nvPr>
            <p:ph type="title"/>
          </p:nvPr>
        </p:nvSpPr>
        <p:spPr>
          <a:xfrm>
            <a:off x="2163366" y="661463"/>
            <a:ext cx="8911687" cy="1280890"/>
          </a:xfrm>
        </p:spPr>
        <p:txBody>
          <a:bodyPr/>
          <a:lstStyle/>
          <a:p>
            <a:r>
              <a:rPr lang="en-US" b="1"/>
              <a:t>Skin infections</a:t>
            </a:r>
            <a:r>
              <a:rPr lang="en-US"/>
              <a:t> :</a:t>
            </a:r>
          </a:p>
        </p:txBody>
      </p:sp>
      <p:sp>
        <p:nvSpPr>
          <p:cNvPr id="3" name="Content Placeholder 2">
            <a:extLst>
              <a:ext uri="{FF2B5EF4-FFF2-40B4-BE49-F238E27FC236}">
                <a16:creationId xmlns:a16="http://schemas.microsoft.com/office/drawing/2014/main" id="{A5953F4B-80C8-2145-A29F-8959D8211933}"/>
              </a:ext>
            </a:extLst>
          </p:cNvPr>
          <p:cNvSpPr>
            <a:spLocks noGrp="1"/>
          </p:cNvSpPr>
          <p:nvPr>
            <p:ph idx="1"/>
          </p:nvPr>
        </p:nvSpPr>
        <p:spPr>
          <a:xfrm>
            <a:off x="2159653" y="1942353"/>
            <a:ext cx="8915400" cy="3777622"/>
          </a:xfrm>
        </p:spPr>
        <p:txBody>
          <a:bodyPr/>
          <a:lstStyle/>
          <a:p>
            <a:r>
              <a:rPr lang="en-US"/>
              <a:t>Most skin infections develop when bacteria enter the body through breaks in the skin. These breaks may occur as a result of surgical incisions or injuries such as cuts, scrapes, and burns.
Two common skin infections are cellulitis and impetigo.</a:t>
            </a:r>
          </a:p>
        </p:txBody>
      </p:sp>
    </p:spTree>
    <p:extLst>
      <p:ext uri="{BB962C8B-B14F-4D97-AF65-F5344CB8AC3E}">
        <p14:creationId xmlns:p14="http://schemas.microsoft.com/office/powerpoint/2010/main" val="659534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7CA82-56EC-5E46-BFB9-ECC167C7394A}"/>
              </a:ext>
            </a:extLst>
          </p:cNvPr>
          <p:cNvSpPr>
            <a:spLocks noGrp="1"/>
          </p:cNvSpPr>
          <p:nvPr>
            <p:ph type="title"/>
          </p:nvPr>
        </p:nvSpPr>
        <p:spPr>
          <a:xfrm>
            <a:off x="1939248" y="586757"/>
            <a:ext cx="8911687" cy="1280890"/>
          </a:xfrm>
        </p:spPr>
        <p:txBody>
          <a:bodyPr/>
          <a:lstStyle/>
          <a:p>
            <a:r>
              <a:rPr lang="en-US" b="1"/>
              <a:t>Sexually transmitted infections</a:t>
            </a:r>
            <a:r>
              <a:rPr lang="en-US"/>
              <a:t>: </a:t>
            </a:r>
          </a:p>
        </p:txBody>
      </p:sp>
      <p:sp>
        <p:nvSpPr>
          <p:cNvPr id="3" name="Content Placeholder 2">
            <a:extLst>
              <a:ext uri="{FF2B5EF4-FFF2-40B4-BE49-F238E27FC236}">
                <a16:creationId xmlns:a16="http://schemas.microsoft.com/office/drawing/2014/main" id="{5DB0125B-9642-B849-B398-8AFD31E75854}"/>
              </a:ext>
            </a:extLst>
          </p:cNvPr>
          <p:cNvSpPr>
            <a:spLocks noGrp="1"/>
          </p:cNvSpPr>
          <p:nvPr>
            <p:ph idx="1"/>
          </p:nvPr>
        </p:nvSpPr>
        <p:spPr>
          <a:xfrm>
            <a:off x="1939248" y="1722717"/>
            <a:ext cx="8915400" cy="3777622"/>
          </a:xfrm>
        </p:spPr>
        <p:txBody>
          <a:bodyPr/>
          <a:lstStyle/>
          <a:p>
            <a:r>
              <a:rPr lang="en-US"/>
              <a:t>A number of sexually transmitted infections (STIs) develop due to bacteria. Most bacterial STIs can infect anyone.
Some common bacterial STIs include:
chlamydia
gonorrhea
syphilis</a:t>
            </a:r>
          </a:p>
        </p:txBody>
      </p:sp>
    </p:spTree>
    <p:extLst>
      <p:ext uri="{BB962C8B-B14F-4D97-AF65-F5344CB8AC3E}">
        <p14:creationId xmlns:p14="http://schemas.microsoft.com/office/powerpoint/2010/main" val="3676578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B842A-F00C-4D42-8F8C-7C14DE394A20}"/>
              </a:ext>
            </a:extLst>
          </p:cNvPr>
          <p:cNvSpPr>
            <a:spLocks noGrp="1"/>
          </p:cNvSpPr>
          <p:nvPr>
            <p:ph type="title"/>
          </p:nvPr>
        </p:nvSpPr>
        <p:spPr>
          <a:xfrm>
            <a:off x="1957925" y="522942"/>
            <a:ext cx="8911687" cy="971176"/>
          </a:xfrm>
        </p:spPr>
        <p:txBody>
          <a:bodyPr/>
          <a:lstStyle/>
          <a:p>
            <a:r>
              <a:rPr lang="en-US" b="1"/>
              <a:t>Throat infections</a:t>
            </a:r>
            <a:r>
              <a:rPr lang="en-US"/>
              <a:t> :</a:t>
            </a:r>
          </a:p>
        </p:txBody>
      </p:sp>
      <p:sp>
        <p:nvSpPr>
          <p:cNvPr id="3" name="Content Placeholder 2">
            <a:extLst>
              <a:ext uri="{FF2B5EF4-FFF2-40B4-BE49-F238E27FC236}">
                <a16:creationId xmlns:a16="http://schemas.microsoft.com/office/drawing/2014/main" id="{6C76415E-0988-3944-8F3E-6C47F1B9E335}"/>
              </a:ext>
            </a:extLst>
          </p:cNvPr>
          <p:cNvSpPr>
            <a:spLocks noGrp="1"/>
          </p:cNvSpPr>
          <p:nvPr>
            <p:ph idx="1"/>
          </p:nvPr>
        </p:nvSpPr>
        <p:spPr>
          <a:xfrm>
            <a:off x="1957925" y="1486647"/>
            <a:ext cx="8915400" cy="3777622"/>
          </a:xfrm>
        </p:spPr>
        <p:txBody>
          <a:bodyPr>
            <a:normAutofit/>
          </a:bodyPr>
          <a:lstStyle/>
          <a:p>
            <a:r>
              <a:rPr lang="en-US"/>
              <a:t>The most common symptoms of strep throat include:
a sore throat
pain when swallowing
tiny red dots along the roof of the mouth
discoloration and swelling of the tonsils
swollen lymph nodes in the front of the neck
fever
Strep throat is much more common in children and adolescents. In the United States, as many as 3 in 10 children who experience a sore throat have strep throat.</a:t>
            </a:r>
          </a:p>
        </p:txBody>
      </p:sp>
    </p:spTree>
    <p:extLst>
      <p:ext uri="{BB962C8B-B14F-4D97-AF65-F5344CB8AC3E}">
        <p14:creationId xmlns:p14="http://schemas.microsoft.com/office/powerpoint/2010/main" val="315530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492C5-3D28-2F40-B30A-F1416E734EED}"/>
              </a:ext>
            </a:extLst>
          </p:cNvPr>
          <p:cNvSpPr>
            <a:spLocks noGrp="1"/>
          </p:cNvSpPr>
          <p:nvPr>
            <p:ph type="title"/>
          </p:nvPr>
        </p:nvSpPr>
        <p:spPr>
          <a:xfrm>
            <a:off x="1942353" y="747060"/>
            <a:ext cx="8609490" cy="1811616"/>
          </a:xfrm>
        </p:spPr>
        <p:txBody>
          <a:bodyPr/>
          <a:lstStyle/>
          <a:p>
            <a:r>
              <a:rPr lang="en-US" b="1"/>
              <a:t>Ear infections</a:t>
            </a:r>
            <a:r>
              <a:rPr lang="en-US"/>
              <a:t> : </a:t>
            </a:r>
          </a:p>
        </p:txBody>
      </p:sp>
      <p:sp>
        <p:nvSpPr>
          <p:cNvPr id="3" name="Content Placeholder 2">
            <a:extLst>
              <a:ext uri="{FF2B5EF4-FFF2-40B4-BE49-F238E27FC236}">
                <a16:creationId xmlns:a16="http://schemas.microsoft.com/office/drawing/2014/main" id="{5FEAAC0C-F743-FB4F-A509-1EF2CEFE2F6A}"/>
              </a:ext>
            </a:extLst>
          </p:cNvPr>
          <p:cNvSpPr>
            <a:spLocks noGrp="1"/>
          </p:cNvSpPr>
          <p:nvPr>
            <p:ph idx="1"/>
          </p:nvPr>
        </p:nvSpPr>
        <p:spPr>
          <a:xfrm>
            <a:off x="1942353" y="1890806"/>
            <a:ext cx="8915400" cy="3777622"/>
          </a:xfrm>
        </p:spPr>
        <p:txBody>
          <a:bodyPr/>
          <a:lstStyle/>
          <a:p>
            <a:r>
              <a:rPr lang="en-US"/>
              <a:t>The symptoms of an ear infection usually come on very quickly and may include:
pain or pressure inside the ear
a feeling of fullness inside the ear
drainage from the ear
itching and irritation in and around the ear
scaliness of the skin around the ear
partial hearing loss
fever</a:t>
            </a:r>
          </a:p>
        </p:txBody>
      </p:sp>
    </p:spTree>
    <p:extLst>
      <p:ext uri="{BB962C8B-B14F-4D97-AF65-F5344CB8AC3E}">
        <p14:creationId xmlns:p14="http://schemas.microsoft.com/office/powerpoint/2010/main" val="2446191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4781C-622C-9D4F-83F2-8F54232A9DB2}"/>
              </a:ext>
            </a:extLst>
          </p:cNvPr>
          <p:cNvSpPr>
            <a:spLocks noGrp="1"/>
          </p:cNvSpPr>
          <p:nvPr>
            <p:ph type="title"/>
          </p:nvPr>
        </p:nvSpPr>
        <p:spPr>
          <a:xfrm>
            <a:off x="1882950" y="591925"/>
            <a:ext cx="8911687" cy="1293159"/>
          </a:xfrm>
        </p:spPr>
        <p:txBody>
          <a:bodyPr/>
          <a:lstStyle/>
          <a:p>
            <a:r>
              <a:rPr lang="en-US" b="1"/>
              <a:t>Gastrointestinal infections : </a:t>
            </a:r>
          </a:p>
        </p:txBody>
      </p:sp>
      <p:sp>
        <p:nvSpPr>
          <p:cNvPr id="3" name="Content Placeholder 2">
            <a:extLst>
              <a:ext uri="{FF2B5EF4-FFF2-40B4-BE49-F238E27FC236}">
                <a16:creationId xmlns:a16="http://schemas.microsoft.com/office/drawing/2014/main" id="{4D94667E-CADB-844A-B9AF-90F0FA88EF8F}"/>
              </a:ext>
            </a:extLst>
          </p:cNvPr>
          <p:cNvSpPr>
            <a:spLocks noGrp="1"/>
          </p:cNvSpPr>
          <p:nvPr>
            <p:ph idx="1"/>
          </p:nvPr>
        </p:nvSpPr>
        <p:spPr>
          <a:xfrm>
            <a:off x="1882950" y="1885084"/>
            <a:ext cx="8915400" cy="3777622"/>
          </a:xfrm>
        </p:spPr>
        <p:txBody>
          <a:bodyPr>
            <a:normAutofit lnSpcReduction="10000"/>
          </a:bodyPr>
          <a:lstStyle/>
          <a:p>
            <a:r>
              <a:rPr lang="en-US"/>
              <a:t>Although different species of bacteria cause slightly different symptoms, most tend to cause several of the following:
pain and tenderness in the stomach
nausea and vomiting
loss of appetite
frequent bowel movements
diarrhea that can be loose, watery, or bloody
feeling the need to go to the bathroom even when the bowel is empty
inflammation of the colon
fever</a:t>
            </a:r>
          </a:p>
        </p:txBody>
      </p:sp>
    </p:spTree>
    <p:extLst>
      <p:ext uri="{BB962C8B-B14F-4D97-AF65-F5344CB8AC3E}">
        <p14:creationId xmlns:p14="http://schemas.microsoft.com/office/powerpoint/2010/main" val="137818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E3CA-96F0-BE44-B567-2D037CAF1545}"/>
              </a:ext>
            </a:extLst>
          </p:cNvPr>
          <p:cNvSpPr>
            <a:spLocks noGrp="1"/>
          </p:cNvSpPr>
          <p:nvPr>
            <p:ph type="title"/>
          </p:nvPr>
        </p:nvSpPr>
        <p:spPr>
          <a:xfrm>
            <a:off x="2088661" y="661463"/>
            <a:ext cx="8911687" cy="1280890"/>
          </a:xfrm>
        </p:spPr>
        <p:txBody>
          <a:bodyPr/>
          <a:lstStyle/>
          <a:p>
            <a:r>
              <a:rPr lang="en-US" b="1"/>
              <a:t>References : </a:t>
            </a:r>
          </a:p>
        </p:txBody>
      </p:sp>
      <p:sp>
        <p:nvSpPr>
          <p:cNvPr id="3" name="Content Placeholder 2">
            <a:extLst>
              <a:ext uri="{FF2B5EF4-FFF2-40B4-BE49-F238E27FC236}">
                <a16:creationId xmlns:a16="http://schemas.microsoft.com/office/drawing/2014/main" id="{10AF1867-8417-2E4E-8F56-62403B2A4D31}"/>
              </a:ext>
            </a:extLst>
          </p:cNvPr>
          <p:cNvSpPr>
            <a:spLocks noGrp="1"/>
          </p:cNvSpPr>
          <p:nvPr>
            <p:ph idx="1"/>
          </p:nvPr>
        </p:nvSpPr>
        <p:spPr>
          <a:xfrm>
            <a:off x="2084948" y="1942353"/>
            <a:ext cx="8915400" cy="3777622"/>
          </a:xfrm>
        </p:spPr>
        <p:txBody>
          <a:bodyPr/>
          <a:lstStyle/>
          <a:p>
            <a:pPr>
              <a:buFont typeface="+mj-lt"/>
              <a:buAutoNum type="arabicPeriod"/>
            </a:pPr>
            <a:r>
              <a:rPr lang="en-US"/>
              <a:t> Woese CR, Kandler O, Wheelis ML (June 1990). “Towards a natural system of organisms: proposal for the domains Archaea, Bacteria, and Eucarya”.
Pavan ME, et al. (May 2018). “Proposal for a new classification of a deep branching bacterial phylogenetic lineage”.
Woese CR, Fox GE (November 1977). “Phylogenetic structure of the prokaryotic domain: the primary kingdoms”.
Fredrickson JK, Zachara JM, Balkwill DL, Kennedy D, Li SM, Kostandarithes HM, Daly MJ, Romine MF, Brockman FJ (July 2004). “Geomicrobiology of high-level nuclear waste-contaminated vadose sediments at the Hanford site, Washington state”.</a:t>
            </a:r>
          </a:p>
        </p:txBody>
      </p:sp>
    </p:spTree>
    <p:extLst>
      <p:ext uri="{BB962C8B-B14F-4D97-AF65-F5344CB8AC3E}">
        <p14:creationId xmlns:p14="http://schemas.microsoft.com/office/powerpoint/2010/main" val="118554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7DEBF-CB50-394E-A4DC-CF12E9278A88}"/>
              </a:ext>
            </a:extLst>
          </p:cNvPr>
          <p:cNvSpPr>
            <a:spLocks noGrp="1"/>
          </p:cNvSpPr>
          <p:nvPr>
            <p:ph type="title"/>
          </p:nvPr>
        </p:nvSpPr>
        <p:spPr>
          <a:xfrm>
            <a:off x="1624852" y="608853"/>
            <a:ext cx="10100165" cy="2820147"/>
          </a:xfrm>
        </p:spPr>
        <p:txBody>
          <a:bodyPr/>
          <a:lstStyle/>
          <a:p>
            <a:r>
              <a:rPr lang="en-US" b="1"/>
              <a:t>Evolution</a:t>
            </a:r>
            <a:r>
              <a:rPr lang="en-US"/>
              <a:t> </a:t>
            </a:r>
            <a:r>
              <a:rPr lang="en-US" b="1"/>
              <a:t>of</a:t>
            </a:r>
            <a:r>
              <a:rPr lang="en-US"/>
              <a:t> </a:t>
            </a:r>
            <a:r>
              <a:rPr lang="en-US" b="1"/>
              <a:t>bacteria :</a:t>
            </a:r>
          </a:p>
        </p:txBody>
      </p:sp>
      <p:sp>
        <p:nvSpPr>
          <p:cNvPr id="3" name="Content Placeholder 2">
            <a:extLst>
              <a:ext uri="{FF2B5EF4-FFF2-40B4-BE49-F238E27FC236}">
                <a16:creationId xmlns:a16="http://schemas.microsoft.com/office/drawing/2014/main" id="{7CF1846D-0AF0-7D41-99AE-A339CCB84F00}"/>
              </a:ext>
            </a:extLst>
          </p:cNvPr>
          <p:cNvSpPr>
            <a:spLocks noGrp="1"/>
          </p:cNvSpPr>
          <p:nvPr>
            <p:ph idx="1"/>
          </p:nvPr>
        </p:nvSpPr>
        <p:spPr>
          <a:xfrm>
            <a:off x="1624852" y="1407213"/>
            <a:ext cx="8915400" cy="4043574"/>
          </a:xfrm>
        </p:spPr>
        <p:txBody>
          <a:bodyPr>
            <a:normAutofit fontScale="85000" lnSpcReduction="20000"/>
          </a:bodyPr>
          <a:lstStyle/>
          <a:p>
            <a:r>
              <a:rPr lang="en-US" dirty="0"/>
              <a:t>The ancestors of modern bacteria were unicellular microorganisms that were the first forms of life to appear on Earth, about 4 billion years ago. For about 3 billion years, most organisms were microscopic, and bacteria were the dominant forms of life.
Although bacterial fossils exist, such as </a:t>
            </a:r>
            <a:r>
              <a:rPr lang="en-US" dirty="0" err="1"/>
              <a:t>stromatolites</a:t>
            </a:r>
            <a:r>
              <a:rPr lang="en-US" dirty="0"/>
              <a:t>, their lack of distinctive morphology prevents them from being used to examine the history of bacterial evolution, or to date the time of origin of a particular bacterial species. However, gene sequences can be used to reconstruct the bacterial phylogeny, and these studies indicate that bacteria diverged first from the </a:t>
            </a:r>
            <a:r>
              <a:rPr lang="en-US" dirty="0" err="1"/>
              <a:t>archaeal</a:t>
            </a:r>
            <a:r>
              <a:rPr lang="en-US" dirty="0"/>
              <a:t>/eukaryotic </a:t>
            </a:r>
            <a:r>
              <a:rPr lang="en-US" dirty="0" err="1"/>
              <a:t>lineage.The</a:t>
            </a:r>
            <a:r>
              <a:rPr lang="en-US" dirty="0"/>
              <a:t> most recent common ancestor of bacteria and </a:t>
            </a:r>
            <a:r>
              <a:rPr lang="en-US" dirty="0" err="1"/>
              <a:t>archaea</a:t>
            </a:r>
            <a:r>
              <a:rPr lang="en-US" dirty="0"/>
              <a:t> was probably a </a:t>
            </a:r>
            <a:r>
              <a:rPr lang="en-US" dirty="0" err="1"/>
              <a:t>hyperthermophile</a:t>
            </a:r>
            <a:r>
              <a:rPr lang="en-US" dirty="0"/>
              <a:t> that lived about 2.5 billion – 3.2 billion years </a:t>
            </a:r>
            <a:r>
              <a:rPr lang="en-US" dirty="0" err="1"/>
              <a:t>ago.The</a:t>
            </a:r>
            <a:r>
              <a:rPr lang="en-US" dirty="0"/>
              <a:t> earliest life on land may have been bacteria some 3.22 billion years ago.
Bacteria were also involved in the second great evolutionary divergence, that of the </a:t>
            </a:r>
            <a:r>
              <a:rPr lang="en-US" dirty="0" err="1"/>
              <a:t>archaea</a:t>
            </a:r>
            <a:r>
              <a:rPr lang="en-US" dirty="0"/>
              <a:t> and eukaryotes. Here, eukaryotes resulted from the entering of ancient bacteria into endosymbiotic associations with the ancestors of eukaryotic cells, which were themselves possibly related to the </a:t>
            </a:r>
            <a:r>
              <a:rPr lang="en-US" dirty="0" err="1"/>
              <a:t>Archaea.This</a:t>
            </a:r>
            <a:r>
              <a:rPr lang="en-US" dirty="0"/>
              <a:t> involved the engulfment by proto-eukaryotic cells of </a:t>
            </a:r>
            <a:r>
              <a:rPr lang="en-US" dirty="0" err="1"/>
              <a:t>alphaproteobacterial</a:t>
            </a:r>
            <a:r>
              <a:rPr lang="en-US" dirty="0"/>
              <a:t> </a:t>
            </a:r>
            <a:r>
              <a:rPr lang="en-US" dirty="0" err="1"/>
              <a:t>symbionts</a:t>
            </a:r>
            <a:r>
              <a:rPr lang="en-US" dirty="0"/>
              <a:t> to form either mitochondria or </a:t>
            </a:r>
            <a:r>
              <a:rPr lang="en-US" dirty="0" err="1"/>
              <a:t>hydrogenosomes</a:t>
            </a:r>
            <a:r>
              <a:rPr lang="en-US" dirty="0"/>
              <a:t>, which are still found in all known </a:t>
            </a:r>
            <a:r>
              <a:rPr lang="en-US" dirty="0" err="1"/>
              <a:t>Eukarya</a:t>
            </a:r>
            <a:r>
              <a:rPr lang="en-US" dirty="0"/>
              <a:t> (sometimes in highly reduced form, e.g. in ancient “</a:t>
            </a:r>
            <a:r>
              <a:rPr lang="en-US" dirty="0" err="1"/>
              <a:t>amitochondrial</a:t>
            </a:r>
            <a:r>
              <a:rPr lang="en-US" dirty="0"/>
              <a:t>” protozoa). Later, some eukaryotes that already contained mitochondria also engulfed cyanobacteria-like organisms, leading to the formation of chloroplasts in algae and plants. This is known as primary endosymbiosis.</a:t>
            </a:r>
          </a:p>
        </p:txBody>
      </p:sp>
    </p:spTree>
    <p:extLst>
      <p:ext uri="{BB962C8B-B14F-4D97-AF65-F5344CB8AC3E}">
        <p14:creationId xmlns:p14="http://schemas.microsoft.com/office/powerpoint/2010/main" val="1890764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19C97-25BF-8F47-908C-CB19B73F78B2}"/>
              </a:ext>
            </a:extLst>
          </p:cNvPr>
          <p:cNvSpPr>
            <a:spLocks noGrp="1"/>
          </p:cNvSpPr>
          <p:nvPr>
            <p:ph type="title"/>
          </p:nvPr>
        </p:nvSpPr>
        <p:spPr>
          <a:xfrm>
            <a:off x="1827190" y="474698"/>
            <a:ext cx="8911687" cy="1280890"/>
          </a:xfrm>
        </p:spPr>
        <p:txBody>
          <a:bodyPr/>
          <a:lstStyle/>
          <a:p>
            <a:r>
              <a:rPr lang="en-US" b="1"/>
              <a:t>Bacterial discovery by scientists</a:t>
            </a:r>
            <a:r>
              <a:rPr lang="en-US"/>
              <a:t> :</a:t>
            </a:r>
          </a:p>
        </p:txBody>
      </p:sp>
      <p:sp>
        <p:nvSpPr>
          <p:cNvPr id="3" name="Content Placeholder 2">
            <a:extLst>
              <a:ext uri="{FF2B5EF4-FFF2-40B4-BE49-F238E27FC236}">
                <a16:creationId xmlns:a16="http://schemas.microsoft.com/office/drawing/2014/main" id="{B19B1066-CFFB-604B-B080-38C6DA6E795A}"/>
              </a:ext>
            </a:extLst>
          </p:cNvPr>
          <p:cNvSpPr>
            <a:spLocks noGrp="1"/>
          </p:cNvSpPr>
          <p:nvPr>
            <p:ph idx="1"/>
          </p:nvPr>
        </p:nvSpPr>
        <p:spPr>
          <a:xfrm>
            <a:off x="1825333" y="1324791"/>
            <a:ext cx="8915400" cy="3777622"/>
          </a:xfrm>
        </p:spPr>
        <p:txBody>
          <a:bodyPr>
            <a:normAutofit lnSpcReduction="10000"/>
          </a:bodyPr>
          <a:lstStyle/>
          <a:p>
            <a:r>
              <a:rPr lang="en-US"/>
              <a:t>Bacteria were first observed by the Dutch microscopist Antonie van Leeuwenhoek in 1676, using a single-lens microscope of his own design. He then published his observations in a series of letters to the Royal Society of London.Bacteria were Leeuwenhoek’s most remarkable microscopic discovery. They were just at the limit of what his simple lenses could make out and, in one of the most striking hiatuses in the history of science, no one else would see them again for over a century. His observations had also included protozoans which he called animalcules, and his findings were looked at again in the light of the more recent findings of cell theory.
Christian Gottfried Ehrenberg introduced the word “bacterium” in 1828. In fact, his Bacterium was a genus that contained non-spore-forming rod-shaped bacteria as opposed to Bacillus, a genus of spore-forming rod-shaped bacteria defined by Ehrenberg in 1835.</a:t>
            </a:r>
          </a:p>
        </p:txBody>
      </p:sp>
    </p:spTree>
    <p:extLst>
      <p:ext uri="{BB962C8B-B14F-4D97-AF65-F5344CB8AC3E}">
        <p14:creationId xmlns:p14="http://schemas.microsoft.com/office/powerpoint/2010/main" val="57490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34348-999E-2242-B582-D646CF98D641}"/>
              </a:ext>
            </a:extLst>
          </p:cNvPr>
          <p:cNvSpPr>
            <a:spLocks noGrp="1"/>
          </p:cNvSpPr>
          <p:nvPr>
            <p:ph idx="1"/>
          </p:nvPr>
        </p:nvSpPr>
        <p:spPr>
          <a:xfrm>
            <a:off x="1638300" y="1127066"/>
            <a:ext cx="8915400" cy="4977398"/>
          </a:xfrm>
        </p:spPr>
        <p:txBody>
          <a:bodyPr>
            <a:normAutofit lnSpcReduction="10000"/>
          </a:bodyPr>
          <a:lstStyle/>
          <a:p>
            <a:r>
              <a:rPr lang="en-US"/>
              <a:t>Louis Pasteur demonstrated in 1859 that the growth of microorganisms causes the fermentation process, and that this growth is not due to spontaneous generation (yeasts and molds, commonly associated with fermentation, are not bacteria, but rather fungi). Along with his contemporary Robert Koch, Pasteur was an early advocate of the germ theory of disease.</a:t>
            </a:r>
          </a:p>
          <a:p>
            <a:r>
              <a:rPr lang="en-US"/>
              <a:t>Robert Koch, a pioneer in medical microbiology, worked on cholera, anthrax and tuberculosis. In his research into tuberculosis Koch finally proved the germ theory, for which he received a Nobel Prize in 1905.
In Koch’s postulates, he set out criteria to test if an organism is the cause of a disease, and these postulates are still used today.</a:t>
            </a:r>
          </a:p>
          <a:p>
            <a:r>
              <a:rPr lang="en-US"/>
              <a:t>Ferdinand Cohn is said to be a founder of bacteriology, studying bacteria from 1870. Cohn was the first to classify bacteria based on their morphology.</a:t>
            </a:r>
          </a:p>
          <a:p>
            <a:r>
              <a:rPr lang="en-US"/>
              <a:t>Though it was known in the nineteenth century that bacteria are the cause of many diseases, no effective antibacterial treatments were available.</a:t>
            </a:r>
          </a:p>
        </p:txBody>
      </p:sp>
    </p:spTree>
    <p:extLst>
      <p:ext uri="{BB962C8B-B14F-4D97-AF65-F5344CB8AC3E}">
        <p14:creationId xmlns:p14="http://schemas.microsoft.com/office/powerpoint/2010/main" val="326640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4975B-179C-1D46-9CD0-153A4C8D0B0E}"/>
              </a:ext>
            </a:extLst>
          </p:cNvPr>
          <p:cNvSpPr>
            <a:spLocks noGrp="1"/>
          </p:cNvSpPr>
          <p:nvPr>
            <p:ph type="title"/>
          </p:nvPr>
        </p:nvSpPr>
        <p:spPr/>
        <p:txBody>
          <a:bodyPr/>
          <a:lstStyle/>
          <a:p>
            <a:r>
              <a:rPr lang="en-US" b="1"/>
              <a:t>Symptoms of bacterial infection</a:t>
            </a:r>
            <a:r>
              <a:rPr lang="en-US"/>
              <a:t> : </a:t>
            </a:r>
          </a:p>
        </p:txBody>
      </p:sp>
      <p:sp>
        <p:nvSpPr>
          <p:cNvPr id="3" name="Content Placeholder 2">
            <a:extLst>
              <a:ext uri="{FF2B5EF4-FFF2-40B4-BE49-F238E27FC236}">
                <a16:creationId xmlns:a16="http://schemas.microsoft.com/office/drawing/2014/main" id="{792A8AE4-18ED-084B-B63F-7A12E2A04E28}"/>
              </a:ext>
            </a:extLst>
          </p:cNvPr>
          <p:cNvSpPr>
            <a:spLocks noGrp="1"/>
          </p:cNvSpPr>
          <p:nvPr>
            <p:ph idx="1"/>
          </p:nvPr>
        </p:nvSpPr>
        <p:spPr/>
        <p:txBody>
          <a:bodyPr>
            <a:normAutofit/>
          </a:bodyPr>
          <a:lstStyle/>
          <a:p>
            <a:r>
              <a:rPr lang="en-US"/>
              <a:t>Some of the most common general signs and symptoms of infection include:
fever
chills and sweats
swollen lymph nodes
new or sudden worsening of pain
unexplained exhaustion
headache
skin flushing, swelling, or soreness etc. </a:t>
            </a:r>
          </a:p>
        </p:txBody>
      </p:sp>
    </p:spTree>
    <p:extLst>
      <p:ext uri="{BB962C8B-B14F-4D97-AF65-F5344CB8AC3E}">
        <p14:creationId xmlns:p14="http://schemas.microsoft.com/office/powerpoint/2010/main" val="182777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F5E55-B639-3F4D-9803-536F17B42BAF}"/>
              </a:ext>
            </a:extLst>
          </p:cNvPr>
          <p:cNvSpPr>
            <a:spLocks noGrp="1"/>
          </p:cNvSpPr>
          <p:nvPr>
            <p:ph type="title"/>
          </p:nvPr>
        </p:nvSpPr>
        <p:spPr>
          <a:xfrm>
            <a:off x="1976602" y="734929"/>
            <a:ext cx="8911687" cy="1280890"/>
          </a:xfrm>
        </p:spPr>
        <p:txBody>
          <a:bodyPr/>
          <a:lstStyle/>
          <a:p>
            <a:r>
              <a:rPr lang="en-US" b="1"/>
              <a:t>Upper respiratory tract infections</a:t>
            </a:r>
            <a:r>
              <a:rPr lang="en-US"/>
              <a:t> : </a:t>
            </a:r>
          </a:p>
        </p:txBody>
      </p:sp>
      <p:sp>
        <p:nvSpPr>
          <p:cNvPr id="3" name="Content Placeholder 2">
            <a:extLst>
              <a:ext uri="{FF2B5EF4-FFF2-40B4-BE49-F238E27FC236}">
                <a16:creationId xmlns:a16="http://schemas.microsoft.com/office/drawing/2014/main" id="{726BA73E-E8B6-0541-B51B-344BE1903627}"/>
              </a:ext>
            </a:extLst>
          </p:cNvPr>
          <p:cNvSpPr>
            <a:spLocks noGrp="1"/>
          </p:cNvSpPr>
          <p:nvPr>
            <p:ph idx="1"/>
          </p:nvPr>
        </p:nvSpPr>
        <p:spPr>
          <a:xfrm>
            <a:off x="1972889" y="2077571"/>
            <a:ext cx="8915400" cy="3777622"/>
          </a:xfrm>
        </p:spPr>
        <p:txBody>
          <a:bodyPr>
            <a:normAutofit fontScale="92500" lnSpcReduction="20000"/>
          </a:bodyPr>
          <a:lstStyle/>
          <a:p>
            <a:r>
              <a:rPr lang="en-US"/>
              <a:t>The upper respiratory tract includes The nasal passages and the sinuses. The sinuses are a network of hollow cavities inside the skull.Sometimes, the sinuses can become infected with bacteria or viruses. The medical term for infection and inflammation of the sinuses is sinusitis. Common signs and symptoms of sinusitis include:
a runny or stuffy nose
postnasal drip, wherein mucus constantly drips down the back of the throat
headache
facial pain or pressure
a sore throat
a cough
bad breath</a:t>
            </a:r>
          </a:p>
        </p:txBody>
      </p:sp>
    </p:spTree>
    <p:extLst>
      <p:ext uri="{BB962C8B-B14F-4D97-AF65-F5344CB8AC3E}">
        <p14:creationId xmlns:p14="http://schemas.microsoft.com/office/powerpoint/2010/main" val="86677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6F5A-F8BF-D942-84B2-99DF3DA0790B}"/>
              </a:ext>
            </a:extLst>
          </p:cNvPr>
          <p:cNvSpPr>
            <a:spLocks noGrp="1"/>
          </p:cNvSpPr>
          <p:nvPr>
            <p:ph type="title"/>
          </p:nvPr>
        </p:nvSpPr>
        <p:spPr>
          <a:xfrm>
            <a:off x="1957925" y="530727"/>
            <a:ext cx="8911687" cy="1280890"/>
          </a:xfrm>
        </p:spPr>
        <p:txBody>
          <a:bodyPr/>
          <a:lstStyle/>
          <a:p>
            <a:r>
              <a:rPr lang="en-US" b="1"/>
              <a:t>Lower respiratory tract infections</a:t>
            </a:r>
            <a:r>
              <a:rPr lang="en-US"/>
              <a:t> : </a:t>
            </a:r>
          </a:p>
        </p:txBody>
      </p:sp>
      <p:sp>
        <p:nvSpPr>
          <p:cNvPr id="3" name="Content Placeholder 2">
            <a:extLst>
              <a:ext uri="{FF2B5EF4-FFF2-40B4-BE49-F238E27FC236}">
                <a16:creationId xmlns:a16="http://schemas.microsoft.com/office/drawing/2014/main" id="{39CFD8AB-30FD-F74E-9F7D-49B76F08DC75}"/>
              </a:ext>
            </a:extLst>
          </p:cNvPr>
          <p:cNvSpPr>
            <a:spLocks noGrp="1"/>
          </p:cNvSpPr>
          <p:nvPr>
            <p:ph idx="1"/>
          </p:nvPr>
        </p:nvSpPr>
        <p:spPr>
          <a:xfrm>
            <a:off x="1954212" y="1811617"/>
            <a:ext cx="8915400" cy="3777622"/>
          </a:xfrm>
        </p:spPr>
        <p:txBody>
          <a:bodyPr/>
          <a:lstStyle/>
          <a:p>
            <a:r>
              <a:rPr lang="en-US"/>
              <a:t>The lower respiratory tract consists of the following body parts:
the trachea, or windpipe
the bronchi, which are airways that lead from the trachea to the lungs
the lungs. </a:t>
            </a:r>
          </a:p>
        </p:txBody>
      </p:sp>
    </p:spTree>
    <p:extLst>
      <p:ext uri="{BB962C8B-B14F-4D97-AF65-F5344CB8AC3E}">
        <p14:creationId xmlns:p14="http://schemas.microsoft.com/office/powerpoint/2010/main" val="308377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4A17F-D118-9540-BA85-C3DC3D245083}"/>
              </a:ext>
            </a:extLst>
          </p:cNvPr>
          <p:cNvSpPr>
            <a:spLocks noGrp="1"/>
          </p:cNvSpPr>
          <p:nvPr>
            <p:ph type="title"/>
          </p:nvPr>
        </p:nvSpPr>
        <p:spPr>
          <a:xfrm>
            <a:off x="1789837" y="568081"/>
            <a:ext cx="8911687" cy="1280890"/>
          </a:xfrm>
        </p:spPr>
        <p:txBody>
          <a:bodyPr/>
          <a:lstStyle/>
          <a:p>
            <a:r>
              <a:rPr lang="en-US" b="1"/>
              <a:t>Gastrointestinal infections</a:t>
            </a:r>
            <a:r>
              <a:rPr lang="en-US"/>
              <a:t> : </a:t>
            </a:r>
          </a:p>
        </p:txBody>
      </p:sp>
      <p:sp>
        <p:nvSpPr>
          <p:cNvPr id="3" name="Content Placeholder 2">
            <a:extLst>
              <a:ext uri="{FF2B5EF4-FFF2-40B4-BE49-F238E27FC236}">
                <a16:creationId xmlns:a16="http://schemas.microsoft.com/office/drawing/2014/main" id="{EC66F32D-B6AE-7247-94BE-4D206614A5A7}"/>
              </a:ext>
            </a:extLst>
          </p:cNvPr>
          <p:cNvSpPr>
            <a:spLocks noGrp="1"/>
          </p:cNvSpPr>
          <p:nvPr>
            <p:ph idx="1"/>
          </p:nvPr>
        </p:nvSpPr>
        <p:spPr>
          <a:xfrm>
            <a:off x="1789837" y="1848971"/>
            <a:ext cx="8915400" cy="3777622"/>
          </a:xfrm>
        </p:spPr>
        <p:txBody>
          <a:bodyPr>
            <a:normAutofit lnSpcReduction="10000"/>
          </a:bodyPr>
          <a:lstStyle/>
          <a:p>
            <a:r>
              <a:rPr lang="en-US"/>
              <a:t>Although different species of bacteria cause slightly different symptoms, most tend to cause several of the following:
pain and tenderness in the stomach
nausea and vomiting
loss of appetite
frequent bowel movements
diarrhea that can be loose, watery, or bloody
feeling the need to go to the bathroom even when the bowel is empty
inflammation of the colon
fever.</a:t>
            </a:r>
          </a:p>
        </p:txBody>
      </p:sp>
    </p:spTree>
    <p:extLst>
      <p:ext uri="{BB962C8B-B14F-4D97-AF65-F5344CB8AC3E}">
        <p14:creationId xmlns:p14="http://schemas.microsoft.com/office/powerpoint/2010/main" val="422060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82549-184C-3346-B04D-55D57BAFC0DC}"/>
              </a:ext>
            </a:extLst>
          </p:cNvPr>
          <p:cNvSpPr>
            <a:spLocks noGrp="1"/>
          </p:cNvSpPr>
          <p:nvPr>
            <p:ph type="title"/>
          </p:nvPr>
        </p:nvSpPr>
        <p:spPr>
          <a:xfrm>
            <a:off x="1920572" y="852710"/>
            <a:ext cx="8911687" cy="1280890"/>
          </a:xfrm>
        </p:spPr>
        <p:txBody>
          <a:bodyPr/>
          <a:lstStyle/>
          <a:p>
            <a:r>
              <a:rPr lang="en-US" b="1"/>
              <a:t>Vaginal infections</a:t>
            </a:r>
            <a:r>
              <a:rPr lang="en-US"/>
              <a:t> :</a:t>
            </a:r>
          </a:p>
        </p:txBody>
      </p:sp>
      <p:sp>
        <p:nvSpPr>
          <p:cNvPr id="3" name="Content Placeholder 2">
            <a:extLst>
              <a:ext uri="{FF2B5EF4-FFF2-40B4-BE49-F238E27FC236}">
                <a16:creationId xmlns:a16="http://schemas.microsoft.com/office/drawing/2014/main" id="{BEDCC3C6-A0AF-A74C-AE30-7B60B683E724}"/>
              </a:ext>
            </a:extLst>
          </p:cNvPr>
          <p:cNvSpPr>
            <a:spLocks noGrp="1"/>
          </p:cNvSpPr>
          <p:nvPr>
            <p:ph idx="1"/>
          </p:nvPr>
        </p:nvSpPr>
        <p:spPr>
          <a:xfrm>
            <a:off x="1920572" y="1834776"/>
            <a:ext cx="8915400" cy="3777622"/>
          </a:xfrm>
        </p:spPr>
        <p:txBody>
          <a:bodyPr/>
          <a:lstStyle/>
          <a:p>
            <a:r>
              <a:rPr lang="en-US"/>
              <a:t>Bacterial vaginosis is a bacterial infection of the vagina. It is a common vaginal condition in women aged 15–44 years.Signs and symptoms of bacterial vaginosis include:
thin white or gray vaginal discharge
pain, itching, or burning inside the vagina
itching around the vagina
burning sensations when urinating. </a:t>
            </a:r>
          </a:p>
        </p:txBody>
      </p:sp>
    </p:spTree>
    <p:extLst>
      <p:ext uri="{BB962C8B-B14F-4D97-AF65-F5344CB8AC3E}">
        <p14:creationId xmlns:p14="http://schemas.microsoft.com/office/powerpoint/2010/main" val="18439462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3</TotalTime>
  <Words>718</Words>
  <Application>Microsoft Office PowerPoint</Application>
  <PresentationFormat>Widescreen</PresentationFormat>
  <Paragraphs>35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Wisp</vt:lpstr>
      <vt:lpstr>Bacterial Discovery :</vt:lpstr>
      <vt:lpstr>Evolution of bacteria :</vt:lpstr>
      <vt:lpstr>Bacterial discovery by scientists :</vt:lpstr>
      <vt:lpstr>PowerPoint Presentation</vt:lpstr>
      <vt:lpstr>Symptoms of bacterial infection : </vt:lpstr>
      <vt:lpstr>Upper respiratory tract infections : </vt:lpstr>
      <vt:lpstr>Lower respiratory tract infections : </vt:lpstr>
      <vt:lpstr>Gastrointestinal infections : </vt:lpstr>
      <vt:lpstr>Vaginal infections :</vt:lpstr>
      <vt:lpstr>Skin infections :</vt:lpstr>
      <vt:lpstr>Sexually transmitted infections: </vt:lpstr>
      <vt:lpstr>Throat infections :</vt:lpstr>
      <vt:lpstr>Ear infections : </vt:lpstr>
      <vt:lpstr>Gastrointestinal infections : </vt:lpstr>
      <vt:lpstr>References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Bacterial Discovery :</dc:title>
  <dc:creator>bushraanazeeer64@gmail.com</dc:creator>
  <cp:lastModifiedBy>bushraanazeeer64@gmail.com</cp:lastModifiedBy>
  <cp:revision>10</cp:revision>
  <dcterms:created xsi:type="dcterms:W3CDTF">2020-11-14T08:04:34Z</dcterms:created>
  <dcterms:modified xsi:type="dcterms:W3CDTF">2020-11-16T02:43:54Z</dcterms:modified>
</cp:coreProperties>
</file>