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40"/>
  </p:notesMasterIdLst>
  <p:sldIdLst>
    <p:sldId id="256" r:id="rId2"/>
    <p:sldId id="257" r:id="rId3"/>
    <p:sldId id="258" r:id="rId4"/>
    <p:sldId id="259" r:id="rId5"/>
    <p:sldId id="261" r:id="rId6"/>
    <p:sldId id="262" r:id="rId7"/>
    <p:sldId id="263" r:id="rId8"/>
    <p:sldId id="260" r:id="rId9"/>
    <p:sldId id="264" r:id="rId10"/>
    <p:sldId id="266" r:id="rId11"/>
    <p:sldId id="265" r:id="rId12"/>
    <p:sldId id="270" r:id="rId13"/>
    <p:sldId id="267" r:id="rId14"/>
    <p:sldId id="268" r:id="rId15"/>
    <p:sldId id="271" r:id="rId16"/>
    <p:sldId id="269" r:id="rId17"/>
    <p:sldId id="272" r:id="rId18"/>
    <p:sldId id="273" r:id="rId19"/>
    <p:sldId id="274" r:id="rId20"/>
    <p:sldId id="276" r:id="rId21"/>
    <p:sldId id="275" r:id="rId22"/>
    <p:sldId id="277" r:id="rId23"/>
    <p:sldId id="278" r:id="rId24"/>
    <p:sldId id="281" r:id="rId25"/>
    <p:sldId id="279" r:id="rId26"/>
    <p:sldId id="280" r:id="rId27"/>
    <p:sldId id="282" r:id="rId28"/>
    <p:sldId id="283" r:id="rId29"/>
    <p:sldId id="286" r:id="rId30"/>
    <p:sldId id="284" r:id="rId31"/>
    <p:sldId id="285" r:id="rId32"/>
    <p:sldId id="288" r:id="rId33"/>
    <p:sldId id="289" r:id="rId34"/>
    <p:sldId id="287" r:id="rId35"/>
    <p:sldId id="291" r:id="rId36"/>
    <p:sldId id="290" r:id="rId37"/>
    <p:sldId id="292" r:id="rId38"/>
    <p:sldId id="293" r:id="rId3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1219" autoAdjust="0"/>
  </p:normalViewPr>
  <p:slideViewPr>
    <p:cSldViewPr>
      <p:cViewPr varScale="1">
        <p:scale>
          <a:sx n="63" d="100"/>
          <a:sy n="63" d="100"/>
        </p:scale>
        <p:origin x="-15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045877E-5889-4185-B767-453EEEB763B0}" type="datetimeFigureOut">
              <a:rPr lang="ar-IQ" smtClean="0"/>
              <a:pPr/>
              <a:t>22/02/1438</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E2038AB-0122-43B0-8CCC-B23C5D4DEEE3}" type="slidenum">
              <a:rPr lang="ar-IQ" smtClean="0"/>
              <a:pPr/>
              <a:t>‹#›</a:t>
            </a:fld>
            <a:endParaRPr lang="ar-IQ"/>
          </a:p>
        </p:txBody>
      </p:sp>
    </p:spTree>
    <p:extLst>
      <p:ext uri="{BB962C8B-B14F-4D97-AF65-F5344CB8AC3E}">
        <p14:creationId xmlns:p14="http://schemas.microsoft.com/office/powerpoint/2010/main" val="10326936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a:t>
            </a:fld>
            <a:endParaRPr lang="ar-IQ"/>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10</a:t>
            </a:fld>
            <a:endParaRPr lang="ar-IQ"/>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11</a:t>
            </a:fld>
            <a:endParaRPr lang="ar-IQ"/>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12</a:t>
            </a:fld>
            <a:endParaRPr lang="ar-IQ"/>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13</a:t>
            </a:fld>
            <a:endParaRPr lang="ar-IQ"/>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14</a:t>
            </a:fld>
            <a:endParaRPr lang="ar-IQ"/>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15</a:t>
            </a:fld>
            <a:endParaRPr lang="ar-IQ"/>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16</a:t>
            </a:fld>
            <a:endParaRPr lang="ar-IQ"/>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17</a:t>
            </a:fld>
            <a:endParaRPr lang="ar-IQ"/>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18</a:t>
            </a:fld>
            <a:endParaRPr lang="ar-IQ"/>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19</a:t>
            </a:fld>
            <a:endParaRPr 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a:t>
            </a:fld>
            <a:endParaRPr lang="ar-IQ"/>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20</a:t>
            </a:fld>
            <a:endParaRPr lang="ar-IQ"/>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21</a:t>
            </a:fld>
            <a:endParaRPr lang="ar-IQ"/>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22</a:t>
            </a:fld>
            <a:endParaRPr lang="ar-IQ"/>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23</a:t>
            </a:fld>
            <a:endParaRPr lang="ar-IQ"/>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24</a:t>
            </a:fld>
            <a:endParaRPr lang="ar-IQ"/>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25</a:t>
            </a:fld>
            <a:endParaRPr lang="ar-IQ"/>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26</a:t>
            </a:fld>
            <a:endParaRPr lang="ar-IQ"/>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27</a:t>
            </a:fld>
            <a:endParaRPr lang="ar-IQ"/>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28</a:t>
            </a:fld>
            <a:endParaRPr lang="ar-IQ"/>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29</a:t>
            </a:fld>
            <a:endParaRPr lang="ar-IQ"/>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a:t>
            </a:fld>
            <a:endParaRPr lang="ar-IQ"/>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30</a:t>
            </a:fld>
            <a:endParaRPr lang="ar-IQ"/>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31</a:t>
            </a:fld>
            <a:endParaRPr lang="ar-IQ"/>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32</a:t>
            </a:fld>
            <a:endParaRPr lang="ar-IQ"/>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33</a:t>
            </a:fld>
            <a:endParaRPr lang="ar-IQ"/>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pPr algn="l" rtl="0"/>
            <a:r>
              <a:rPr lang="en-US" sz="1200" b="1" kern="1200" dirty="0" smtClean="0">
                <a:solidFill>
                  <a:srgbClr val="C00000"/>
                </a:solidFill>
                <a:latin typeface="+mn-lt"/>
                <a:ea typeface="+mn-ea"/>
                <a:cs typeface="+mn-cs"/>
              </a:rPr>
              <a:t>It may be noted that ''hissed'' and ''killed'' are not considered antonyms in the language code; the relationship of antonymy is attributed to them by the poetic context through the use of parallelism.</a:t>
            </a:r>
            <a:endParaRPr lang="ar-IQ" b="1" dirty="0">
              <a:solidFill>
                <a:srgbClr val="C00000"/>
              </a:solidFill>
            </a:endParaRPr>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34</a:t>
            </a:fld>
            <a:endParaRPr lang="ar-IQ"/>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35</a:t>
            </a:fld>
            <a:endParaRPr lang="ar-IQ"/>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36</a:t>
            </a:fld>
            <a:endParaRPr lang="ar-IQ"/>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37</a:t>
            </a:fld>
            <a:endParaRPr lang="ar-IQ"/>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38</a:t>
            </a:fld>
            <a:endParaRPr lang="ar-IQ"/>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4</a:t>
            </a:fld>
            <a:endParaRPr lang="ar-IQ"/>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5</a:t>
            </a:fld>
            <a:endParaRPr lang="ar-IQ"/>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6</a:t>
            </a:fld>
            <a:endParaRPr lang="ar-IQ"/>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7</a:t>
            </a:fld>
            <a:endParaRPr lang="ar-IQ"/>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8</a:t>
            </a:fld>
            <a:endParaRPr lang="ar-IQ"/>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EE2038AB-0122-43B0-8CCC-B23C5D4DEEE3}" type="slidenum">
              <a:rPr lang="ar-IQ" smtClean="0"/>
              <a:pPr/>
              <a:t>9</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914400" y="1524000"/>
            <a:ext cx="7623175" cy="1752600"/>
          </a:xfrm>
        </p:spPr>
        <p:txBody>
          <a:bodyPr/>
          <a:lstStyle>
            <a:lvl1pPr>
              <a:defRPr sz="5000"/>
            </a:lvl1pPr>
          </a:lstStyle>
          <a:p>
            <a:r>
              <a:rPr lang="ar-SA" altLang="en-US" smtClean="0"/>
              <a:t>انقر لتحرير نمط العنوان الرئيسي</a:t>
            </a:r>
            <a:endParaRPr lang="nl-NL" altLang="en-US"/>
          </a:p>
        </p:txBody>
      </p:sp>
      <p:sp>
        <p:nvSpPr>
          <p:cNvPr id="1536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ar-SA" altLang="en-US" smtClean="0"/>
              <a:t>انقر لتحرير نمط العنوان الثانوي الرئيسي</a:t>
            </a:r>
            <a:endParaRPr lang="nl-NL" altLang="en-US"/>
          </a:p>
        </p:txBody>
      </p:sp>
      <p:sp>
        <p:nvSpPr>
          <p:cNvPr id="15364" name="Rectangle 4"/>
          <p:cNvSpPr>
            <a:spLocks noGrp="1" noChangeArrowheads="1"/>
          </p:cNvSpPr>
          <p:nvPr>
            <p:ph type="dt" sz="half" idx="2"/>
          </p:nvPr>
        </p:nvSpPr>
        <p:spPr/>
        <p:txBody>
          <a:bodyPr/>
          <a:lstStyle>
            <a:lvl1pPr>
              <a:defRPr/>
            </a:lvl1pPr>
          </a:lstStyle>
          <a:p>
            <a:fld id="{BC254FBB-DB40-4D92-915F-EAC4D23F567D}" type="datetime8">
              <a:rPr lang="ar-IQ" smtClean="0"/>
              <a:pPr/>
              <a:t>22 تشرين الثاني، 16</a:t>
            </a:fld>
            <a:endParaRPr lang="ar-IQ"/>
          </a:p>
        </p:txBody>
      </p:sp>
      <p:sp>
        <p:nvSpPr>
          <p:cNvPr id="15365" name="Rectangle 5"/>
          <p:cNvSpPr>
            <a:spLocks noGrp="1" noChangeArrowheads="1"/>
          </p:cNvSpPr>
          <p:nvPr>
            <p:ph type="ftr" sz="quarter" idx="3"/>
          </p:nvPr>
        </p:nvSpPr>
        <p:spPr>
          <a:xfrm>
            <a:off x="3124200" y="6243638"/>
            <a:ext cx="2895600" cy="457200"/>
          </a:xfrm>
        </p:spPr>
        <p:txBody>
          <a:bodyPr/>
          <a:lstStyle>
            <a:lvl1pPr>
              <a:defRPr/>
            </a:lvl1pPr>
          </a:lstStyle>
          <a:p>
            <a:endParaRPr lang="ar-IQ"/>
          </a:p>
        </p:txBody>
      </p:sp>
      <p:sp>
        <p:nvSpPr>
          <p:cNvPr id="15366" name="Rectangle 6"/>
          <p:cNvSpPr>
            <a:spLocks noGrp="1" noChangeArrowheads="1"/>
          </p:cNvSpPr>
          <p:nvPr>
            <p:ph type="sldNum" sz="quarter" idx="4"/>
          </p:nvPr>
        </p:nvSpPr>
        <p:spPr/>
        <p:txBody>
          <a:bodyPr/>
          <a:lstStyle>
            <a:lvl1pPr>
              <a:defRPr/>
            </a:lvl1pPr>
          </a:lstStyle>
          <a:p>
            <a:fld id="{D6AD92B7-B5E0-4BC2-BBA1-F0185D72206B}" type="slidenum">
              <a:rPr lang="ar-IQ" smtClean="0"/>
              <a:pPr/>
              <a:t>‹#›</a:t>
            </a:fld>
            <a:endParaRPr lang="ar-IQ"/>
          </a:p>
        </p:txBody>
      </p:sp>
      <p:sp>
        <p:nvSpPr>
          <p:cNvPr id="1536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ar-IQ"/>
          </a:p>
        </p:txBody>
      </p:sp>
      <p:sp>
        <p:nvSpPr>
          <p:cNvPr id="1536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ar-IQ"/>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19BBED06-4032-4205-808C-6BE896DA6D02}" type="datetime8">
              <a:rPr lang="ar-IQ" smtClean="0"/>
              <a:pPr/>
              <a:t>22 تشرين الثاني، 16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7813"/>
            <a:ext cx="2057400" cy="5853112"/>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7813"/>
            <a:ext cx="6019800" cy="585311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24F4BAB8-AB16-4073-90A0-E9C6EBAB7A3E}" type="datetime8">
              <a:rPr lang="ar-IQ" smtClean="0"/>
              <a:pPr/>
              <a:t>22 تشرين الثاني، 16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عنوان ومخطط أو مخطط هيكلي">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1139825"/>
          </a:xfrm>
        </p:spPr>
        <p:txBody>
          <a:bodyPr/>
          <a:lstStyle/>
          <a:p>
            <a:r>
              <a:rPr lang="ar-SA" smtClean="0"/>
              <a:t>انقر لتحرير نمط العنوان الرئيسي</a:t>
            </a:r>
            <a:endParaRPr lang="ar-IQ"/>
          </a:p>
        </p:txBody>
      </p:sp>
      <p:sp>
        <p:nvSpPr>
          <p:cNvPr id="3" name="عنصر نائب لـ SmartArt 2"/>
          <p:cNvSpPr>
            <a:spLocks noGrp="1"/>
          </p:cNvSpPr>
          <p:nvPr>
            <p:ph type="dgm" idx="1"/>
          </p:nvPr>
        </p:nvSpPr>
        <p:spPr>
          <a:xfrm>
            <a:off x="457200" y="1600200"/>
            <a:ext cx="8229600" cy="4530725"/>
          </a:xfrm>
        </p:spPr>
        <p:txBody>
          <a:bodyPr/>
          <a:lstStyle/>
          <a:p>
            <a:r>
              <a:rPr lang="ar-SA" smtClean="0"/>
              <a:t>انقر فوق الرمز لإضافة رسم SmartArt</a:t>
            </a:r>
            <a:endParaRPr lang="ar-IQ"/>
          </a:p>
        </p:txBody>
      </p:sp>
      <p:sp>
        <p:nvSpPr>
          <p:cNvPr id="4" name="عنصر نائب للتاريخ 3"/>
          <p:cNvSpPr>
            <a:spLocks noGrp="1"/>
          </p:cNvSpPr>
          <p:nvPr>
            <p:ph type="dt" sz="half" idx="10"/>
          </p:nvPr>
        </p:nvSpPr>
        <p:spPr>
          <a:xfrm>
            <a:off x="457200" y="6243638"/>
            <a:ext cx="2133600" cy="457200"/>
          </a:xfrm>
        </p:spPr>
        <p:txBody>
          <a:bodyPr/>
          <a:lstStyle>
            <a:lvl1pPr>
              <a:defRPr/>
            </a:lvl1pPr>
          </a:lstStyle>
          <a:p>
            <a:fld id="{1B648090-AC4D-4C5E-9C34-AA6C3DDDD3B4}" type="datetime8">
              <a:rPr lang="ar-IQ" smtClean="0"/>
              <a:pPr/>
              <a:t>22 تشرين الثاني، 16</a:t>
            </a:fld>
            <a:endParaRPr lang="ar-IQ"/>
          </a:p>
        </p:txBody>
      </p:sp>
      <p:sp>
        <p:nvSpPr>
          <p:cNvPr id="5" name="عنصر نائب للتذييل 4"/>
          <p:cNvSpPr>
            <a:spLocks noGrp="1"/>
          </p:cNvSpPr>
          <p:nvPr>
            <p:ph type="ftr" sz="quarter" idx="11"/>
          </p:nvPr>
        </p:nvSpPr>
        <p:spPr>
          <a:xfrm>
            <a:off x="3124200" y="6248400"/>
            <a:ext cx="2895600" cy="457200"/>
          </a:xfrm>
        </p:spPr>
        <p:txBody>
          <a:bodyPr/>
          <a:lstStyle>
            <a:lvl1pPr>
              <a:defRPr/>
            </a:lvl1pPr>
          </a:lstStyle>
          <a:p>
            <a:endParaRPr lang="ar-IQ"/>
          </a:p>
        </p:txBody>
      </p:sp>
      <p:sp>
        <p:nvSpPr>
          <p:cNvPr id="6" name="عنصر نائب لرقم الشريحة 5"/>
          <p:cNvSpPr>
            <a:spLocks noGrp="1"/>
          </p:cNvSpPr>
          <p:nvPr>
            <p:ph type="sldNum" sz="quarter" idx="12"/>
          </p:nvPr>
        </p:nvSpPr>
        <p:spPr>
          <a:xfrm>
            <a:off x="6553200" y="6243638"/>
            <a:ext cx="2133600" cy="457200"/>
          </a:xfrm>
        </p:spPr>
        <p:txBody>
          <a:bodyPr/>
          <a:lstStyle>
            <a:lvl1pPr>
              <a:defRPr/>
            </a:lvl1pPr>
          </a:lstStyle>
          <a:p>
            <a:fld id="{D6AD92B7-B5E0-4BC2-BBA1-F0185D72206B}" type="slidenum">
              <a:rPr lang="ar-IQ" smtClean="0"/>
              <a:pPr/>
              <a:t>‹#›</a:t>
            </a:fld>
            <a:endParaRPr lang="ar-IQ"/>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fld id="{3309E4FF-CF22-4FD1-BF2F-9B241B7B4E5E}" type="datetime8">
              <a:rPr lang="ar-IQ" smtClean="0"/>
              <a:pPr/>
              <a:t>22 تشرين الثاني، 16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fld id="{5E36D791-58C8-46AF-BF89-8F77F5A3ACA6}" type="datetime8">
              <a:rPr lang="ar-IQ" smtClean="0"/>
              <a:pPr/>
              <a:t>22 تشرين الثاني، 16</a:t>
            </a:fld>
            <a:endParaRPr lang="ar-IQ"/>
          </a:p>
        </p:txBody>
      </p:sp>
      <p:sp>
        <p:nvSpPr>
          <p:cNvPr id="5" name="عنصر نائب للتذييل 4"/>
          <p:cNvSpPr>
            <a:spLocks noGrp="1"/>
          </p:cNvSpPr>
          <p:nvPr>
            <p:ph type="ftr" sz="quarter" idx="11"/>
          </p:nvPr>
        </p:nvSpPr>
        <p:spPr/>
        <p:txBody>
          <a:bodyPr/>
          <a:lstStyle>
            <a:lvl1pPr>
              <a:defRPr/>
            </a:lvl1pPr>
          </a:lstStyle>
          <a:p>
            <a:endParaRPr lang="ar-IQ"/>
          </a:p>
        </p:txBody>
      </p:sp>
      <p:sp>
        <p:nvSpPr>
          <p:cNvPr id="6" name="عنصر نائب لرقم الشريحة 5"/>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a:defRPr/>
            </a:lvl1pPr>
          </a:lstStyle>
          <a:p>
            <a:fld id="{00EC76C7-6567-4707-92B3-A5D2CEE47E2D}" type="datetime8">
              <a:rPr lang="ar-IQ" smtClean="0"/>
              <a:pPr/>
              <a:t>22 تشرين الثاني، 16</a:t>
            </a:fld>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a:defRPr/>
            </a:lvl1pPr>
          </a:lstStyle>
          <a:p>
            <a:fld id="{915F914C-E9AF-485D-8A6E-3EB129A4B85C}" type="datetime8">
              <a:rPr lang="ar-IQ" smtClean="0"/>
              <a:pPr/>
              <a:t>22 تشرين الثاني، 16</a:t>
            </a:fld>
            <a:endParaRPr lang="ar-IQ"/>
          </a:p>
        </p:txBody>
      </p:sp>
      <p:sp>
        <p:nvSpPr>
          <p:cNvPr id="8" name="عنصر نائب للتذييل 7"/>
          <p:cNvSpPr>
            <a:spLocks noGrp="1"/>
          </p:cNvSpPr>
          <p:nvPr>
            <p:ph type="ftr" sz="quarter" idx="11"/>
          </p:nvPr>
        </p:nvSpPr>
        <p:spPr/>
        <p:txBody>
          <a:bodyPr/>
          <a:lstStyle>
            <a:lvl1pPr>
              <a:defRPr/>
            </a:lvl1pPr>
          </a:lstStyle>
          <a:p>
            <a:endParaRPr lang="ar-IQ"/>
          </a:p>
        </p:txBody>
      </p:sp>
      <p:sp>
        <p:nvSpPr>
          <p:cNvPr id="9" name="عنصر نائب لرقم الشريحة 8"/>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a:defRPr/>
            </a:lvl1pPr>
          </a:lstStyle>
          <a:p>
            <a:fld id="{31FFA90E-3C12-45E6-BD0D-E0634053EED6}" type="datetime8">
              <a:rPr lang="ar-IQ" smtClean="0"/>
              <a:pPr/>
              <a:t>22 تشرين الثاني، 16</a:t>
            </a:fld>
            <a:endParaRPr lang="ar-IQ"/>
          </a:p>
        </p:txBody>
      </p:sp>
      <p:sp>
        <p:nvSpPr>
          <p:cNvPr id="4" name="عنصر نائب للتذييل 3"/>
          <p:cNvSpPr>
            <a:spLocks noGrp="1"/>
          </p:cNvSpPr>
          <p:nvPr>
            <p:ph type="ftr" sz="quarter" idx="11"/>
          </p:nvPr>
        </p:nvSpPr>
        <p:spPr/>
        <p:txBody>
          <a:bodyPr/>
          <a:lstStyle>
            <a:lvl1pPr>
              <a:defRPr/>
            </a:lvl1pPr>
          </a:lstStyle>
          <a:p>
            <a:endParaRPr lang="ar-IQ"/>
          </a:p>
        </p:txBody>
      </p:sp>
      <p:sp>
        <p:nvSpPr>
          <p:cNvPr id="5" name="عنصر نائب لرقم الشريحة 4"/>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fld id="{2B98058A-FDF1-46DC-8D8F-31BE4C147DFE}" type="datetime8">
              <a:rPr lang="ar-IQ" smtClean="0"/>
              <a:pPr/>
              <a:t>22 تشرين الثاني، 16</a:t>
            </a:fld>
            <a:endParaRPr lang="ar-IQ"/>
          </a:p>
        </p:txBody>
      </p:sp>
      <p:sp>
        <p:nvSpPr>
          <p:cNvPr id="3" name="عنصر نائب للتذييل 2"/>
          <p:cNvSpPr>
            <a:spLocks noGrp="1"/>
          </p:cNvSpPr>
          <p:nvPr>
            <p:ph type="ftr" sz="quarter" idx="11"/>
          </p:nvPr>
        </p:nvSpPr>
        <p:spPr/>
        <p:txBody>
          <a:bodyPr/>
          <a:lstStyle>
            <a:lvl1pPr>
              <a:defRPr/>
            </a:lvl1pPr>
          </a:lstStyle>
          <a:p>
            <a:endParaRPr lang="ar-IQ"/>
          </a:p>
        </p:txBody>
      </p:sp>
      <p:sp>
        <p:nvSpPr>
          <p:cNvPr id="4" name="عنصر نائب لرقم الشريحة 3"/>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fld id="{32ACAA32-9FBC-4DCC-AB38-A8DCA875EE35}" type="datetime8">
              <a:rPr lang="ar-IQ" smtClean="0"/>
              <a:pPr/>
              <a:t>22 تشرين الثاني، 16</a:t>
            </a:fld>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fld id="{994573D4-D6AE-4E50-9F4A-7AB094104CB3}" type="datetime8">
              <a:rPr lang="ar-IQ" smtClean="0"/>
              <a:pPr/>
              <a:t>22 تشرين الثاني، 16</a:t>
            </a:fld>
            <a:endParaRPr lang="ar-IQ"/>
          </a:p>
        </p:txBody>
      </p:sp>
      <p:sp>
        <p:nvSpPr>
          <p:cNvPr id="6" name="عنصر نائب للتذييل 5"/>
          <p:cNvSpPr>
            <a:spLocks noGrp="1"/>
          </p:cNvSpPr>
          <p:nvPr>
            <p:ph type="ftr" sz="quarter" idx="11"/>
          </p:nvPr>
        </p:nvSpPr>
        <p:spPr/>
        <p:txBody>
          <a:bodyPr/>
          <a:lstStyle>
            <a:lvl1pPr>
              <a:defRPr/>
            </a:lvl1pPr>
          </a:lstStyle>
          <a:p>
            <a:endParaRPr lang="ar-IQ"/>
          </a:p>
        </p:txBody>
      </p:sp>
      <p:sp>
        <p:nvSpPr>
          <p:cNvPr id="7" name="عنصر نائب لرقم الشريحة 6"/>
          <p:cNvSpPr>
            <a:spLocks noGrp="1"/>
          </p:cNvSpPr>
          <p:nvPr>
            <p:ph type="sldNum" sz="quarter" idx="12"/>
          </p:nvPr>
        </p:nvSpPr>
        <p:spPr/>
        <p:txBody>
          <a:bodyPr/>
          <a:lstStyle>
            <a:lvl1pPr>
              <a:defRPr/>
            </a:lvl1pPr>
          </a:lstStyle>
          <a:p>
            <a:fld id="{D6AD92B7-B5E0-4BC2-BBA1-F0185D72206B}" type="slidenum">
              <a:rPr lang="ar-IQ" smtClean="0"/>
              <a:pPr/>
              <a:t>‹#›</a:t>
            </a:fld>
            <a:endParaRPr lang="ar-IQ"/>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80000"/>
                <a:satMod val="300000"/>
                <a:alpha val="34000"/>
              </a:schemeClr>
            </a:gs>
            <a:gs pos="0">
              <a:schemeClr val="bg2">
                <a:tint val="80000"/>
                <a:satMod val="300000"/>
              </a:schemeClr>
            </a:gs>
            <a:gs pos="100000">
              <a:schemeClr val="bg2">
                <a:shade val="30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altLang="en-US" smtClean="0"/>
              <a:t>Klik om het opmaakprofiel te bewerken</a:t>
            </a:r>
          </a:p>
        </p:txBody>
      </p:sp>
      <p:sp>
        <p:nvSpPr>
          <p:cNvPr id="1433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altLang="en-US" smtClean="0"/>
              <a:t>Klik om de opmaakprofielen van de modeltekst te bewerken</a:t>
            </a:r>
          </a:p>
          <a:p>
            <a:pPr lvl="1"/>
            <a:r>
              <a:rPr lang="nl-NL" altLang="en-US" smtClean="0"/>
              <a:t>Tweede niveau</a:t>
            </a:r>
          </a:p>
          <a:p>
            <a:pPr lvl="2"/>
            <a:r>
              <a:rPr lang="nl-NL" altLang="en-US" smtClean="0"/>
              <a:t>Derde niveau</a:t>
            </a:r>
          </a:p>
          <a:p>
            <a:pPr lvl="3"/>
            <a:r>
              <a:rPr lang="nl-NL" altLang="en-US" smtClean="0"/>
              <a:t>Vierde niveau</a:t>
            </a:r>
          </a:p>
          <a:p>
            <a:pPr lvl="4"/>
            <a:r>
              <a:rPr lang="nl-NL" altLang="en-US" smtClean="0"/>
              <a:t>Vijfde niveau</a:t>
            </a:r>
          </a:p>
        </p:txBody>
      </p:sp>
      <p:sp>
        <p:nvSpPr>
          <p:cNvPr id="1434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1E7D490A-0CE4-4A47-A2A9-E4F269F0C080}" type="datetime8">
              <a:rPr lang="ar-IQ" smtClean="0"/>
              <a:pPr/>
              <a:t>22 تشرين الثاني، 16</a:t>
            </a:fld>
            <a:endParaRPr lang="ar-IQ"/>
          </a:p>
        </p:txBody>
      </p:sp>
      <p:sp>
        <p:nvSpPr>
          <p:cNvPr id="1434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ar-IQ"/>
          </a:p>
        </p:txBody>
      </p:sp>
      <p:sp>
        <p:nvSpPr>
          <p:cNvPr id="1434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D6AD92B7-B5E0-4BC2-BBA1-F0185D72206B}" type="slidenum">
              <a:rPr lang="ar-IQ" smtClean="0"/>
              <a:pPr/>
              <a:t>‹#›</a:t>
            </a:fld>
            <a:endParaRPr lang="ar-IQ"/>
          </a:p>
        </p:txBody>
      </p:sp>
      <p:sp>
        <p:nvSpPr>
          <p:cNvPr id="1434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ar-IQ"/>
          </a:p>
        </p:txBody>
      </p:sp>
      <p:sp>
        <p:nvSpPr>
          <p:cNvPr id="1434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iming>
    <p:tnLst>
      <p:par>
        <p:cTn id="1" dur="indefinite" restart="never" nodeType="tmRoot"/>
      </p:par>
    </p:tnLst>
  </p:timing>
  <p:hf hdr="0" ftr="0" dt="0"/>
  <p:txStyles>
    <p:titleStyle>
      <a:lvl1pPr algn="l" rtl="1" eaLnBrk="1" fontAlgn="base" hangingPunct="1">
        <a:spcBef>
          <a:spcPct val="0"/>
        </a:spcBef>
        <a:spcAft>
          <a:spcPct val="0"/>
        </a:spcAft>
        <a:defRPr sz="4200">
          <a:solidFill>
            <a:schemeClr val="tx2"/>
          </a:solidFill>
          <a:latin typeface="+mj-lt"/>
          <a:ea typeface="+mj-ea"/>
          <a:cs typeface="+mj-cs"/>
        </a:defRPr>
      </a:lvl1pPr>
      <a:lvl2pPr algn="l" rtl="1" eaLnBrk="1" fontAlgn="base" hangingPunct="1">
        <a:spcBef>
          <a:spcPct val="0"/>
        </a:spcBef>
        <a:spcAft>
          <a:spcPct val="0"/>
        </a:spcAft>
        <a:defRPr sz="4200">
          <a:solidFill>
            <a:schemeClr val="tx2"/>
          </a:solidFill>
          <a:latin typeface="Garamond" pitchFamily="18" charset="0"/>
        </a:defRPr>
      </a:lvl2pPr>
      <a:lvl3pPr algn="l" rtl="1" eaLnBrk="1" fontAlgn="base" hangingPunct="1">
        <a:spcBef>
          <a:spcPct val="0"/>
        </a:spcBef>
        <a:spcAft>
          <a:spcPct val="0"/>
        </a:spcAft>
        <a:defRPr sz="4200">
          <a:solidFill>
            <a:schemeClr val="tx2"/>
          </a:solidFill>
          <a:latin typeface="Garamond" pitchFamily="18" charset="0"/>
        </a:defRPr>
      </a:lvl3pPr>
      <a:lvl4pPr algn="l" rtl="1" eaLnBrk="1" fontAlgn="base" hangingPunct="1">
        <a:spcBef>
          <a:spcPct val="0"/>
        </a:spcBef>
        <a:spcAft>
          <a:spcPct val="0"/>
        </a:spcAft>
        <a:defRPr sz="4200">
          <a:solidFill>
            <a:schemeClr val="tx2"/>
          </a:solidFill>
          <a:latin typeface="Garamond" pitchFamily="18" charset="0"/>
        </a:defRPr>
      </a:lvl4pPr>
      <a:lvl5pPr algn="l" rtl="1" eaLnBrk="1" fontAlgn="base" hangingPunct="1">
        <a:spcBef>
          <a:spcPct val="0"/>
        </a:spcBef>
        <a:spcAft>
          <a:spcPct val="0"/>
        </a:spcAft>
        <a:defRPr sz="4200">
          <a:solidFill>
            <a:schemeClr val="tx2"/>
          </a:solidFill>
          <a:latin typeface="Garamond" pitchFamily="18" charset="0"/>
        </a:defRPr>
      </a:lvl5pPr>
      <a:lvl6pPr marL="457200" algn="l" rtl="1" eaLnBrk="1" fontAlgn="base" hangingPunct="1">
        <a:spcBef>
          <a:spcPct val="0"/>
        </a:spcBef>
        <a:spcAft>
          <a:spcPct val="0"/>
        </a:spcAft>
        <a:defRPr sz="4200">
          <a:solidFill>
            <a:schemeClr val="tx2"/>
          </a:solidFill>
          <a:latin typeface="Garamond" pitchFamily="18" charset="0"/>
        </a:defRPr>
      </a:lvl6pPr>
      <a:lvl7pPr marL="914400" algn="l" rtl="1" eaLnBrk="1" fontAlgn="base" hangingPunct="1">
        <a:spcBef>
          <a:spcPct val="0"/>
        </a:spcBef>
        <a:spcAft>
          <a:spcPct val="0"/>
        </a:spcAft>
        <a:defRPr sz="4200">
          <a:solidFill>
            <a:schemeClr val="tx2"/>
          </a:solidFill>
          <a:latin typeface="Garamond" pitchFamily="18" charset="0"/>
        </a:defRPr>
      </a:lvl7pPr>
      <a:lvl8pPr marL="1371600" algn="l" rtl="1" eaLnBrk="1" fontAlgn="base" hangingPunct="1">
        <a:spcBef>
          <a:spcPct val="0"/>
        </a:spcBef>
        <a:spcAft>
          <a:spcPct val="0"/>
        </a:spcAft>
        <a:defRPr sz="4200">
          <a:solidFill>
            <a:schemeClr val="tx2"/>
          </a:solidFill>
          <a:latin typeface="Garamond" pitchFamily="18" charset="0"/>
        </a:defRPr>
      </a:lvl8pPr>
      <a:lvl9pPr marL="1828800" algn="l" rtl="1" eaLnBrk="1" fontAlgn="base" hangingPunct="1">
        <a:spcBef>
          <a:spcPct val="0"/>
        </a:spcBef>
        <a:spcAft>
          <a:spcPct val="0"/>
        </a:spcAft>
        <a:defRPr sz="4200">
          <a:solidFill>
            <a:schemeClr val="tx2"/>
          </a:solidFill>
          <a:latin typeface="Garamond" pitchFamily="18" charset="0"/>
        </a:defRPr>
      </a:lvl9pPr>
    </p:titleStyle>
    <p:bodyStyle>
      <a:lvl1pPr marL="342900" indent="-342900" algn="r" rtl="1"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r" rtl="1"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r" rtl="1"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r" rtl="1"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r" rtl="1"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r" rtl="1"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r" rtl="1"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r" rtl="1"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r" rtl="1"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rtl="0"/>
            <a:r>
              <a:rPr lang="en-US" b="1" smtClean="0">
                <a:solidFill>
                  <a:srgbClr val="C00000"/>
                </a:solidFill>
              </a:rPr>
              <a:t>Foregrounding: </a:t>
            </a:r>
            <a:r>
              <a:rPr lang="en-US" b="1" dirty="0" smtClean="0">
                <a:solidFill>
                  <a:srgbClr val="C00000"/>
                </a:solidFill>
              </a:rPr>
              <a:t>Deviation, Choice, and Parallelism </a:t>
            </a:r>
            <a:endParaRPr lang="ar-IQ" b="1" dirty="0">
              <a:solidFill>
                <a:srgbClr val="C00000"/>
              </a:solidFill>
            </a:endParaRPr>
          </a:p>
        </p:txBody>
      </p:sp>
      <p:sp>
        <p:nvSpPr>
          <p:cNvPr id="3" name="عنوان فرعي 2"/>
          <p:cNvSpPr>
            <a:spLocks noGrp="1"/>
          </p:cNvSpPr>
          <p:nvPr>
            <p:ph type="subTitle" idx="1"/>
          </p:nvPr>
        </p:nvSpPr>
        <p:spPr/>
        <p:txBody>
          <a:bodyPr/>
          <a:lstStyle/>
          <a:p>
            <a:pPr algn="ctr" rtl="0"/>
            <a:r>
              <a:rPr lang="en-US" b="1" dirty="0" smtClean="0">
                <a:latin typeface="+mj-lt"/>
              </a:rPr>
              <a:t>Raed Dakhil Kareem </a:t>
            </a:r>
          </a:p>
          <a:p>
            <a:pPr algn="ctr" rtl="0">
              <a:lnSpc>
                <a:spcPct val="150000"/>
              </a:lnSpc>
              <a:spcAft>
                <a:spcPts val="0"/>
              </a:spcAft>
            </a:pPr>
            <a:r>
              <a:rPr lang="en-US" b="1" dirty="0" smtClean="0">
                <a:latin typeface="+mj-lt"/>
                <a:ea typeface="Calibri"/>
                <a:cs typeface="Arial"/>
              </a:rPr>
              <a:t>PhD Candidate, University of Baghdad, College of Arts, Dept. of English</a:t>
            </a:r>
            <a:endParaRPr lang="en-US" sz="2400" dirty="0" smtClean="0">
              <a:latin typeface="+mj-lt"/>
              <a:ea typeface="Calibri"/>
              <a:cs typeface="Arial"/>
            </a:endParaRPr>
          </a:p>
          <a:p>
            <a:pPr algn="ctr" rtl="0"/>
            <a:endParaRPr lang="en-US" b="1" dirty="0" smtClean="0">
              <a:latin typeface="+mj-lt"/>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428604"/>
            <a:ext cx="8643998" cy="5693866"/>
          </a:xfrm>
          <a:prstGeom prst="rect">
            <a:avLst/>
          </a:prstGeom>
        </p:spPr>
        <p:txBody>
          <a:bodyPr wrap="square">
            <a:spAutoFit/>
          </a:bodyPr>
          <a:lstStyle/>
          <a:p>
            <a:pPr algn="l" rtl="0"/>
            <a:r>
              <a:rPr lang="en-US" sz="2800" b="1" dirty="0" smtClean="0">
                <a:latin typeface="+mj-lt"/>
              </a:rPr>
              <a:t>In </a:t>
            </a:r>
            <a:r>
              <a:rPr lang="en-US" sz="2800" b="1" dirty="0">
                <a:solidFill>
                  <a:srgbClr val="C00000"/>
                </a:solidFill>
                <a:latin typeface="+mj-lt"/>
              </a:rPr>
              <a:t>quantitative foregrounding </a:t>
            </a:r>
            <a:r>
              <a:rPr lang="en-US" sz="2800" b="1" dirty="0">
                <a:latin typeface="+mj-lt"/>
              </a:rPr>
              <a:t>the writer, instead of utilizing a wider choice available in the language code, deliberately restricts himself to a selected pattern to produce uniformity(Ibid.). </a:t>
            </a:r>
            <a:endParaRPr lang="en-US" sz="2800" b="1" dirty="0" smtClean="0">
              <a:latin typeface="+mj-lt"/>
            </a:endParaRPr>
          </a:p>
          <a:p>
            <a:pPr algn="l" rtl="0"/>
            <a:endParaRPr lang="en-US" sz="2800" b="1" dirty="0" smtClean="0">
              <a:latin typeface="+mj-lt"/>
            </a:endParaRPr>
          </a:p>
          <a:p>
            <a:pPr algn="l" rtl="0"/>
            <a:r>
              <a:rPr lang="en-US" sz="2800" b="1" dirty="0" smtClean="0">
                <a:latin typeface="+mj-lt"/>
              </a:rPr>
              <a:t>The </a:t>
            </a:r>
            <a:r>
              <a:rPr lang="en-US" sz="2800" b="1" dirty="0">
                <a:latin typeface="+mj-lt"/>
              </a:rPr>
              <a:t>deviation here is not from the rules of the language code or from the conventions of language use but from some expected frequency in normal use where variety would normally be expected(Leech, Deucher, and Hoogenraad, 1982:15f.). </a:t>
            </a:r>
            <a:endParaRPr lang="en-US" sz="2800" b="1" dirty="0" smtClean="0">
              <a:latin typeface="+mj-lt"/>
            </a:endParaRPr>
          </a:p>
          <a:p>
            <a:pPr algn="l" rtl="0"/>
            <a:endParaRPr lang="en-US" sz="2800" b="1" dirty="0" smtClean="0">
              <a:latin typeface="+mj-lt"/>
            </a:endParaRPr>
          </a:p>
          <a:p>
            <a:pPr algn="l" rtl="0"/>
            <a:r>
              <a:rPr lang="en-US" sz="2800" b="1" dirty="0" smtClean="0">
                <a:solidFill>
                  <a:srgbClr val="C00000"/>
                </a:solidFill>
                <a:latin typeface="+mj-lt"/>
              </a:rPr>
              <a:t>Hopkins' </a:t>
            </a:r>
            <a:r>
              <a:rPr lang="en-US" sz="2800" b="1" dirty="0" smtClean="0">
                <a:latin typeface="+mj-lt"/>
              </a:rPr>
              <a:t>short poem </a:t>
            </a:r>
            <a:r>
              <a:rPr lang="en-US" sz="2800" b="1" dirty="0" smtClean="0">
                <a:solidFill>
                  <a:srgbClr val="C00000"/>
                </a:solidFill>
                <a:latin typeface="+mj-lt"/>
              </a:rPr>
              <a:t>"Heaven-Haven",</a:t>
            </a:r>
            <a:r>
              <a:rPr lang="en-US" sz="2800" b="1" dirty="0" smtClean="0">
                <a:latin typeface="+mj-lt"/>
              </a:rPr>
              <a:t> on a nun's taking the veil, </a:t>
            </a:r>
            <a:r>
              <a:rPr lang="en-US" sz="2800" b="1" dirty="0" smtClean="0">
                <a:solidFill>
                  <a:srgbClr val="C00000"/>
                </a:solidFill>
                <a:latin typeface="+mj-lt"/>
              </a:rPr>
              <a:t>illustrates quantitative foregrounding :</a:t>
            </a:r>
            <a:endParaRPr lang="ar-IQ" sz="2800" b="1" dirty="0">
              <a:solidFill>
                <a:srgbClr val="C00000"/>
              </a:solidFill>
              <a:latin typeface="+mj-lt"/>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10</a:t>
            </a:fld>
            <a:endParaRPr lang="ar-IQ"/>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500034" y="285728"/>
            <a:ext cx="807249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400" b="1" dirty="0" smtClean="0">
                <a:solidFill>
                  <a:srgbClr val="C00000"/>
                </a:solidFill>
                <a:latin typeface="Cambria" pitchFamily="18" charset="0"/>
                <a:ea typeface="Calibri" pitchFamily="34" charset="0"/>
                <a:cs typeface="Times New Roman" pitchFamily="18" charset="0"/>
              </a:rPr>
              <a:t>           </a:t>
            </a: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I have desired to go</a:t>
            </a: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Where springs not fail,</a:t>
            </a: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To fields where flies no sharp and sided hail</a:t>
            </a: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And a few lilies blow.</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And I have asked to be</a:t>
            </a: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Where no storms come,</a:t>
            </a: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Where the green swell is in the havens dumb,</a:t>
            </a: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a:p>
            <a:pPr lvl="0" algn="ctr" rtl="0" eaLnBrk="0" fontAlgn="base" hangingPunct="0">
              <a:spcBef>
                <a:spcPct val="0"/>
              </a:spcBef>
              <a:spcAft>
                <a:spcPct val="0"/>
              </a:spcAft>
            </a:pPr>
            <a:r>
              <a:rPr kumimoji="0" lang="en-US" sz="2400" b="1" i="0" u="none" strike="noStrike" cap="none" normalizeH="0" dirty="0" smtClean="0">
                <a:ln>
                  <a:noFill/>
                </a:ln>
                <a:solidFill>
                  <a:srgbClr val="C00000"/>
                </a:solidFill>
                <a:effectLst/>
                <a:latin typeface="Cambria" pitchFamily="18" charset="0"/>
                <a:ea typeface="Calibri" pitchFamily="34" charset="0"/>
                <a:cs typeface="Times New Roman" pitchFamily="18" charset="0"/>
              </a:rPr>
              <a:t>              </a:t>
            </a:r>
            <a:r>
              <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And out of the swing of the sea.'‘</a:t>
            </a:r>
          </a:p>
          <a:p>
            <a:pPr lvl="0" algn="ctr" rtl="0" eaLnBrk="0" fontAlgn="base" hangingPunct="0">
              <a:spcBef>
                <a:spcPct val="0"/>
              </a:spcBef>
              <a:spcAft>
                <a:spcPct val="0"/>
              </a:spcAft>
            </a:pPr>
            <a:endParaRPr lang="en-US" sz="2400" b="1" dirty="0">
              <a:solidFill>
                <a:srgbClr val="C00000"/>
              </a:solidFill>
              <a:latin typeface="Cambria" pitchFamily="18" charset="0"/>
              <a:cs typeface="Times New Roman" pitchFamily="18" charset="0"/>
            </a:endParaRPr>
          </a:p>
          <a:p>
            <a:pPr algn="l" rtl="0" eaLnBrk="0" fontAlgn="base" hangingPunct="0">
              <a:spcBef>
                <a:spcPct val="0"/>
              </a:spcBef>
              <a:spcAft>
                <a:spcPct val="0"/>
              </a:spcAft>
            </a:pPr>
            <a:r>
              <a:rPr lang="en-US" sz="2400" b="1" dirty="0" smtClean="0">
                <a:latin typeface="+mj-lt"/>
              </a:rPr>
              <a:t>In </a:t>
            </a:r>
            <a:r>
              <a:rPr lang="en-US" sz="2400" b="1" dirty="0">
                <a:latin typeface="+mj-lt"/>
              </a:rPr>
              <a:t>both the stanzas, Hopkins restricts himself to the selection of the same grammatical structure of </a:t>
            </a:r>
            <a:r>
              <a:rPr lang="en-US" sz="2400" b="1" dirty="0" smtClean="0">
                <a:latin typeface="+mj-lt"/>
              </a:rPr>
              <a:t>parallelism.</a:t>
            </a:r>
            <a:r>
              <a:rPr lang="en-US" sz="2400" b="1" dirty="0">
                <a:latin typeface="+mj-lt"/>
              </a:rPr>
              <a:t> </a:t>
            </a:r>
            <a:endParaRPr lang="en-US" sz="2400" b="1" dirty="0" smtClean="0">
              <a:latin typeface="+mj-lt"/>
            </a:endParaRPr>
          </a:p>
          <a:p>
            <a:pPr algn="l" rtl="0" eaLnBrk="0" fontAlgn="base" hangingPunct="0">
              <a:spcBef>
                <a:spcPct val="0"/>
              </a:spcBef>
              <a:spcAft>
                <a:spcPct val="0"/>
              </a:spcAft>
            </a:pPr>
            <a:r>
              <a:rPr lang="en-US" sz="2400" b="1" dirty="0" smtClean="0">
                <a:latin typeface="+mj-lt"/>
              </a:rPr>
              <a:t>Thus </a:t>
            </a:r>
            <a:r>
              <a:rPr lang="en-US" sz="2400" b="1" dirty="0">
                <a:latin typeface="+mj-lt"/>
              </a:rPr>
              <a:t>by superimposing on language the over-regularity of the same syntactic choice within the language system, Hopkins achieves foregrounding effect for the poem(Ibid.).</a:t>
            </a:r>
          </a:p>
          <a:p>
            <a:pPr lvl="0" algn="ctr" rtl="0" eaLnBrk="0" fontAlgn="base" hangingPunct="0">
              <a:spcBef>
                <a:spcPct val="0"/>
              </a:spcBef>
              <a:spcAft>
                <a:spcPct val="0"/>
              </a:spcAft>
            </a:pPr>
            <a:r>
              <a:rPr lang="en-US" sz="2400" b="1" dirty="0" smtClean="0"/>
              <a:t> </a:t>
            </a:r>
            <a:endParaRPr kumimoji="0" lang="en-US" sz="2400" b="1"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rgbClr val="C00000"/>
              </a:solidFill>
              <a:effectLst/>
              <a:latin typeface="Arial" pitchFamily="34" charset="0"/>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11</a:t>
            </a:fld>
            <a:endParaRPr lang="ar-IQ"/>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579419"/>
          </a:xfrm>
        </p:spPr>
        <p:txBody>
          <a:bodyPr/>
          <a:lstStyle/>
          <a:p>
            <a:pPr lvl="1" rtl="0"/>
            <a:r>
              <a:rPr lang="en-US" sz="2800" b="1" dirty="0" smtClean="0">
                <a:solidFill>
                  <a:srgbClr val="C00000"/>
                </a:solidFill>
              </a:rPr>
              <a:t>1.3 Coherence of  Foregrounding</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357158" y="714356"/>
            <a:ext cx="8501122" cy="5416569"/>
          </a:xfrm>
        </p:spPr>
        <p:txBody>
          <a:bodyPr/>
          <a:lstStyle/>
          <a:p>
            <a:pPr algn="l" rtl="0">
              <a:buNone/>
            </a:pPr>
            <a:r>
              <a:rPr lang="en-US" sz="2800" b="1" dirty="0" smtClean="0">
                <a:latin typeface="+mj-lt"/>
              </a:rPr>
              <a:t>In literary discourse, deviations </a:t>
            </a:r>
            <a:r>
              <a:rPr lang="en-US" sz="2800" b="1" dirty="0" smtClean="0">
                <a:solidFill>
                  <a:srgbClr val="C00000"/>
                </a:solidFill>
                <a:latin typeface="+mj-lt"/>
              </a:rPr>
              <a:t>are not just </a:t>
            </a:r>
            <a:r>
              <a:rPr lang="en-US" sz="2800" b="1" dirty="0" smtClean="0">
                <a:latin typeface="+mj-lt"/>
              </a:rPr>
              <a:t>to be interpreted in isolation, </a:t>
            </a:r>
            <a:r>
              <a:rPr lang="en-US" sz="2800" b="1" dirty="0" smtClean="0">
                <a:solidFill>
                  <a:srgbClr val="C00000"/>
                </a:solidFill>
                <a:latin typeface="+mj-lt"/>
              </a:rPr>
              <a:t>but to be seen as </a:t>
            </a:r>
            <a:r>
              <a:rPr lang="en-US" sz="2800" b="1" dirty="0" smtClean="0">
                <a:latin typeface="+mj-lt"/>
              </a:rPr>
              <a:t>forming a meaningful pattern with other linguistic features, both regular and irregular, to form a whole. </a:t>
            </a:r>
          </a:p>
          <a:p>
            <a:pPr algn="l" rtl="0">
              <a:buNone/>
            </a:pPr>
            <a:r>
              <a:rPr lang="en-US" sz="2800" b="1" dirty="0" smtClean="0">
                <a:latin typeface="+mj-lt"/>
              </a:rPr>
              <a:t>They are understood, therefore, "not in isolation with reference only to the linguistic system, or code, but also with reference to the context in which they appear''(Widdowson, 1975:27). </a:t>
            </a:r>
          </a:p>
          <a:p>
            <a:pPr algn="l" rtl="0">
              <a:buNone/>
            </a:pPr>
            <a:r>
              <a:rPr lang="en-US" sz="2800" b="1" dirty="0" smtClean="0">
                <a:latin typeface="+mj-lt"/>
              </a:rPr>
              <a:t>Inspired by </a:t>
            </a:r>
            <a:r>
              <a:rPr lang="en-US" sz="2800" b="1" dirty="0" err="1" smtClean="0">
                <a:latin typeface="+mj-lt"/>
              </a:rPr>
              <a:t>Mukarovsky's</a:t>
            </a:r>
            <a:r>
              <a:rPr lang="en-US" sz="2800" b="1" dirty="0" smtClean="0">
                <a:latin typeface="+mj-lt"/>
              </a:rPr>
              <a:t> observation , </a:t>
            </a:r>
            <a:r>
              <a:rPr lang="en-US" sz="2800" b="1" dirty="0" smtClean="0">
                <a:solidFill>
                  <a:srgbClr val="C00000"/>
                </a:solidFill>
                <a:latin typeface="+mj-lt"/>
              </a:rPr>
              <a:t>Leech searches for coherence of foregrounded features in a literary text at two levels </a:t>
            </a:r>
            <a:r>
              <a:rPr lang="en-US" sz="2800" b="1" dirty="0" smtClean="0">
                <a:latin typeface="+mj-lt"/>
              </a:rPr>
              <a:t>(Leech, 1985:50): </a:t>
            </a: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12</a:t>
            </a:fld>
            <a:endParaRPr lang="ar-IQ"/>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57158" y="214290"/>
            <a:ext cx="842968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at horizontal level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termed as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''cohesion between deviations''</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 and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at vertical level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termed as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''congruence between deviations''.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Leech exemplifies both</a:t>
            </a:r>
            <a:r>
              <a:rPr kumimoji="0" lang="en-US" sz="2800" b="1" i="0" u="none" strike="noStrike" cap="none" normalizeH="0" dirty="0" smtClean="0">
                <a:ln>
                  <a:noFill/>
                </a:ln>
                <a:solidFill>
                  <a:schemeClr val="tx1"/>
                </a:solidFill>
                <a:effectLst/>
                <a:latin typeface="+mj-lt"/>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concepts with reference to Shelley's "Ode to the West Wind." </a:t>
            </a:r>
          </a:p>
          <a:p>
            <a:pPr algn="l" rtl="0"/>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He recognizes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cohesion of foregrounding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in the parallelism of the three elements - Earth, Sky, and Sea - in the first three stanzas. In the fourth stanza, the same parallelism is resumed in the triple if-clause structure:</a:t>
            </a:r>
          </a:p>
          <a:p>
            <a:pPr algn="l" rtl="0"/>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algn="l" rtl="0"/>
            <a:r>
              <a:rPr lang="en-US" sz="2800" b="1" dirty="0" smtClean="0">
                <a:solidFill>
                  <a:srgbClr val="C00000"/>
                </a:solidFill>
                <a:latin typeface="+mj-lt"/>
              </a:rPr>
              <a:t>If </a:t>
            </a:r>
            <a:r>
              <a:rPr lang="en-US" sz="2800" b="1" dirty="0">
                <a:solidFill>
                  <a:srgbClr val="C00000"/>
                </a:solidFill>
                <a:latin typeface="+mj-lt"/>
              </a:rPr>
              <a:t>I were a dead leaf thou mightest bear;</a:t>
            </a:r>
          </a:p>
          <a:p>
            <a:pPr algn="l" rtl="0"/>
            <a:r>
              <a:rPr lang="en-US" sz="2800" b="1" dirty="0">
                <a:solidFill>
                  <a:srgbClr val="C00000"/>
                </a:solidFill>
                <a:latin typeface="+mj-lt"/>
              </a:rPr>
              <a:t>If I were a swift cloud to fly with thee;</a:t>
            </a:r>
          </a:p>
          <a:p>
            <a:pPr algn="l" rtl="0"/>
            <a:r>
              <a:rPr lang="en-US" sz="2800" b="1" dirty="0">
                <a:solidFill>
                  <a:srgbClr val="C00000"/>
                </a:solidFill>
                <a:latin typeface="+mj-lt"/>
              </a:rPr>
              <a:t>A wave to pant beneath thy power,</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13</a:t>
            </a:fld>
            <a:endParaRPr lang="ar-IQ"/>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14282" y="285728"/>
            <a:ext cx="8715436"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The same pattern once again recurs in a variant form in</a:t>
            </a:r>
            <a:endParaRPr kumimoji="0" lang="en-US" sz="2800" b="1"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Oh, lift me as a wave, a leaf, a cloud!</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                                                                            </a:t>
            </a:r>
          </a:p>
          <a:p>
            <a:pPr algn="l" rtl="0" eaLnBrk="0" fontAlgn="base" hangingPunct="0">
              <a:spcBef>
                <a:spcPct val="0"/>
              </a:spcBef>
              <a:spcAft>
                <a:spcPct val="0"/>
              </a:spcAft>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The "Ode to the West Wind" also illustrates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congruence of foregrounding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by way of "anticipatory structuring" that takes place at different linguistic levels in the poem, as in, for instance,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hyperbaton</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(i.e., Hyperbaton refers to the use of inverted or transposed word order in a text: for example, placing an adjective after the noun it qualifies (cities fair) instead of before (fair cities)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at the syntactic level,</a:t>
            </a:r>
            <a:r>
              <a:rPr kumimoji="0" lang="en-US" sz="2800" b="1" i="0" u="none" strike="noStrike" cap="none" normalizeH="0" dirty="0" smtClean="0">
                <a:ln>
                  <a:noFill/>
                </a:ln>
                <a:solidFill>
                  <a:srgbClr val="C00000"/>
                </a:solidFill>
                <a:effectLst/>
                <a:latin typeface="+mj-lt"/>
                <a:ea typeface="Calibri" pitchFamily="34" charset="0"/>
                <a:cs typeface="Times New Roman" pitchFamily="18" charset="0"/>
              </a:rPr>
              <a:t> </a:t>
            </a:r>
          </a:p>
          <a:p>
            <a:pPr algn="l" rtl="0" eaLnBrk="0" fontAlgn="base" hangingPunct="0">
              <a:spcBef>
                <a:spcPct val="0"/>
              </a:spcBef>
              <a:spcAft>
                <a:spcPct val="0"/>
              </a:spcAft>
              <a:tabLst>
                <a:tab pos="2619375" algn="ctr"/>
              </a:tabLst>
            </a:pPr>
            <a:r>
              <a:rPr kumimoji="0" lang="en-US" sz="2800" b="1" i="0" u="none" strike="noStrike" cap="none" normalizeH="0" dirty="0" smtClean="0">
                <a:ln>
                  <a:noFill/>
                </a:ln>
                <a:effectLst/>
                <a:latin typeface="+mj-lt"/>
                <a:ea typeface="Calibri" pitchFamily="34" charset="0"/>
                <a:cs typeface="Times New Roman" pitchFamily="18" charset="0"/>
              </a:rPr>
              <a:t>and the </a:t>
            </a:r>
            <a:r>
              <a:rPr kumimoji="0" lang="en-US" sz="2800" b="1" i="0" u="none" strike="noStrike" cap="none" normalizeH="0" dirty="0" smtClean="0">
                <a:ln>
                  <a:noFill/>
                </a:ln>
                <a:solidFill>
                  <a:srgbClr val="C00000"/>
                </a:solidFill>
                <a:effectLst/>
                <a:latin typeface="+mj-lt"/>
                <a:ea typeface="Calibri" pitchFamily="34" charset="0"/>
                <a:cs typeface="Times New Roman" pitchFamily="18" charset="0"/>
              </a:rPr>
              <a:t>incompletion</a:t>
            </a:r>
            <a:r>
              <a:rPr kumimoji="0" lang="en-US" sz="2800" b="1" i="0" u="none" strike="noStrike" cap="none" normalizeH="0" dirty="0" smtClean="0">
                <a:ln>
                  <a:noFill/>
                </a:ln>
                <a:effectLst/>
                <a:latin typeface="+mj-lt"/>
                <a:ea typeface="Calibri" pitchFamily="34" charset="0"/>
                <a:cs typeface="Times New Roman" pitchFamily="18" charset="0"/>
              </a:rPr>
              <a:t> of the first three stanzas </a:t>
            </a:r>
            <a:r>
              <a:rPr kumimoji="0" lang="en-US" sz="2800" b="1" i="0" u="none" strike="noStrike" cap="none" normalizeH="0" dirty="0" smtClean="0">
                <a:ln>
                  <a:noFill/>
                </a:ln>
                <a:solidFill>
                  <a:srgbClr val="C00000"/>
                </a:solidFill>
                <a:effectLst/>
                <a:latin typeface="+mj-lt"/>
                <a:ea typeface="Calibri" pitchFamily="34" charset="0"/>
                <a:cs typeface="Times New Roman" pitchFamily="18" charset="0"/>
              </a:rPr>
              <a:t>at the discourse level </a:t>
            </a:r>
            <a:r>
              <a:rPr kumimoji="0" lang="en-US" sz="2800" b="1" i="0" u="none" strike="noStrike" cap="none" normalizeH="0" dirty="0" smtClean="0">
                <a:ln>
                  <a:noFill/>
                </a:ln>
                <a:effectLst/>
                <a:latin typeface="+mj-lt"/>
                <a:ea typeface="Calibri" pitchFamily="34" charset="0"/>
                <a:cs typeface="Times New Roman" pitchFamily="18" charset="0"/>
              </a:rPr>
              <a:t>contribute to this foregrounding of anticipation in the poem. </a:t>
            </a:r>
          </a:p>
          <a:p>
            <a:pPr algn="l" rtl="0" eaLnBrk="0" fontAlgn="base" hangingPunct="0">
              <a:spcBef>
                <a:spcPct val="0"/>
              </a:spcBef>
              <a:spcAft>
                <a:spcPct val="0"/>
              </a:spcAft>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a:t>
            </a:r>
          </a:p>
          <a:p>
            <a:pPr algn="l" rtl="0" eaLnBrk="0" fontAlgn="base" hangingPunct="0">
              <a:spcBef>
                <a:spcPct val="0"/>
              </a:spcBef>
              <a:spcAft>
                <a:spcPct val="0"/>
              </a:spcAft>
              <a:tabLst>
                <a:tab pos="2619375" algn="ctr"/>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algn="l" rtl="0" eaLnBrk="0" fontAlgn="base" hangingPunct="0">
              <a:spcBef>
                <a:spcPct val="0"/>
              </a:spcBef>
              <a:spcAft>
                <a:spcPct val="0"/>
              </a:spcAft>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14</a:t>
            </a:fld>
            <a:endParaRPr lang="ar-IQ"/>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507981"/>
          </a:xfrm>
        </p:spPr>
        <p:txBody>
          <a:bodyPr/>
          <a:lstStyle/>
          <a:p>
            <a:pPr rtl="0"/>
            <a:r>
              <a:rPr lang="en-US" sz="2800" b="1" dirty="0" smtClean="0">
                <a:solidFill>
                  <a:srgbClr val="C00000"/>
                </a:solidFill>
              </a:rPr>
              <a:t>2. Linguistic Deviation</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285720" y="785794"/>
            <a:ext cx="8572560" cy="5345131"/>
          </a:xfrm>
        </p:spPr>
        <p:txBody>
          <a:bodyPr/>
          <a:lstStyle/>
          <a:p>
            <a:pPr algn="l" rtl="0">
              <a:buNone/>
            </a:pPr>
            <a:r>
              <a:rPr lang="en-US" sz="2800" b="1" dirty="0" smtClean="0">
                <a:latin typeface="+mj-lt"/>
              </a:rPr>
              <a:t>The concept of deviation is important to the study of literary texts. To be stylistically distinctive, a feature of language must deviate from some norm of comparison. </a:t>
            </a:r>
          </a:p>
          <a:p>
            <a:pPr algn="l" rtl="0">
              <a:buNone/>
            </a:pPr>
            <a:r>
              <a:rPr lang="en-US" sz="2800" b="1" dirty="0" smtClean="0">
                <a:solidFill>
                  <a:srgbClr val="C00000"/>
                </a:solidFill>
                <a:latin typeface="+mj-lt"/>
              </a:rPr>
              <a:t>To Leech </a:t>
            </a:r>
            <a:r>
              <a:rPr lang="en-US" sz="2800" b="1" dirty="0" smtClean="0">
                <a:latin typeface="+mj-lt"/>
              </a:rPr>
              <a:t>(Ibid.:40) </a:t>
            </a:r>
            <a:r>
              <a:rPr lang="en-US" sz="2800" b="1" dirty="0" smtClean="0">
                <a:solidFill>
                  <a:srgbClr val="C00000"/>
                </a:solidFill>
                <a:latin typeface="+mj-lt"/>
              </a:rPr>
              <a:t>this norm </a:t>
            </a:r>
            <a:r>
              <a:rPr lang="en-US" sz="2800" b="1" dirty="0" smtClean="0">
                <a:latin typeface="+mj-lt"/>
              </a:rPr>
              <a:t>may be </a:t>
            </a:r>
            <a:r>
              <a:rPr lang="en-US" sz="2800" b="1" dirty="0" smtClean="0">
                <a:solidFill>
                  <a:srgbClr val="C00000"/>
                </a:solidFill>
                <a:latin typeface="+mj-lt"/>
              </a:rPr>
              <a:t>an absolute one</a:t>
            </a:r>
            <a:r>
              <a:rPr lang="en-US" sz="2800" b="1" dirty="0" smtClean="0">
                <a:latin typeface="+mj-lt"/>
              </a:rPr>
              <a:t>, functioning "for the language as a whole" </a:t>
            </a:r>
            <a:r>
              <a:rPr lang="en-US" sz="2800" b="1" dirty="0" smtClean="0">
                <a:solidFill>
                  <a:srgbClr val="C00000"/>
                </a:solidFill>
                <a:latin typeface="+mj-lt"/>
              </a:rPr>
              <a:t>or a relative one </a:t>
            </a:r>
            <a:r>
              <a:rPr lang="en-US" sz="2800" b="1" dirty="0" smtClean="0">
                <a:latin typeface="+mj-lt"/>
              </a:rPr>
              <a:t>"provided by some set of texts which for the purposes of the study are regarded as comparable." </a:t>
            </a:r>
          </a:p>
          <a:p>
            <a:pPr algn="l" rtl="0">
              <a:buNone/>
            </a:pPr>
            <a:r>
              <a:rPr lang="en-US" sz="2800" b="1" dirty="0" smtClean="0">
                <a:solidFill>
                  <a:srgbClr val="C00000"/>
                </a:solidFill>
                <a:latin typeface="+mj-lt"/>
              </a:rPr>
              <a:t>Levin</a:t>
            </a:r>
            <a:r>
              <a:rPr lang="en-US" sz="2800" b="1" dirty="0" smtClean="0">
                <a:latin typeface="+mj-lt"/>
              </a:rPr>
              <a:t> (1963:277) proposes another distinction, in this connection, between determinate and statistical deviations. </a:t>
            </a:r>
          </a:p>
          <a:p>
            <a:pPr algn="l" rtl="0">
              <a:buNone/>
            </a:pPr>
            <a:endParaRPr lang="ar-IQ" b="1" dirty="0"/>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15</a:t>
            </a:fld>
            <a:endParaRPr lang="ar-IQ"/>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357166"/>
            <a:ext cx="8501122" cy="5693866"/>
          </a:xfrm>
          <a:prstGeom prst="rect">
            <a:avLst/>
          </a:prstGeom>
        </p:spPr>
        <p:txBody>
          <a:bodyPr wrap="square">
            <a:spAutoFit/>
          </a:bodyPr>
          <a:lstStyle/>
          <a:p>
            <a:pPr algn="l" rtl="0"/>
            <a:r>
              <a:rPr lang="en-US" sz="2800" b="1" dirty="0">
                <a:latin typeface="+mj-lt"/>
              </a:rPr>
              <a:t>Whereas </a:t>
            </a:r>
            <a:r>
              <a:rPr lang="en-US" sz="2800" b="1" dirty="0">
                <a:solidFill>
                  <a:srgbClr val="C00000"/>
                </a:solidFill>
                <a:latin typeface="+mj-lt"/>
              </a:rPr>
              <a:t>statistical deviation </a:t>
            </a:r>
            <a:r>
              <a:rPr lang="en-US" sz="2800" b="1" dirty="0">
                <a:latin typeface="+mj-lt"/>
              </a:rPr>
              <a:t>is a </a:t>
            </a:r>
            <a:r>
              <a:rPr lang="en-US" sz="2800" b="1" dirty="0">
                <a:solidFill>
                  <a:srgbClr val="C00000"/>
                </a:solidFill>
                <a:latin typeface="+mj-lt"/>
              </a:rPr>
              <a:t>quantitative measure of </a:t>
            </a:r>
            <a:r>
              <a:rPr lang="en-US" sz="2800" b="1" dirty="0">
                <a:latin typeface="+mj-lt"/>
              </a:rPr>
              <a:t>linguistic differences between the domain and the norm, </a:t>
            </a:r>
            <a:r>
              <a:rPr lang="en-US" sz="2800" b="1" dirty="0">
                <a:solidFill>
                  <a:srgbClr val="C00000"/>
                </a:solidFill>
                <a:latin typeface="+mj-lt"/>
              </a:rPr>
              <a:t>determinate deviation </a:t>
            </a:r>
            <a:r>
              <a:rPr lang="en-US" sz="2800" b="1" dirty="0">
                <a:latin typeface="+mj-lt"/>
              </a:rPr>
              <a:t>is </a:t>
            </a:r>
            <a:r>
              <a:rPr lang="en-US" sz="2800" b="1" dirty="0">
                <a:solidFill>
                  <a:srgbClr val="C00000"/>
                </a:solidFill>
                <a:latin typeface="+mj-lt"/>
              </a:rPr>
              <a:t>non-quantitative.</a:t>
            </a:r>
            <a:r>
              <a:rPr lang="en-US" sz="2800" b="1" dirty="0">
                <a:latin typeface="+mj-lt"/>
              </a:rPr>
              <a:t> </a:t>
            </a:r>
            <a:endParaRPr lang="en-US" sz="2800" b="1" dirty="0" smtClean="0">
              <a:latin typeface="+mj-lt"/>
            </a:endParaRPr>
          </a:p>
          <a:p>
            <a:pPr algn="l" rtl="0"/>
            <a:endParaRPr lang="en-US" sz="2800" b="1" dirty="0" smtClean="0">
              <a:latin typeface="+mj-lt"/>
            </a:endParaRPr>
          </a:p>
          <a:p>
            <a:pPr algn="l" rtl="0"/>
            <a:r>
              <a:rPr lang="en-US" sz="2800" b="1" dirty="0" smtClean="0">
                <a:latin typeface="+mj-lt"/>
              </a:rPr>
              <a:t>In</a:t>
            </a:r>
            <a:r>
              <a:rPr lang="en-US" sz="2800" b="1" dirty="0" smtClean="0">
                <a:solidFill>
                  <a:srgbClr val="C00000"/>
                </a:solidFill>
                <a:latin typeface="+mj-lt"/>
              </a:rPr>
              <a:t> </a:t>
            </a:r>
            <a:r>
              <a:rPr lang="en-US" sz="2800" b="1" dirty="0">
                <a:solidFill>
                  <a:srgbClr val="C00000"/>
                </a:solidFill>
                <a:latin typeface="+mj-lt"/>
              </a:rPr>
              <a:t>determinate deviation</a:t>
            </a:r>
            <a:r>
              <a:rPr lang="en-US" sz="2800" b="1" dirty="0">
                <a:latin typeface="+mj-lt"/>
              </a:rPr>
              <a:t>, the deviation is observed as a </a:t>
            </a:r>
            <a:r>
              <a:rPr lang="en-US" sz="2800" b="1" dirty="0">
                <a:solidFill>
                  <a:srgbClr val="C00000"/>
                </a:solidFill>
                <a:latin typeface="+mj-lt"/>
              </a:rPr>
              <a:t>discrepancy</a:t>
            </a:r>
            <a:r>
              <a:rPr lang="en-US" sz="2800" b="1" dirty="0">
                <a:latin typeface="+mj-lt"/>
              </a:rPr>
              <a:t> between what is allowed by the rules and conventions of the language system and what occurs in the text. </a:t>
            </a:r>
            <a:endParaRPr lang="en-US" sz="2800" b="1" dirty="0" smtClean="0">
              <a:latin typeface="+mj-lt"/>
            </a:endParaRPr>
          </a:p>
          <a:p>
            <a:pPr algn="l" rtl="0"/>
            <a:r>
              <a:rPr lang="en-US" sz="2800" b="1" dirty="0" smtClean="0">
                <a:solidFill>
                  <a:srgbClr val="C00000"/>
                </a:solidFill>
                <a:latin typeface="+mj-lt"/>
              </a:rPr>
              <a:t>It </a:t>
            </a:r>
            <a:r>
              <a:rPr lang="en-US" sz="2800" b="1" dirty="0">
                <a:solidFill>
                  <a:srgbClr val="C00000"/>
                </a:solidFill>
                <a:latin typeface="+mj-lt"/>
              </a:rPr>
              <a:t>is also possible </a:t>
            </a:r>
            <a:r>
              <a:rPr lang="en-US" sz="2800" b="1" dirty="0">
                <a:latin typeface="+mj-lt"/>
              </a:rPr>
              <a:t>to consider deviations in literary texts at three </a:t>
            </a:r>
            <a:r>
              <a:rPr lang="en-US" sz="2800" b="1" dirty="0" smtClean="0">
                <a:latin typeface="+mj-lt"/>
              </a:rPr>
              <a:t>levels( primary, secondary, and tertiary):</a:t>
            </a:r>
            <a:r>
              <a:rPr lang="en-US" sz="2800" b="1" dirty="0">
                <a:solidFill>
                  <a:srgbClr val="C00000"/>
                </a:solidFill>
                <a:latin typeface="Garamond"/>
                <a:ea typeface="Calibri" pitchFamily="34" charset="0"/>
                <a:cs typeface="Times New Roman" pitchFamily="18" charset="0"/>
              </a:rPr>
              <a:t> ''primary deviation'' </a:t>
            </a:r>
            <a:r>
              <a:rPr lang="en-US" sz="2800" b="1" dirty="0">
                <a:solidFill>
                  <a:prstClr val="black"/>
                </a:solidFill>
                <a:latin typeface="Garamond"/>
                <a:ea typeface="Calibri" pitchFamily="34" charset="0"/>
                <a:cs typeface="Times New Roman" pitchFamily="18" charset="0"/>
              </a:rPr>
              <a:t>where the text deviates from norms of the language as a whole, </a:t>
            </a:r>
            <a:endParaRPr lang="en-US" sz="2800" b="1" dirty="0">
              <a:latin typeface="+mj-lt"/>
            </a:endParaRPr>
          </a:p>
          <a:p>
            <a:pPr algn="l" rtl="0"/>
            <a:endParaRPr lang="ar-IQ" sz="2800" b="1" dirty="0">
              <a:latin typeface="+mj-lt"/>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16</a:t>
            </a:fld>
            <a:endParaRPr lang="ar-IQ"/>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500034" y="285728"/>
            <a:ext cx="814393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''secondary deviation'' </a:t>
            </a:r>
            <a:r>
              <a:rPr lang="en-US" sz="2800" b="1" dirty="0">
                <a:solidFill>
                  <a:prstClr val="black"/>
                </a:solidFill>
                <a:latin typeface="Garamond"/>
                <a:ea typeface="Calibri" pitchFamily="34" charset="0"/>
                <a:cs typeface="Times New Roman" pitchFamily="18" charset="0"/>
              </a:rPr>
              <a:t>where it deviates from norms of literary composition in particular, </a:t>
            </a:r>
            <a:r>
              <a:rPr lang="en-US" sz="2800" b="1" dirty="0" smtClean="0">
                <a:solidFill>
                  <a:prstClr val="black"/>
                </a:solidFill>
                <a:latin typeface="Garamond"/>
                <a:ea typeface="Calibri" pitchFamily="34" charset="0"/>
                <a:cs typeface="Times New Roman" pitchFamily="18" charset="0"/>
              </a:rPr>
              <a:t>and </a:t>
            </a: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algn="justLow"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''tertiary deviation </a:t>
            </a:r>
            <a:r>
              <a:rPr kumimoji="0" lang="en-US" sz="2800" b="1" i="0" u="none" strike="noStrike" cap="none" normalizeH="0" baseline="0" dirty="0" smtClean="0">
                <a:ln>
                  <a:noFill/>
                </a:ln>
                <a:effectLst/>
                <a:latin typeface="+mj-lt"/>
                <a:ea typeface="Calibri" pitchFamily="34" charset="0"/>
                <a:cs typeface="Times New Roman" pitchFamily="18" charset="0"/>
              </a:rPr>
              <a:t>or</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 internal deviation''</a:t>
            </a:r>
            <a:r>
              <a:rPr lang="en-US" sz="2800" b="1" dirty="0">
                <a:solidFill>
                  <a:srgbClr val="C00000"/>
                </a:solidFill>
                <a:latin typeface="Garamond"/>
                <a:ea typeface="Calibri" pitchFamily="34" charset="0"/>
                <a:cs typeface="Times New Roman" pitchFamily="18" charset="0"/>
              </a:rPr>
              <a:t> </a:t>
            </a:r>
            <a:r>
              <a:rPr lang="en-US" sz="2800" b="1" dirty="0">
                <a:solidFill>
                  <a:prstClr val="black"/>
                </a:solidFill>
                <a:latin typeface="Garamond"/>
                <a:ea typeface="Calibri" pitchFamily="34" charset="0"/>
                <a:cs typeface="Times New Roman" pitchFamily="18" charset="0"/>
              </a:rPr>
              <a:t>where the deviation is from norms internal to a </a:t>
            </a:r>
            <a:r>
              <a:rPr lang="en-US" sz="2800" b="1" dirty="0" smtClean="0">
                <a:solidFill>
                  <a:prstClr val="black"/>
                </a:solidFill>
                <a:latin typeface="Garamond"/>
                <a:ea typeface="Calibri" pitchFamily="34" charset="0"/>
                <a:cs typeface="Times New Roman" pitchFamily="18" charset="0"/>
              </a:rPr>
              <a:t>text</a:t>
            </a:r>
            <a:r>
              <a:rPr lang="en-US" sz="2800" b="1" dirty="0" smtClean="0">
                <a:latin typeface="+mj-lt"/>
                <a:ea typeface="Calibri" pitchFamily="34" charset="0"/>
                <a:cs typeface="Times New Roman" pitchFamily="18" charset="0"/>
              </a:rPr>
              <a:t>. </a:t>
            </a:r>
          </a:p>
          <a:p>
            <a:pPr algn="justLow" rtl="0" fontAlgn="base">
              <a:spcBef>
                <a:spcPct val="0"/>
              </a:spcBef>
              <a:spcAft>
                <a:spcPct val="0"/>
              </a:spcAft>
              <a:tabLst>
                <a:tab pos="2619375" algn="ctr"/>
              </a:tabLst>
            </a:pPr>
            <a:r>
              <a:rPr lang="en-US" sz="2800" b="1" dirty="0" smtClean="0">
                <a:latin typeface="+mj-lt"/>
                <a:ea typeface="Calibri" pitchFamily="34" charset="0"/>
                <a:cs typeface="Times New Roman" pitchFamily="18" charset="0"/>
              </a:rPr>
              <a:t>          ---------------------------------------</a:t>
            </a:r>
            <a:endParaRPr lang="en-US" sz="2800" b="1" dirty="0">
              <a:latin typeface="+mj-lt"/>
              <a:ea typeface="Calibri" pitchFamily="34" charset="0"/>
              <a:cs typeface="Times New Roman" pitchFamily="18" charset="0"/>
            </a:endParaRPr>
          </a:p>
          <a:p>
            <a:pPr algn="justLow" rtl="0" fontAlgn="base">
              <a:spcBef>
                <a:spcPct val="0"/>
              </a:spcBef>
              <a:spcAft>
                <a:spcPct val="0"/>
              </a:spcAft>
              <a:tabLst>
                <a:tab pos="2619375" algn="ctr"/>
              </a:tabLst>
            </a:pPr>
            <a:r>
              <a:rPr lang="en-US" sz="2800" b="1" dirty="0" smtClean="0">
                <a:solidFill>
                  <a:srgbClr val="C00000"/>
                </a:solidFill>
                <a:latin typeface="+mj-lt"/>
                <a:ea typeface="Calibri" pitchFamily="34" charset="0"/>
                <a:cs typeface="Times New Roman" pitchFamily="18" charset="0"/>
              </a:rPr>
              <a:t>Primary deviation takes two main forms:</a:t>
            </a:r>
          </a:p>
          <a:p>
            <a:pPr algn="justLow" rtl="0" fontAlgn="base">
              <a:spcBef>
                <a:spcPct val="0"/>
              </a:spcBef>
              <a:spcAft>
                <a:spcPct val="0"/>
              </a:spcAft>
              <a:tabLst>
                <a:tab pos="2619375" algn="ctr"/>
              </a:tabLst>
            </a:pPr>
            <a:r>
              <a:rPr lang="en-US" sz="2800" b="1" dirty="0" smtClean="0">
                <a:solidFill>
                  <a:srgbClr val="C00000"/>
                </a:solidFill>
                <a:latin typeface="+mj-lt"/>
                <a:ea typeface="Calibri" pitchFamily="34" charset="0"/>
                <a:cs typeface="Times New Roman" pitchFamily="18" charset="0"/>
              </a:rPr>
              <a:t>(a)</a:t>
            </a:r>
            <a:r>
              <a:rPr lang="en-US" sz="2800" b="1" dirty="0" smtClean="0">
                <a:latin typeface="+mj-lt"/>
                <a:ea typeface="Calibri" pitchFamily="34" charset="0"/>
                <a:cs typeface="Times New Roman" pitchFamily="18" charset="0"/>
              </a:rPr>
              <a:t> Where the language allows a choice within the rules of its code and the conventions of its use, the writer goes outside the choices available.</a:t>
            </a:r>
          </a:p>
          <a:p>
            <a:pPr algn="justLow" rtl="0" fontAlgn="base">
              <a:spcBef>
                <a:spcPct val="0"/>
              </a:spcBef>
              <a:spcAft>
                <a:spcPct val="0"/>
              </a:spcAft>
              <a:tabLst>
                <a:tab pos="2619375" algn="ctr"/>
              </a:tabLst>
            </a:pPr>
            <a:r>
              <a:rPr lang="en-US" sz="2800" b="1" dirty="0" smtClean="0">
                <a:solidFill>
                  <a:srgbClr val="C00000"/>
                </a:solidFill>
                <a:latin typeface="+mj-lt"/>
                <a:ea typeface="Calibri" pitchFamily="34" charset="0"/>
                <a:cs typeface="Times New Roman" pitchFamily="18" charset="0"/>
              </a:rPr>
              <a:t>(b)</a:t>
            </a:r>
            <a:r>
              <a:rPr lang="en-US" sz="2800" b="1" dirty="0" smtClean="0">
                <a:latin typeface="+mj-lt"/>
                <a:ea typeface="Calibri" pitchFamily="34" charset="0"/>
                <a:cs typeface="Times New Roman" pitchFamily="18" charset="0"/>
              </a:rPr>
              <a:t> Where the language allows a choice, the writer denies himself the freedom to choose, and uses the same item repeatedly. </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17</a:t>
            </a:fld>
            <a:endParaRPr lang="ar-IQ"/>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500034" y="357166"/>
            <a:ext cx="8429684"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The first category of primary deviation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can be exemplified using the following extract:</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b="1"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:O thou,</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19375" algn="ctr"/>
              </a:tabLst>
            </a:pPr>
            <a:r>
              <a:rPr kumimoji="0" lang="en-US" sz="2000" b="1" i="0" u="none" strike="noStrike" cap="none" normalizeH="0" baseline="0" dirty="0" smtClean="0">
                <a:ln>
                  <a:noFill/>
                </a:ln>
                <a:solidFill>
                  <a:srgbClr val="C00000"/>
                </a:solidFill>
                <a:effectLst/>
                <a:latin typeface="+mj-lt"/>
                <a:ea typeface="Calibri" pitchFamily="34" charset="0"/>
                <a:cs typeface="Times New Roman" pitchFamily="18" charset="0"/>
              </a:rPr>
              <a:t>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Who chariotest to their dark wintry bed</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            The winged seeds, where they lie cold and low,  </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000" b="1"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en-US" sz="2000" b="1"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Here the deviation is caused by the use of the rare verb ''chariotest'' and the by the collocational oddity of ''the wind charioting the seeds to bed.'‘</a:t>
            </a: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lang="en-US" sz="2800" b="1" dirty="0" smtClean="0">
                <a:latin typeface="+mj-lt"/>
                <a:cs typeface="Times New Roman" pitchFamily="18" charset="0"/>
              </a:rPr>
              <a:t>Consider the figure below:</a:t>
            </a: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18</a:t>
            </a:fld>
            <a:endParaRPr lang="ar-IQ"/>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C:\Users\mnt\Desktop\Capture.PNG4.PNG"/>
          <p:cNvPicPr/>
          <p:nvPr/>
        </p:nvPicPr>
        <p:blipFill>
          <a:blip r:embed="rId3" cstate="print"/>
          <a:srcRect/>
          <a:stretch>
            <a:fillRect/>
          </a:stretch>
        </p:blipFill>
        <p:spPr bwMode="auto">
          <a:xfrm>
            <a:off x="285720" y="357166"/>
            <a:ext cx="8358245" cy="5643602"/>
          </a:xfrm>
          <a:prstGeom prst="rect">
            <a:avLst/>
          </a:prstGeom>
          <a:noFill/>
          <a:ln w="9525">
            <a:noFill/>
            <a:miter lim="800000"/>
            <a:headEnd/>
            <a:tailEnd/>
          </a:ln>
        </p:spPr>
      </p:pic>
      <p:sp>
        <p:nvSpPr>
          <p:cNvPr id="3" name="عنصر نائب لرقم الشريحة 2"/>
          <p:cNvSpPr>
            <a:spLocks noGrp="1"/>
          </p:cNvSpPr>
          <p:nvPr>
            <p:ph type="sldNum" sz="quarter" idx="12"/>
          </p:nvPr>
        </p:nvSpPr>
        <p:spPr/>
        <p:txBody>
          <a:bodyPr/>
          <a:lstStyle/>
          <a:p>
            <a:fld id="{D6AD92B7-B5E0-4BC2-BBA1-F0185D72206B}" type="slidenum">
              <a:rPr lang="ar-IQ" smtClean="0"/>
              <a:pPr/>
              <a:t>19</a:t>
            </a:fld>
            <a:endParaRPr lang="ar-IQ"/>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579419"/>
          </a:xfrm>
        </p:spPr>
        <p:txBody>
          <a:bodyPr/>
          <a:lstStyle/>
          <a:p>
            <a:pPr rtl="0"/>
            <a:r>
              <a:rPr lang="en-US" sz="2800" b="1" dirty="0" smtClean="0">
                <a:solidFill>
                  <a:srgbClr val="C00000"/>
                </a:solidFill>
              </a:rPr>
              <a:t>1. Foregrounding</a:t>
            </a:r>
            <a:r>
              <a:rPr lang="en-US" sz="2800" dirty="0" smtClean="0">
                <a:solidFill>
                  <a:srgbClr val="C00000"/>
                </a:solidFill>
              </a:rPr>
              <a:t/>
            </a:r>
            <a:br>
              <a:rPr lang="en-US" sz="2800" dirty="0" smtClean="0">
                <a:solidFill>
                  <a:srgbClr val="C00000"/>
                </a:solidFill>
              </a:rPr>
            </a:br>
            <a:endParaRPr lang="ar-IQ" sz="2800" dirty="0">
              <a:solidFill>
                <a:srgbClr val="C00000"/>
              </a:solidFill>
            </a:endParaRPr>
          </a:p>
        </p:txBody>
      </p:sp>
      <p:sp>
        <p:nvSpPr>
          <p:cNvPr id="3" name="عنصر نائب للمحتوى 2"/>
          <p:cNvSpPr>
            <a:spLocks noGrp="1"/>
          </p:cNvSpPr>
          <p:nvPr>
            <p:ph idx="1"/>
          </p:nvPr>
        </p:nvSpPr>
        <p:spPr>
          <a:xfrm>
            <a:off x="285720" y="785794"/>
            <a:ext cx="8572560" cy="5500726"/>
          </a:xfrm>
        </p:spPr>
        <p:txBody>
          <a:bodyPr/>
          <a:lstStyle/>
          <a:p>
            <a:pPr algn="l" rtl="0">
              <a:buNone/>
            </a:pPr>
            <a:r>
              <a:rPr lang="en-US" sz="2800" b="1" dirty="0" smtClean="0">
                <a:latin typeface="+mj-lt"/>
              </a:rPr>
              <a:t>Taken as a predominantly literary feature, the term </a:t>
            </a:r>
            <a:r>
              <a:rPr lang="en-US" sz="2800" b="1" dirty="0" smtClean="0">
                <a:solidFill>
                  <a:srgbClr val="C00000"/>
                </a:solidFill>
                <a:latin typeface="+mj-lt"/>
              </a:rPr>
              <a:t>foregrounding</a:t>
            </a:r>
            <a:r>
              <a:rPr lang="en-US" sz="2800" b="1" dirty="0" smtClean="0">
                <a:latin typeface="+mj-lt"/>
              </a:rPr>
              <a:t> refers to </a:t>
            </a:r>
            <a:r>
              <a:rPr lang="en-US" sz="2800" b="1" dirty="0" smtClean="0">
                <a:solidFill>
                  <a:srgbClr val="C00000"/>
                </a:solidFill>
                <a:latin typeface="+mj-lt"/>
              </a:rPr>
              <a:t>an effect brought about in the reader by linguistic or other forms of deviation in the literary text</a:t>
            </a:r>
            <a:r>
              <a:rPr lang="en-US" sz="2800" b="1" dirty="0" smtClean="0">
                <a:solidFill>
                  <a:srgbClr val="C00000"/>
                </a:solidFill>
                <a:latin typeface="Garamond"/>
              </a:rPr>
              <a:t>(</a:t>
            </a:r>
            <a:r>
              <a:rPr lang="en-US" sz="2800" b="1" dirty="0" smtClean="0">
                <a:latin typeface="Garamond"/>
              </a:rPr>
              <a:t>Leech, 1985:47). </a:t>
            </a:r>
            <a:endParaRPr lang="en-US" sz="2800" b="1" dirty="0" smtClean="0">
              <a:latin typeface="+mj-lt"/>
            </a:endParaRPr>
          </a:p>
          <a:p>
            <a:pPr algn="l" rtl="0">
              <a:buNone/>
            </a:pPr>
            <a:r>
              <a:rPr lang="en-US" sz="2800" b="1" dirty="0" smtClean="0">
                <a:latin typeface="+mj-lt"/>
              </a:rPr>
              <a:t>The deviant features of the text, being unexpected, come to the foreground of reader's attention against the background of its normal linguistic features. </a:t>
            </a:r>
          </a:p>
          <a:p>
            <a:pPr algn="l" rtl="0">
              <a:buNone/>
            </a:pPr>
            <a:r>
              <a:rPr lang="en-US" sz="2800" b="1" dirty="0" smtClean="0">
                <a:latin typeface="+mj-lt"/>
              </a:rPr>
              <a:t>The Prague School linguists consider foregrounding, which confers unexpectedness, unusualness and uniqueness on literary texts, as the differentiating factor between poetic and non-poetic language (Mukarovsky, 1958:19). </a:t>
            </a:r>
          </a:p>
          <a:p>
            <a:pPr algn="l" rtl="0">
              <a:buNone/>
            </a:pP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2</a:t>
            </a:fld>
            <a:endParaRPr lang="ar-IQ"/>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357158" y="285728"/>
            <a:ext cx="8429684"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As the figure shows, 'wind' and 'seeds' do not share human feature in the language code; the predicator ''chariotest'' attributes these features to them in the context of the poem. thereby personifying both. Further, the phrase order</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Who   chariotest    to their dark wintry bed / The winged seeds</a:t>
            </a:r>
            <a:endParaRPr kumimoji="0" lang="en-US" sz="2600" b="1" i="0" u="none" strike="noStrike" cap="none" normalizeH="0" baseline="0" dirty="0" smtClean="0">
              <a:ln>
                <a:noFill/>
              </a:ln>
              <a:solidFill>
                <a:srgbClr val="C00000"/>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P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A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O</a:t>
            </a:r>
            <a:endParaRPr kumimoji="0" lang="en-US" sz="2800" b="1"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is abnormal for English which demands the syntactic organization of Subject + Predicator + Object + Adverbial. Thus the breaking of the syntactic rule of the language code also contributes to the deviation of the lines quoted.</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20</a:t>
            </a:fld>
            <a:endParaRPr lang="ar-IQ"/>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357158" y="285728"/>
            <a:ext cx="857256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The second category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of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primary deviation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can be exemplified using the very last line of Hopkins' "The Wreck of the Deutschland":</a:t>
            </a:r>
            <a:endParaRPr kumimoji="0" lang="en-US" sz="2800" b="1"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Our hearts' charity's hearth's fire, our thoughts'</a:t>
            </a:r>
            <a:endParaRPr kumimoji="0" lang="en-US" sz="2800" b="1" i="0" u="none" strike="noStrike" cap="none" normalizeH="0" baseline="0" dirty="0" smtClean="0">
              <a:ln>
                <a:noFill/>
              </a:ln>
              <a:solidFill>
                <a:srgbClr val="C00000"/>
              </a:solidFill>
              <a:effectLst/>
              <a:latin typeface="+mj-lt"/>
              <a:cs typeface="Arial" pitchFamily="34" charset="0"/>
            </a:endParaRPr>
          </a:p>
          <a:p>
            <a:pPr lvl="0" algn="l" rtl="0" eaLnBrk="0" fontAlgn="base" hangingPunct="0">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Chivalry's throng's Lord. </a:t>
            </a:r>
          </a:p>
          <a:p>
            <a:pPr algn="l" rtl="0" eaLnBrk="0" fontAlgn="base" hangingPunct="0">
              <a:spcBef>
                <a:spcPct val="0"/>
              </a:spcBef>
              <a:spcAft>
                <a:spcPct val="0"/>
              </a:spcAft>
              <a:tabLst>
                <a:tab pos="2619375" algn="ctr"/>
              </a:tabLst>
            </a:pPr>
            <a:r>
              <a:rPr lang="en-US" sz="2800" b="1" dirty="0" smtClean="0">
                <a:latin typeface="+mj-lt"/>
              </a:rPr>
              <a:t>Deviation </a:t>
            </a:r>
            <a:r>
              <a:rPr lang="en-US" sz="2800" b="1" dirty="0">
                <a:latin typeface="+mj-lt"/>
              </a:rPr>
              <a:t>here is caused by </a:t>
            </a:r>
            <a:r>
              <a:rPr lang="en-US" sz="2800" b="1" dirty="0">
                <a:solidFill>
                  <a:srgbClr val="C00000"/>
                </a:solidFill>
                <a:latin typeface="+mj-lt"/>
              </a:rPr>
              <a:t>the repetitive use of the genitive construction</a:t>
            </a:r>
            <a:r>
              <a:rPr lang="en-US" sz="2800" b="1" dirty="0">
                <a:latin typeface="+mj-lt"/>
              </a:rPr>
              <a:t> to an unusual degree: three successive genitives occur in each parallel half-line. </a:t>
            </a:r>
            <a:endParaRPr lang="en-US" sz="2800" b="1" dirty="0" smtClean="0">
              <a:latin typeface="+mj-lt"/>
            </a:endParaRPr>
          </a:p>
          <a:p>
            <a:pPr algn="l" rtl="0" eaLnBrk="0" fontAlgn="base" hangingPunct="0">
              <a:spcBef>
                <a:spcPct val="0"/>
              </a:spcBef>
              <a:spcAft>
                <a:spcPct val="0"/>
              </a:spcAft>
              <a:tabLst>
                <a:tab pos="2619375" algn="ctr"/>
              </a:tabLst>
            </a:pPr>
            <a:r>
              <a:rPr lang="en-US" sz="2800" b="1" dirty="0" smtClean="0">
                <a:solidFill>
                  <a:srgbClr val="C00000"/>
                </a:solidFill>
                <a:latin typeface="+mj-lt"/>
              </a:rPr>
              <a:t>This </a:t>
            </a:r>
            <a:r>
              <a:rPr lang="en-US" sz="2800" b="1" dirty="0">
                <a:solidFill>
                  <a:srgbClr val="C00000"/>
                </a:solidFill>
                <a:latin typeface="+mj-lt"/>
              </a:rPr>
              <a:t>linguistic feature is ''more often than usual''</a:t>
            </a:r>
            <a:r>
              <a:rPr lang="en-US" sz="2800" b="1" dirty="0">
                <a:latin typeface="+mj-lt"/>
              </a:rPr>
              <a:t> </a:t>
            </a:r>
            <a:r>
              <a:rPr lang="en-US" sz="2800" b="1" dirty="0" smtClean="0">
                <a:latin typeface="+mj-lt"/>
              </a:rPr>
              <a:t>for, in practice, one very rarely has cause to make up a sequence of more than two genitives in spite of the fact that genitive construction in English is one of those which can be indefinitely repeated</a:t>
            </a:r>
            <a:endParaRPr kumimoji="0" lang="en-US" sz="2800" b="1" i="0" u="none" strike="noStrike" cap="none" normalizeH="0" baseline="0" dirty="0" smtClean="0">
              <a:ln>
                <a:noFill/>
              </a:ln>
              <a:solidFill>
                <a:srgbClr val="C00000"/>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21</a:t>
            </a:fld>
            <a:endParaRPr lang="ar-IQ"/>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ChangeArrowheads="1"/>
          </p:cNvSpPr>
          <p:nvPr/>
        </p:nvSpPr>
        <p:spPr bwMode="auto">
          <a:xfrm>
            <a:off x="428596" y="285728"/>
            <a:ext cx="814393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In secondary deviation</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the text deviates not from the norms of linguistic expression in general, but from norms of literary composition, including norms of author or genre. </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Leech (1985:48) identifies this deviation in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Shelley's "Ode to the West Wind"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in which the metrical pattern shows a deviation from the ode's implicit iambic pentameter pattern of x </a:t>
            </a:r>
            <a:r>
              <a:rPr kumimoji="0" lang="en-US" sz="28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x </a:t>
            </a:r>
            <a:r>
              <a:rPr kumimoji="0" lang="en-US" sz="28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x </a:t>
            </a:r>
            <a:r>
              <a:rPr kumimoji="0" lang="en-US" sz="28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x </a:t>
            </a:r>
            <a:r>
              <a:rPr kumimoji="0" lang="en-US" sz="28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x </a:t>
            </a:r>
            <a:r>
              <a:rPr kumimoji="0" lang="en-US" sz="2800" b="1" i="0" u="none" strike="noStrike" cap="none" normalizeH="0" baseline="0" dirty="0" smtClean="0">
                <a:ln>
                  <a:noFill/>
                </a:ln>
                <a:solidFill>
                  <a:schemeClr val="tx1"/>
                </a:solidFill>
                <a:effectLst/>
                <a:latin typeface="+mj-lt"/>
                <a:ea typeface="Calibri" pitchFamily="34" charset="0"/>
                <a:cs typeface="Arial" pitchFamily="34" charset="0"/>
              </a:rPr>
              <a:t>.</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Arial" pitchFamily="34" charset="0"/>
              </a:rPr>
              <a:t> </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He extends his analysis to reveal how the metrical variation contributes to the impression of the wind's unruly force in the poem.</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22</a:t>
            </a:fld>
            <a:endParaRPr lang="ar-IQ"/>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214290"/>
            <a:ext cx="8572560" cy="6555641"/>
          </a:xfrm>
          <a:prstGeom prst="rect">
            <a:avLst/>
          </a:prstGeom>
        </p:spPr>
        <p:txBody>
          <a:bodyPr wrap="square">
            <a:spAutoFit/>
          </a:bodyPr>
          <a:lstStyle/>
          <a:p>
            <a:pPr algn="l" rtl="0"/>
            <a:r>
              <a:rPr lang="en-US" sz="2800" b="1" dirty="0">
                <a:solidFill>
                  <a:srgbClr val="C00000"/>
                </a:solidFill>
                <a:latin typeface="+mj-lt"/>
              </a:rPr>
              <a:t>In internal deviation, </a:t>
            </a:r>
            <a:r>
              <a:rPr lang="en-US" sz="2800" b="1" dirty="0">
                <a:latin typeface="+mj-lt"/>
              </a:rPr>
              <a:t>the features of language within the text depart from the norms the text itself has led us to expect. It is identified by its contrast with the preceding context. Internal deviation explains why even ordinary and banal pieces of language acquire extraordinary prominence and impact in literary contexts. </a:t>
            </a:r>
            <a:endParaRPr lang="en-US" sz="2800" b="1" dirty="0" smtClean="0">
              <a:latin typeface="+mj-lt"/>
            </a:endParaRPr>
          </a:p>
          <a:p>
            <a:pPr algn="l" rtl="0"/>
            <a:r>
              <a:rPr lang="en-US" sz="2800" b="1" dirty="0" smtClean="0">
                <a:latin typeface="+mj-lt"/>
              </a:rPr>
              <a:t>Analyzing  </a:t>
            </a:r>
            <a:r>
              <a:rPr lang="en-US" sz="2800" b="1" dirty="0" smtClean="0">
                <a:solidFill>
                  <a:srgbClr val="C00000"/>
                </a:solidFill>
                <a:latin typeface="+mj-lt"/>
              </a:rPr>
              <a:t>Jane </a:t>
            </a:r>
            <a:r>
              <a:rPr lang="en-US" sz="2800" b="1" dirty="0">
                <a:solidFill>
                  <a:srgbClr val="C00000"/>
                </a:solidFill>
                <a:latin typeface="+mj-lt"/>
              </a:rPr>
              <a:t>Austen's language, </a:t>
            </a:r>
            <a:r>
              <a:rPr lang="en-US" sz="2800" b="1" dirty="0">
                <a:latin typeface="+mj-lt"/>
              </a:rPr>
              <a:t>Page (1972:104f.) attributes the prominence of the three-word sentence </a:t>
            </a:r>
            <a:r>
              <a:rPr lang="en-US" sz="2800" b="1" dirty="0">
                <a:solidFill>
                  <a:srgbClr val="C00000"/>
                </a:solidFill>
                <a:latin typeface="+mj-lt"/>
              </a:rPr>
              <a:t>"Miss Taylor married" </a:t>
            </a:r>
            <a:r>
              <a:rPr lang="en-US" sz="2800" b="1" dirty="0">
                <a:latin typeface="+mj-lt"/>
              </a:rPr>
              <a:t>at the beginning of the novel </a:t>
            </a:r>
            <a:r>
              <a:rPr lang="en-US" sz="2800" b="1" i="1" dirty="0">
                <a:solidFill>
                  <a:srgbClr val="C00000"/>
                </a:solidFill>
                <a:latin typeface="+mj-lt"/>
              </a:rPr>
              <a:t>Emma</a:t>
            </a:r>
            <a:r>
              <a:rPr lang="en-US" sz="2800" b="1" i="1" dirty="0">
                <a:latin typeface="+mj-lt"/>
              </a:rPr>
              <a:t> </a:t>
            </a:r>
            <a:r>
              <a:rPr lang="en-US" sz="2800" b="1" dirty="0">
                <a:latin typeface="+mj-lt"/>
              </a:rPr>
              <a:t>to its internal deviation from the text's background of longer sentences where the average sentence length for the first five paragraphs runs up to 26.5</a:t>
            </a:r>
            <a:r>
              <a:rPr lang="en-US" sz="2800" b="1" i="1" dirty="0">
                <a:latin typeface="+mj-lt"/>
              </a:rPr>
              <a:t> </a:t>
            </a:r>
            <a:r>
              <a:rPr lang="en-US" sz="2800" b="1" dirty="0">
                <a:latin typeface="+mj-lt"/>
              </a:rPr>
              <a:t>words. Internal deviation often signals a point of </a:t>
            </a:r>
            <a:r>
              <a:rPr lang="en-US" sz="2800" b="1" dirty="0" smtClean="0">
                <a:latin typeface="+mj-lt"/>
              </a:rPr>
              <a:t>climax.</a:t>
            </a:r>
            <a:endParaRPr lang="ar-IQ" sz="2800" b="1" dirty="0">
              <a:latin typeface="+mj-lt"/>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23</a:t>
            </a:fld>
            <a:endParaRPr lang="ar-IQ"/>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401080" cy="507981"/>
          </a:xfrm>
        </p:spPr>
        <p:txBody>
          <a:bodyPr/>
          <a:lstStyle/>
          <a:p>
            <a:pPr rtl="0"/>
            <a:r>
              <a:rPr lang="en-US" sz="2800" b="1" dirty="0" smtClean="0">
                <a:solidFill>
                  <a:srgbClr val="C00000"/>
                </a:solidFill>
              </a:rPr>
              <a:t>2.1. Kinds of Deviation</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214282" y="714356"/>
            <a:ext cx="8715436" cy="5416569"/>
          </a:xfrm>
        </p:spPr>
        <p:txBody>
          <a:bodyPr/>
          <a:lstStyle/>
          <a:p>
            <a:pPr algn="l" rtl="0">
              <a:buNone/>
            </a:pPr>
            <a:r>
              <a:rPr lang="en-US" sz="2400" b="1" dirty="0" smtClean="0">
                <a:latin typeface="+mj-lt"/>
              </a:rPr>
              <a:t>we shall identify specific deviations across different linguistic levels outlined in the figure(Tripartite Model of Linguistic Components) below:</a:t>
            </a:r>
            <a:endParaRPr lang="ar-IQ" sz="2400" b="1" dirty="0">
              <a:latin typeface="+mj-lt"/>
            </a:endParaRPr>
          </a:p>
        </p:txBody>
      </p:sp>
      <p:pic>
        <p:nvPicPr>
          <p:cNvPr id="4" name="صورة 3" descr="C:\Users\mnt\Desktop\Capture.PNG5b.PNG"/>
          <p:cNvPicPr/>
          <p:nvPr/>
        </p:nvPicPr>
        <p:blipFill>
          <a:blip r:embed="rId3" cstate="print"/>
          <a:srcRect/>
          <a:stretch>
            <a:fillRect/>
          </a:stretch>
        </p:blipFill>
        <p:spPr bwMode="auto">
          <a:xfrm>
            <a:off x="500034" y="1928802"/>
            <a:ext cx="8215370" cy="4143403"/>
          </a:xfrm>
          <a:prstGeom prst="rect">
            <a:avLst/>
          </a:prstGeom>
          <a:noFill/>
          <a:ln w="9525">
            <a:noFill/>
            <a:miter lim="800000"/>
            <a:headEnd/>
            <a:tailEnd/>
          </a:ln>
        </p:spPr>
      </p:pic>
      <p:sp>
        <p:nvSpPr>
          <p:cNvPr id="5" name="عنصر نائب لرقم الشريحة 4"/>
          <p:cNvSpPr>
            <a:spLocks noGrp="1"/>
          </p:cNvSpPr>
          <p:nvPr>
            <p:ph type="sldNum" sz="quarter" idx="12"/>
          </p:nvPr>
        </p:nvSpPr>
        <p:spPr/>
        <p:txBody>
          <a:bodyPr/>
          <a:lstStyle/>
          <a:p>
            <a:fld id="{D6AD92B7-B5E0-4BC2-BBA1-F0185D72206B}" type="slidenum">
              <a:rPr lang="ar-IQ" smtClean="0"/>
              <a:pPr/>
              <a:t>24</a:t>
            </a:fld>
            <a:endParaRPr lang="ar-IQ"/>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500034" y="357166"/>
            <a:ext cx="8358246"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As the figure shows there can be deviations of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phonological</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(conventional poetic licenses such as elision, aphesis, apocope etc) </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and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graphological</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(visual patterning, capitalization, spacing, punctuation, etc.) kind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within the linguistic level of realization.</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a:t>
            </a:r>
          </a:p>
          <a:p>
            <a:pPr lvl="0" algn="justLow" rtl="0" fontAlgn="base">
              <a:spcBef>
                <a:spcPct val="0"/>
              </a:spcBef>
              <a:spcAft>
                <a:spcPct val="0"/>
              </a:spcAft>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Under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semantics,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we have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semantic deviation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which prompts the readers to prefer a figurative interpretation to a literal one in literary expressions. This is evident in Keats' celebrated paradox "Beauty is truth, truth beauty."</a:t>
            </a:r>
            <a:r>
              <a:rPr kumimoji="0" lang="en-US" sz="2800" b="1" i="1" u="none" strike="noStrike" cap="none" normalizeH="0" baseline="0" dirty="0" smtClean="0">
                <a:ln>
                  <a:noFill/>
                </a:ln>
                <a:solidFill>
                  <a:schemeClr val="tx1"/>
                </a:solidFill>
                <a:effectLst/>
                <a:latin typeface="+mj-lt"/>
                <a:ea typeface="Calibri" pitchFamily="34" charset="0"/>
                <a:cs typeface="Times New Roman" pitchFamily="18" charset="0"/>
              </a:rPr>
              <a:t> </a:t>
            </a:r>
          </a:p>
          <a:p>
            <a:pPr lvl="0" algn="justLow" rtl="0" fontAlgn="base">
              <a:spcBef>
                <a:spcPct val="0"/>
              </a:spcBef>
              <a:spcAft>
                <a:spcPct val="0"/>
              </a:spcAft>
              <a:tabLst>
                <a:tab pos="2619375" algn="ctr"/>
              </a:tabLst>
            </a:pPr>
            <a:r>
              <a:rPr lang="en-US" sz="2800" b="1" dirty="0" smtClean="0">
                <a:solidFill>
                  <a:srgbClr val="C00000"/>
                </a:solidFill>
                <a:latin typeface="+mj-lt"/>
              </a:rPr>
              <a:t>Lexical </a:t>
            </a:r>
            <a:r>
              <a:rPr lang="en-US" sz="2800" b="1" dirty="0">
                <a:solidFill>
                  <a:srgbClr val="C00000"/>
                </a:solidFill>
                <a:latin typeface="+mj-lt"/>
              </a:rPr>
              <a:t>deviation </a:t>
            </a:r>
            <a:r>
              <a:rPr lang="en-US" sz="2800" b="1" dirty="0">
                <a:latin typeface="+mj-lt"/>
              </a:rPr>
              <a:t>results when a new word is coined, or a word is unusually converted, or a new word is formed through affixation. </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25</a:t>
            </a:fld>
            <a:endParaRPr lang="ar-IQ"/>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ChangeArrowheads="1"/>
          </p:cNvSpPr>
          <p:nvPr/>
        </p:nvSpPr>
        <p:spPr bwMode="auto">
          <a:xfrm>
            <a:off x="285720" y="285728"/>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As for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the grammatical deviation</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we shall examine the following introductory passage from James Joyce's </a:t>
            </a:r>
            <a:r>
              <a:rPr kumimoji="0" lang="en-US" sz="2800" b="1" i="1" u="none" strike="noStrike" cap="none" normalizeH="0" baseline="0" dirty="0" smtClean="0">
                <a:ln>
                  <a:noFill/>
                </a:ln>
                <a:solidFill>
                  <a:schemeClr val="tx1"/>
                </a:solidFill>
                <a:effectLst/>
                <a:latin typeface="+mj-lt"/>
                <a:ea typeface="Calibri" pitchFamily="34" charset="0"/>
                <a:cs typeface="Times New Roman" pitchFamily="18" charset="0"/>
              </a:rPr>
              <a:t>A Portrait of the Artist as a Young Man:</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000" b="1"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400" b="1" i="0" u="none" strike="noStrike" cap="none" normalizeH="0" baseline="0" dirty="0" smtClean="0">
                <a:ln>
                  <a:noFill/>
                </a:ln>
                <a:solidFill>
                  <a:srgbClr val="C00000"/>
                </a:solidFill>
                <a:effectLst/>
                <a:latin typeface="+mj-lt"/>
                <a:ea typeface="Calibri" pitchFamily="34" charset="0"/>
                <a:cs typeface="Times New Roman" pitchFamily="18" charset="0"/>
              </a:rPr>
              <a:t>Once upon a time and a very good time it was there was a moocow</a:t>
            </a:r>
            <a:r>
              <a:rPr lang="en-US" sz="2400" b="1" dirty="0">
                <a:solidFill>
                  <a:srgbClr val="C00000"/>
                </a:solidFill>
                <a:latin typeface="+mj-lt"/>
                <a:ea typeface="Calibri" pitchFamily="34" charset="0"/>
                <a:cs typeface="Arial" pitchFamily="34" charset="0"/>
              </a:rPr>
              <a:t> </a:t>
            </a:r>
            <a:r>
              <a:rPr kumimoji="0" lang="en-US" sz="2400" b="1" i="0" u="none" strike="noStrike" cap="none" normalizeH="0" baseline="0" dirty="0" smtClean="0">
                <a:ln>
                  <a:noFill/>
                </a:ln>
                <a:solidFill>
                  <a:srgbClr val="C00000"/>
                </a:solidFill>
                <a:effectLst/>
                <a:latin typeface="+mj-lt"/>
                <a:ea typeface="Calibri" pitchFamily="34" charset="0"/>
                <a:cs typeface="Times New Roman" pitchFamily="18" charset="0"/>
              </a:rPr>
              <a:t>coming down along the road and this moocow that was coming down</a:t>
            </a:r>
            <a:r>
              <a:rPr lang="en-US" sz="2400" b="1" dirty="0">
                <a:solidFill>
                  <a:srgbClr val="C00000"/>
                </a:solidFill>
                <a:latin typeface="+mj-lt"/>
                <a:ea typeface="Calibri" pitchFamily="34" charset="0"/>
                <a:cs typeface="Arial" pitchFamily="34" charset="0"/>
              </a:rPr>
              <a:t> </a:t>
            </a:r>
            <a:r>
              <a:rPr kumimoji="0" lang="en-US" sz="2400" b="1" i="0" u="none" strike="noStrike" cap="none" normalizeH="0" baseline="0" dirty="0" smtClean="0">
                <a:ln>
                  <a:noFill/>
                </a:ln>
                <a:solidFill>
                  <a:srgbClr val="C00000"/>
                </a:solidFill>
                <a:effectLst/>
                <a:latin typeface="+mj-lt"/>
                <a:ea typeface="Calibri" pitchFamily="34" charset="0"/>
                <a:cs typeface="Times New Roman" pitchFamily="18" charset="0"/>
              </a:rPr>
              <a:t>along the road met a nicens little boy named baby tuckoo. . </a:t>
            </a:r>
            <a:r>
              <a:rPr kumimoji="0" lang="en-US" sz="2400" b="1" i="0" u="none" strike="noStrike" cap="none" normalizeH="0" baseline="0" dirty="0" smtClean="0">
                <a:ln>
                  <a:noFill/>
                </a:ln>
                <a:solidFill>
                  <a:srgbClr val="C00000"/>
                </a:solidFill>
                <a:effectLst/>
                <a:latin typeface="+mj-lt"/>
                <a:ea typeface="Calibri" pitchFamily="34" charset="0"/>
                <a:cs typeface="Arial" pitchFamily="34" charset="0"/>
              </a:rPr>
              <a:t>. .</a:t>
            </a: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0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en-US" sz="2000" b="1" i="0" u="none" strike="noStrike" cap="none" normalizeH="0" baseline="0" dirty="0" smtClean="0">
                <a:ln>
                  <a:noFill/>
                </a:ln>
                <a:solidFill>
                  <a:schemeClr val="tx1"/>
                </a:solidFill>
                <a:effectLst/>
                <a:latin typeface="+mj-lt"/>
                <a:ea typeface="Calibri" pitchFamily="34" charset="0"/>
                <a:cs typeface="Times New Roman" pitchFamily="18" charset="0"/>
              </a:rPr>
              <a:t>           </a:t>
            </a:r>
            <a:endParaRPr kumimoji="0" lang="en-US" sz="2000" b="1" i="0" u="none" strike="noStrike" cap="none" normalizeH="0" baseline="0" dirty="0" smtClean="0">
              <a:ln>
                <a:noFill/>
              </a:ln>
              <a:solidFill>
                <a:schemeClr val="tx1"/>
              </a:solidFill>
              <a:effectLst/>
              <a:latin typeface="+mj-l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This passage provides us with a specimen of language that lacks normal logical transitions. Its repetitive structure and apparently un contextualized presentation impressionistically evoke a re-experience of Stephen's (the hero's) childhood consciousness.</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26</a:t>
            </a:fld>
            <a:endParaRPr lang="ar-IQ"/>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579419"/>
          </a:xfrm>
        </p:spPr>
        <p:txBody>
          <a:bodyPr/>
          <a:lstStyle/>
          <a:p>
            <a:pPr rtl="0"/>
            <a:r>
              <a:rPr lang="en-US" sz="2800" b="1" dirty="0" smtClean="0">
                <a:solidFill>
                  <a:srgbClr val="C00000"/>
                </a:solidFill>
              </a:rPr>
              <a:t>2.2. Interpretation of  Deviation</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285720" y="785794"/>
            <a:ext cx="8572560" cy="5345131"/>
          </a:xfrm>
        </p:spPr>
        <p:txBody>
          <a:bodyPr/>
          <a:lstStyle/>
          <a:p>
            <a:pPr algn="l" rtl="0">
              <a:buNone/>
            </a:pPr>
            <a:r>
              <a:rPr lang="en-US" sz="2800" b="1" dirty="0" smtClean="0">
                <a:latin typeface="+mj-lt"/>
              </a:rPr>
              <a:t>Since deviation is especially characteristic of poetic language, it provides us with a working criterion for the selection of those linguistic features which are of literary significance.</a:t>
            </a:r>
          </a:p>
          <a:p>
            <a:pPr algn="l" rtl="0">
              <a:buNone/>
            </a:pPr>
            <a:r>
              <a:rPr lang="en-US" sz="2800" b="1" dirty="0" smtClean="0">
                <a:latin typeface="+mj-lt"/>
              </a:rPr>
              <a:t> Leech and Short (1981:139) recommend</a:t>
            </a:r>
            <a:r>
              <a:rPr lang="en-US" sz="2800" b="1" dirty="0" smtClean="0">
                <a:solidFill>
                  <a:srgbClr val="C00000"/>
                </a:solidFill>
                <a:latin typeface="+mj-lt"/>
              </a:rPr>
              <a:t>  two different models of style</a:t>
            </a:r>
            <a:r>
              <a:rPr lang="en-US" sz="2800" b="1" dirty="0" smtClean="0">
                <a:latin typeface="+mj-lt"/>
              </a:rPr>
              <a:t> which could locate stylistic effect in a literary text. They are:</a:t>
            </a:r>
            <a:r>
              <a:rPr lang="en-US" sz="2800" b="1" dirty="0" smtClean="0"/>
              <a:t> </a:t>
            </a:r>
          </a:p>
          <a:p>
            <a:pPr algn="l" rtl="0">
              <a:buNone/>
            </a:pPr>
            <a:r>
              <a:rPr lang="en-US" sz="2800" b="1" dirty="0" smtClean="0">
                <a:solidFill>
                  <a:srgbClr val="C00000"/>
                </a:solidFill>
                <a:latin typeface="+mj-lt"/>
              </a:rPr>
              <a:t>(a) 'Stylistic variants model' </a:t>
            </a:r>
            <a:r>
              <a:rPr lang="en-US" sz="2800" b="1" dirty="0" smtClean="0">
                <a:latin typeface="+mj-lt"/>
              </a:rPr>
              <a:t>which locates stylistic effect against a background of other equivalent variants (i.e., Stylistic variants model assumes that language specifies a code and that a writer's style consists in preferences exercised within the limits of that code</a:t>
            </a:r>
            <a:r>
              <a:rPr lang="en-US" sz="3200" b="1" dirty="0" smtClean="0">
                <a:latin typeface="+mj-lt"/>
              </a:rPr>
              <a:t>)                </a:t>
            </a:r>
            <a:r>
              <a:rPr lang="en-US" sz="3200" b="1" dirty="0" smtClean="0">
                <a:solidFill>
                  <a:srgbClr val="C00000"/>
                </a:solidFill>
                <a:latin typeface="+mj-lt"/>
              </a:rPr>
              <a:t>, and</a:t>
            </a:r>
          </a:p>
          <a:p>
            <a:pPr algn="l" rtl="0">
              <a:buNone/>
            </a:pPr>
            <a:endParaRPr lang="en-US" sz="2800" b="1" dirty="0" smtClean="0">
              <a:latin typeface="+mj-lt"/>
            </a:endParaRPr>
          </a:p>
          <a:p>
            <a:pPr algn="l" rtl="0">
              <a:buNone/>
            </a:pP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27</a:t>
            </a:fld>
            <a:endParaRPr lang="ar-IQ"/>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500034" y="357166"/>
            <a:ext cx="821537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(b)</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'foregrounding model'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which locates stylistic effect against a background of more normal or expected expressions that could have occurred. </a:t>
            </a: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That is,  foregrounding model assumes that creative users of language often overstep the rules and conventions of language code to produce original meanings and effects.). </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28</a:t>
            </a:fld>
            <a:endParaRPr lang="ar-IQ"/>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507981"/>
          </a:xfrm>
        </p:spPr>
        <p:txBody>
          <a:bodyPr/>
          <a:lstStyle/>
          <a:p>
            <a:r>
              <a:rPr lang="en-US" sz="2800" b="1" dirty="0" smtClean="0">
                <a:solidFill>
                  <a:srgbClr val="C00000"/>
                </a:solidFill>
              </a:rPr>
              <a:t>3. Parallelism</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285720" y="714356"/>
            <a:ext cx="8643998" cy="5416569"/>
          </a:xfrm>
        </p:spPr>
        <p:txBody>
          <a:bodyPr/>
          <a:lstStyle/>
          <a:p>
            <a:pPr algn="l" rtl="0">
              <a:buNone/>
            </a:pPr>
            <a:r>
              <a:rPr lang="en-US" sz="2800" b="1" dirty="0" smtClean="0">
                <a:latin typeface="+mj-lt"/>
              </a:rPr>
              <a:t>While discussing linguistic deviation in section '2', we have referred to the linguistic choices a writer makes both inside and outside the language system. </a:t>
            </a:r>
          </a:p>
          <a:p>
            <a:pPr algn="l" rtl="0">
              <a:buNone/>
            </a:pPr>
            <a:r>
              <a:rPr lang="en-US" sz="2800" b="1" dirty="0" smtClean="0">
                <a:latin typeface="+mj-lt"/>
              </a:rPr>
              <a:t>Even when he confines himself to the system, </a:t>
            </a:r>
            <a:r>
              <a:rPr lang="en-US" sz="2800" b="1" dirty="0" smtClean="0">
                <a:solidFill>
                  <a:srgbClr val="C00000"/>
                </a:solidFill>
                <a:latin typeface="+mj-lt"/>
              </a:rPr>
              <a:t>the choices he makes can deviate from some expected frequency of linguistic occurrence. </a:t>
            </a:r>
          </a:p>
          <a:p>
            <a:pPr algn="l" rtl="0">
              <a:buNone/>
            </a:pPr>
            <a:r>
              <a:rPr lang="en-US" sz="2800" b="1" dirty="0" smtClean="0">
                <a:latin typeface="+mj-lt"/>
              </a:rPr>
              <a:t>Occurrence of language elements </a:t>
            </a:r>
            <a:r>
              <a:rPr lang="en-US" sz="2800" b="1" dirty="0" smtClean="0">
                <a:solidFill>
                  <a:srgbClr val="C00000"/>
                </a:solidFill>
                <a:latin typeface="+mj-lt"/>
              </a:rPr>
              <a:t>more often than usual </a:t>
            </a:r>
            <a:r>
              <a:rPr lang="en-US" sz="2800" b="1" dirty="0" smtClean="0">
                <a:latin typeface="+mj-lt"/>
              </a:rPr>
              <a:t>is as quantitatively deviant as their presence </a:t>
            </a:r>
            <a:r>
              <a:rPr lang="en-US" sz="2800" b="1" dirty="0" smtClean="0">
                <a:solidFill>
                  <a:srgbClr val="C00000"/>
                </a:solidFill>
                <a:latin typeface="+mj-lt"/>
              </a:rPr>
              <a:t>more rarely than usual. </a:t>
            </a:r>
          </a:p>
          <a:p>
            <a:pPr algn="l" rtl="0">
              <a:buNone/>
            </a:pPr>
            <a:r>
              <a:rPr lang="en-US" sz="2800" b="1" dirty="0" smtClean="0">
                <a:latin typeface="+mj-lt"/>
              </a:rPr>
              <a:t>One obvious example of the former category is the repetition of lexical items or the grouping of words from the same area of association in a text.</a:t>
            </a:r>
          </a:p>
          <a:p>
            <a:pPr algn="l" rtl="0">
              <a:buNone/>
            </a:pPr>
            <a:endParaRPr lang="en-US" sz="2800" b="1" dirty="0" smtClean="0">
              <a:latin typeface="+mj-lt"/>
            </a:endParaRPr>
          </a:p>
          <a:p>
            <a:pPr algn="l" rtl="0">
              <a:buNone/>
            </a:pP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29</a:t>
            </a:fld>
            <a:endParaRPr lang="ar-IQ"/>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28596" y="285728"/>
            <a:ext cx="8286808" cy="2677656"/>
          </a:xfrm>
          <a:prstGeom prst="rect">
            <a:avLst/>
          </a:prstGeom>
        </p:spPr>
        <p:txBody>
          <a:bodyPr wrap="square">
            <a:spAutoFit/>
          </a:bodyPr>
          <a:lstStyle/>
          <a:p>
            <a:pPr algn="l" rtl="0"/>
            <a:r>
              <a:rPr lang="en-US" sz="2800" b="1" dirty="0">
                <a:latin typeface="+mj-lt"/>
              </a:rPr>
              <a:t>They consider the maximization of foregrounding as the function of poetic language. Leech (1965:68) analyzes the poem </a:t>
            </a:r>
            <a:r>
              <a:rPr lang="en-US" sz="2800" b="1" dirty="0">
                <a:solidFill>
                  <a:srgbClr val="C00000"/>
                </a:solidFill>
                <a:latin typeface="+mj-lt"/>
              </a:rPr>
              <a:t>"This Bread I Break" </a:t>
            </a:r>
            <a:r>
              <a:rPr lang="en-US" sz="2800" b="1" dirty="0">
                <a:latin typeface="+mj-lt"/>
              </a:rPr>
              <a:t>by </a:t>
            </a:r>
            <a:r>
              <a:rPr lang="en-US" sz="2800" b="1" dirty="0">
                <a:solidFill>
                  <a:srgbClr val="C00000"/>
                </a:solidFill>
                <a:latin typeface="+mj-lt"/>
              </a:rPr>
              <a:t>Dylan Thomas </a:t>
            </a:r>
            <a:r>
              <a:rPr lang="en-US" sz="2800" b="1" dirty="0">
                <a:latin typeface="+mj-lt"/>
              </a:rPr>
              <a:t>and recognized the expressions "the oat was merry", and "broke the sun" in it, figuring in the stanza quoted below, as foregrounded.</a:t>
            </a:r>
            <a:endParaRPr lang="ar-IQ" sz="2800" b="1" dirty="0">
              <a:latin typeface="+mj-lt"/>
            </a:endParaRPr>
          </a:p>
        </p:txBody>
      </p:sp>
      <p:sp>
        <p:nvSpPr>
          <p:cNvPr id="6145" name="Rectangle 1"/>
          <p:cNvSpPr>
            <a:spLocks noChangeArrowheads="1"/>
          </p:cNvSpPr>
          <p:nvPr/>
        </p:nvSpPr>
        <p:spPr bwMode="auto">
          <a:xfrm>
            <a:off x="785786" y="2928934"/>
            <a:ext cx="742955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Once in this wind the summer blood</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Knocked in the flesh that decked the vine,</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Once in this bread</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The Oat was merry in the wind;</a:t>
            </a:r>
            <a:endParaRPr kumimoji="0" lang="en-US" sz="2800" b="1" i="0" u="none" strike="noStrike" cap="none" normalizeH="0" baseline="0" dirty="0" smtClean="0">
              <a:ln>
                <a:noFill/>
              </a:ln>
              <a:solidFill>
                <a:srgbClr val="C00000"/>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Man broke the sun, pulled the wind down.      </a:t>
            </a:r>
            <a:endParaRPr kumimoji="0" lang="en-US" sz="2800" b="1" i="0" u="none" strike="noStrike" cap="none" normalizeH="0" baseline="0" dirty="0" smtClean="0">
              <a:ln>
                <a:noFill/>
              </a:ln>
              <a:solidFill>
                <a:srgbClr val="C00000"/>
              </a:solidFill>
              <a:effectLst/>
              <a:latin typeface="+mj-lt"/>
              <a:cs typeface="Arial" pitchFamily="34" charset="0"/>
            </a:endParaRPr>
          </a:p>
        </p:txBody>
      </p:sp>
      <p:sp>
        <p:nvSpPr>
          <p:cNvPr id="5" name="عنصر نائب لرقم الشريحة 4"/>
          <p:cNvSpPr>
            <a:spLocks noGrp="1"/>
          </p:cNvSpPr>
          <p:nvPr>
            <p:ph type="sldNum" sz="quarter" idx="12"/>
          </p:nvPr>
        </p:nvSpPr>
        <p:spPr/>
        <p:txBody>
          <a:bodyPr/>
          <a:lstStyle/>
          <a:p>
            <a:fld id="{D6AD92B7-B5E0-4BC2-BBA1-F0185D72206B}" type="slidenum">
              <a:rPr lang="ar-IQ" smtClean="0"/>
              <a:pPr/>
              <a:t>3</a:t>
            </a:fld>
            <a:endParaRPr lang="ar-IQ"/>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571472" y="285728"/>
            <a:ext cx="800105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Parallelism provides another example for this over-regularity</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of a particular choice within the system (Leech and Short,1981:142).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Parallelism is identified as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"structural repetition in which variable elements occur''. Short (1985:9)quotes the following line from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Shakespeare's Othello</a:t>
            </a:r>
            <a:r>
              <a:rPr kumimoji="0" lang="en-US" sz="2800" b="1" i="1" u="none" strike="noStrike" cap="none" normalizeH="0" baseline="0" dirty="0" smtClean="0">
                <a:ln>
                  <a:noFill/>
                </a:ln>
                <a:solidFill>
                  <a:srgbClr val="C00000"/>
                </a:solidFill>
                <a:effectLst/>
                <a:latin typeface="+mj-lt"/>
                <a:ea typeface="Calibri" pitchFamily="34" charset="0"/>
                <a:cs typeface="Times New Roman" pitchFamily="18" charset="0"/>
              </a:rPr>
              <a:t>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as the "best example ever" of parallelism: </a:t>
            </a:r>
          </a:p>
          <a:p>
            <a:pPr algn="ctr"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I kissed thee ere I killed thee </a:t>
            </a:r>
          </a:p>
          <a:p>
            <a:pPr algn="l" rtl="0" fontAlgn="base">
              <a:spcBef>
                <a:spcPct val="0"/>
              </a:spcBef>
              <a:spcAft>
                <a:spcPct val="0"/>
              </a:spcAft>
              <a:tabLst>
                <a:tab pos="2619375" algn="ctr"/>
              </a:tabLst>
            </a:pPr>
            <a:r>
              <a:rPr kumimoji="0" lang="en-US" sz="2800" b="1" i="0" u="none" strike="noStrike" cap="none" normalizeH="0" baseline="0" dirty="0" smtClean="0">
                <a:ln>
                  <a:noFill/>
                </a:ln>
                <a:effectLst/>
                <a:latin typeface="+mj-lt"/>
                <a:ea typeface="Calibri" pitchFamily="34" charset="0"/>
                <a:cs typeface="Times New Roman" pitchFamily="18" charset="0"/>
              </a:rPr>
              <a:t>The line consists of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two parallel clauses </a:t>
            </a:r>
            <a:r>
              <a:rPr kumimoji="0" lang="en-US" sz="2800" b="1" i="0" u="none" strike="noStrike" cap="none" normalizeH="0" baseline="0" dirty="0" smtClean="0">
                <a:ln>
                  <a:noFill/>
                </a:ln>
                <a:effectLst/>
                <a:latin typeface="+mj-lt"/>
                <a:ea typeface="Calibri" pitchFamily="34" charset="0"/>
                <a:cs typeface="Times New Roman" pitchFamily="18" charset="0"/>
              </a:rPr>
              <a:t>linked by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ere</a:t>
            </a:r>
            <a:r>
              <a:rPr kumimoji="0" lang="en-US" sz="2800" b="1" i="0" u="none" strike="noStrike" cap="none" normalizeH="0" baseline="0" dirty="0" smtClean="0">
                <a:ln>
                  <a:noFill/>
                </a:ln>
                <a:effectLst/>
                <a:latin typeface="+mj-lt"/>
                <a:ea typeface="Calibri" pitchFamily="34" charset="0"/>
                <a:cs typeface="Times New Roman" pitchFamily="18" charset="0"/>
              </a:rPr>
              <a:t>: </a:t>
            </a:r>
          </a:p>
          <a:p>
            <a:pPr algn="l" rtl="0" fontAlgn="base">
              <a:spcBef>
                <a:spcPct val="0"/>
              </a:spcBef>
              <a:spcAft>
                <a:spcPct val="0"/>
              </a:spcAft>
              <a:tabLst>
                <a:tab pos="2619375" algn="ctr"/>
              </a:tabLst>
            </a:pPr>
            <a:r>
              <a:rPr kumimoji="0" lang="en-US" sz="2800" b="1" i="0" u="none" strike="noStrike" cap="none" normalizeH="0" baseline="0" dirty="0" smtClean="0">
                <a:ln>
                  <a:noFill/>
                </a:ln>
                <a:effectLst/>
                <a:latin typeface="+mj-lt"/>
                <a:ea typeface="Calibri" pitchFamily="34" charset="0"/>
                <a:cs typeface="Times New Roman" pitchFamily="18" charset="0"/>
              </a:rPr>
              <a:t>&lt; [SPO] cj [SPO] &gt; . The Words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I</a:t>
            </a:r>
            <a:r>
              <a:rPr kumimoji="0" lang="en-US" sz="2800" b="1" i="0" u="none" strike="noStrike" cap="none" normalizeH="0" baseline="0" dirty="0" smtClean="0">
                <a:ln>
                  <a:noFill/>
                </a:ln>
                <a:effectLst/>
                <a:latin typeface="+mj-lt"/>
                <a:ea typeface="Calibri" pitchFamily="34" charset="0"/>
                <a:cs typeface="Times New Roman" pitchFamily="18" charset="0"/>
              </a:rPr>
              <a:t> and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thee</a:t>
            </a:r>
            <a:r>
              <a:rPr kumimoji="0" lang="en-US" sz="2800" b="1" i="0" u="none" strike="noStrike" cap="none" normalizeH="0" baseline="0" dirty="0" smtClean="0">
                <a:ln>
                  <a:noFill/>
                </a:ln>
                <a:effectLst/>
                <a:latin typeface="+mj-lt"/>
                <a:ea typeface="Calibri" pitchFamily="34" charset="0"/>
                <a:cs typeface="Times New Roman" pitchFamily="18" charset="0"/>
              </a:rPr>
              <a:t> are repeated. This leaves 'kissed' and 'killed' which are parallel, as shown below:</a:t>
            </a:r>
          </a:p>
          <a:p>
            <a:pPr algn="ctr"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  </a:t>
            </a:r>
          </a:p>
          <a:p>
            <a:pPr algn="justLow" rtl="0" fontAlgn="base">
              <a:spcBef>
                <a:spcPct val="0"/>
              </a:spcBef>
              <a:spcAft>
                <a:spcPct val="0"/>
              </a:spcAft>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30</a:t>
            </a:fld>
            <a:endParaRPr lang="ar-IQ"/>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214282" y="285728"/>
            <a:ext cx="8715436"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rtl="0" fontAlgn="base">
              <a:spcBef>
                <a:spcPct val="0"/>
              </a:spcBef>
              <a:spcAft>
                <a:spcPct val="0"/>
              </a:spcAft>
              <a:tabLst>
                <a:tab pos="2619375" algn="ctr"/>
              </a:tabLst>
            </a:pP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a:t>
            </a:r>
            <a:r>
              <a:rPr kumimoji="0" lang="en-US" sz="2600" b="1" i="0" u="none" strike="noStrike" cap="none" normalizeH="0" baseline="0" dirty="0" err="1" smtClean="0">
                <a:ln>
                  <a:noFill/>
                </a:ln>
                <a:solidFill>
                  <a:srgbClr val="C00000"/>
                </a:solidFill>
                <a:effectLst/>
                <a:latin typeface="+mj-lt"/>
                <a:ea typeface="Calibri" pitchFamily="34" charset="0"/>
                <a:cs typeface="Times New Roman" pitchFamily="18" charset="0"/>
              </a:rPr>
              <a:t>i</a:t>
            </a: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 phonetic              -         / kist/                ,               / kild/ </a:t>
            </a:r>
          </a:p>
          <a:p>
            <a:pPr algn="l" rtl="0" fontAlgn="base">
              <a:spcBef>
                <a:spcPct val="0"/>
              </a:spcBef>
              <a:spcAft>
                <a:spcPct val="0"/>
              </a:spcAft>
              <a:tabLst>
                <a:tab pos="2619375" algn="ctr"/>
              </a:tabLst>
            </a:pPr>
            <a:r>
              <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rPr>
              <a:t>There is phonetic parallelism through alliteration (the repeated word-initial / k / and the similarity of word-final / d / and / t / ) and assonance (the repeated / </a:t>
            </a:r>
            <a:r>
              <a:rPr kumimoji="0" lang="en-US" sz="2600" b="1" i="0" u="none" strike="noStrike" cap="none" normalizeH="0" baseline="0" dirty="0" err="1" smtClean="0">
                <a:ln>
                  <a:noFill/>
                </a:ln>
                <a:solidFill>
                  <a:schemeClr val="tx1"/>
                </a:solidFill>
                <a:effectLst/>
                <a:latin typeface="+mj-lt"/>
                <a:ea typeface="Calibri" pitchFamily="34" charset="0"/>
                <a:cs typeface="Times New Roman" pitchFamily="18" charset="0"/>
              </a:rPr>
              <a:t>i</a:t>
            </a:r>
            <a:r>
              <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rPr>
              <a:t> / bowel). Further both the words are monosyllabic and have the same structure, CVCC.</a:t>
            </a:r>
            <a:r>
              <a:rPr lang="en-US" sz="2600" b="1" dirty="0" smtClean="0">
                <a:latin typeface="+mj-lt"/>
                <a:ea typeface="Calibri"/>
                <a:cs typeface="Arial"/>
              </a:rPr>
              <a:t> </a:t>
            </a:r>
          </a:p>
          <a:p>
            <a:pPr algn="l" rtl="0" fontAlgn="base">
              <a:spcBef>
                <a:spcPct val="0"/>
              </a:spcBef>
              <a:spcAft>
                <a:spcPct val="0"/>
              </a:spcAft>
              <a:tabLst>
                <a:tab pos="2619375" algn="ctr"/>
              </a:tabLst>
            </a:pPr>
            <a:endParaRPr lang="en-US" sz="2600" b="1" dirty="0" smtClean="0">
              <a:latin typeface="+mj-lt"/>
              <a:ea typeface="Calibri"/>
              <a:cs typeface="Arial"/>
            </a:endParaRPr>
          </a:p>
          <a:p>
            <a:pPr algn="l" rtl="0" fontAlgn="base">
              <a:spcBef>
                <a:spcPct val="0"/>
              </a:spcBef>
              <a:spcAft>
                <a:spcPct val="0"/>
              </a:spcAft>
              <a:tabLst>
                <a:tab pos="2619375" algn="ctr"/>
              </a:tabLst>
            </a:pPr>
            <a:endParaRPr lang="en-US" sz="2600" b="1" dirty="0" smtClean="0">
              <a:latin typeface="+mj-lt"/>
              <a:ea typeface="Calibri"/>
              <a:cs typeface="Times New Roman"/>
            </a:endParaRPr>
          </a:p>
          <a:p>
            <a:pPr algn="l" rtl="0" fontAlgn="base">
              <a:spcBef>
                <a:spcPct val="0"/>
              </a:spcBef>
              <a:spcAft>
                <a:spcPct val="0"/>
              </a:spcAft>
              <a:tabLst>
                <a:tab pos="2619375" algn="ctr"/>
              </a:tabLst>
            </a:pPr>
            <a:r>
              <a:rPr lang="en-US" sz="2600" b="1" dirty="0" smtClean="0">
                <a:solidFill>
                  <a:srgbClr val="C00000"/>
                </a:solidFill>
                <a:latin typeface="+mj-lt"/>
                <a:ea typeface="Calibri"/>
                <a:cs typeface="Times New Roman"/>
              </a:rPr>
              <a:t>(ii) orthographic       </a:t>
            </a:r>
            <a:r>
              <a:rPr lang="en-US" sz="2600" b="1" dirty="0" smtClean="0">
                <a:solidFill>
                  <a:srgbClr val="C00000"/>
                </a:solidFill>
                <a:latin typeface="+mj-lt"/>
                <a:ea typeface="Calibri"/>
                <a:cs typeface="Arial"/>
              </a:rPr>
              <a:t>-         </a:t>
            </a:r>
            <a:r>
              <a:rPr lang="en-US" sz="2600" b="1" dirty="0" smtClean="0">
                <a:solidFill>
                  <a:srgbClr val="C00000"/>
                </a:solidFill>
                <a:latin typeface="+mj-lt"/>
                <a:ea typeface="Calibri"/>
                <a:cs typeface="Times New Roman"/>
              </a:rPr>
              <a:t>kissed                 ,                 killed</a:t>
            </a:r>
            <a:r>
              <a:rPr lang="en-US" sz="2600" b="1" dirty="0" smtClean="0">
                <a:solidFill>
                  <a:srgbClr val="C00000"/>
                </a:solidFill>
                <a:latin typeface="+mj-lt"/>
              </a:rPr>
              <a:t> </a:t>
            </a:r>
          </a:p>
          <a:p>
            <a:pPr algn="l" rtl="0" fontAlgn="base">
              <a:spcBef>
                <a:spcPct val="0"/>
              </a:spcBef>
              <a:spcAft>
                <a:spcPct val="0"/>
              </a:spcAft>
              <a:tabLst>
                <a:tab pos="2619375" algn="ctr"/>
              </a:tabLst>
            </a:pPr>
            <a:r>
              <a:rPr lang="en-US" sz="2600" b="1" dirty="0" smtClean="0">
                <a:latin typeface="+mj-lt"/>
              </a:rPr>
              <a:t>The </a:t>
            </a:r>
            <a:r>
              <a:rPr lang="en-US" sz="2600" b="1" dirty="0">
                <a:latin typeface="+mj-lt"/>
              </a:rPr>
              <a:t>only orthographic difference between the words lies in the presence of double 's' and double ' I ' in 'kissed' and 'killed' respectively. Even here there is parallelism due to doubling.</a:t>
            </a:r>
          </a:p>
          <a:p>
            <a:pPr algn="l" rtl="0" fontAlgn="base">
              <a:spcBef>
                <a:spcPct val="0"/>
              </a:spcBef>
              <a:spcAft>
                <a:spcPct val="0"/>
              </a:spcAft>
              <a:tabLst>
                <a:tab pos="2619375" algn="ctr"/>
              </a:tabLst>
            </a:pPr>
            <a:endParaRPr kumimoji="0" lang="en-US" sz="26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619375" algn="ctr"/>
              </a:tabLst>
            </a:pPr>
            <a:endParaRPr kumimoji="0" lang="en-US" sz="26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31</a:t>
            </a:fld>
            <a:endParaRPr lang="ar-IQ"/>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57158" y="285728"/>
            <a:ext cx="8429684"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(iii) morphological     </a:t>
            </a:r>
            <a:r>
              <a:rPr kumimoji="0" lang="en-US" sz="2600" b="1" i="0" u="none" strike="noStrike" cap="none" normalizeH="0" dirty="0" smtClean="0">
                <a:ln>
                  <a:noFill/>
                </a:ln>
                <a:solidFill>
                  <a:srgbClr val="C00000"/>
                </a:solidFill>
                <a:effectLst/>
                <a:latin typeface="+mj-lt"/>
                <a:ea typeface="Calibri" pitchFamily="34" charset="0"/>
                <a:cs typeface="Times New Roman" pitchFamily="18" charset="0"/>
              </a:rPr>
              <a:t>  </a:t>
            </a: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      kiss-</a:t>
            </a:r>
            <a:r>
              <a:rPr kumimoji="0" lang="en-US" sz="2600" b="1" i="0" u="none" strike="noStrike" cap="none" normalizeH="0" baseline="0" dirty="0" err="1" smtClean="0">
                <a:ln>
                  <a:noFill/>
                </a:ln>
                <a:solidFill>
                  <a:srgbClr val="C00000"/>
                </a:solidFill>
                <a:effectLst/>
                <a:latin typeface="+mj-lt"/>
                <a:ea typeface="Calibri" pitchFamily="34" charset="0"/>
                <a:cs typeface="Times New Roman" pitchFamily="18" charset="0"/>
              </a:rPr>
              <a:t>ed</a:t>
            </a: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        ,                 kill-</a:t>
            </a:r>
            <a:r>
              <a:rPr kumimoji="0" lang="en-US" sz="2600" b="1" i="0" u="none" strike="noStrike" cap="none" normalizeH="0" baseline="0" dirty="0" err="1" smtClean="0">
                <a:ln>
                  <a:noFill/>
                </a:ln>
                <a:solidFill>
                  <a:srgbClr val="C00000"/>
                </a:solidFill>
                <a:effectLst/>
                <a:latin typeface="+mj-lt"/>
                <a:ea typeface="Calibri" pitchFamily="34" charset="0"/>
                <a:cs typeface="Times New Roman" pitchFamily="18" charset="0"/>
              </a:rPr>
              <a:t>ed</a:t>
            </a:r>
            <a:endPar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600" b="1" i="0" u="none" strike="noStrike" cap="none" normalizeH="0" baseline="0" dirty="0" smtClean="0">
              <a:ln>
                <a:noFill/>
              </a:ln>
              <a:solidFill>
                <a:schemeClr val="tx1"/>
              </a:solidFill>
              <a:effectLst/>
              <a:latin typeface="+mj-lt"/>
              <a:cs typeface="Arial" pitchFamily="34" charset="0"/>
            </a:endParaRPr>
          </a:p>
          <a:p>
            <a:pPr algn="justLow" rtl="0" eaLnBrk="0" fontAlgn="base" hangingPunct="0">
              <a:spcBef>
                <a:spcPct val="0"/>
              </a:spcBef>
              <a:spcAft>
                <a:spcPct val="0"/>
              </a:spcAft>
              <a:tabLst>
                <a:tab pos="2619375" algn="ctr"/>
              </a:tabLst>
            </a:pPr>
            <a:r>
              <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rPr>
              <a:t>Both the words consist of two morphemes, the second of which is a past tense marker. </a:t>
            </a:r>
          </a:p>
          <a:p>
            <a:pPr algn="justLow" rtl="0" eaLnBrk="0" fontAlgn="base" hangingPunct="0">
              <a:spcBef>
                <a:spcPct val="0"/>
              </a:spcBef>
              <a:spcAft>
                <a:spcPct val="0"/>
              </a:spcAft>
              <a:tabLst>
                <a:tab pos="2619375" algn="ctr"/>
              </a:tabLst>
            </a:pPr>
            <a:endPar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algn="justLow" rtl="0" eaLnBrk="0" fontAlgn="base" hangingPunct="0">
              <a:spcBef>
                <a:spcPct val="0"/>
              </a:spcBef>
              <a:spcAft>
                <a:spcPct val="0"/>
              </a:spcAft>
              <a:tabLst>
                <a:tab pos="2619375" algn="ctr"/>
              </a:tabLst>
            </a:pPr>
            <a:r>
              <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rPr>
              <a:t>Both kissed and killed are predicators within the parallel clauses. </a:t>
            </a:r>
          </a:p>
          <a:p>
            <a:pPr algn="justLow" rtl="0" eaLnBrk="0" fontAlgn="base" hangingPunct="0">
              <a:spcBef>
                <a:spcPct val="0"/>
              </a:spcBef>
              <a:spcAft>
                <a:spcPct val="0"/>
              </a:spcAft>
              <a:tabLst>
                <a:tab pos="2619375" algn="ctr"/>
              </a:tabLst>
            </a:pPr>
            <a:endParaRPr lang="en-US" sz="2600" b="1" dirty="0">
              <a:latin typeface="+mj-lt"/>
              <a:ea typeface="Calibri" pitchFamily="34" charset="0"/>
              <a:cs typeface="Times New Roman" pitchFamily="18" charset="0"/>
            </a:endParaRPr>
          </a:p>
          <a:p>
            <a:pPr algn="justLow" rtl="0" eaLnBrk="0" fontAlgn="base" hangingPunct="0">
              <a:spcBef>
                <a:spcPct val="0"/>
              </a:spcBef>
              <a:spcAft>
                <a:spcPct val="0"/>
              </a:spcAft>
              <a:tabLst>
                <a:tab pos="2619375" algn="ctr"/>
              </a:tabLst>
            </a:pPr>
            <a:r>
              <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rPr>
              <a:t>Short concludes </a:t>
            </a:r>
            <a:r>
              <a:rPr kumimoji="0" lang="en-US" sz="2600" b="1" i="0" u="none" strike="noStrike" cap="none" normalizeH="0" baseline="0" dirty="0" smtClean="0">
                <a:ln>
                  <a:noFill/>
                </a:ln>
                <a:solidFill>
                  <a:srgbClr val="C00000"/>
                </a:solidFill>
                <a:effectLst/>
                <a:latin typeface="+mj-lt"/>
                <a:ea typeface="Calibri" pitchFamily="34" charset="0"/>
                <a:cs typeface="Times New Roman" pitchFamily="18" charset="0"/>
              </a:rPr>
              <a:t>that it is this parallel linguistic pattern in the line that makes it foregrounded and therefore important interpretatively</a:t>
            </a:r>
            <a:r>
              <a:rPr kumimoji="0" lang="en-US" sz="2600" b="1" i="0" u="none" strike="noStrike" cap="none" normalizeH="0" baseline="0" dirty="0" smtClean="0">
                <a:ln>
                  <a:noFill/>
                </a:ln>
                <a:solidFill>
                  <a:schemeClr val="tx1"/>
                </a:solidFill>
                <a:effectLst/>
                <a:latin typeface="+mj-lt"/>
                <a:ea typeface="Calibri" pitchFamily="34" charset="0"/>
                <a:cs typeface="Times New Roman" pitchFamily="18" charset="0"/>
              </a:rPr>
              <a:t>(Ibid.). </a:t>
            </a:r>
          </a:p>
          <a:p>
            <a:pPr algn="justLow" rtl="0" eaLnBrk="0" fontAlgn="base" hangingPunct="0">
              <a:spcBef>
                <a:spcPct val="0"/>
              </a:spcBef>
              <a:spcAft>
                <a:spcPct val="0"/>
              </a:spcAft>
              <a:tabLst>
                <a:tab pos="2619375" algn="ctr"/>
              </a:tabLst>
            </a:pPr>
            <a:endParaRPr kumimoji="0" lang="en-US" sz="26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32</a:t>
            </a:fld>
            <a:endParaRPr lang="ar-IQ"/>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436543"/>
          </a:xfrm>
        </p:spPr>
        <p:txBody>
          <a:bodyPr/>
          <a:lstStyle/>
          <a:p>
            <a:pPr rtl="0"/>
            <a:r>
              <a:rPr lang="en-US" sz="2800" b="1" dirty="0" smtClean="0">
                <a:solidFill>
                  <a:srgbClr val="C00000"/>
                </a:solidFill>
              </a:rPr>
              <a:t>3.1. Effect of  Parallelism</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214282" y="714356"/>
            <a:ext cx="8715436" cy="5416569"/>
          </a:xfrm>
        </p:spPr>
        <p:txBody>
          <a:bodyPr/>
          <a:lstStyle/>
          <a:p>
            <a:pPr algn="l" rtl="0">
              <a:buNone/>
            </a:pPr>
            <a:r>
              <a:rPr lang="en-US" sz="2800" b="1" dirty="0" smtClean="0">
                <a:latin typeface="+mj-lt"/>
              </a:rPr>
              <a:t>Parallelism tends to foreground the relations of meaning between parallel words and phrases which fill the variable positions(Ibid.). </a:t>
            </a:r>
          </a:p>
          <a:p>
            <a:pPr algn="l" rtl="0">
              <a:buNone/>
            </a:pPr>
            <a:endParaRPr lang="en-US" sz="2800" b="1" dirty="0" smtClean="0">
              <a:latin typeface="+mj-lt"/>
            </a:endParaRPr>
          </a:p>
          <a:p>
            <a:pPr algn="l" rtl="0">
              <a:buNone/>
            </a:pPr>
            <a:r>
              <a:rPr lang="en-US" sz="2800" b="1" dirty="0" smtClean="0">
                <a:latin typeface="+mj-lt"/>
              </a:rPr>
              <a:t>The relations of meaning foregrounded in this way are in general </a:t>
            </a:r>
            <a:r>
              <a:rPr lang="en-US" sz="2800" b="1" dirty="0" smtClean="0">
                <a:solidFill>
                  <a:srgbClr val="C00000"/>
                </a:solidFill>
                <a:latin typeface="+mj-lt"/>
              </a:rPr>
              <a:t>relationships of similarity </a:t>
            </a:r>
            <a:r>
              <a:rPr lang="en-US" sz="2800" b="1" dirty="0" smtClean="0">
                <a:latin typeface="+mj-lt"/>
              </a:rPr>
              <a:t>or </a:t>
            </a:r>
            <a:r>
              <a:rPr lang="en-US" sz="2800" b="1" dirty="0" smtClean="0">
                <a:solidFill>
                  <a:srgbClr val="C00000"/>
                </a:solidFill>
                <a:latin typeface="+mj-lt"/>
              </a:rPr>
              <a:t>of contrast.</a:t>
            </a:r>
            <a:r>
              <a:rPr lang="en-US" sz="2800" b="1" dirty="0" smtClean="0">
                <a:latin typeface="+mj-lt"/>
              </a:rPr>
              <a:t> </a:t>
            </a:r>
          </a:p>
          <a:p>
            <a:pPr algn="l" rtl="0">
              <a:buNone/>
            </a:pPr>
            <a:endParaRPr lang="en-US" sz="2800" b="1" dirty="0" smtClean="0">
              <a:latin typeface="+mj-lt"/>
            </a:endParaRPr>
          </a:p>
          <a:p>
            <a:pPr algn="l" rtl="0">
              <a:buNone/>
            </a:pPr>
            <a:r>
              <a:rPr lang="en-US" sz="2800" b="1" dirty="0" smtClean="0">
                <a:latin typeface="+mj-lt"/>
              </a:rPr>
              <a:t>The </a:t>
            </a:r>
            <a:r>
              <a:rPr lang="en-US" sz="2800" b="1" dirty="0" smtClean="0">
                <a:solidFill>
                  <a:srgbClr val="C00000"/>
                </a:solidFill>
                <a:latin typeface="+mj-lt"/>
              </a:rPr>
              <a:t>synonymical </a:t>
            </a:r>
            <a:r>
              <a:rPr lang="en-US" sz="2800" b="1" dirty="0" smtClean="0">
                <a:latin typeface="+mj-lt"/>
              </a:rPr>
              <a:t>or </a:t>
            </a:r>
            <a:r>
              <a:rPr lang="en-US" sz="2800" b="1" dirty="0" smtClean="0">
                <a:solidFill>
                  <a:srgbClr val="C00000"/>
                </a:solidFill>
                <a:latin typeface="+mj-lt"/>
              </a:rPr>
              <a:t>antonymical</a:t>
            </a:r>
            <a:r>
              <a:rPr lang="en-US" sz="2800" b="1" dirty="0" smtClean="0">
                <a:latin typeface="+mj-lt"/>
              </a:rPr>
              <a:t> relations of meaning between the expressions paralleled may also be reinforced by phonological, morphological, and grammatical features.</a:t>
            </a:r>
          </a:p>
          <a:p>
            <a:pPr algn="l" rtl="0">
              <a:buNone/>
            </a:pP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33</a:t>
            </a:fld>
            <a:endParaRPr lang="ar-IQ"/>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285728"/>
            <a:ext cx="8429684" cy="5693866"/>
          </a:xfrm>
          <a:prstGeom prst="rect">
            <a:avLst/>
          </a:prstGeom>
        </p:spPr>
        <p:txBody>
          <a:bodyPr wrap="square">
            <a:spAutoFit/>
          </a:bodyPr>
          <a:lstStyle/>
          <a:p>
            <a:pPr algn="l" rtl="0"/>
            <a:endParaRPr lang="en-US" sz="2800" b="1" dirty="0" smtClean="0">
              <a:latin typeface="+mj-lt"/>
            </a:endParaRPr>
          </a:p>
          <a:p>
            <a:pPr algn="l" rtl="0"/>
            <a:r>
              <a:rPr lang="en-US" sz="2800" b="1" dirty="0" smtClean="0">
                <a:latin typeface="+mj-lt"/>
              </a:rPr>
              <a:t>In </a:t>
            </a:r>
            <a:r>
              <a:rPr lang="en-US" sz="2800" b="1" dirty="0">
                <a:latin typeface="+mj-lt"/>
              </a:rPr>
              <a:t>the expression </a:t>
            </a:r>
            <a:r>
              <a:rPr lang="en-US" sz="2800" b="1" dirty="0">
                <a:solidFill>
                  <a:srgbClr val="C00000"/>
                </a:solidFill>
                <a:latin typeface="+mj-lt"/>
              </a:rPr>
              <a:t>"I kissed thee ere I killed thee" </a:t>
            </a:r>
            <a:r>
              <a:rPr lang="en-US" sz="2800" b="1" dirty="0">
                <a:latin typeface="+mj-lt"/>
              </a:rPr>
              <a:t>discussed above in section '3', </a:t>
            </a:r>
            <a:endParaRPr lang="en-US" sz="2800" b="1" dirty="0" smtClean="0">
              <a:latin typeface="+mj-lt"/>
            </a:endParaRPr>
          </a:p>
          <a:p>
            <a:pPr algn="l" rtl="0"/>
            <a:r>
              <a:rPr lang="en-US" sz="2800" b="1" dirty="0" smtClean="0">
                <a:latin typeface="+mj-lt"/>
              </a:rPr>
              <a:t>parallelism </a:t>
            </a:r>
            <a:r>
              <a:rPr lang="en-US" sz="2800" b="1" dirty="0">
                <a:latin typeface="+mj-lt"/>
              </a:rPr>
              <a:t>promotes the observation of </a:t>
            </a:r>
            <a:r>
              <a:rPr lang="en-US" sz="2800" b="1" dirty="0">
                <a:solidFill>
                  <a:srgbClr val="C00000"/>
                </a:solidFill>
                <a:latin typeface="+mj-lt"/>
              </a:rPr>
              <a:t>antonymical relations of meaning </a:t>
            </a:r>
            <a:r>
              <a:rPr lang="en-US" sz="2800" b="1" dirty="0">
                <a:latin typeface="+mj-lt"/>
              </a:rPr>
              <a:t>between the paralleled items ''kissed'' and ''killed''. </a:t>
            </a:r>
            <a:endParaRPr lang="en-US" sz="2800" b="1" dirty="0" smtClean="0">
              <a:latin typeface="+mj-lt"/>
            </a:endParaRPr>
          </a:p>
          <a:p>
            <a:pPr algn="l" rtl="0"/>
            <a:endParaRPr lang="en-US" sz="2800" b="1" dirty="0" smtClean="0">
              <a:latin typeface="+mj-lt"/>
            </a:endParaRPr>
          </a:p>
          <a:p>
            <a:pPr algn="l" rtl="0"/>
            <a:r>
              <a:rPr lang="en-US" sz="2800" b="1" dirty="0" smtClean="0">
                <a:solidFill>
                  <a:srgbClr val="C00000"/>
                </a:solidFill>
                <a:latin typeface="+mj-lt"/>
              </a:rPr>
              <a:t>It </a:t>
            </a:r>
            <a:r>
              <a:rPr lang="en-US" sz="2800" b="1" dirty="0">
                <a:solidFill>
                  <a:srgbClr val="C00000"/>
                </a:solidFill>
                <a:latin typeface="+mj-lt"/>
              </a:rPr>
              <a:t>is this effect of parallelism that makes the readers </a:t>
            </a:r>
            <a:r>
              <a:rPr lang="en-US" sz="2800" b="1" dirty="0">
                <a:latin typeface="+mj-lt"/>
              </a:rPr>
              <a:t>see the two halves of the quoted line as opposed to each other and in particular 'kissed' as opposed to ''killed'' and thereby relate the former to the love theme in Othello</a:t>
            </a:r>
            <a:r>
              <a:rPr lang="en-US" sz="2800" b="1" i="1" dirty="0">
                <a:latin typeface="+mj-lt"/>
              </a:rPr>
              <a:t> </a:t>
            </a:r>
            <a:r>
              <a:rPr lang="en-US" sz="2800" b="1" dirty="0">
                <a:latin typeface="+mj-lt"/>
              </a:rPr>
              <a:t>and the latter to its theme of hate or jealousy(Ibid.:10). </a:t>
            </a:r>
            <a:endParaRPr lang="ar-IQ" sz="2800" b="1" dirty="0">
              <a:latin typeface="+mj-lt"/>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34</a:t>
            </a:fld>
            <a:endParaRPr lang="ar-IQ"/>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285720" y="214290"/>
            <a:ext cx="857256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0" fontAlgn="base">
              <a:spcBef>
                <a:spcPct val="0"/>
              </a:spcBef>
              <a:spcAft>
                <a:spcPct val="0"/>
              </a:spcAft>
              <a:tabLst>
                <a:tab pos="2619375" algn="ctr"/>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An example where parallelism promotes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synonymical relations of meaning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is found in Pope's ''The Rape of the Lock'': </a:t>
            </a:r>
          </a:p>
          <a:p>
            <a:pPr algn="justLow"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Here files of pins extend their shining rows,</a:t>
            </a:r>
          </a:p>
          <a:p>
            <a:pPr algn="justLow"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Puffs, powders, patches, bibles, billet-doux </a:t>
            </a:r>
          </a:p>
          <a:p>
            <a:pPr algn="justLow" rtl="0" fontAlgn="base">
              <a:spcBef>
                <a:spcPct val="0"/>
              </a:spcBef>
              <a:spcAft>
                <a:spcPct val="0"/>
              </a:spcAft>
              <a:tabLst>
                <a:tab pos="2619375" algn="ctr"/>
              </a:tabLst>
            </a:pPr>
            <a:endPar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endParaRPr>
          </a:p>
          <a:p>
            <a:pPr algn="justLow" rtl="0" fontAlgn="base">
              <a:spcBef>
                <a:spcPct val="0"/>
              </a:spcBef>
              <a:spcAft>
                <a:spcPct val="0"/>
              </a:spcAft>
              <a:tabLst>
                <a:tab pos="2619375" algn="ctr"/>
              </a:tabLst>
            </a:pPr>
            <a:r>
              <a:rPr kumimoji="0" lang="en-US" sz="2800" b="1" i="0" u="none" strike="noStrike" cap="none" normalizeH="0" baseline="0" dirty="0" smtClean="0">
                <a:ln>
                  <a:noFill/>
                </a:ln>
                <a:effectLst/>
                <a:latin typeface="+mj-lt"/>
                <a:ea typeface="Calibri" pitchFamily="34" charset="0"/>
                <a:cs typeface="Times New Roman" pitchFamily="18" charset="0"/>
              </a:rPr>
              <a:t>This is a special kind of parallelism in which the writer resorts deliberately to a language pattern which resembles the structuring of items in a list. It exhibits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morphological equivalence</a:t>
            </a:r>
            <a:r>
              <a:rPr kumimoji="0" lang="en-US" sz="2800" b="1" i="0" u="none" strike="noStrike" cap="none" normalizeH="0" baseline="0" dirty="0" smtClean="0">
                <a:ln>
                  <a:noFill/>
                </a:ln>
                <a:effectLst/>
                <a:latin typeface="+mj-lt"/>
                <a:ea typeface="Calibri" pitchFamily="34" charset="0"/>
                <a:cs typeface="Times New Roman" pitchFamily="18" charset="0"/>
              </a:rPr>
              <a:t> in that all are plural in number,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grammatical equivalence</a:t>
            </a:r>
            <a:r>
              <a:rPr kumimoji="0" lang="en-US" sz="2800" b="1" i="0" u="none" strike="noStrike" cap="none" normalizeH="0" baseline="0" dirty="0" smtClean="0">
                <a:ln>
                  <a:noFill/>
                </a:ln>
                <a:effectLst/>
                <a:latin typeface="+mj-lt"/>
                <a:ea typeface="Calibri" pitchFamily="34" charset="0"/>
                <a:cs typeface="Times New Roman" pitchFamily="18" charset="0"/>
              </a:rPr>
              <a:t> in that all are nouns, and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phonological equivalence </a:t>
            </a:r>
            <a:r>
              <a:rPr kumimoji="0" lang="en-US" sz="2800" b="1" i="0" u="none" strike="noStrike" cap="none" normalizeH="0" baseline="0" dirty="0" smtClean="0">
                <a:ln>
                  <a:noFill/>
                </a:ln>
                <a:effectLst/>
                <a:latin typeface="+mj-lt"/>
                <a:ea typeface="Calibri" pitchFamily="34" charset="0"/>
                <a:cs typeface="Times New Roman" pitchFamily="18" charset="0"/>
              </a:rPr>
              <a:t>in that word-initial / p /, / b / and / d / alliterate.    </a:t>
            </a:r>
          </a:p>
          <a:p>
            <a:pPr algn="justLow" rtl="0" fontAlgn="base">
              <a:spcBef>
                <a:spcPct val="0"/>
              </a:spcBef>
              <a:spcAft>
                <a:spcPct val="0"/>
              </a:spcAft>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35</a:t>
            </a:fld>
            <a:endParaRPr lang="ar-IQ"/>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7158" y="357166"/>
            <a:ext cx="8501122" cy="4832092"/>
          </a:xfrm>
          <a:prstGeom prst="rect">
            <a:avLst/>
          </a:prstGeom>
        </p:spPr>
        <p:txBody>
          <a:bodyPr wrap="square">
            <a:spAutoFit/>
          </a:bodyPr>
          <a:lstStyle/>
          <a:p>
            <a:pPr algn="l" rtl="0"/>
            <a:r>
              <a:rPr lang="en-US" sz="2800" b="1" dirty="0">
                <a:solidFill>
                  <a:srgbClr val="C00000"/>
                </a:solidFill>
                <a:latin typeface="+mj-lt"/>
              </a:rPr>
              <a:t>These features make us interpret the items in the list as being the same in some way. </a:t>
            </a:r>
            <a:endParaRPr lang="en-US" sz="2800" b="1" dirty="0" smtClean="0">
              <a:solidFill>
                <a:srgbClr val="C00000"/>
              </a:solidFill>
              <a:latin typeface="+mj-lt"/>
            </a:endParaRPr>
          </a:p>
          <a:p>
            <a:pPr algn="l" rtl="0"/>
            <a:endParaRPr lang="en-US" sz="2800" b="1" dirty="0" smtClean="0">
              <a:latin typeface="+mj-lt"/>
            </a:endParaRPr>
          </a:p>
          <a:p>
            <a:pPr algn="l" rtl="0"/>
            <a:r>
              <a:rPr lang="en-US" sz="2800" b="1" dirty="0" smtClean="0">
                <a:solidFill>
                  <a:srgbClr val="C00000"/>
                </a:solidFill>
                <a:latin typeface="+mj-lt"/>
              </a:rPr>
              <a:t>Thus</a:t>
            </a:r>
            <a:r>
              <a:rPr lang="en-US" sz="2800" b="1" dirty="0" smtClean="0">
                <a:latin typeface="+mj-lt"/>
              </a:rPr>
              <a:t> </a:t>
            </a:r>
            <a:r>
              <a:rPr lang="en-US" sz="2800" b="1" dirty="0">
                <a:latin typeface="+mj-lt"/>
              </a:rPr>
              <a:t>though the language code does not prescribe synonymical relationship between bible and cosmetics, </a:t>
            </a:r>
            <a:r>
              <a:rPr lang="en-US" sz="2800" b="1" dirty="0">
                <a:solidFill>
                  <a:srgbClr val="C00000"/>
                </a:solidFill>
                <a:latin typeface="+mj-lt"/>
              </a:rPr>
              <a:t>the poetic context does </a:t>
            </a:r>
            <a:r>
              <a:rPr lang="en-US" sz="2800" b="1" dirty="0">
                <a:latin typeface="+mj-lt"/>
              </a:rPr>
              <a:t>with the help of the unique language pattern created through parallelism</a:t>
            </a:r>
            <a:r>
              <a:rPr lang="en-US" sz="2800" b="1" dirty="0" smtClean="0">
                <a:latin typeface="+mj-lt"/>
              </a:rPr>
              <a:t>.</a:t>
            </a:r>
          </a:p>
          <a:p>
            <a:pPr algn="l" rtl="0"/>
            <a:r>
              <a:rPr lang="en-US" sz="2800" b="1" dirty="0" smtClean="0">
                <a:latin typeface="+mj-lt"/>
              </a:rPr>
              <a:t> </a:t>
            </a:r>
          </a:p>
          <a:p>
            <a:pPr algn="l" rtl="0"/>
            <a:r>
              <a:rPr lang="en-US" sz="2800" b="1" dirty="0" smtClean="0">
                <a:latin typeface="+mj-lt"/>
              </a:rPr>
              <a:t>It </a:t>
            </a:r>
            <a:r>
              <a:rPr lang="en-US" sz="2800" b="1" dirty="0">
                <a:latin typeface="+mj-lt"/>
              </a:rPr>
              <a:t>is as elements of a pattern in a context that linguistic items acquire values other than they have in the language code.</a:t>
            </a:r>
            <a:endParaRPr lang="ar-IQ" sz="2800" b="1" dirty="0">
              <a:latin typeface="+mj-lt"/>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36</a:t>
            </a:fld>
            <a:endParaRPr lang="ar-IQ"/>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507981"/>
          </a:xfrm>
        </p:spPr>
        <p:txBody>
          <a:bodyPr/>
          <a:lstStyle/>
          <a:p>
            <a:pPr rtl="0"/>
            <a:r>
              <a:rPr lang="en-US" sz="2800" b="1" dirty="0" smtClean="0">
                <a:solidFill>
                  <a:srgbClr val="C00000"/>
                </a:solidFill>
              </a:rPr>
              <a:t>Final Word</a:t>
            </a:r>
            <a:r>
              <a:rPr lang="en-US" sz="2800" dirty="0" smtClean="0">
                <a:solidFill>
                  <a:srgbClr val="C00000"/>
                </a:solidFill>
              </a:rPr>
              <a:t/>
            </a:r>
            <a:br>
              <a:rPr lang="en-US" sz="2800" dirty="0" smtClean="0">
                <a:solidFill>
                  <a:srgbClr val="C00000"/>
                </a:solidFill>
              </a:rPr>
            </a:br>
            <a:endParaRPr lang="ar-IQ" sz="2800" dirty="0">
              <a:solidFill>
                <a:srgbClr val="C00000"/>
              </a:solidFill>
            </a:endParaRPr>
          </a:p>
        </p:txBody>
      </p:sp>
      <p:sp>
        <p:nvSpPr>
          <p:cNvPr id="3" name="عنصر نائب للمحتوى 2"/>
          <p:cNvSpPr>
            <a:spLocks noGrp="1"/>
          </p:cNvSpPr>
          <p:nvPr>
            <p:ph idx="1"/>
          </p:nvPr>
        </p:nvSpPr>
        <p:spPr>
          <a:xfrm>
            <a:off x="357158" y="928670"/>
            <a:ext cx="8429684" cy="5202255"/>
          </a:xfrm>
        </p:spPr>
        <p:txBody>
          <a:bodyPr/>
          <a:lstStyle/>
          <a:p>
            <a:pPr algn="l" rtl="0">
              <a:buNone/>
            </a:pPr>
            <a:r>
              <a:rPr lang="en-US" sz="2800" b="1" dirty="0" smtClean="0">
                <a:latin typeface="+mj-lt"/>
              </a:rPr>
              <a:t>That literary discourse is characterized by the creation of unique language patterns and that its linguistic items contract special values as elements in these created patterns are of considerable importance in literary studies. </a:t>
            </a:r>
          </a:p>
          <a:p>
            <a:pPr algn="l" rtl="0">
              <a:buNone/>
            </a:pPr>
            <a:r>
              <a:rPr lang="en-US" sz="2800" b="1" dirty="0" smtClean="0">
                <a:solidFill>
                  <a:srgbClr val="C00000"/>
                </a:solidFill>
                <a:latin typeface="+mj-lt"/>
              </a:rPr>
              <a:t>To the linguist</a:t>
            </a:r>
            <a:r>
              <a:rPr lang="en-US" sz="2800" b="1" dirty="0" smtClean="0">
                <a:latin typeface="+mj-lt"/>
              </a:rPr>
              <a:t>, it points to the possibility of representing literary works not as totally different ways of using language but as extensions of the way language is used in ordinary kinds of discourse. </a:t>
            </a:r>
          </a:p>
          <a:p>
            <a:pPr algn="l" rtl="0">
              <a:buNone/>
            </a:pPr>
            <a:endParaRPr lang="en-US" sz="2800" b="1" dirty="0" smtClean="0">
              <a:latin typeface="+mj-lt"/>
            </a:endParaRPr>
          </a:p>
          <a:p>
            <a:pPr algn="l" rtl="0">
              <a:buNone/>
            </a:pP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37</a:t>
            </a:fld>
            <a:endParaRPr lang="ar-IQ"/>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ChangeArrowheads="1"/>
          </p:cNvSpPr>
          <p:nvPr/>
        </p:nvSpPr>
        <p:spPr bwMode="auto">
          <a:xfrm>
            <a:off x="389078" y="400590"/>
            <a:ext cx="850340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0" fontAlgn="base">
              <a:spcBef>
                <a:spcPct val="0"/>
              </a:spcBef>
              <a:spcAft>
                <a:spcPct val="0"/>
              </a:spcAft>
              <a:tabLst>
                <a:tab pos="2619375" algn="ctr"/>
              </a:tabLs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To the literary artist himself</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 it signifies the inadequacy of the resources of language code to provide for the expression of his individual perceptions and concepts and the demands it makes on him to devise his own patterns. </a:t>
            </a:r>
          </a:p>
          <a:p>
            <a:pPr algn="justLow" rtl="0" fontAlgn="base">
              <a:spcBef>
                <a:spcPct val="0"/>
              </a:spcBef>
              <a:spcAft>
                <a:spcPct val="0"/>
              </a:spcAft>
              <a:tabLst>
                <a:tab pos="2619375" algn="ctr"/>
              </a:tabLst>
            </a:pPr>
            <a:r>
              <a:rPr lang="en-US" sz="2800" b="1" dirty="0" smtClean="0">
                <a:solidFill>
                  <a:srgbClr val="C00000"/>
                </a:solidFill>
                <a:latin typeface="+mj-lt"/>
              </a:rPr>
              <a:t>To </a:t>
            </a:r>
            <a:r>
              <a:rPr lang="en-US" sz="2800" b="1" dirty="0">
                <a:solidFill>
                  <a:srgbClr val="C00000"/>
                </a:solidFill>
                <a:latin typeface="+mj-lt"/>
              </a:rPr>
              <a:t>the critic</a:t>
            </a:r>
            <a:r>
              <a:rPr lang="en-US" sz="2800" b="1" dirty="0">
                <a:latin typeface="+mj-lt"/>
              </a:rPr>
              <a:t>, it points to the need for restricting oneself to the linguistic analysis of textual data rather than muse over the extratextual details. </a:t>
            </a:r>
            <a:endParaRPr lang="en-US" sz="2800" b="1" dirty="0" smtClean="0">
              <a:latin typeface="+mj-lt"/>
            </a:endParaRPr>
          </a:p>
          <a:p>
            <a:pPr algn="justLow" rtl="0" fontAlgn="base">
              <a:spcBef>
                <a:spcPct val="0"/>
              </a:spcBef>
              <a:spcAft>
                <a:spcPct val="0"/>
              </a:spcAft>
              <a:tabLst>
                <a:tab pos="2619375" algn="ctr"/>
              </a:tabLst>
            </a:pPr>
            <a:r>
              <a:rPr lang="en-US" sz="2800" b="1" dirty="0" smtClean="0">
                <a:solidFill>
                  <a:srgbClr val="C00000"/>
                </a:solidFill>
                <a:latin typeface="+mj-lt"/>
              </a:rPr>
              <a:t>As for the teacher of literature</a:t>
            </a:r>
            <a:r>
              <a:rPr lang="en-US" sz="2800" b="1" dirty="0" smtClean="0">
                <a:latin typeface="+mj-lt"/>
              </a:rPr>
              <a:t>, he becomes conscious of the pedagogic need to develop among his learners an awareness of the way language is used in literary discourse, as distinct from its use in everyday discourse, for the conveying of unique messages. </a:t>
            </a:r>
            <a:endParaRPr lang="en-US" sz="2800" b="1" dirty="0">
              <a:latin typeface="+mj-lt"/>
            </a:endParaRPr>
          </a:p>
          <a:p>
            <a:pPr marL="0" marR="0" lvl="0" indent="0" algn="justLow" defTabSz="914400" rtl="0" eaLnBrk="1" fontAlgn="base" latinLnBrk="0" hangingPunct="1">
              <a:lnSpc>
                <a:spcPct val="100000"/>
              </a:lnSpc>
              <a:spcBef>
                <a:spcPct val="0"/>
              </a:spcBef>
              <a:spcAft>
                <a:spcPct val="0"/>
              </a:spcAft>
              <a:buClrTx/>
              <a:buSzTx/>
              <a:buFontTx/>
              <a:buNone/>
              <a:tabLst>
                <a:tab pos="2619375" algn="ctr"/>
              </a:tabLs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38</a:t>
            </a:fld>
            <a:endParaRPr lang="ar-IQ"/>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28596" y="285728"/>
            <a:ext cx="850112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0" fontAlgn="base">
              <a:spcBef>
                <a:spcPct val="0"/>
              </a:spcBef>
              <a:spcAft>
                <a:spcPct val="0"/>
              </a:spcAf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algn="justLow" rtl="0" fontAlgn="base">
              <a:spcBef>
                <a:spcPct val="0"/>
              </a:spcBef>
              <a:spcAft>
                <a:spcPct val="0"/>
              </a:spcAf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In the expression "the Oat was merry ", the noun which normally has the feature of inanimacy in the language code is given an animate and more precisely a human feature in the poetic context, thereby creating a deviation which is foregrounded against normal expressions like ''the man was merry'' , ''the teacher was merry'' etc.</a:t>
            </a:r>
          </a:p>
          <a:p>
            <a:pPr algn="justLow" rtl="0" fontAlgn="base">
              <a:spcBef>
                <a:spcPct val="0"/>
              </a:spcBef>
              <a:spcAft>
                <a:spcPct val="0"/>
              </a:spcAf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algn="justLow" rtl="0" fontAlgn="base">
              <a:spcBef>
                <a:spcPct val="0"/>
              </a:spcBef>
              <a:spcAft>
                <a:spcPct val="0"/>
              </a:spcAf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Foregrounding occurs here because the semantic features of these items in the language code do not correspond with those which are bestowed upon them by the contextual environment in which they appear.</a:t>
            </a:r>
          </a:p>
          <a:p>
            <a:pPr algn="justLow" rtl="0" fontAlgn="base">
              <a:spcBef>
                <a:spcPct val="0"/>
              </a:spcBef>
              <a:spcAft>
                <a:spcPct val="0"/>
              </a:spcAft>
            </a:pP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4</a:t>
            </a:fld>
            <a:endParaRPr lang="ar-IQ"/>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14290"/>
            <a:ext cx="8229600" cy="579419"/>
          </a:xfrm>
        </p:spPr>
        <p:txBody>
          <a:bodyPr/>
          <a:lstStyle/>
          <a:p>
            <a:pPr lvl="1" rtl="0"/>
            <a:r>
              <a:rPr lang="en-US" sz="2800" b="1" dirty="0" smtClean="0">
                <a:solidFill>
                  <a:srgbClr val="C00000"/>
                </a:solidFill>
              </a:rPr>
              <a:t>1.1 Factors Contributing to Foregrounding</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323528" y="748165"/>
            <a:ext cx="8429684" cy="5345131"/>
          </a:xfrm>
        </p:spPr>
        <p:txBody>
          <a:bodyPr/>
          <a:lstStyle/>
          <a:p>
            <a:pPr algn="l" rtl="0">
              <a:buNone/>
            </a:pPr>
            <a:r>
              <a:rPr lang="en-US" sz="2800" b="1" dirty="0" smtClean="0">
                <a:latin typeface="+mj-lt"/>
              </a:rPr>
              <a:t>It is significant that Jan Mukarovsky refers to foregrounding as "</a:t>
            </a:r>
            <a:r>
              <a:rPr lang="en-US" sz="2800" b="1" u="sng" dirty="0" smtClean="0">
                <a:latin typeface="+mj-lt"/>
              </a:rPr>
              <a:t>the aesthetically intentional distortion of the linguistic components</a:t>
            </a:r>
            <a:r>
              <a:rPr lang="en-US" sz="2800" b="1" dirty="0" smtClean="0">
                <a:latin typeface="+mj-lt"/>
              </a:rPr>
              <a:t>." (Mukarovsky, 1985:18).</a:t>
            </a:r>
          </a:p>
          <a:p>
            <a:pPr algn="l" rtl="0">
              <a:buNone/>
            </a:pPr>
            <a:r>
              <a:rPr lang="en-US" sz="2800" b="1" dirty="0" smtClean="0">
                <a:solidFill>
                  <a:srgbClr val="C00000"/>
                </a:solidFill>
                <a:latin typeface="+mj-lt"/>
              </a:rPr>
              <a:t>This definition signifies two important aspects of foregrounding: </a:t>
            </a:r>
          </a:p>
          <a:p>
            <a:pPr algn="l" rtl="0">
              <a:buNone/>
            </a:pPr>
            <a:r>
              <a:rPr lang="en-US" sz="2800" b="1" dirty="0" smtClean="0">
                <a:solidFill>
                  <a:srgbClr val="C00000"/>
                </a:solidFill>
                <a:latin typeface="+mj-lt"/>
              </a:rPr>
              <a:t>first,</a:t>
            </a:r>
            <a:r>
              <a:rPr lang="en-US" sz="2800" b="1" dirty="0" smtClean="0">
                <a:latin typeface="+mj-lt"/>
              </a:rPr>
              <a:t> poetic foregrounding , being 'intentional', presupposes some motivation on the part of the poet which in turn demands careful attention from the reader, </a:t>
            </a:r>
          </a:p>
          <a:p>
            <a:pPr algn="l" rtl="0">
              <a:buNone/>
            </a:pPr>
            <a:r>
              <a:rPr lang="en-US" sz="2800" b="1" dirty="0" smtClean="0">
                <a:solidFill>
                  <a:srgbClr val="C00000"/>
                </a:solidFill>
                <a:latin typeface="+mj-lt"/>
              </a:rPr>
              <a:t>and second, </a:t>
            </a:r>
            <a:r>
              <a:rPr lang="en-US" sz="2800" b="1" dirty="0" smtClean="0">
                <a:latin typeface="+mj-lt"/>
              </a:rPr>
              <a:t>distortion of any 'linguistic component' may bring about foregrounding. </a:t>
            </a: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5</a:t>
            </a:fld>
            <a:endParaRPr lang="ar-IQ"/>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034" y="357166"/>
            <a:ext cx="8358246" cy="5632311"/>
          </a:xfrm>
          <a:prstGeom prst="rect">
            <a:avLst/>
          </a:prstGeom>
        </p:spPr>
        <p:txBody>
          <a:bodyPr wrap="square">
            <a:spAutoFit/>
          </a:bodyPr>
          <a:lstStyle/>
          <a:p>
            <a:pPr algn="l" rtl="0"/>
            <a:r>
              <a:rPr lang="en-US" sz="3000" b="1" dirty="0" smtClean="0">
                <a:solidFill>
                  <a:srgbClr val="C00000"/>
                </a:solidFill>
                <a:latin typeface="+mj-lt"/>
              </a:rPr>
              <a:t>Thus </a:t>
            </a:r>
            <a:r>
              <a:rPr lang="en-US" sz="3000" b="1" dirty="0">
                <a:solidFill>
                  <a:srgbClr val="C00000"/>
                </a:solidFill>
                <a:latin typeface="+mj-lt"/>
              </a:rPr>
              <a:t>concentration of any linguistic features - </a:t>
            </a:r>
            <a:r>
              <a:rPr lang="en-US" sz="3000" b="1" dirty="0">
                <a:latin typeface="+mj-lt"/>
              </a:rPr>
              <a:t>phonological, syntactic, or semantic - which are rare or unnoticed in ordinary speech but brought into prominence deliberately in the literary text with the purpose of contributing to its total effect </a:t>
            </a:r>
            <a:r>
              <a:rPr lang="en-US" sz="3000" b="1" dirty="0">
                <a:solidFill>
                  <a:srgbClr val="C00000"/>
                </a:solidFill>
                <a:latin typeface="+mj-lt"/>
              </a:rPr>
              <a:t>can result in foregrounding. </a:t>
            </a:r>
            <a:endParaRPr lang="en-US" sz="3000" b="1" dirty="0" smtClean="0">
              <a:solidFill>
                <a:srgbClr val="C00000"/>
              </a:solidFill>
              <a:latin typeface="+mj-lt"/>
            </a:endParaRPr>
          </a:p>
          <a:p>
            <a:pPr algn="l" rtl="0"/>
            <a:endParaRPr lang="en-US" sz="3000" b="1" dirty="0">
              <a:latin typeface="+mj-lt"/>
            </a:endParaRPr>
          </a:p>
          <a:p>
            <a:pPr algn="l" rtl="0"/>
            <a:r>
              <a:rPr lang="en-US" sz="3000" b="1" dirty="0" smtClean="0">
                <a:solidFill>
                  <a:srgbClr val="C00000"/>
                </a:solidFill>
                <a:latin typeface="+mj-lt"/>
              </a:rPr>
              <a:t>This </a:t>
            </a:r>
            <a:r>
              <a:rPr lang="en-US" sz="3000" b="1" dirty="0">
                <a:solidFill>
                  <a:srgbClr val="C00000"/>
                </a:solidFill>
                <a:latin typeface="+mj-lt"/>
              </a:rPr>
              <a:t>"calling of the reader's attention </a:t>
            </a:r>
            <a:r>
              <a:rPr lang="en-US" sz="3000" b="1" dirty="0">
                <a:latin typeface="+mj-lt"/>
              </a:rPr>
              <a:t>to linguistic structures", quite different from the way in which a non-literary writer will emphasize the language elements, " </a:t>
            </a:r>
            <a:r>
              <a:rPr lang="en-US" sz="3000" b="1" dirty="0">
                <a:solidFill>
                  <a:srgbClr val="C00000"/>
                </a:solidFill>
                <a:latin typeface="+mj-lt"/>
              </a:rPr>
              <a:t>is an essential part of literary ''creation." </a:t>
            </a:r>
            <a:r>
              <a:rPr lang="en-US" sz="3000" b="1" dirty="0">
                <a:latin typeface="+mj-lt"/>
              </a:rPr>
              <a:t>(Chapman, 1982:5).</a:t>
            </a:r>
            <a:endParaRPr lang="ar-IQ" sz="3000" b="1" dirty="0">
              <a:latin typeface="+mj-lt"/>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6</a:t>
            </a:fld>
            <a:endParaRPr lang="ar-IQ"/>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14290"/>
            <a:ext cx="8229600" cy="507981"/>
          </a:xfrm>
        </p:spPr>
        <p:txBody>
          <a:bodyPr/>
          <a:lstStyle/>
          <a:p>
            <a:pPr lvl="1" rtl="0"/>
            <a:r>
              <a:rPr lang="en-US" sz="2800" b="1" dirty="0" smtClean="0">
                <a:solidFill>
                  <a:srgbClr val="C00000"/>
                </a:solidFill>
              </a:rPr>
              <a:t>1.2. Kinds  of  Foregrounding</a:t>
            </a:r>
            <a:br>
              <a:rPr lang="en-US" sz="2800" b="1" dirty="0" smtClean="0">
                <a:solidFill>
                  <a:srgbClr val="C00000"/>
                </a:solidFill>
              </a:rPr>
            </a:br>
            <a:endParaRPr lang="ar-IQ" sz="2800" b="1" dirty="0">
              <a:solidFill>
                <a:srgbClr val="C00000"/>
              </a:solidFill>
            </a:endParaRPr>
          </a:p>
        </p:txBody>
      </p:sp>
      <p:sp>
        <p:nvSpPr>
          <p:cNvPr id="3" name="عنصر نائب للمحتوى 2"/>
          <p:cNvSpPr>
            <a:spLocks noGrp="1"/>
          </p:cNvSpPr>
          <p:nvPr>
            <p:ph idx="1"/>
          </p:nvPr>
        </p:nvSpPr>
        <p:spPr>
          <a:xfrm>
            <a:off x="214282" y="714356"/>
            <a:ext cx="8786874" cy="5572164"/>
          </a:xfrm>
        </p:spPr>
        <p:txBody>
          <a:bodyPr/>
          <a:lstStyle/>
          <a:p>
            <a:pPr algn="l" rtl="0">
              <a:buNone/>
            </a:pPr>
            <a:r>
              <a:rPr lang="en-US" sz="2800" b="1" dirty="0" smtClean="0">
                <a:latin typeface="+mj-lt"/>
              </a:rPr>
              <a:t>Leech and Short (1981:48) identify </a:t>
            </a:r>
            <a:r>
              <a:rPr lang="en-US" sz="2800" b="1" dirty="0" smtClean="0">
                <a:solidFill>
                  <a:srgbClr val="C00000"/>
                </a:solidFill>
                <a:latin typeface="+mj-lt"/>
              </a:rPr>
              <a:t>two kinds </a:t>
            </a:r>
            <a:r>
              <a:rPr lang="en-US" sz="2800" b="1" dirty="0" smtClean="0">
                <a:latin typeface="+mj-lt"/>
              </a:rPr>
              <a:t>of foregrounding: </a:t>
            </a:r>
            <a:r>
              <a:rPr lang="en-US" sz="2800" b="1" dirty="0" smtClean="0">
                <a:solidFill>
                  <a:srgbClr val="C00000"/>
                </a:solidFill>
                <a:latin typeface="+mj-lt"/>
              </a:rPr>
              <a:t>qualitative</a:t>
            </a:r>
            <a:r>
              <a:rPr lang="en-US" sz="2800" b="1" dirty="0" smtClean="0">
                <a:latin typeface="+mj-lt"/>
              </a:rPr>
              <a:t> foregrounding and </a:t>
            </a:r>
            <a:r>
              <a:rPr lang="en-US" sz="2800" b="1" dirty="0" smtClean="0">
                <a:solidFill>
                  <a:srgbClr val="C00000"/>
                </a:solidFill>
                <a:latin typeface="+mj-lt"/>
              </a:rPr>
              <a:t>quantitative</a:t>
            </a:r>
            <a:r>
              <a:rPr lang="en-US" sz="2800" b="1" dirty="0" smtClean="0">
                <a:latin typeface="+mj-lt"/>
              </a:rPr>
              <a:t> foregrounding. </a:t>
            </a:r>
          </a:p>
          <a:p>
            <a:pPr algn="l" rtl="0">
              <a:buNone/>
            </a:pPr>
            <a:r>
              <a:rPr lang="en-US" sz="2800" b="1" dirty="0" smtClean="0">
                <a:solidFill>
                  <a:srgbClr val="C00000"/>
                </a:solidFill>
                <a:latin typeface="+mj-lt"/>
              </a:rPr>
              <a:t>In the former, </a:t>
            </a:r>
            <a:r>
              <a:rPr lang="en-US" sz="2800" b="1" dirty="0" smtClean="0">
                <a:latin typeface="+mj-lt"/>
              </a:rPr>
              <a:t>there is deviation from the rules of the language code or from the conventions of language use or both. </a:t>
            </a:r>
          </a:p>
          <a:p>
            <a:pPr algn="l" rtl="0">
              <a:buNone/>
            </a:pPr>
            <a:r>
              <a:rPr lang="en-US" sz="2800" b="1" dirty="0" smtClean="0">
                <a:solidFill>
                  <a:srgbClr val="C00000"/>
                </a:solidFill>
                <a:latin typeface="+mj-lt"/>
              </a:rPr>
              <a:t>In the latter, </a:t>
            </a:r>
            <a:r>
              <a:rPr lang="en-US" sz="2800" b="1" dirty="0" smtClean="0">
                <a:latin typeface="+mj-lt"/>
              </a:rPr>
              <a:t>the deviance is from some expected frequency of linguistic occurrence and not from the language code.</a:t>
            </a:r>
          </a:p>
          <a:p>
            <a:pPr algn="l" rtl="0">
              <a:buNone/>
            </a:pPr>
            <a:r>
              <a:rPr lang="en-US" sz="2800" b="1" dirty="0" smtClean="0">
                <a:latin typeface="+mj-lt"/>
              </a:rPr>
              <a:t>When a writer writes he is constantly involved in making </a:t>
            </a:r>
            <a:r>
              <a:rPr lang="en-US" sz="2800" b="1" dirty="0" smtClean="0">
                <a:solidFill>
                  <a:srgbClr val="C00000"/>
                </a:solidFill>
                <a:latin typeface="+mj-lt"/>
              </a:rPr>
              <a:t>linguistic choices</a:t>
            </a:r>
            <a:r>
              <a:rPr lang="en-US" sz="2800" b="1" dirty="0" smtClean="0">
                <a:latin typeface="+mj-lt"/>
              </a:rPr>
              <a:t>. </a:t>
            </a:r>
            <a:r>
              <a:rPr lang="en-US" sz="2800" b="1" dirty="0" smtClean="0">
                <a:solidFill>
                  <a:srgbClr val="C00000"/>
                </a:solidFill>
                <a:latin typeface="+mj-lt"/>
              </a:rPr>
              <a:t>The choices he makes both outside and inside the language system </a:t>
            </a:r>
            <a:r>
              <a:rPr lang="en-US" sz="2800" b="1" dirty="0" smtClean="0">
                <a:latin typeface="+mj-lt"/>
              </a:rPr>
              <a:t>may thus lead to foregrounding. </a:t>
            </a:r>
          </a:p>
          <a:p>
            <a:pPr algn="l" rtl="0">
              <a:buNone/>
            </a:pPr>
            <a:endParaRPr lang="ar-IQ" sz="2800" b="1" dirty="0">
              <a:latin typeface="+mj-lt"/>
            </a:endParaRPr>
          </a:p>
        </p:txBody>
      </p:sp>
      <p:sp>
        <p:nvSpPr>
          <p:cNvPr id="4" name="عنصر نائب لرقم الشريحة 3"/>
          <p:cNvSpPr>
            <a:spLocks noGrp="1"/>
          </p:cNvSpPr>
          <p:nvPr>
            <p:ph type="sldNum" sz="quarter" idx="12"/>
          </p:nvPr>
        </p:nvSpPr>
        <p:spPr/>
        <p:txBody>
          <a:bodyPr/>
          <a:lstStyle/>
          <a:p>
            <a:fld id="{D6AD92B7-B5E0-4BC2-BBA1-F0185D72206B}" type="slidenum">
              <a:rPr lang="ar-IQ" smtClean="0"/>
              <a:pPr/>
              <a:t>7</a:t>
            </a:fld>
            <a:endParaRPr lang="ar-IQ"/>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57158" y="285728"/>
            <a:ext cx="850112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The following extract </a:t>
            </a:r>
            <a:r>
              <a:rPr kumimoji="0" lang="en-US" sz="2800" b="1" i="0" u="none" strike="noStrike" cap="none" normalizeH="0" baseline="0" dirty="0" smtClean="0">
                <a:ln>
                  <a:noFill/>
                </a:ln>
                <a:effectLst/>
                <a:latin typeface="+mj-lt"/>
                <a:ea typeface="Calibri" pitchFamily="34" charset="0"/>
                <a:cs typeface="Times New Roman" pitchFamily="18" charset="0"/>
              </a:rPr>
              <a:t>from</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 James Joyce's </a:t>
            </a:r>
            <a:r>
              <a:rPr kumimoji="0" lang="en-US" sz="2800" b="1" i="1" u="none" strike="noStrike" cap="none" normalizeH="0" baseline="0" dirty="0" smtClean="0">
                <a:ln>
                  <a:noFill/>
                </a:ln>
                <a:solidFill>
                  <a:srgbClr val="C00000"/>
                </a:solidFill>
                <a:effectLst/>
                <a:latin typeface="+mj-lt"/>
                <a:ea typeface="Calibri" pitchFamily="34" charset="0"/>
                <a:cs typeface="Times New Roman" pitchFamily="18" charset="0"/>
              </a:rPr>
              <a:t>Ulysses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exemplifies qualitative foregrounding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mj-lt"/>
              <a:cs typeface="Arial" pitchFamily="34" charset="0"/>
            </a:endParaRPr>
          </a:p>
          <a:p>
            <a:pPr lvl="0" algn="l" rtl="0" eaLnBrk="0" fontAlgn="base" hangingPunct="0">
              <a:spcBef>
                <a:spcPct val="0"/>
              </a:spcBef>
              <a:spcAft>
                <a:spcPct val="0"/>
              </a:spcAf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Bob Cowley's outstretched talons gripped the black deep-sounding</a:t>
            </a:r>
            <a:r>
              <a:rPr lang="en-US" sz="2800" b="1" dirty="0">
                <a:solidFill>
                  <a:srgbClr val="C00000"/>
                </a:solidFill>
                <a:latin typeface="+mj-lt"/>
                <a:ea typeface="Calibri" pitchFamily="34" charset="0"/>
                <a:cs typeface="Arial" pitchFamily="34" charset="0"/>
              </a:rPr>
              <a:t>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chords.</a:t>
            </a:r>
          </a:p>
          <a:p>
            <a:pPr lvl="0" algn="l" rtl="0" eaLnBrk="0" fontAlgn="base" hangingPunct="0">
              <a:spcBef>
                <a:spcPct val="0"/>
              </a:spcBef>
              <a:spcAft>
                <a:spcPct val="0"/>
              </a:spcAft>
            </a:pP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 </a:t>
            </a:r>
          </a:p>
          <a:p>
            <a:pPr lvl="0" algn="l" rtl="0" eaLnBrk="0" fontAlgn="base" hangingPunct="0">
              <a:spcBef>
                <a:spcPct val="0"/>
              </a:spcBef>
              <a:spcAft>
                <a:spcPct val="0"/>
              </a:spcAft>
            </a:pPr>
            <a:r>
              <a:rPr lang="en-US" sz="2800" b="1" dirty="0" smtClean="0">
                <a:latin typeface="+mj-lt"/>
              </a:rPr>
              <a:t>In </a:t>
            </a:r>
            <a:r>
              <a:rPr lang="en-US" sz="2800" b="1" i="1" dirty="0">
                <a:solidFill>
                  <a:srgbClr val="C00000"/>
                </a:solidFill>
                <a:latin typeface="+mj-lt"/>
              </a:rPr>
              <a:t>Ulysses,</a:t>
            </a:r>
            <a:r>
              <a:rPr lang="en-US" sz="2800" b="1" i="1" dirty="0">
                <a:latin typeface="+mj-lt"/>
              </a:rPr>
              <a:t> </a:t>
            </a:r>
            <a:r>
              <a:rPr lang="en-US" sz="2800" b="1" dirty="0">
                <a:latin typeface="+mj-lt"/>
              </a:rPr>
              <a:t>this sentence describes Bob Cowley who is playing the piano. </a:t>
            </a:r>
            <a:endParaRPr lang="en-US" sz="2800" b="1" dirty="0" smtClean="0">
              <a:latin typeface="+mj-lt"/>
            </a:endParaRPr>
          </a:p>
          <a:p>
            <a:pPr lvl="0" algn="l" rtl="0" eaLnBrk="0" fontAlgn="base" hangingPunct="0">
              <a:spcBef>
                <a:spcPct val="0"/>
              </a:spcBef>
              <a:spcAft>
                <a:spcPct val="0"/>
              </a:spcAft>
            </a:pPr>
            <a:r>
              <a:rPr lang="en-US" sz="2800" b="1" dirty="0" smtClean="0">
                <a:latin typeface="+mj-lt"/>
              </a:rPr>
              <a:t>The </a:t>
            </a:r>
            <a:r>
              <a:rPr lang="en-US" sz="2800" b="1" dirty="0">
                <a:latin typeface="+mj-lt"/>
              </a:rPr>
              <a:t>pianist's hand placed above the keys becomes the talons of a bird of prey. </a:t>
            </a:r>
            <a:endParaRPr lang="en-US" sz="2800" b="1" dirty="0" smtClean="0">
              <a:latin typeface="+mj-lt"/>
            </a:endParaRPr>
          </a:p>
          <a:p>
            <a:pPr lvl="0" algn="l" rtl="0" eaLnBrk="0" fontAlgn="base" hangingPunct="0">
              <a:spcBef>
                <a:spcPct val="0"/>
              </a:spcBef>
              <a:spcAft>
                <a:spcPct val="0"/>
              </a:spcAft>
            </a:pPr>
            <a:r>
              <a:rPr lang="en-US" sz="2800" b="1" dirty="0" smtClean="0">
                <a:latin typeface="+mj-lt"/>
              </a:rPr>
              <a:t>It </a:t>
            </a:r>
            <a:r>
              <a:rPr lang="en-US" sz="2800" b="1" dirty="0">
                <a:latin typeface="+mj-lt"/>
              </a:rPr>
              <a:t>grips not physical objects like table or chair but ''chords''. Further, the description attributes black color to the ''chords.'' </a:t>
            </a:r>
            <a:endParaRPr kumimoji="0" lang="en-US" sz="2800" b="1" i="0" u="none" strike="noStrike" cap="none" normalizeH="0" baseline="0" dirty="0" smtClean="0">
              <a:ln>
                <a:noFill/>
              </a:ln>
              <a:solidFill>
                <a:srgbClr val="C00000"/>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8</a:t>
            </a:fld>
            <a:endParaRPr lang="ar-IQ"/>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428596" y="285728"/>
            <a:ext cx="814393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Joyce here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violates selection restrictions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prescribed in the language code by providing a human possessor for ''talons'', an abstract object for ''grip'', and the modifier ''black'' for an abstract noun ''chords''.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Joyce </a:t>
            </a:r>
            <a:r>
              <a:rPr kumimoji="0" lang="en-US" sz="2800" b="1" i="0" u="none" strike="noStrike" cap="none" normalizeH="0" baseline="0" dirty="0" smtClean="0">
                <a:ln>
                  <a:noFill/>
                </a:ln>
                <a:solidFill>
                  <a:srgbClr val="C00000"/>
                </a:solidFill>
                <a:effectLst/>
                <a:latin typeface="+mj-lt"/>
                <a:ea typeface="Calibri" pitchFamily="34" charset="0"/>
                <a:cs typeface="Times New Roman" pitchFamily="18" charset="0"/>
              </a:rPr>
              <a:t>thus presents his unique perception of reality, </a:t>
            </a: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which may not be sanctioned by society as a whole, by bestowing on the linguistic elements values other than they have in the language code.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mj-lt"/>
                <a:ea typeface="Calibri" pitchFamily="34" charset="0"/>
                <a:cs typeface="Times New Roman" pitchFamily="18" charset="0"/>
              </a:rPr>
              <a:t>He combines what is kept separate in the code and separates what is combined in the code. </a:t>
            </a:r>
            <a:endParaRPr kumimoji="0" lang="en-US" sz="2800" b="1" i="0" u="none" strike="noStrike" cap="none" normalizeH="0" baseline="0" dirty="0" smtClean="0">
              <a:ln>
                <a:noFill/>
              </a:ln>
              <a:solidFill>
                <a:schemeClr val="tx1"/>
              </a:solidFill>
              <a:effectLst/>
              <a:latin typeface="+mj-lt"/>
              <a:cs typeface="Arial" pitchFamily="34" charset="0"/>
            </a:endParaRPr>
          </a:p>
        </p:txBody>
      </p:sp>
      <p:sp>
        <p:nvSpPr>
          <p:cNvPr id="3" name="عنصر نائب لرقم الشريحة 2"/>
          <p:cNvSpPr>
            <a:spLocks noGrp="1"/>
          </p:cNvSpPr>
          <p:nvPr>
            <p:ph type="sldNum" sz="quarter" idx="12"/>
          </p:nvPr>
        </p:nvSpPr>
        <p:spPr/>
        <p:txBody>
          <a:bodyPr/>
          <a:lstStyle/>
          <a:p>
            <a:fld id="{D6AD92B7-B5E0-4BC2-BBA1-F0185D72206B}" type="slidenum">
              <a:rPr lang="ar-IQ" smtClean="0"/>
              <a:pPr/>
              <a:t>9</a:t>
            </a:fld>
            <a:endParaRPr lang="ar-IQ"/>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سمة13">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Rand">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Rand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Rand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Rand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Rand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and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Rand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Rand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Rand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Rand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سمة13</Template>
  <TotalTime>892</TotalTime>
  <Words>3489</Words>
  <Application>Microsoft Office PowerPoint</Application>
  <PresentationFormat>On-screen Show (4:3)</PresentationFormat>
  <Paragraphs>263</Paragraphs>
  <Slides>38</Slides>
  <Notes>38</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سمة13</vt:lpstr>
      <vt:lpstr>Foregrounding: Deviation, Choice, and Parallelism </vt:lpstr>
      <vt:lpstr>1. Foregrounding </vt:lpstr>
      <vt:lpstr>PowerPoint Presentation</vt:lpstr>
      <vt:lpstr>PowerPoint Presentation</vt:lpstr>
      <vt:lpstr>1.1 Factors Contributing to Foregrounding </vt:lpstr>
      <vt:lpstr>PowerPoint Presentation</vt:lpstr>
      <vt:lpstr>1.2. Kinds  of  Foregrounding </vt:lpstr>
      <vt:lpstr>PowerPoint Presentation</vt:lpstr>
      <vt:lpstr>PowerPoint Presentation</vt:lpstr>
      <vt:lpstr>PowerPoint Presentation</vt:lpstr>
      <vt:lpstr>PowerPoint Presentation</vt:lpstr>
      <vt:lpstr>1.3 Coherence of  Foregrounding </vt:lpstr>
      <vt:lpstr>PowerPoint Presentation</vt:lpstr>
      <vt:lpstr>PowerPoint Presentation</vt:lpstr>
      <vt:lpstr>2. Linguistic Deviation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2.1. Kinds of Deviation </vt:lpstr>
      <vt:lpstr>PowerPoint Presentation</vt:lpstr>
      <vt:lpstr>PowerPoint Presentation</vt:lpstr>
      <vt:lpstr>2.2. Interpretation of  Deviation </vt:lpstr>
      <vt:lpstr>PowerPoint Presentation</vt:lpstr>
      <vt:lpstr>3. Parallelism </vt:lpstr>
      <vt:lpstr>PowerPoint Presentation</vt:lpstr>
      <vt:lpstr>PowerPoint Presentation</vt:lpstr>
      <vt:lpstr>PowerPoint Presentation</vt:lpstr>
      <vt:lpstr>3.1. Effect of  Parallelism </vt:lpstr>
      <vt:lpstr>PowerPoint Presentation</vt:lpstr>
      <vt:lpstr>PowerPoint Presentation</vt:lpstr>
      <vt:lpstr>PowerPoint Presentation</vt:lpstr>
      <vt:lpstr>Final Word </vt:lpstr>
      <vt:lpstr>PowerPoint Presentation</vt:lpstr>
    </vt:vector>
  </TitlesOfParts>
  <Company>Shamfuture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Foregrounding, Deviation, Choice, and Parallelism</dc:title>
  <dc:creator>Shamfuture</dc:creator>
  <cp:lastModifiedBy>shazpc</cp:lastModifiedBy>
  <cp:revision>32</cp:revision>
  <dcterms:created xsi:type="dcterms:W3CDTF">2013-05-14T11:45:41Z</dcterms:created>
  <dcterms:modified xsi:type="dcterms:W3CDTF">2016-11-22T14:59:42Z</dcterms:modified>
</cp:coreProperties>
</file>