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1" r:id="rId5"/>
    <p:sldId id="262" r:id="rId6"/>
    <p:sldId id="260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C3C3806-8E15-4E06-93F6-D16388089D9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CA1804-DD55-487F-A4D7-8243B71E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302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3806-8E15-4E06-93F6-D16388089D9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804-DD55-487F-A4D7-8243B71E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1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3806-8E15-4E06-93F6-D16388089D9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804-DD55-487F-A4D7-8243B71E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0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3806-8E15-4E06-93F6-D16388089D9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804-DD55-487F-A4D7-8243B71E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47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C3C3806-8E15-4E06-93F6-D16388089D9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86CA1804-DD55-487F-A4D7-8243B71E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215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3806-8E15-4E06-93F6-D16388089D9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804-DD55-487F-A4D7-8243B71E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5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3806-8E15-4E06-93F6-D16388089D9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804-DD55-487F-A4D7-8243B71E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5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3806-8E15-4E06-93F6-D16388089D9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804-DD55-487F-A4D7-8243B71E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4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3806-8E15-4E06-93F6-D16388089D9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804-DD55-487F-A4D7-8243B71E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69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3806-8E15-4E06-93F6-D16388089D9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A1804-DD55-487F-A4D7-8243B71E03F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0114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C3C3806-8E15-4E06-93F6-D16388089D9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A1804-DD55-487F-A4D7-8243B71E03F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6521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C3C3806-8E15-4E06-93F6-D16388089D9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CA1804-DD55-487F-A4D7-8243B71E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30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03443"/>
            <a:ext cx="10515600" cy="1789044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/>
              <a:t>Sign test 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74841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400" dirty="0" smtClean="0"/>
                  <a:t>Critical value: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                            1.	 (K &lt; k/n,0.50) ≤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24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α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/>
                  <a:t>   (two tailed)</a:t>
                </a:r>
              </a:p>
              <a:p>
                <a:pPr marL="0" indent="0">
                  <a:buNone/>
                </a:pPr>
                <a:r>
                  <a:rPr lang="en-US" sz="2400" dirty="0"/>
                  <a:t> </a:t>
                </a:r>
                <a:r>
                  <a:rPr lang="en-US" sz="2400" dirty="0" smtClean="0"/>
                  <a:t>                            2. (K &lt; k/n,0.50) ≤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α</m:t>
                    </m:r>
                  </m:oMath>
                </a14:m>
                <a:r>
                  <a:rPr lang="en-US" sz="2400" dirty="0" smtClean="0"/>
                  <a:t>    (right tailed)  </a:t>
                </a:r>
              </a:p>
              <a:p>
                <a:pPr marL="0" indent="0">
                  <a:buNone/>
                </a:pPr>
                <a:r>
                  <a:rPr lang="en-US" sz="2400" dirty="0"/>
                  <a:t> </a:t>
                </a:r>
                <a:r>
                  <a:rPr lang="en-US" sz="2400" dirty="0" smtClean="0"/>
                  <a:t>                             3.</a:t>
                </a:r>
                <a:r>
                  <a:rPr lang="el-GR" sz="2400" dirty="0" smtClean="0"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/>
                  <a:t>(K &lt; k/n,0.50) ≤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α</m:t>
                    </m:r>
                  </m:oMath>
                </a14:m>
                <a:r>
                  <a:rPr lang="en-US" sz="2400" dirty="0" smtClean="0"/>
                  <a:t>    (left tailed) </a:t>
                </a:r>
              </a:p>
              <a:p>
                <a:r>
                  <a:rPr lang="en-US" sz="2400" dirty="0" smtClean="0"/>
                  <a:t>Decision:</a:t>
                </a:r>
              </a:p>
              <a:p>
                <a:pPr marL="0" indent="0" fontAlgn="base">
                  <a:buNone/>
                </a:pPr>
                <a:r>
                  <a:rPr lang="en-US" sz="2400" dirty="0"/>
                  <a:t> </a:t>
                </a:r>
                <a:r>
                  <a:rPr lang="en-US" sz="2400" dirty="0" smtClean="0"/>
                  <a:t>       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 null hypothesis will be rejected if the test statistic is less than or equal to the critical value. Interpret the decision in the context of the original claim.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09" t="-1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595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Its name comes from the fact that it is based on the direction or the plus or minus signs of observations in a sample and not on their numerical magnitudes.</a:t>
            </a:r>
          </a:p>
        </p:txBody>
      </p:sp>
    </p:spTree>
    <p:extLst>
      <p:ext uri="{BB962C8B-B14F-4D97-AF65-F5344CB8AC3E}">
        <p14:creationId xmlns:p14="http://schemas.microsoft.com/office/powerpoint/2010/main" val="303395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sign test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 In one sample sign test , we set up the&#10;null hypothesis that + and – signs are the&#10;values of a random variables having t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530" y="1825625"/>
            <a:ext cx="768626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409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51652"/>
            <a:ext cx="10515600" cy="1749287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One sample Sign test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534659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O</a:t>
            </a:r>
            <a:r>
              <a:rPr lang="en-US" dirty="0" smtClean="0"/>
              <a:t>ne sample Sign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sample sign non parametric hypothesis test was invented by Dr. Arbuthnot a Scottish physician in the year 1710. Sign test is used to test the null hypothesis that the median of a distribution is equal to some hypothesized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value(</a:t>
            </a:r>
            <a:r>
              <a:rPr lang="en-US" sz="2600" dirty="0" smtClean="0"/>
              <a:t>M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 )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test is based on the direction or the data are recorded as plus and minus signs rather than numerical magnitude, hence it is called Sign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/>
              <a:t>In </a:t>
            </a:r>
            <a:r>
              <a:rPr lang="en-US" sz="2600" dirty="0"/>
              <a:t>one sample sign test , we set up the null hypothesis that + and – signs are the values of a random variables having the binomial distribution with p= ½ </a:t>
            </a:r>
            <a:r>
              <a:rPr lang="en-US" sz="2600" dirty="0" smtClean="0"/>
              <a:t>.</a:t>
            </a:r>
          </a:p>
          <a:p>
            <a:pPr algn="just"/>
            <a:r>
              <a:rPr lang="en-US" sz="2600" dirty="0" smtClean="0"/>
              <a:t>The alternative parametric test of one sample sign  is </a:t>
            </a:r>
            <a:r>
              <a:rPr lang="en-US" sz="2600" b="1" dirty="0" smtClean="0"/>
              <a:t>one sample t test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1192032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Assumptions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is non-normally distributed.</a:t>
            </a:r>
          </a:p>
          <a:p>
            <a:pPr fontAlgn="base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random sample of independent measurements for a population with unknown median</a:t>
            </a:r>
          </a:p>
          <a:p>
            <a:pPr fontAlgn="base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variable of interest is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</a:t>
            </a:r>
          </a:p>
          <a:p>
            <a:pPr fontAlgn="base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variable of interest is on at least an ordinal scale.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sample test handles non-symmetric data set, that means skewed either to the right or the left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875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443454"/>
          </a:xfrm>
        </p:spPr>
        <p:txBody>
          <a:bodyPr>
            <a:normAutofit/>
          </a:bodyPr>
          <a:lstStyle/>
          <a:p>
            <a:pPr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the claim of the test and determine the null hypothesis and alternative hypothesis</a:t>
            </a:r>
          </a:p>
          <a:p>
            <a:pPr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level of significance</a:t>
            </a:r>
          </a:p>
          <a:p>
            <a:pPr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 positive and negative signs to the sample data, and determine the sample size (n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fontAlgn="base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value</a:t>
            </a:r>
          </a:p>
          <a:p>
            <a:pPr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 the test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</a:t>
            </a:r>
          </a:p>
          <a:p>
            <a:pPr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a decision, the null hypothesis will be rejected if the test statistic is less than or equal to the critical value</a:t>
            </a:r>
          </a:p>
          <a:p>
            <a:pPr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 the decision in the context of the original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claim.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08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1.Hypothesis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1)   H</a:t>
            </a:r>
            <a:r>
              <a:rPr lang="en-US" baseline="-25000" dirty="0" smtClean="0"/>
              <a:t>0</a:t>
            </a:r>
            <a:r>
              <a:rPr lang="en-US" dirty="0" smtClean="0"/>
              <a:t> = Median=hypothesized value(M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H</a:t>
            </a:r>
            <a:r>
              <a:rPr lang="en-US" baseline="-25000" dirty="0" smtClean="0"/>
              <a:t>1</a:t>
            </a:r>
            <a:r>
              <a:rPr lang="en-US" dirty="0" smtClean="0"/>
              <a:t> = Median </a:t>
            </a:r>
            <a:r>
              <a:rPr lang="en-US" dirty="0"/>
              <a:t>≠</a:t>
            </a:r>
            <a:r>
              <a:rPr lang="en-US" dirty="0" smtClean="0"/>
              <a:t>hypothesized value(M</a:t>
            </a:r>
            <a:r>
              <a:rPr lang="en-US" baseline="-25000" dirty="0" smtClean="0"/>
              <a:t>0</a:t>
            </a:r>
            <a:r>
              <a:rPr lang="en-US" dirty="0" smtClean="0"/>
              <a:t>)   (two tailed)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</a:t>
            </a:r>
          </a:p>
          <a:p>
            <a:pPr marL="0" indent="0">
              <a:buNone/>
            </a:pPr>
            <a:r>
              <a:rPr lang="en-US" dirty="0" smtClean="0"/>
              <a:t>                               2)  H</a:t>
            </a:r>
            <a:r>
              <a:rPr lang="en-US" baseline="-25000" dirty="0" smtClean="0"/>
              <a:t>0</a:t>
            </a:r>
            <a:r>
              <a:rPr lang="en-US" dirty="0" smtClean="0"/>
              <a:t> = Median ≥ hypothesized value(M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H</a:t>
            </a:r>
            <a:r>
              <a:rPr lang="en-US" baseline="-25000" dirty="0" smtClean="0"/>
              <a:t>1</a:t>
            </a:r>
            <a:r>
              <a:rPr lang="en-US" dirty="0" smtClean="0"/>
              <a:t> = Median &lt; hypothesized value(M</a:t>
            </a:r>
            <a:r>
              <a:rPr lang="en-US" baseline="-25000" dirty="0" smtClean="0"/>
              <a:t>0</a:t>
            </a:r>
            <a:r>
              <a:rPr lang="en-US" dirty="0" smtClean="0"/>
              <a:t>)   (left tailed)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3)   H</a:t>
            </a:r>
            <a:r>
              <a:rPr lang="en-US" baseline="-25000" dirty="0" smtClean="0"/>
              <a:t>0</a:t>
            </a:r>
            <a:r>
              <a:rPr lang="en-US" dirty="0" smtClean="0"/>
              <a:t> = Median ≤ hypothesized value(M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H</a:t>
            </a:r>
            <a:r>
              <a:rPr lang="en-US" baseline="-25000" dirty="0" smtClean="0"/>
              <a:t>1</a:t>
            </a:r>
            <a:r>
              <a:rPr lang="en-US" dirty="0" smtClean="0"/>
              <a:t> = Median </a:t>
            </a:r>
            <a:r>
              <a:rPr lang="en-US" dirty="0"/>
              <a:t>&gt;</a:t>
            </a:r>
            <a:r>
              <a:rPr lang="en-US" dirty="0" smtClean="0"/>
              <a:t>hypothesized value(M</a:t>
            </a:r>
            <a:r>
              <a:rPr lang="en-US" baseline="-25000" dirty="0" smtClean="0"/>
              <a:t>0</a:t>
            </a:r>
            <a:r>
              <a:rPr lang="en-US" dirty="0" smtClean="0"/>
              <a:t>)   (right tailed)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399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Level of significance </a:t>
                </a: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</a:t>
                </a:r>
                <a:r>
                  <a:rPr lang="el-G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=0.05</a:t>
                </a:r>
              </a:p>
              <a:p>
                <a:pPr marL="0" indent="0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Test Statistic: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en-US" sz="28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0</m:t>
                      </m:r>
                    </m:oMath>
                  </m:oMathPara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find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+ and – signs for the given distribution. Put a + sign for value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greater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than the mean value , a minus sign for a value smaller than the mean value and a 0 for a value equal to the mean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value and less occurring sign will be our test statistic.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2" t="-2636" r="-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2399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168</TotalTime>
  <Words>344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Cambria Math</vt:lpstr>
      <vt:lpstr>Century Gothic</vt:lpstr>
      <vt:lpstr>Garamond</vt:lpstr>
      <vt:lpstr>Times New Roman</vt:lpstr>
      <vt:lpstr>Savon</vt:lpstr>
      <vt:lpstr>Sign test </vt:lpstr>
      <vt:lpstr>Meaning </vt:lpstr>
      <vt:lpstr>Types of sign test</vt:lpstr>
      <vt:lpstr>One sample Sign test</vt:lpstr>
      <vt:lpstr> One sample Sign test</vt:lpstr>
      <vt:lpstr>Assumptions</vt:lpstr>
      <vt:lpstr>General Procedure</vt:lpstr>
      <vt:lpstr>1.Hypothesis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</dc:creator>
  <cp:lastModifiedBy>Ali</cp:lastModifiedBy>
  <cp:revision>12</cp:revision>
  <dcterms:created xsi:type="dcterms:W3CDTF">2020-04-30T07:02:42Z</dcterms:created>
  <dcterms:modified xsi:type="dcterms:W3CDTF">2020-04-30T19:00:10Z</dcterms:modified>
</cp:coreProperties>
</file>