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9A08634-7226-4B24-A5DC-5B1598C19A7A}"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15CC1A-9F0E-4029-A585-8F7AA1FFADFD}" type="slidenum">
              <a:rPr lang="en-US" smtClean="0"/>
              <a:t>‹#›</a:t>
            </a:fld>
            <a:endParaRPr lang="en-US" dirty="0"/>
          </a:p>
        </p:txBody>
      </p:sp>
    </p:spTree>
    <p:extLst>
      <p:ext uri="{BB962C8B-B14F-4D97-AF65-F5344CB8AC3E}">
        <p14:creationId xmlns:p14="http://schemas.microsoft.com/office/powerpoint/2010/main" val="3807585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A08634-7226-4B24-A5DC-5B1598C19A7A}"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15CC1A-9F0E-4029-A585-8F7AA1FFADFD}" type="slidenum">
              <a:rPr lang="en-US" smtClean="0"/>
              <a:t>‹#›</a:t>
            </a:fld>
            <a:endParaRPr lang="en-US" dirty="0"/>
          </a:p>
        </p:txBody>
      </p:sp>
    </p:spTree>
    <p:extLst>
      <p:ext uri="{BB962C8B-B14F-4D97-AF65-F5344CB8AC3E}">
        <p14:creationId xmlns:p14="http://schemas.microsoft.com/office/powerpoint/2010/main" val="1603990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A08634-7226-4B24-A5DC-5B1598C19A7A}"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15CC1A-9F0E-4029-A585-8F7AA1FFADFD}"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286632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A08634-7226-4B24-A5DC-5B1598C19A7A}"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15CC1A-9F0E-4029-A585-8F7AA1FFADFD}" type="slidenum">
              <a:rPr lang="en-US" smtClean="0"/>
              <a:t>‹#›</a:t>
            </a:fld>
            <a:endParaRPr lang="en-US" dirty="0"/>
          </a:p>
        </p:txBody>
      </p:sp>
    </p:spTree>
    <p:extLst>
      <p:ext uri="{BB962C8B-B14F-4D97-AF65-F5344CB8AC3E}">
        <p14:creationId xmlns:p14="http://schemas.microsoft.com/office/powerpoint/2010/main" val="42789408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A08634-7226-4B24-A5DC-5B1598C19A7A}"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15CC1A-9F0E-4029-A585-8F7AA1FFADFD}"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955510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A08634-7226-4B24-A5DC-5B1598C19A7A}"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15CC1A-9F0E-4029-A585-8F7AA1FFADFD}" type="slidenum">
              <a:rPr lang="en-US" smtClean="0"/>
              <a:t>‹#›</a:t>
            </a:fld>
            <a:endParaRPr lang="en-US" dirty="0"/>
          </a:p>
        </p:txBody>
      </p:sp>
    </p:spTree>
    <p:extLst>
      <p:ext uri="{BB962C8B-B14F-4D97-AF65-F5344CB8AC3E}">
        <p14:creationId xmlns:p14="http://schemas.microsoft.com/office/powerpoint/2010/main" val="11526839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A08634-7226-4B24-A5DC-5B1598C19A7A}"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15CC1A-9F0E-4029-A585-8F7AA1FFADFD}" type="slidenum">
              <a:rPr lang="en-US" smtClean="0"/>
              <a:t>‹#›</a:t>
            </a:fld>
            <a:endParaRPr lang="en-US" dirty="0"/>
          </a:p>
        </p:txBody>
      </p:sp>
    </p:spTree>
    <p:extLst>
      <p:ext uri="{BB962C8B-B14F-4D97-AF65-F5344CB8AC3E}">
        <p14:creationId xmlns:p14="http://schemas.microsoft.com/office/powerpoint/2010/main" val="37505980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A08634-7226-4B24-A5DC-5B1598C19A7A}"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15CC1A-9F0E-4029-A585-8F7AA1FFADFD}" type="slidenum">
              <a:rPr lang="en-US" smtClean="0"/>
              <a:t>‹#›</a:t>
            </a:fld>
            <a:endParaRPr lang="en-US" dirty="0"/>
          </a:p>
        </p:txBody>
      </p:sp>
    </p:spTree>
    <p:extLst>
      <p:ext uri="{BB962C8B-B14F-4D97-AF65-F5344CB8AC3E}">
        <p14:creationId xmlns:p14="http://schemas.microsoft.com/office/powerpoint/2010/main" val="2677550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A08634-7226-4B24-A5DC-5B1598C19A7A}"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15CC1A-9F0E-4029-A585-8F7AA1FFADFD}" type="slidenum">
              <a:rPr lang="en-US" smtClean="0"/>
              <a:t>‹#›</a:t>
            </a:fld>
            <a:endParaRPr lang="en-US" dirty="0"/>
          </a:p>
        </p:txBody>
      </p:sp>
    </p:spTree>
    <p:extLst>
      <p:ext uri="{BB962C8B-B14F-4D97-AF65-F5344CB8AC3E}">
        <p14:creationId xmlns:p14="http://schemas.microsoft.com/office/powerpoint/2010/main" val="3038762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A08634-7226-4B24-A5DC-5B1598C19A7A}"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15CC1A-9F0E-4029-A585-8F7AA1FFADFD}" type="slidenum">
              <a:rPr lang="en-US" smtClean="0"/>
              <a:t>‹#›</a:t>
            </a:fld>
            <a:endParaRPr lang="en-US" dirty="0"/>
          </a:p>
        </p:txBody>
      </p:sp>
    </p:spTree>
    <p:extLst>
      <p:ext uri="{BB962C8B-B14F-4D97-AF65-F5344CB8AC3E}">
        <p14:creationId xmlns:p14="http://schemas.microsoft.com/office/powerpoint/2010/main" val="192201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9A08634-7226-4B24-A5DC-5B1598C19A7A}" type="datetimeFigureOut">
              <a:rPr lang="en-US" smtClean="0"/>
              <a:t>5/4/2020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15CC1A-9F0E-4029-A585-8F7AA1FFADFD}" type="slidenum">
              <a:rPr lang="en-US" smtClean="0"/>
              <a:t>‹#›</a:t>
            </a:fld>
            <a:endParaRPr lang="en-US" dirty="0"/>
          </a:p>
        </p:txBody>
      </p:sp>
    </p:spTree>
    <p:extLst>
      <p:ext uri="{BB962C8B-B14F-4D97-AF65-F5344CB8AC3E}">
        <p14:creationId xmlns:p14="http://schemas.microsoft.com/office/powerpoint/2010/main" val="790221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9A08634-7226-4B24-A5DC-5B1598C19A7A}" type="datetimeFigureOut">
              <a:rPr lang="en-US" smtClean="0"/>
              <a:t>5/4/2020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215CC1A-9F0E-4029-A585-8F7AA1FFADFD}" type="slidenum">
              <a:rPr lang="en-US" smtClean="0"/>
              <a:t>‹#›</a:t>
            </a:fld>
            <a:endParaRPr lang="en-US" dirty="0"/>
          </a:p>
        </p:txBody>
      </p:sp>
    </p:spTree>
    <p:extLst>
      <p:ext uri="{BB962C8B-B14F-4D97-AF65-F5344CB8AC3E}">
        <p14:creationId xmlns:p14="http://schemas.microsoft.com/office/powerpoint/2010/main" val="3238234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9A08634-7226-4B24-A5DC-5B1598C19A7A}" type="datetimeFigureOut">
              <a:rPr lang="en-US" smtClean="0"/>
              <a:t>5/4/2020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15CC1A-9F0E-4029-A585-8F7AA1FFADFD}" type="slidenum">
              <a:rPr lang="en-US" smtClean="0"/>
              <a:t>‹#›</a:t>
            </a:fld>
            <a:endParaRPr lang="en-US" dirty="0"/>
          </a:p>
        </p:txBody>
      </p:sp>
    </p:spTree>
    <p:extLst>
      <p:ext uri="{BB962C8B-B14F-4D97-AF65-F5344CB8AC3E}">
        <p14:creationId xmlns:p14="http://schemas.microsoft.com/office/powerpoint/2010/main" val="3557536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A08634-7226-4B24-A5DC-5B1598C19A7A}" type="datetimeFigureOut">
              <a:rPr lang="en-US" smtClean="0"/>
              <a:t>5/4/2020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15CC1A-9F0E-4029-A585-8F7AA1FFADFD}" type="slidenum">
              <a:rPr lang="en-US" smtClean="0"/>
              <a:t>‹#›</a:t>
            </a:fld>
            <a:endParaRPr lang="en-US" dirty="0"/>
          </a:p>
        </p:txBody>
      </p:sp>
    </p:spTree>
    <p:extLst>
      <p:ext uri="{BB962C8B-B14F-4D97-AF65-F5344CB8AC3E}">
        <p14:creationId xmlns:p14="http://schemas.microsoft.com/office/powerpoint/2010/main" val="3111661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9A08634-7226-4B24-A5DC-5B1598C19A7A}" type="datetimeFigureOut">
              <a:rPr lang="en-US" smtClean="0"/>
              <a:t>5/4/2020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15CC1A-9F0E-4029-A585-8F7AA1FFADFD}" type="slidenum">
              <a:rPr lang="en-US" smtClean="0"/>
              <a:t>‹#›</a:t>
            </a:fld>
            <a:endParaRPr lang="en-US" dirty="0"/>
          </a:p>
        </p:txBody>
      </p:sp>
    </p:spTree>
    <p:extLst>
      <p:ext uri="{BB962C8B-B14F-4D97-AF65-F5344CB8AC3E}">
        <p14:creationId xmlns:p14="http://schemas.microsoft.com/office/powerpoint/2010/main" val="1428265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A08634-7226-4B24-A5DC-5B1598C19A7A}" type="datetimeFigureOut">
              <a:rPr lang="en-US" smtClean="0"/>
              <a:t>5/4/2020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15CC1A-9F0E-4029-A585-8F7AA1FFADFD}" type="slidenum">
              <a:rPr lang="en-US" smtClean="0"/>
              <a:t>‹#›</a:t>
            </a:fld>
            <a:endParaRPr lang="en-US" dirty="0"/>
          </a:p>
        </p:txBody>
      </p:sp>
    </p:spTree>
    <p:extLst>
      <p:ext uri="{BB962C8B-B14F-4D97-AF65-F5344CB8AC3E}">
        <p14:creationId xmlns:p14="http://schemas.microsoft.com/office/powerpoint/2010/main" val="1082892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9A08634-7226-4B24-A5DC-5B1598C19A7A}" type="datetimeFigureOut">
              <a:rPr lang="en-US" smtClean="0"/>
              <a:t>5/4/2020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215CC1A-9F0E-4029-A585-8F7AA1FFADFD}" type="slidenum">
              <a:rPr lang="en-US" smtClean="0"/>
              <a:t>‹#›</a:t>
            </a:fld>
            <a:endParaRPr lang="en-US" dirty="0"/>
          </a:p>
        </p:txBody>
      </p:sp>
    </p:spTree>
    <p:extLst>
      <p:ext uri="{BB962C8B-B14F-4D97-AF65-F5344CB8AC3E}">
        <p14:creationId xmlns:p14="http://schemas.microsoft.com/office/powerpoint/2010/main" val="3059591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gradesaver.com/tess-of-the-durbervilles/study-guide/character-list#angel-clare"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C5DD-210F-4C73-95AA-FE06E968020F}"/>
              </a:ext>
            </a:extLst>
          </p:cNvPr>
          <p:cNvSpPr>
            <a:spLocks noGrp="1"/>
          </p:cNvSpPr>
          <p:nvPr>
            <p:ph type="title"/>
          </p:nvPr>
        </p:nvSpPr>
        <p:spPr>
          <a:xfrm>
            <a:off x="677334" y="3154017"/>
            <a:ext cx="8596668" cy="1285461"/>
          </a:xfrm>
        </p:spPr>
        <p:txBody>
          <a:bodyPr>
            <a:normAutofit fontScale="90000"/>
          </a:bodyPr>
          <a:lstStyle/>
          <a:p>
            <a:r>
              <a:rPr lang="en-US" u="sng" dirty="0"/>
              <a:t>Phase The Seventh-Fulfilment</a:t>
            </a:r>
            <a:br>
              <a:rPr lang="en-US" dirty="0"/>
            </a:br>
            <a:r>
              <a:rPr lang="en-US" u="sng" dirty="0"/>
              <a:t>Brief Overview of Tess of the D’Urbervilles</a:t>
            </a:r>
          </a:p>
        </p:txBody>
      </p:sp>
    </p:spTree>
    <p:extLst>
      <p:ext uri="{BB962C8B-B14F-4D97-AF65-F5344CB8AC3E}">
        <p14:creationId xmlns:p14="http://schemas.microsoft.com/office/powerpoint/2010/main" val="160978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C50D6-D11C-4C6C-BADE-96CD905FC45B}"/>
              </a:ext>
            </a:extLst>
          </p:cNvPr>
          <p:cNvSpPr>
            <a:spLocks noGrp="1"/>
          </p:cNvSpPr>
          <p:nvPr>
            <p:ph type="title"/>
          </p:nvPr>
        </p:nvSpPr>
        <p:spPr>
          <a:xfrm>
            <a:off x="677334" y="750376"/>
            <a:ext cx="8596668" cy="932649"/>
          </a:xfrm>
        </p:spPr>
        <p:txBody>
          <a:bodyPr/>
          <a:lstStyle/>
          <a:p>
            <a:r>
              <a:rPr lang="en-US" b="1" u="sng" dirty="0"/>
              <a:t>Phase The Seventh-Fulfilment</a:t>
            </a:r>
          </a:p>
        </p:txBody>
      </p:sp>
      <p:sp>
        <p:nvSpPr>
          <p:cNvPr id="3" name="Content Placeholder 2">
            <a:extLst>
              <a:ext uri="{FF2B5EF4-FFF2-40B4-BE49-F238E27FC236}">
                <a16:creationId xmlns:a16="http://schemas.microsoft.com/office/drawing/2014/main" id="{D22FCB2A-F890-44C4-9C76-1BDC500FE1BC}"/>
              </a:ext>
            </a:extLst>
          </p:cNvPr>
          <p:cNvSpPr>
            <a:spLocks noGrp="1"/>
          </p:cNvSpPr>
          <p:nvPr>
            <p:ph idx="1"/>
          </p:nvPr>
        </p:nvSpPr>
        <p:spPr>
          <a:xfrm>
            <a:off x="677334" y="1683026"/>
            <a:ext cx="8596668" cy="4424597"/>
          </a:xfrm>
        </p:spPr>
        <p:txBody>
          <a:bodyPr/>
          <a:lstStyle/>
          <a:p>
            <a:pPr algn="just" fontAlgn="base"/>
            <a:r>
              <a:rPr lang="en-US" dirty="0"/>
              <a:t>Angel returns from Brazil, looking sickly from the illness that has not left him completely, and begins to seek out his wife. Joan Durbeyfield is not very forthcoming to his initial inquiry, so he goes to see her in person. She is reluctant to reveal Tess's whereabouts but says the family has a provider, eventually telling Angel that Tess is now living in Sandbourne.</a:t>
            </a:r>
          </a:p>
          <a:p>
            <a:pPr algn="just" fontAlgn="base"/>
            <a:r>
              <a:rPr lang="en-US" dirty="0"/>
              <a:t>When Angel finds Tess—in a wealthy area—he is surprised. He shows up at her apartments and finds her beautifully dressed, but she is not happy to see him and tells him that he has come too late. He asks if she rejects him because of his health and tells her he has come for her, adding his parents now will welcome her. She continues to insist he is too late, reminding him that she wrote and he didn't come to her. As she finally explains, she has gone back to Alec, who has been as a husband to her, even though she hates him.</a:t>
            </a:r>
          </a:p>
          <a:p>
            <a:endParaRPr lang="en-US" dirty="0"/>
          </a:p>
        </p:txBody>
      </p:sp>
    </p:spTree>
    <p:extLst>
      <p:ext uri="{BB962C8B-B14F-4D97-AF65-F5344CB8AC3E}">
        <p14:creationId xmlns:p14="http://schemas.microsoft.com/office/powerpoint/2010/main" val="50548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BACF2E6-710F-45DA-977E-5D88D0EF2187}"/>
              </a:ext>
            </a:extLst>
          </p:cNvPr>
          <p:cNvSpPr/>
          <p:nvPr/>
        </p:nvSpPr>
        <p:spPr>
          <a:xfrm>
            <a:off x="1351722" y="1720840"/>
            <a:ext cx="7156174" cy="3416320"/>
          </a:xfrm>
          <a:prstGeom prst="rect">
            <a:avLst/>
          </a:prstGeom>
        </p:spPr>
        <p:txBody>
          <a:bodyPr wrap="square">
            <a:spAutoFit/>
          </a:bodyPr>
          <a:lstStyle/>
          <a:p>
            <a:pPr marL="285750" indent="-285750" algn="just" fontAlgn="base">
              <a:buFont typeface="Arial" panose="020B0604020202020204" pitchFamily="34" charset="0"/>
              <a:buChar char="•"/>
            </a:pPr>
            <a:r>
              <a:rPr lang="en-US" dirty="0">
                <a:solidFill>
                  <a:srgbClr val="3D3D3D"/>
                </a:solidFill>
                <a:latin typeface="Trebuchet MS" panose="020B0603020202020204" pitchFamily="34" charset="0"/>
              </a:rPr>
              <a:t>She goes back inside, and Angel leaves in shock. He goes to his hotel, where he receives the news his brother Cuthbert is engaged to marry Mercy Chant. After Angel leaves the hotel and the town, Tess overtakes him.</a:t>
            </a:r>
          </a:p>
          <a:p>
            <a:pPr marL="285750" indent="-285750" algn="just" fontAlgn="base">
              <a:buFont typeface="Arial" panose="020B0604020202020204" pitchFamily="34" charset="0"/>
              <a:buChar char="•"/>
            </a:pPr>
            <a:r>
              <a:rPr lang="en-US" dirty="0">
                <a:solidFill>
                  <a:srgbClr val="3D3D3D"/>
                </a:solidFill>
                <a:latin typeface="Trebuchet MS" panose="020B0603020202020204" pitchFamily="34" charset="0"/>
              </a:rPr>
              <a:t>Tess has killed Alec. She explains that she felt she had to do it: Alec wronged her in the past, and now he has hurt Angel through her and torn them apart. She explains she was obliged to go to Alec because Angel had left her and she had nowhere to turn. On hearing Tess has killed Alec, Angel has a mixed reaction. On one hand he is horrified by her actions, but on the other he is awed she did so for love of him. He promises not to desert her and to protect her.</a:t>
            </a:r>
            <a:endParaRPr lang="en-US" b="0" i="0" dirty="0">
              <a:solidFill>
                <a:srgbClr val="3D3D3D"/>
              </a:solidFill>
              <a:effectLst/>
              <a:latin typeface="Trebuchet MS" panose="020B0603020202020204" pitchFamily="34" charset="0"/>
            </a:endParaRPr>
          </a:p>
        </p:txBody>
      </p:sp>
    </p:spTree>
    <p:extLst>
      <p:ext uri="{BB962C8B-B14F-4D97-AF65-F5344CB8AC3E}">
        <p14:creationId xmlns:p14="http://schemas.microsoft.com/office/powerpoint/2010/main" val="1486977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B8DAA9E-236B-4D8B-AACB-03FC17A9FFD0}"/>
              </a:ext>
            </a:extLst>
          </p:cNvPr>
          <p:cNvSpPr/>
          <p:nvPr/>
        </p:nvSpPr>
        <p:spPr>
          <a:xfrm>
            <a:off x="1285461" y="2136339"/>
            <a:ext cx="6520069" cy="2862322"/>
          </a:xfrm>
          <a:prstGeom prst="rect">
            <a:avLst/>
          </a:prstGeom>
        </p:spPr>
        <p:txBody>
          <a:bodyPr wrap="square">
            <a:spAutoFit/>
          </a:bodyPr>
          <a:lstStyle/>
          <a:p>
            <a:pPr marL="285750" indent="-285750" algn="just">
              <a:buFont typeface="Arial" panose="020B0604020202020204" pitchFamily="34" charset="0"/>
              <a:buChar char="•"/>
            </a:pPr>
            <a:r>
              <a:rPr lang="en-US" dirty="0">
                <a:solidFill>
                  <a:srgbClr val="3D3D3D"/>
                </a:solidFill>
                <a:latin typeface="Trebuchet MS" panose="020B0603020202020204" pitchFamily="34" charset="0"/>
              </a:rPr>
              <a:t>They go away together, and for five days they remain shut off from the world. During this time she asks him to marry her sister, Liza-Lu, when she is gone. They reach Stonehenge, and Tess falls asleep on one of the flat stones. While she sleeps the authorities arrive, allowing her to wake up naturally before they arrest her. The novel closes with Angel and Liza-Lu hand in hand in the capital city of Wessex; as the black flag is raised to signify Tess has been executed for her crime, they sink down, but then rise up again and walk away together.</a:t>
            </a:r>
            <a:endParaRPr lang="en-US" dirty="0">
              <a:latin typeface="Trebuchet MS" panose="020B0603020202020204" pitchFamily="34" charset="0"/>
            </a:endParaRPr>
          </a:p>
        </p:txBody>
      </p:sp>
    </p:spTree>
    <p:extLst>
      <p:ext uri="{BB962C8B-B14F-4D97-AF65-F5344CB8AC3E}">
        <p14:creationId xmlns:p14="http://schemas.microsoft.com/office/powerpoint/2010/main" val="2166847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B51A1-93CD-4204-BE95-1C14B38BF8B6}"/>
              </a:ext>
            </a:extLst>
          </p:cNvPr>
          <p:cNvSpPr>
            <a:spLocks noGrp="1"/>
          </p:cNvSpPr>
          <p:nvPr>
            <p:ph type="title"/>
          </p:nvPr>
        </p:nvSpPr>
        <p:spPr>
          <a:xfrm>
            <a:off x="677334" y="609600"/>
            <a:ext cx="8596668" cy="954157"/>
          </a:xfrm>
        </p:spPr>
        <p:txBody>
          <a:bodyPr/>
          <a:lstStyle/>
          <a:p>
            <a:r>
              <a:rPr lang="en-US" u="sng" dirty="0"/>
              <a:t>Textual References</a:t>
            </a:r>
            <a:r>
              <a:rPr lang="en-US" dirty="0"/>
              <a:t>:</a:t>
            </a:r>
          </a:p>
        </p:txBody>
      </p:sp>
      <p:sp>
        <p:nvSpPr>
          <p:cNvPr id="3" name="Content Placeholder 2">
            <a:extLst>
              <a:ext uri="{FF2B5EF4-FFF2-40B4-BE49-F238E27FC236}">
                <a16:creationId xmlns:a16="http://schemas.microsoft.com/office/drawing/2014/main" id="{CD9F628A-AEA2-44E1-A6E1-4E81A9E915A0}"/>
              </a:ext>
            </a:extLst>
          </p:cNvPr>
          <p:cNvSpPr>
            <a:spLocks noGrp="1"/>
          </p:cNvSpPr>
          <p:nvPr>
            <p:ph idx="1"/>
          </p:nvPr>
        </p:nvSpPr>
        <p:spPr>
          <a:xfrm>
            <a:off x="677334" y="1470991"/>
            <a:ext cx="8596668" cy="4570371"/>
          </a:xfrm>
        </p:spPr>
        <p:txBody>
          <a:bodyPr>
            <a:normAutofit fontScale="92500" lnSpcReduction="10000"/>
          </a:bodyPr>
          <a:lstStyle/>
          <a:p>
            <a:pPr algn="just"/>
            <a:r>
              <a:rPr lang="en-US" b="1" dirty="0"/>
              <a:t>“Never in her life- she could swear it from the bottom of her soul-had she ever intended to do wrong; yet these hard judgments had come.” (Narrator, chapter 57)</a:t>
            </a:r>
          </a:p>
          <a:p>
            <a:pPr algn="just"/>
            <a:r>
              <a:rPr lang="en-US" b="1" dirty="0"/>
              <a:t>“I do love you, Tess-O, I do-it is all come back!” ( Angel, chapter 57)</a:t>
            </a:r>
          </a:p>
          <a:p>
            <a:pPr algn="just"/>
            <a:r>
              <a:rPr lang="en-US" b="1" dirty="0"/>
              <a:t>“And you had used your cruel persuasion upon me…you did not stop using it- no- you did not stop!” (Tess, chapter 56)</a:t>
            </a:r>
          </a:p>
          <a:p>
            <a:pPr algn="just"/>
            <a:r>
              <a:rPr lang="en-US" b="1" dirty="0"/>
              <a:t>‘My little sisters and brothers and my mother’s needs- they were the things you moved me by………..he is gone. Gone a second time, and I have lost him now forever…………I have lost him now-again because of you.” ( Tess, chapter 56)</a:t>
            </a:r>
          </a:p>
          <a:p>
            <a:pPr algn="just"/>
            <a:r>
              <a:rPr lang="en-US" b="1" dirty="0"/>
              <a:t>“By degrees he was inclined to believe that she has faintly attempted……her impulse was mixed with amazement at the strength of her affection for himself, and at the strangeness of its quality…..( Narrator, chapter 57)</a:t>
            </a:r>
          </a:p>
          <a:p>
            <a:pPr algn="just"/>
            <a:r>
              <a:rPr lang="en-US" b="1" dirty="0"/>
              <a:t>“ Five days had slipped in absolute seclusion, not a sight or sound of human being disturbing their peacefulness.” ( Narrator, chapter 58)</a:t>
            </a:r>
            <a:endParaRPr lang="en-US" dirty="0"/>
          </a:p>
        </p:txBody>
      </p:sp>
    </p:spTree>
    <p:extLst>
      <p:ext uri="{BB962C8B-B14F-4D97-AF65-F5344CB8AC3E}">
        <p14:creationId xmlns:p14="http://schemas.microsoft.com/office/powerpoint/2010/main" val="2825263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F3EFA-336F-49CF-B954-50D88FC71BC9}"/>
              </a:ext>
            </a:extLst>
          </p:cNvPr>
          <p:cNvSpPr>
            <a:spLocks noGrp="1"/>
          </p:cNvSpPr>
          <p:nvPr>
            <p:ph type="title"/>
          </p:nvPr>
        </p:nvSpPr>
        <p:spPr/>
        <p:txBody>
          <a:bodyPr/>
          <a:lstStyle/>
          <a:p>
            <a:r>
              <a:rPr lang="en-US" dirty="0"/>
              <a:t>      </a:t>
            </a:r>
            <a:r>
              <a:rPr lang="en-US" u="sng" dirty="0"/>
              <a:t>Brief Overview of Tess </a:t>
            </a:r>
            <a:br>
              <a:rPr lang="en-US" dirty="0"/>
            </a:br>
            <a:r>
              <a:rPr lang="en-US" dirty="0"/>
              <a:t>       </a:t>
            </a:r>
            <a:r>
              <a:rPr lang="en-US" u="sng" dirty="0"/>
              <a:t>of the D’Urbervilles</a:t>
            </a:r>
          </a:p>
        </p:txBody>
      </p:sp>
      <p:sp>
        <p:nvSpPr>
          <p:cNvPr id="3" name="Content Placeholder 2">
            <a:extLst>
              <a:ext uri="{FF2B5EF4-FFF2-40B4-BE49-F238E27FC236}">
                <a16:creationId xmlns:a16="http://schemas.microsoft.com/office/drawing/2014/main" id="{3DC6C0C7-D99E-4FE8-B4F0-958989F89EB5}"/>
              </a:ext>
            </a:extLst>
          </p:cNvPr>
          <p:cNvSpPr>
            <a:spLocks noGrp="1"/>
          </p:cNvSpPr>
          <p:nvPr>
            <p:ph idx="1"/>
          </p:nvPr>
        </p:nvSpPr>
        <p:spPr/>
        <p:txBody>
          <a:bodyPr/>
          <a:lstStyle/>
          <a:p>
            <a:pPr algn="just"/>
            <a:r>
              <a:rPr lang="en-US" dirty="0"/>
              <a:t>Thus we can draw a conclusion that every event in the story relates to the title of the respective phase. Thomas Hardy beautifully put the essence of each phase in a single word of the title. Though the subtitle of the novel A PURE WOMAN had been controversial but still the idea of a pure woman fitted Tess perfectly. From her morality to her loyalty, she was a pure woman and Hardy implies that purity of a woman is not shattered by some hideous event that took place in her life. Also the titles and the events suggest that Victorian Era was marked by biasing against women and the final execution for the crime-not-committed had to be for the woman. </a:t>
            </a:r>
          </a:p>
        </p:txBody>
      </p:sp>
    </p:spTree>
    <p:extLst>
      <p:ext uri="{BB962C8B-B14F-4D97-AF65-F5344CB8AC3E}">
        <p14:creationId xmlns:p14="http://schemas.microsoft.com/office/powerpoint/2010/main" val="766021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F7F94D5-8425-46C5-BE64-2C3A0516F52A}"/>
              </a:ext>
            </a:extLst>
          </p:cNvPr>
          <p:cNvSpPr/>
          <p:nvPr/>
        </p:nvSpPr>
        <p:spPr>
          <a:xfrm>
            <a:off x="675861" y="-79653"/>
            <a:ext cx="8706678" cy="6463308"/>
          </a:xfrm>
          <a:prstGeom prst="rect">
            <a:avLst/>
          </a:prstGeom>
        </p:spPr>
        <p:txBody>
          <a:bodyPr wrap="square">
            <a:spAutoFit/>
          </a:bodyPr>
          <a:lstStyle/>
          <a:p>
            <a:pPr fontAlgn="base"/>
            <a:endParaRPr lang="en-US" dirty="0">
              <a:solidFill>
                <a:srgbClr val="1E1D1D"/>
              </a:solidFill>
              <a:latin typeface="-apple-system"/>
            </a:endParaRPr>
          </a:p>
          <a:p>
            <a:pPr fontAlgn="base"/>
            <a:endParaRPr lang="en-US" dirty="0">
              <a:solidFill>
                <a:srgbClr val="1E1D1D"/>
              </a:solidFill>
              <a:latin typeface="-apple-system"/>
            </a:endParaRPr>
          </a:p>
          <a:p>
            <a:pPr fontAlgn="base"/>
            <a:endParaRPr lang="en-US" dirty="0">
              <a:solidFill>
                <a:srgbClr val="1E1D1D"/>
              </a:solidFill>
              <a:latin typeface="-apple-system"/>
            </a:endParaRPr>
          </a:p>
          <a:p>
            <a:pPr marL="285750" indent="-285750" algn="just" fontAlgn="base">
              <a:buFont typeface="Wingdings" panose="05000000000000000000" pitchFamily="2" charset="2"/>
              <a:buChar char="§"/>
            </a:pPr>
            <a:r>
              <a:rPr lang="en-US" dirty="0">
                <a:solidFill>
                  <a:srgbClr val="1E1D1D"/>
                </a:solidFill>
                <a:latin typeface="Trebuchet MS" panose="020B0603020202020204" pitchFamily="34" charset="0"/>
              </a:rPr>
              <a:t>Tess of the d'Urbervilles deals with several significant contemporary subjects for Hardy, including the struggles of religious belief that occurred during Hardy's lifetime. Hardy was largely influenced by the Oxford movement, a spiritual movement involving extremely devout thinking and actions. Hardy's family members were primarily orthodox Christians and Hardy himself considered entering the clergy, as did many of his relatives. Yet Hardy eventually abandoned his devout faith in God based on the scientific advances of his contemporaries, including most prominently Darwin's On the Origin of Species. Hardy's own religious experiences can thus be seen in the character of </a:t>
            </a:r>
            <a:r>
              <a:rPr lang="en-US" dirty="0">
                <a:latin typeface="Trebuchet MS" panose="020B0603020202020204" pitchFamily="34" charset="0"/>
                <a:hlinkClick r:id="rId2">
                  <a:extLst>
                    <a:ext uri="{A12FA001-AC4F-418D-AE19-62706E023703}">
                      <ahyp:hlinkClr xmlns:ahyp="http://schemas.microsoft.com/office/drawing/2018/hyperlinkcolor" val="tx"/>
                    </a:ext>
                  </a:extLst>
                </a:hlinkClick>
              </a:rPr>
              <a:t>Angel Clare</a:t>
            </a:r>
            <a:r>
              <a:rPr lang="en-US" dirty="0">
                <a:solidFill>
                  <a:srgbClr val="1E1D1D"/>
                </a:solidFill>
                <a:latin typeface="Trebuchet MS" panose="020B0603020202020204" pitchFamily="34" charset="0"/>
              </a:rPr>
              <a:t>, who resists the conservative religious beliefs of his parents to take a more religious and secular view of philosophy.</a:t>
            </a:r>
          </a:p>
          <a:p>
            <a:pPr marL="285750" indent="-285750" algn="just" fontAlgn="base">
              <a:buFont typeface="Arial" panose="020B0604020202020204" pitchFamily="34" charset="0"/>
              <a:buChar char="•"/>
            </a:pPr>
            <a:r>
              <a:rPr lang="en-US" dirty="0">
                <a:solidFill>
                  <a:srgbClr val="1E1D1D"/>
                </a:solidFill>
                <a:latin typeface="Trebuchet MS" panose="020B0603020202020204" pitchFamily="34" charset="0"/>
              </a:rPr>
              <a:t>The novel also reflects Hardy's preoccupation with social class that continues through his novels. Hardy had connections to both the working and the upper class, but felt that he belonged to neither. This is reflected in the pessimism contained in Tess of the d'Urbervilles toward the chances for Tess to ascend in society and Angel's precarious position as neither a member of the upper class nor a working person equivalent to his fellow milkers at Talbothays. Again, like Angel Clare, Thomas Hardy found himself torn between different social spheres with which he could not fully align himself. Tess of the d'Urbervilles reflects that divide.</a:t>
            </a:r>
            <a:endParaRPr lang="en-US" b="0" i="0" dirty="0">
              <a:solidFill>
                <a:srgbClr val="1E1D1D"/>
              </a:solidFill>
              <a:effectLst/>
              <a:latin typeface="Trebuchet MS" panose="020B0603020202020204" pitchFamily="34" charset="0"/>
            </a:endParaRPr>
          </a:p>
        </p:txBody>
      </p:sp>
    </p:spTree>
    <p:extLst>
      <p:ext uri="{BB962C8B-B14F-4D97-AF65-F5344CB8AC3E}">
        <p14:creationId xmlns:p14="http://schemas.microsoft.com/office/powerpoint/2010/main" val="4093697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DC15D-62C6-45BB-A81D-9BB541B8B6B8}"/>
              </a:ext>
            </a:extLst>
          </p:cNvPr>
          <p:cNvSpPr>
            <a:spLocks noGrp="1"/>
          </p:cNvSpPr>
          <p:nvPr>
            <p:ph type="title"/>
          </p:nvPr>
        </p:nvSpPr>
        <p:spPr>
          <a:xfrm>
            <a:off x="1192696" y="1656522"/>
            <a:ext cx="5194852" cy="3445566"/>
          </a:xfrm>
        </p:spPr>
        <p:txBody>
          <a:bodyPr/>
          <a:lstStyle/>
          <a:p>
            <a:br>
              <a:rPr lang="en-US" dirty="0"/>
            </a:br>
            <a:br>
              <a:rPr lang="en-US" dirty="0"/>
            </a:br>
            <a:br>
              <a:rPr lang="en-US" dirty="0"/>
            </a:br>
            <a:r>
              <a:rPr lang="en-US" dirty="0"/>
              <a:t>             Thank You</a:t>
            </a:r>
          </a:p>
        </p:txBody>
      </p:sp>
    </p:spTree>
    <p:extLst>
      <p:ext uri="{BB962C8B-B14F-4D97-AF65-F5344CB8AC3E}">
        <p14:creationId xmlns:p14="http://schemas.microsoft.com/office/powerpoint/2010/main" val="159365230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259</TotalTime>
  <Words>1061</Words>
  <Application>Microsoft Office PowerPoint</Application>
  <PresentationFormat>Widescreen</PresentationFormat>
  <Paragraphs>22</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-apple-system</vt:lpstr>
      <vt:lpstr>Arial</vt:lpstr>
      <vt:lpstr>Trebuchet MS</vt:lpstr>
      <vt:lpstr>Wingdings</vt:lpstr>
      <vt:lpstr>Wingdings 3</vt:lpstr>
      <vt:lpstr>Facet</vt:lpstr>
      <vt:lpstr>Phase The Seventh-Fulfilment Brief Overview of Tess of the D’Urbervilles</vt:lpstr>
      <vt:lpstr>Phase The Seventh-Fulfilment</vt:lpstr>
      <vt:lpstr>PowerPoint Presentation</vt:lpstr>
      <vt:lpstr>PowerPoint Presentation</vt:lpstr>
      <vt:lpstr>Textual References:</vt:lpstr>
      <vt:lpstr>      Brief Overview of Tess         of the D’Urbervilles</vt:lpstr>
      <vt:lpstr>PowerPoint Presentation</vt:lpstr>
      <vt:lpstr>                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Phase The Seventh-Fulfilment Brief Analysis</dc:title>
  <dc:creator>Warda</dc:creator>
  <cp:lastModifiedBy>Warda</cp:lastModifiedBy>
  <cp:revision>8</cp:revision>
  <dcterms:created xsi:type="dcterms:W3CDTF">2020-05-03T20:11:05Z</dcterms:created>
  <dcterms:modified xsi:type="dcterms:W3CDTF">2020-05-04T00:31:01Z</dcterms:modified>
</cp:coreProperties>
</file>