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C9FD-1CE4-49FF-8FCB-780A78FFA7FE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C04FD-EA67-435E-9A6F-0EDDF6B8D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480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C9FD-1CE4-49FF-8FCB-780A78FFA7FE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C04FD-EA67-435E-9A6F-0EDDF6B8D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756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C9FD-1CE4-49FF-8FCB-780A78FFA7FE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C04FD-EA67-435E-9A6F-0EDDF6B8D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54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C9FD-1CE4-49FF-8FCB-780A78FFA7FE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C04FD-EA67-435E-9A6F-0EDDF6B8D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177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C9FD-1CE4-49FF-8FCB-780A78FFA7FE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C04FD-EA67-435E-9A6F-0EDDF6B8D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42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C9FD-1CE4-49FF-8FCB-780A78FFA7FE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C04FD-EA67-435E-9A6F-0EDDF6B8D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61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C9FD-1CE4-49FF-8FCB-780A78FFA7FE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C04FD-EA67-435E-9A6F-0EDDF6B8D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92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C9FD-1CE4-49FF-8FCB-780A78FFA7FE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C04FD-EA67-435E-9A6F-0EDDF6B8D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51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C9FD-1CE4-49FF-8FCB-780A78FFA7FE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C04FD-EA67-435E-9A6F-0EDDF6B8D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45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C9FD-1CE4-49FF-8FCB-780A78FFA7FE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C04FD-EA67-435E-9A6F-0EDDF6B8D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18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C9FD-1CE4-49FF-8FCB-780A78FFA7FE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C04FD-EA67-435E-9A6F-0EDDF6B8D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92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3C9FD-1CE4-49FF-8FCB-780A78FFA7FE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C04FD-EA67-435E-9A6F-0EDDF6B8D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75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Cereals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246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343400"/>
          </a:xfrm>
        </p:spPr>
        <p:txBody>
          <a:bodyPr>
            <a:normAutofit fontScale="92500" lnSpcReduction="10000"/>
          </a:bodyPr>
          <a:lstStyle/>
          <a:p>
            <a:r>
              <a:rPr lang="en-US" b="1" u="sng" dirty="0" smtClean="0"/>
              <a:t>Millets </a:t>
            </a:r>
            <a:r>
              <a:rPr lang="en-US" b="1" dirty="0" smtClean="0"/>
              <a:t>is </a:t>
            </a:r>
            <a:r>
              <a:rPr lang="en-US" b="1" dirty="0"/>
              <a:t>a term loosely applied to a large number of cultivated grasses that have very small seeds.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millets are used for forage and as a food for both humans and livestock.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importance of millet is not appreciated in North America or Europe, but almost one-third of the world’s population uses these grains as regular food</a:t>
            </a:r>
            <a:r>
              <a:rPr lang="en-US" b="1" dirty="0" smtClean="0"/>
              <a:t>.</a:t>
            </a:r>
          </a:p>
          <a:p>
            <a:r>
              <a:rPr lang="en-US" b="1" u="sng" dirty="0"/>
              <a:t>Foxtail Millet: </a:t>
            </a:r>
            <a:r>
              <a:rPr lang="en-US" b="1" dirty="0"/>
              <a:t>There are over 12 varieties of foxtail millets, </a:t>
            </a:r>
            <a:r>
              <a:rPr lang="en-US" b="1" i="1" dirty="0" err="1"/>
              <a:t>Setaria</a:t>
            </a:r>
            <a:r>
              <a:rPr lang="en-US" b="1" i="1" dirty="0"/>
              <a:t> </a:t>
            </a:r>
            <a:r>
              <a:rPr lang="en-US" b="1" i="1" dirty="0" err="1"/>
              <a:t>italica</a:t>
            </a:r>
            <a:r>
              <a:rPr lang="en-US" b="1" dirty="0"/>
              <a:t>, which commonly occur as weeds.  </a:t>
            </a:r>
          </a:p>
          <a:p>
            <a:r>
              <a:rPr lang="en-US" b="1" dirty="0"/>
              <a:t>Their origin is not definitely known but there is some agreement that they have been derived from </a:t>
            </a:r>
            <a:r>
              <a:rPr lang="en-US" b="1" i="1" dirty="0" err="1"/>
              <a:t>Setaria</a:t>
            </a:r>
            <a:r>
              <a:rPr lang="en-US" b="1" i="1" dirty="0"/>
              <a:t> </a:t>
            </a:r>
            <a:r>
              <a:rPr lang="en-US" b="1" i="1" dirty="0" err="1"/>
              <a:t>viridis</a:t>
            </a:r>
            <a:r>
              <a:rPr lang="en-US" b="1" dirty="0"/>
              <a:t>, a common wild grass of the Old World.  </a:t>
            </a:r>
          </a:p>
          <a:p>
            <a:r>
              <a:rPr lang="en-US" b="1" dirty="0"/>
              <a:t>To prepare foxtail millet as a food, the grains are boiled or parched.  </a:t>
            </a:r>
          </a:p>
          <a:p>
            <a:r>
              <a:rPr lang="en-US" b="1" dirty="0"/>
              <a:t>It is important as a hay and forage crop.  </a:t>
            </a:r>
            <a:endParaRPr lang="en-US" b="1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79" y="4309109"/>
            <a:ext cx="3398521" cy="2548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320" y="4309109"/>
            <a:ext cx="3810476" cy="25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3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en-US" b="1" u="sng" dirty="0" err="1"/>
              <a:t>Proso</a:t>
            </a:r>
            <a:r>
              <a:rPr lang="en-US" b="1" u="sng" dirty="0"/>
              <a:t> </a:t>
            </a:r>
            <a:r>
              <a:rPr lang="en-US" b="1" u="sng" dirty="0" smtClean="0"/>
              <a:t>Millet: </a:t>
            </a:r>
            <a:r>
              <a:rPr lang="en-US" b="1" i="1" dirty="0" err="1" smtClean="0"/>
              <a:t>Panicum</a:t>
            </a:r>
            <a:r>
              <a:rPr lang="en-US" b="1" i="1" dirty="0" smtClean="0"/>
              <a:t> </a:t>
            </a:r>
            <a:r>
              <a:rPr lang="en-US" b="1" i="1" dirty="0" err="1"/>
              <a:t>miliaceum</a:t>
            </a:r>
            <a:r>
              <a:rPr lang="en-US" b="1" dirty="0"/>
              <a:t>, is true millet, the </a:t>
            </a:r>
            <a:r>
              <a:rPr lang="en-US" b="1" dirty="0" err="1"/>
              <a:t>milium</a:t>
            </a:r>
            <a:r>
              <a:rPr lang="en-US" b="1" dirty="0"/>
              <a:t> of Roman times.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has also been called Broomcorn Millet, Hog Millet, Russian Millet and Indian Millet.  </a:t>
            </a:r>
            <a:endParaRPr lang="en-US" b="1" dirty="0" smtClean="0"/>
          </a:p>
          <a:p>
            <a:r>
              <a:rPr lang="en-US" b="1" dirty="0" err="1" smtClean="0"/>
              <a:t>Proso</a:t>
            </a:r>
            <a:r>
              <a:rPr lang="en-US" b="1" dirty="0" smtClean="0"/>
              <a:t> </a:t>
            </a:r>
            <a:r>
              <a:rPr lang="en-US" b="1" dirty="0"/>
              <a:t>probably originated in the eastern Mediterranean region, and it has been under long cultivation in Europe </a:t>
            </a:r>
            <a:r>
              <a:rPr lang="en-US" b="1" dirty="0" smtClean="0"/>
              <a:t>especially. </a:t>
            </a:r>
          </a:p>
          <a:p>
            <a:r>
              <a:rPr lang="en-US" b="1" dirty="0" smtClean="0"/>
              <a:t>It </a:t>
            </a:r>
            <a:r>
              <a:rPr lang="en-US" b="1" dirty="0"/>
              <a:t>became popular in North America for use as a forage grain because it is very nutritious.  </a:t>
            </a:r>
            <a:endParaRPr lang="en-US" b="1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240" y="3429000"/>
            <a:ext cx="4368798" cy="3276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850" y="3853357"/>
            <a:ext cx="4267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8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543676" cy="68580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Pearl </a:t>
            </a:r>
            <a:r>
              <a:rPr lang="en-US" sz="3200" b="1" u="sng" dirty="0" smtClean="0"/>
              <a:t>Millet</a:t>
            </a:r>
            <a:r>
              <a:rPr lang="en-US" sz="3200" b="1" dirty="0" smtClean="0"/>
              <a:t>, </a:t>
            </a:r>
            <a:r>
              <a:rPr lang="en-US" sz="3200" b="1" i="1" dirty="0" err="1"/>
              <a:t>Pennisetum</a:t>
            </a:r>
            <a:r>
              <a:rPr lang="en-US" sz="3200" b="1" i="1" dirty="0"/>
              <a:t> </a:t>
            </a:r>
            <a:r>
              <a:rPr lang="en-US" sz="3200" b="1" i="1" dirty="0" err="1"/>
              <a:t>glaucum</a:t>
            </a:r>
            <a:r>
              <a:rPr lang="en-US" sz="3200" b="1" dirty="0"/>
              <a:t>, </a:t>
            </a:r>
            <a:r>
              <a:rPr lang="en-US" sz="3200" b="1" dirty="0" smtClean="0"/>
              <a:t>is </a:t>
            </a:r>
            <a:r>
              <a:rPr lang="en-US" sz="3200" b="1" dirty="0"/>
              <a:t>grown in Egypt, India and Africa as a wet-season crop.  </a:t>
            </a:r>
            <a:endParaRPr lang="en-US" sz="3200" b="1" dirty="0" smtClean="0"/>
          </a:p>
          <a:p>
            <a:r>
              <a:rPr lang="en-US" sz="3200" b="1" dirty="0" smtClean="0"/>
              <a:t>Flour </a:t>
            </a:r>
            <a:r>
              <a:rPr lang="en-US" sz="3200" b="1" dirty="0"/>
              <a:t>made from Pearl Millet is very nutritious and is used for bread or cake.  </a:t>
            </a:r>
            <a:endParaRPr lang="en-US" sz="3200" b="1" dirty="0" smtClean="0"/>
          </a:p>
          <a:p>
            <a:r>
              <a:rPr lang="en-US" sz="3200" b="1" dirty="0">
                <a:solidFill>
                  <a:srgbClr val="FF0000"/>
                </a:solidFill>
              </a:rPr>
              <a:t> </a:t>
            </a:r>
            <a:r>
              <a:rPr lang="en-US" sz="3200" b="1" dirty="0" err="1">
                <a:solidFill>
                  <a:srgbClr val="FF0000"/>
                </a:solidFill>
              </a:rPr>
              <a:t>Ragi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Eleusine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coracna</a:t>
            </a:r>
            <a:r>
              <a:rPr lang="en-US" sz="3200" b="1" dirty="0"/>
              <a:t>, is a tall grass that is also known as Finger Millet, African Millet or </a:t>
            </a:r>
            <a:r>
              <a:rPr lang="en-US" sz="3200" b="1" dirty="0" err="1"/>
              <a:t>Korakan</a:t>
            </a:r>
            <a:r>
              <a:rPr lang="en-US" sz="3200" b="1" dirty="0"/>
              <a:t>.  </a:t>
            </a:r>
          </a:p>
          <a:p>
            <a:r>
              <a:rPr lang="en-US" sz="3200" b="1" dirty="0" err="1" smtClean="0"/>
              <a:t>Ragi</a:t>
            </a:r>
            <a:r>
              <a:rPr lang="en-US" sz="3200" b="1" dirty="0" smtClean="0"/>
              <a:t> </a:t>
            </a:r>
            <a:r>
              <a:rPr lang="en-US" sz="3200" b="1" dirty="0"/>
              <a:t>flour is used for puddings and cakes and a fermented beverage is made from the grain</a:t>
            </a:r>
            <a:r>
              <a:rPr lang="en-US" sz="3200" b="1" dirty="0" smtClean="0"/>
              <a:t>.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451" y="1"/>
            <a:ext cx="3733800" cy="3294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75" y="1772561"/>
            <a:ext cx="2647951" cy="1765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676" y="3963973"/>
            <a:ext cx="3333750" cy="3333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4207305"/>
            <a:ext cx="4267200" cy="284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04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91"/>
            <a:ext cx="12192000" cy="4709300"/>
          </a:xfrm>
        </p:spPr>
        <p:txBody>
          <a:bodyPr>
            <a:normAutofit fontScale="40000" lnSpcReduction="20000"/>
          </a:bodyPr>
          <a:lstStyle/>
          <a:p>
            <a:r>
              <a:rPr lang="en-US" sz="7200" b="1" u="sng" dirty="0" smtClean="0"/>
              <a:t>Other </a:t>
            </a:r>
            <a:r>
              <a:rPr lang="en-US" sz="7200" b="1" u="sng" dirty="0"/>
              <a:t>Millets</a:t>
            </a:r>
            <a:endParaRPr lang="en-US" sz="7200" dirty="0"/>
          </a:p>
          <a:p>
            <a:r>
              <a:rPr lang="en-US" sz="7200" b="1" dirty="0"/>
              <a:t>Other millets belong to the genus </a:t>
            </a:r>
            <a:r>
              <a:rPr lang="en-US" sz="7200" b="1" i="1" dirty="0" err="1"/>
              <a:t>Echinochloa</a:t>
            </a:r>
            <a:r>
              <a:rPr lang="en-US" sz="7200" b="1" dirty="0"/>
              <a:t>.  </a:t>
            </a:r>
          </a:p>
          <a:p>
            <a:r>
              <a:rPr lang="en-US" sz="7200" b="1" dirty="0"/>
              <a:t>The Japanese or </a:t>
            </a:r>
            <a:r>
              <a:rPr lang="en-US" sz="7200" b="1" dirty="0">
                <a:solidFill>
                  <a:srgbClr val="FF0000"/>
                </a:solidFill>
              </a:rPr>
              <a:t>Sanwa Millet, </a:t>
            </a:r>
            <a:r>
              <a:rPr lang="en-US" sz="7200" b="1" i="1" dirty="0">
                <a:solidFill>
                  <a:srgbClr val="FF0000"/>
                </a:solidFill>
              </a:rPr>
              <a:t>E. </a:t>
            </a:r>
            <a:r>
              <a:rPr lang="en-US" sz="7200" b="1" i="1" dirty="0" err="1">
                <a:solidFill>
                  <a:srgbClr val="FF0000"/>
                </a:solidFill>
              </a:rPr>
              <a:t>frumentacea</a:t>
            </a:r>
            <a:r>
              <a:rPr lang="en-US" sz="7200" b="1" dirty="0"/>
              <a:t>, is an erect </a:t>
            </a:r>
            <a:r>
              <a:rPr lang="en-US" sz="7200" b="1" dirty="0" err="1"/>
              <a:t>awnless</a:t>
            </a:r>
            <a:r>
              <a:rPr lang="en-US" sz="7200" b="1" dirty="0"/>
              <a:t> grass with turgid purplish seeds.  </a:t>
            </a:r>
          </a:p>
          <a:p>
            <a:r>
              <a:rPr lang="en-US" sz="7200" b="1" dirty="0"/>
              <a:t>In Asia it serves as a food plant and is consumed as a porridge with rice.  </a:t>
            </a:r>
          </a:p>
          <a:p>
            <a:r>
              <a:rPr lang="en-US" sz="7200" b="1" dirty="0" smtClean="0"/>
              <a:t>A </a:t>
            </a:r>
            <a:r>
              <a:rPr lang="en-US" sz="7200" b="1" dirty="0"/>
              <a:t>smaller species, the </a:t>
            </a:r>
            <a:r>
              <a:rPr lang="en-US" sz="7200" b="1" dirty="0" err="1">
                <a:solidFill>
                  <a:srgbClr val="FF0000"/>
                </a:solidFill>
              </a:rPr>
              <a:t>Shama</a:t>
            </a:r>
            <a:r>
              <a:rPr lang="en-US" sz="7200" b="1" dirty="0">
                <a:solidFill>
                  <a:srgbClr val="FF0000"/>
                </a:solidFill>
              </a:rPr>
              <a:t> Millet, </a:t>
            </a:r>
            <a:r>
              <a:rPr lang="en-US" sz="7200" b="1" i="1" dirty="0">
                <a:solidFill>
                  <a:srgbClr val="FF0000"/>
                </a:solidFill>
              </a:rPr>
              <a:t>E. </a:t>
            </a:r>
            <a:r>
              <a:rPr lang="en-US" sz="7200" b="1" i="1" dirty="0" err="1">
                <a:solidFill>
                  <a:srgbClr val="FF0000"/>
                </a:solidFill>
              </a:rPr>
              <a:t>colona</a:t>
            </a:r>
            <a:r>
              <a:rPr lang="en-US" sz="7200" b="1" dirty="0"/>
              <a:t>, is also valuable as a forage and food crop, especially in the East Indies and India. </a:t>
            </a:r>
          </a:p>
          <a:p>
            <a:r>
              <a:rPr lang="en-US" sz="7200" b="1" dirty="0"/>
              <a:t>The common </a:t>
            </a:r>
            <a:r>
              <a:rPr lang="en-US" sz="7200" b="1" dirty="0">
                <a:solidFill>
                  <a:srgbClr val="FF0000"/>
                </a:solidFill>
              </a:rPr>
              <a:t>Barnyard Millet, </a:t>
            </a:r>
            <a:r>
              <a:rPr lang="en-US" sz="7200" b="1" i="1" dirty="0">
                <a:solidFill>
                  <a:srgbClr val="FF0000"/>
                </a:solidFill>
              </a:rPr>
              <a:t>E</a:t>
            </a:r>
            <a:r>
              <a:rPr lang="en-US" sz="7200" b="1" dirty="0">
                <a:solidFill>
                  <a:srgbClr val="FF0000"/>
                </a:solidFill>
              </a:rPr>
              <a:t>. </a:t>
            </a:r>
            <a:r>
              <a:rPr lang="en-US" sz="7200" b="1" i="1" dirty="0" err="1">
                <a:solidFill>
                  <a:srgbClr val="FF0000"/>
                </a:solidFill>
              </a:rPr>
              <a:t>crusgalli</a:t>
            </a:r>
            <a:r>
              <a:rPr lang="en-US" sz="7200" b="1" dirty="0"/>
              <a:t>, which is a weed in North America, is cultivated in India and the Far East as a forage and food crop.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6160"/>
            <a:ext cx="2468880" cy="3291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77711" y="3007222"/>
            <a:ext cx="1503497" cy="23956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820" y="6293088"/>
            <a:ext cx="3402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Echinochloa</a:t>
            </a:r>
            <a:r>
              <a:rPr lang="en-US" sz="2400" b="1" i="1" dirty="0"/>
              <a:t> </a:t>
            </a:r>
            <a:r>
              <a:rPr lang="en-US" sz="2400" b="1" i="1" dirty="0" err="1"/>
              <a:t>frumentacea</a:t>
            </a:r>
            <a:endParaRPr lang="en-US" sz="24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03690" y="3059511"/>
            <a:ext cx="2584618" cy="3442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005" y="4503421"/>
            <a:ext cx="1613995" cy="25717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15737" y="6419334"/>
            <a:ext cx="2621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Echinochloa</a:t>
            </a:r>
            <a:r>
              <a:rPr lang="en-US" sz="2400" b="1" i="1" dirty="0"/>
              <a:t> </a:t>
            </a:r>
            <a:r>
              <a:rPr lang="en-US" sz="2400" b="1" i="1" dirty="0" err="1"/>
              <a:t>colona</a:t>
            </a:r>
            <a:endParaRPr lang="en-US" sz="2400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7120" y="3488322"/>
            <a:ext cx="3707130" cy="2471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8420" y="4923892"/>
            <a:ext cx="1973580" cy="19341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99925" y="6038334"/>
            <a:ext cx="284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Echinochloa</a:t>
            </a:r>
            <a:r>
              <a:rPr lang="en-US" sz="2400" b="1" i="1" dirty="0"/>
              <a:t> </a:t>
            </a:r>
            <a:r>
              <a:rPr lang="en-US" sz="2400" b="1" i="1" dirty="0" err="1"/>
              <a:t>crusgalli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3621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7486650" cy="6858000"/>
          </a:xfrm>
        </p:spPr>
        <p:txBody>
          <a:bodyPr>
            <a:normAutofit/>
          </a:bodyPr>
          <a:lstStyle/>
          <a:p>
            <a:r>
              <a:rPr lang="en-US" b="1" u="sng" dirty="0" err="1"/>
              <a:t>Misc</a:t>
            </a:r>
            <a:r>
              <a:rPr lang="en-US" b="1" u="sng" dirty="0"/>
              <a:t> Grains</a:t>
            </a:r>
            <a:endParaRPr lang="en-US" dirty="0"/>
          </a:p>
          <a:p>
            <a:r>
              <a:rPr lang="en-US" b="1" dirty="0" smtClean="0"/>
              <a:t>Wild </a:t>
            </a:r>
            <a:r>
              <a:rPr lang="en-US" b="1" dirty="0"/>
              <a:t>rice, </a:t>
            </a:r>
            <a:r>
              <a:rPr lang="en-US" b="1" i="1" dirty="0" err="1"/>
              <a:t>Zizania</a:t>
            </a:r>
            <a:r>
              <a:rPr lang="en-US" b="1" i="1" dirty="0"/>
              <a:t> </a:t>
            </a:r>
            <a:r>
              <a:rPr lang="en-US" b="1" i="1" dirty="0" err="1"/>
              <a:t>aquatica</a:t>
            </a:r>
            <a:r>
              <a:rPr lang="en-US" b="1" i="1" dirty="0"/>
              <a:t> var. </a:t>
            </a:r>
            <a:r>
              <a:rPr lang="en-US" b="1" i="1" dirty="0" err="1"/>
              <a:t>angustifolia</a:t>
            </a:r>
            <a:r>
              <a:rPr lang="en-US" b="1" dirty="0"/>
              <a:t>, is harvested from wild and cultivated plants in North America.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has been an important food of the Amerindians in eastern North America.  </a:t>
            </a:r>
            <a:endParaRPr lang="en-US" b="1" dirty="0" smtClean="0"/>
          </a:p>
          <a:p>
            <a:r>
              <a:rPr lang="en-US" b="1" u="sng" dirty="0"/>
              <a:t>Job’s Tears</a:t>
            </a:r>
            <a:r>
              <a:rPr lang="en-US" b="1" dirty="0"/>
              <a:t>, </a:t>
            </a:r>
            <a:r>
              <a:rPr lang="en-US" b="1" i="1" dirty="0" err="1"/>
              <a:t>Coix</a:t>
            </a:r>
            <a:r>
              <a:rPr lang="en-US" b="1" i="1" dirty="0"/>
              <a:t> </a:t>
            </a:r>
            <a:r>
              <a:rPr lang="en-US" b="1" i="1" dirty="0" err="1"/>
              <a:t>lachryma-jobi</a:t>
            </a:r>
            <a:r>
              <a:rPr lang="en-US" b="1" dirty="0"/>
              <a:t>, native to Southeastern Asia.  </a:t>
            </a:r>
          </a:p>
          <a:p>
            <a:r>
              <a:rPr lang="en-US" b="1" dirty="0"/>
              <a:t>It has been cultivated in most tropical countries.  </a:t>
            </a:r>
          </a:p>
          <a:p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0"/>
            <a:ext cx="3810000" cy="2861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683" y="1715875"/>
            <a:ext cx="2411284" cy="1605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484" y="3984995"/>
            <a:ext cx="2349592" cy="2209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2529" y="4151833"/>
            <a:ext cx="3379471" cy="2534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640189" y="3774371"/>
            <a:ext cx="2518035" cy="3449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70672" y="2990334"/>
            <a:ext cx="131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Wild rice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390914" y="6194794"/>
            <a:ext cx="1534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Job’s Tears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7740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12"/>
            <a:ext cx="12192000" cy="6767689"/>
          </a:xfrm>
        </p:spPr>
        <p:txBody>
          <a:bodyPr>
            <a:normAutofit lnSpcReduction="10000"/>
          </a:bodyPr>
          <a:lstStyle/>
          <a:p>
            <a:r>
              <a:rPr lang="en-US" b="1" u="sng" dirty="0"/>
              <a:t>Pseudo Cereals</a:t>
            </a:r>
            <a:endParaRPr lang="en-US" dirty="0"/>
          </a:p>
          <a:p>
            <a:r>
              <a:rPr lang="en-US" b="1" dirty="0" smtClean="0"/>
              <a:t>There </a:t>
            </a:r>
            <a:r>
              <a:rPr lang="en-US" b="1" dirty="0"/>
              <a:t>are many other plants that are used in a manner similar to the cereals and smaller grains as sources of human food.  These are not grasses but have often been referred to as cereals.  </a:t>
            </a:r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Breadfruit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i="1" dirty="0" err="1">
                <a:solidFill>
                  <a:srgbClr val="FF0000"/>
                </a:solidFill>
              </a:rPr>
              <a:t>Artocarpus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utilis</a:t>
            </a:r>
            <a:r>
              <a:rPr lang="en-US" b="1" dirty="0"/>
              <a:t>, is actually a fruit with the flavor of bread when fried.  </a:t>
            </a:r>
            <a:endParaRPr lang="en-US" b="1" dirty="0" smtClean="0"/>
          </a:p>
          <a:p>
            <a:r>
              <a:rPr lang="en-US" b="1" dirty="0">
                <a:solidFill>
                  <a:srgbClr val="C00000"/>
                </a:solidFill>
              </a:rPr>
              <a:t>Buckwheat, </a:t>
            </a:r>
            <a:r>
              <a:rPr lang="en-US" b="1" i="1" dirty="0" err="1">
                <a:solidFill>
                  <a:srgbClr val="C00000"/>
                </a:solidFill>
              </a:rPr>
              <a:t>Fagopyrum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b="1" i="1" dirty="0" err="1">
                <a:solidFill>
                  <a:srgbClr val="C00000"/>
                </a:solidFill>
              </a:rPr>
              <a:t>sagittatum</a:t>
            </a:r>
            <a:r>
              <a:rPr lang="en-US" b="1" dirty="0"/>
              <a:t>, is native to Central Asia and still grows wild in Manchuria and Siberia.  </a:t>
            </a:r>
            <a:endParaRPr lang="en-US" b="1" dirty="0" smtClean="0"/>
          </a:p>
          <a:p>
            <a:r>
              <a:rPr lang="en-US" b="1" dirty="0"/>
              <a:t>The seed or groats are hulled and ground and the starchy flour is used for porridge, soups and to make pancakes</a:t>
            </a:r>
            <a:r>
              <a:rPr lang="en-US" b="1" dirty="0" smtClean="0"/>
              <a:t>.</a:t>
            </a:r>
          </a:p>
          <a:p>
            <a:r>
              <a:rPr lang="en-US" b="1" dirty="0">
                <a:solidFill>
                  <a:srgbClr val="C00000"/>
                </a:solidFill>
              </a:rPr>
              <a:t>Quinoa, </a:t>
            </a:r>
            <a:r>
              <a:rPr lang="en-US" b="1" i="1" dirty="0" err="1">
                <a:solidFill>
                  <a:srgbClr val="C00000"/>
                </a:solidFill>
              </a:rPr>
              <a:t>Chenopodium</a:t>
            </a:r>
            <a:r>
              <a:rPr lang="en-US" b="1" i="1" dirty="0">
                <a:solidFill>
                  <a:srgbClr val="C00000"/>
                </a:solidFill>
              </a:rPr>
              <a:t> quinoa</a:t>
            </a:r>
            <a:r>
              <a:rPr lang="en-US" b="1" dirty="0"/>
              <a:t>, is a staple food of natives in South America.  </a:t>
            </a:r>
          </a:p>
          <a:p>
            <a:r>
              <a:rPr lang="en-US" b="1" dirty="0"/>
              <a:t>It is native to Peru and was used in great quantities by the Incas.  </a:t>
            </a:r>
            <a:endParaRPr lang="en-US" b="1" dirty="0" smtClean="0"/>
          </a:p>
          <a:p>
            <a:r>
              <a:rPr lang="en-US" b="1" dirty="0"/>
              <a:t>Whole seeds are used in soups, or are ground into flour, which is made into bread or cakes.  </a:t>
            </a:r>
          </a:p>
          <a:p>
            <a:r>
              <a:rPr lang="en-US" b="1" dirty="0"/>
              <a:t>The seeds are also used in making medicine, beer and as a poultry feed. 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26283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6229986"/>
            <a:ext cx="2868930" cy="639762"/>
          </a:xfrm>
        </p:spPr>
        <p:txBody>
          <a:bodyPr>
            <a:normAutofit/>
          </a:bodyPr>
          <a:lstStyle/>
          <a:p>
            <a:r>
              <a:rPr lang="en-US" sz="3200" b="1" i="1" dirty="0" err="1"/>
              <a:t>Artocarpus</a:t>
            </a:r>
            <a:r>
              <a:rPr lang="en-US" sz="3200" b="1" i="1" dirty="0"/>
              <a:t> </a:t>
            </a:r>
            <a:r>
              <a:rPr lang="en-US" sz="3200" b="1" i="1" dirty="0" err="1"/>
              <a:t>utilis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565" y="-48860"/>
            <a:ext cx="2828925" cy="4257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65" y="3919186"/>
            <a:ext cx="4027537" cy="22990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187190" y="5364764"/>
            <a:ext cx="377952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 smtClean="0"/>
              <a:t>Fagopyrum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sagittatum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880" y="-178363"/>
            <a:ext cx="4495800" cy="3521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150" y="3343347"/>
            <a:ext cx="3128010" cy="208534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3985" y="0"/>
            <a:ext cx="4110566" cy="2740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3985" y="2774353"/>
            <a:ext cx="3181350" cy="318135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169926" y="6218238"/>
            <a:ext cx="3725409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smtClean="0"/>
              <a:t>Chenopodium quinoa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26019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sz="2400" b="1" u="sng" dirty="0" smtClean="0">
                <a:solidFill>
                  <a:srgbClr val="C00000"/>
                </a:solidFill>
              </a:rPr>
              <a:t>Minor Cereals</a:t>
            </a:r>
          </a:p>
          <a:p>
            <a:r>
              <a:rPr lang="en-US" sz="2400" b="1" dirty="0" smtClean="0"/>
              <a:t>Barley</a:t>
            </a:r>
            <a:r>
              <a:rPr lang="en-US" sz="2400" b="1" dirty="0"/>
              <a:t>, </a:t>
            </a:r>
            <a:r>
              <a:rPr lang="en-US" sz="2400" b="1" i="1" dirty="0" err="1"/>
              <a:t>Hordeum</a:t>
            </a:r>
            <a:r>
              <a:rPr lang="en-US" sz="2400" b="1" i="1" dirty="0"/>
              <a:t> vulgare</a:t>
            </a:r>
            <a:r>
              <a:rPr lang="en-US" sz="2400" b="1" dirty="0"/>
              <a:t>, is an ancient cultivated cereal that was in use even before wheat.  </a:t>
            </a:r>
          </a:p>
          <a:p>
            <a:r>
              <a:rPr lang="en-US" sz="2400" b="1" dirty="0" err="1" smtClean="0"/>
              <a:t>Vavilov</a:t>
            </a:r>
            <a:r>
              <a:rPr lang="en-US" sz="2400" b="1" dirty="0" smtClean="0"/>
              <a:t> </a:t>
            </a:r>
            <a:r>
              <a:rPr lang="en-US" sz="2400" b="1" dirty="0"/>
              <a:t>believed that barley originated in the arid lands of Southwestern Asia, Northern Africa and also in Southeastern Asia.  </a:t>
            </a:r>
            <a:endParaRPr lang="en-US" sz="2400" b="1" dirty="0" smtClean="0"/>
          </a:p>
          <a:p>
            <a:r>
              <a:rPr lang="en-US" sz="2400" b="1" dirty="0"/>
              <a:t>The genus </a:t>
            </a:r>
            <a:r>
              <a:rPr lang="en-US" sz="2400" b="1" i="1" dirty="0" err="1"/>
              <a:t>Hordeum</a:t>
            </a:r>
            <a:r>
              <a:rPr lang="en-US" sz="2400" b="1" dirty="0"/>
              <a:t> contains over 20 species, most of which are weeds in temperate regions.  </a:t>
            </a:r>
          </a:p>
          <a:p>
            <a:r>
              <a:rPr lang="en-US" sz="2400" b="1" i="1" dirty="0" err="1"/>
              <a:t>Hordeum</a:t>
            </a:r>
            <a:r>
              <a:rPr lang="en-US" sz="2400" b="1" i="1" dirty="0"/>
              <a:t> vulgare</a:t>
            </a:r>
            <a:r>
              <a:rPr lang="en-US" sz="2400" b="1" dirty="0"/>
              <a:t> consists of many different strains.  </a:t>
            </a:r>
          </a:p>
          <a:p>
            <a:r>
              <a:rPr lang="en-US" sz="2400" b="1" dirty="0"/>
              <a:t>Classification of the different species is difficult and opinions differ.  </a:t>
            </a:r>
          </a:p>
          <a:p>
            <a:r>
              <a:rPr lang="en-US" sz="2400" b="1" dirty="0"/>
              <a:t>Nevertheless, there seems to be two well-defined groups, the 6-rowed forms and the 2-rowed forms.  </a:t>
            </a:r>
          </a:p>
          <a:p>
            <a:r>
              <a:rPr lang="en-US" sz="2400" b="1" dirty="0"/>
              <a:t>In the former (</a:t>
            </a:r>
            <a:r>
              <a:rPr lang="en-US" sz="2400" b="1" i="1" dirty="0"/>
              <a:t>H. vulgare</a:t>
            </a:r>
            <a:r>
              <a:rPr lang="en-US" sz="2400" b="1" dirty="0"/>
              <a:t> &amp; </a:t>
            </a:r>
            <a:r>
              <a:rPr lang="en-US" sz="2400" b="1" i="1" dirty="0"/>
              <a:t>H. intermedium</a:t>
            </a:r>
            <a:r>
              <a:rPr lang="en-US" sz="2400" b="1" dirty="0"/>
              <a:t>), all the </a:t>
            </a:r>
            <a:r>
              <a:rPr lang="en-US" sz="2400" b="1" dirty="0" err="1"/>
              <a:t>spikelets</a:t>
            </a:r>
            <a:r>
              <a:rPr lang="en-US" sz="2400" b="1" dirty="0"/>
              <a:t> are fertile.  </a:t>
            </a:r>
          </a:p>
          <a:p>
            <a:r>
              <a:rPr lang="en-US" sz="2400" b="1" dirty="0"/>
              <a:t>In the latter (</a:t>
            </a:r>
            <a:r>
              <a:rPr lang="en-US" sz="2400" b="1" i="1" dirty="0"/>
              <a:t>H</a:t>
            </a:r>
            <a:r>
              <a:rPr lang="en-US" sz="2400" b="1" dirty="0"/>
              <a:t>. </a:t>
            </a:r>
            <a:r>
              <a:rPr lang="en-US" sz="2400" b="1" i="1" dirty="0" err="1"/>
              <a:t>distichum</a:t>
            </a:r>
            <a:r>
              <a:rPr lang="en-US" sz="2400" b="1" dirty="0"/>
              <a:t> &amp; </a:t>
            </a:r>
            <a:r>
              <a:rPr lang="en-US" sz="2400" b="1" i="1" dirty="0"/>
              <a:t>H. </a:t>
            </a:r>
            <a:r>
              <a:rPr lang="en-US" sz="2400" b="1" i="1" dirty="0" err="1"/>
              <a:t>deficiens</a:t>
            </a:r>
            <a:r>
              <a:rPr lang="en-US" sz="2400" b="1" dirty="0"/>
              <a:t>), the lateral </a:t>
            </a:r>
            <a:r>
              <a:rPr lang="en-US" sz="2400" b="1" dirty="0" err="1"/>
              <a:t>spikelets</a:t>
            </a:r>
            <a:r>
              <a:rPr lang="en-US" sz="2400" b="1" dirty="0"/>
              <a:t> are sterile, so that only two rows develop. </a:t>
            </a:r>
            <a:endParaRPr lang="en-US" sz="2400" b="1" dirty="0" smtClean="0"/>
          </a:p>
          <a:p>
            <a:r>
              <a:rPr lang="en-US" sz="2400" b="1" dirty="0"/>
              <a:t>Barley has a high nutritive value although it is poor flour for bread due to the low gluten content.  </a:t>
            </a:r>
            <a:endParaRPr lang="en-US" sz="2400" b="1" dirty="0" smtClean="0"/>
          </a:p>
          <a:p>
            <a:r>
              <a:rPr lang="en-US" sz="2400" b="1" dirty="0"/>
              <a:t>Barley is also used in breakfast foods and food for small children.  </a:t>
            </a:r>
          </a:p>
        </p:txBody>
      </p:sp>
    </p:spTree>
    <p:extLst>
      <p:ext uri="{BB962C8B-B14F-4D97-AF65-F5344CB8AC3E}">
        <p14:creationId xmlns:p14="http://schemas.microsoft.com/office/powerpoint/2010/main" val="321083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9712" y="5502005"/>
            <a:ext cx="3623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/>
              <a:t>Hordeum</a:t>
            </a:r>
            <a:r>
              <a:rPr lang="en-US" sz="3600" b="1" i="1" dirty="0"/>
              <a:t> </a:t>
            </a:r>
            <a:r>
              <a:rPr lang="en-US" sz="3600" b="1" i="1" dirty="0" err="1"/>
              <a:t>vulgare</a:t>
            </a:r>
            <a:r>
              <a:rPr lang="en-US" sz="3600" b="1" dirty="0"/>
              <a:t>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82533" cy="2785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8" y="2785567"/>
            <a:ext cx="3951075" cy="26340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66919" y="6256293"/>
            <a:ext cx="4058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/>
              <a:t>Hordeum</a:t>
            </a:r>
            <a:r>
              <a:rPr lang="en-US" sz="3200" b="1" i="1" dirty="0"/>
              <a:t> </a:t>
            </a:r>
            <a:r>
              <a:rPr lang="en-US" sz="3200" b="1" i="1" dirty="0" err="1"/>
              <a:t>intermedium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8420"/>
          <a:stretch/>
        </p:blipFill>
        <p:spPr>
          <a:xfrm>
            <a:off x="4316528" y="-18"/>
            <a:ext cx="3780039" cy="37626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236" y="3762588"/>
            <a:ext cx="3578622" cy="2385748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125081" y="-19052"/>
            <a:ext cx="2797249" cy="35280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1849" y="3006090"/>
            <a:ext cx="2177990" cy="29835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83600" y="6126164"/>
            <a:ext cx="35125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/>
              <a:t>Hordeum</a:t>
            </a:r>
            <a:r>
              <a:rPr lang="en-US" sz="3200" b="1" i="1" dirty="0"/>
              <a:t> </a:t>
            </a:r>
            <a:r>
              <a:rPr lang="en-US" sz="3200" b="1" i="1" dirty="0" err="1"/>
              <a:t>distichum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1084158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379" y="3588966"/>
            <a:ext cx="4555621" cy="30290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7280910" cy="316611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Rye</a:t>
            </a:r>
            <a:r>
              <a:rPr lang="en-US" b="1" dirty="0"/>
              <a:t>, </a:t>
            </a:r>
            <a:r>
              <a:rPr lang="en-US" b="1" i="1" dirty="0" err="1"/>
              <a:t>Secale</a:t>
            </a:r>
            <a:r>
              <a:rPr lang="en-US" b="1" i="1" dirty="0"/>
              <a:t> </a:t>
            </a:r>
            <a:r>
              <a:rPr lang="en-US" b="1" i="1" dirty="0" err="1"/>
              <a:t>cereale</a:t>
            </a:r>
            <a:r>
              <a:rPr lang="en-US" b="1" dirty="0"/>
              <a:t>, is of more recent origin than the other cereals.  </a:t>
            </a:r>
            <a:endParaRPr lang="en-US" b="1" dirty="0" smtClean="0"/>
          </a:p>
          <a:p>
            <a:r>
              <a:rPr lang="en-US" b="1" dirty="0" smtClean="0"/>
              <a:t>Nevertheless </a:t>
            </a:r>
            <a:r>
              <a:rPr lang="en-US" b="1" dirty="0"/>
              <a:t>rye is most likely a native of the Caspian and Black Seas region of Central Eurasia. </a:t>
            </a:r>
            <a:endParaRPr lang="en-US" b="1" dirty="0" smtClean="0"/>
          </a:p>
          <a:p>
            <a:r>
              <a:rPr lang="en-US" b="1" dirty="0"/>
              <a:t>Rye is primarily a plant of Europe where over 90 percent of the world’s </a:t>
            </a:r>
            <a:r>
              <a:rPr lang="en-US" b="1" dirty="0" err="1" smtClean="0"/>
              <a:t>cropis</a:t>
            </a:r>
            <a:r>
              <a:rPr lang="en-US" b="1" dirty="0" smtClean="0"/>
              <a:t> </a:t>
            </a:r>
            <a:r>
              <a:rPr lang="en-US" b="1" dirty="0"/>
              <a:t>produced and consumed.  </a:t>
            </a:r>
          </a:p>
          <a:p>
            <a:r>
              <a:rPr lang="en-US" b="1" dirty="0"/>
              <a:t>It is used there principally for brad because the grain contains gluten.  </a:t>
            </a:r>
          </a:p>
          <a:p>
            <a:endParaRPr lang="en-US" b="1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670" y="-1"/>
            <a:ext cx="4545330" cy="340899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3166110"/>
            <a:ext cx="7117348" cy="36918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smtClean="0"/>
              <a:t>Oats (</a:t>
            </a:r>
            <a:r>
              <a:rPr lang="en-US" b="1" i="1" u="sng" smtClean="0"/>
              <a:t>Avena </a:t>
            </a:r>
            <a:r>
              <a:rPr lang="en-US" b="1" i="1" smtClean="0"/>
              <a:t>sativa</a:t>
            </a:r>
            <a:r>
              <a:rPr lang="en-US" b="1" smtClean="0"/>
              <a:t>)</a:t>
            </a:r>
            <a:r>
              <a:rPr lang="en-US" b="1" i="1" smtClean="0"/>
              <a:t> </a:t>
            </a:r>
            <a:r>
              <a:rPr lang="en-US" b="1" smtClean="0"/>
              <a:t>is the main commercial species.  </a:t>
            </a:r>
          </a:p>
          <a:p>
            <a:r>
              <a:rPr lang="en-US" b="1" smtClean="0"/>
              <a:t>It probably had multiple origins, some emanating from Abyssinia others from the Mediterranean area and from China.  </a:t>
            </a:r>
          </a:p>
          <a:p>
            <a:r>
              <a:rPr lang="en-US" b="1" smtClean="0"/>
              <a:t>Other cultivated species are the side oat, </a:t>
            </a:r>
            <a:r>
              <a:rPr lang="en-US" b="1" i="1" smtClean="0"/>
              <a:t>A. orientalis</a:t>
            </a:r>
            <a:r>
              <a:rPr lang="en-US" b="1" smtClean="0"/>
              <a:t>, the red oat, </a:t>
            </a:r>
            <a:r>
              <a:rPr lang="en-US" b="1" i="1" smtClean="0"/>
              <a:t>A. byzantina</a:t>
            </a:r>
            <a:r>
              <a:rPr lang="en-US" b="1" smtClean="0"/>
              <a:t>, the naked oat, </a:t>
            </a:r>
            <a:r>
              <a:rPr lang="en-US" b="1" i="1" smtClean="0"/>
              <a:t>A. nuda</a:t>
            </a:r>
            <a:r>
              <a:rPr lang="en-US" b="1" smtClean="0"/>
              <a:t>, and the short oat, </a:t>
            </a:r>
            <a:r>
              <a:rPr lang="en-US" b="1" i="1" smtClean="0"/>
              <a:t>A. brevis</a:t>
            </a:r>
            <a:r>
              <a:rPr lang="en-US" b="1" smtClean="0"/>
              <a:t>.</a:t>
            </a:r>
            <a:endParaRPr lang="en-US" smtClean="0"/>
          </a:p>
          <a:p>
            <a:endParaRPr lang="en-US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7922983" y="6044684"/>
            <a:ext cx="2460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, </a:t>
            </a:r>
            <a:r>
              <a:rPr lang="en-US" sz="2800" b="1" i="1" dirty="0" err="1"/>
              <a:t>Secale</a:t>
            </a:r>
            <a:r>
              <a:rPr lang="en-US" sz="2800" b="1" i="1" dirty="0"/>
              <a:t> </a:t>
            </a:r>
            <a:r>
              <a:rPr lang="en-US" sz="2800" b="1" i="1" dirty="0" err="1"/>
              <a:t>cereale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6911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Oats (</a:t>
            </a:r>
            <a:r>
              <a:rPr lang="en-US" b="1" i="1" u="sng" dirty="0" err="1" smtClean="0"/>
              <a:t>Avena</a:t>
            </a:r>
            <a:r>
              <a:rPr lang="en-US" b="1" i="1" u="sng" dirty="0" smtClean="0"/>
              <a:t> </a:t>
            </a:r>
            <a:r>
              <a:rPr lang="en-US" b="1" i="1" dirty="0" smtClean="0"/>
              <a:t>sativa</a:t>
            </a:r>
            <a:r>
              <a:rPr lang="en-US" b="1" dirty="0" smtClean="0"/>
              <a:t>)</a:t>
            </a:r>
            <a:r>
              <a:rPr lang="en-US" b="1" i="1" dirty="0" smtClean="0"/>
              <a:t> </a:t>
            </a:r>
            <a:r>
              <a:rPr lang="en-US" b="1" dirty="0"/>
              <a:t>is the main commercial species.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probably had multiple origins, some emanating from Abyssinia others from the Mediterranean area and from China.  </a:t>
            </a:r>
            <a:endParaRPr lang="en-US" b="1" dirty="0" smtClean="0"/>
          </a:p>
          <a:p>
            <a:r>
              <a:rPr lang="en-US" b="1" dirty="0"/>
              <a:t>Other cultivated species are the side oat, </a:t>
            </a:r>
            <a:r>
              <a:rPr lang="en-US" b="1" i="1" dirty="0"/>
              <a:t>A. </a:t>
            </a:r>
            <a:r>
              <a:rPr lang="en-US" b="1" i="1" dirty="0" err="1"/>
              <a:t>orientalis</a:t>
            </a:r>
            <a:r>
              <a:rPr lang="en-US" b="1" dirty="0"/>
              <a:t>, the red oat, </a:t>
            </a:r>
            <a:r>
              <a:rPr lang="en-US" b="1" i="1" dirty="0"/>
              <a:t>A. </a:t>
            </a:r>
            <a:r>
              <a:rPr lang="en-US" b="1" i="1" dirty="0" err="1"/>
              <a:t>byzantina</a:t>
            </a:r>
            <a:r>
              <a:rPr lang="en-US" b="1" dirty="0"/>
              <a:t>, the naked oat, </a:t>
            </a:r>
            <a:r>
              <a:rPr lang="en-US" b="1" i="1" dirty="0"/>
              <a:t>A. </a:t>
            </a:r>
            <a:r>
              <a:rPr lang="en-US" b="1" i="1" dirty="0" err="1"/>
              <a:t>nuda</a:t>
            </a:r>
            <a:r>
              <a:rPr lang="en-US" b="1" dirty="0"/>
              <a:t>, and the short oat, </a:t>
            </a:r>
            <a:r>
              <a:rPr lang="en-US" b="1" i="1" dirty="0"/>
              <a:t>A. brevis</a:t>
            </a:r>
            <a:r>
              <a:rPr lang="en-US" b="1" dirty="0" smtClean="0"/>
              <a:t>.</a:t>
            </a:r>
          </a:p>
          <a:p>
            <a:r>
              <a:rPr lang="en-US" b="1" dirty="0"/>
              <a:t>This is the most nutritious of all cereals for humans because of the high fat, protein and mineral content.  </a:t>
            </a:r>
          </a:p>
          <a:p>
            <a:r>
              <a:rPr lang="en-US" b="1" dirty="0"/>
              <a:t>Oatmeal has muscle building qualities and because of its high energy content is especially well suited as a food in cold weather and by people who lead an active outdoor life.  </a:t>
            </a:r>
          </a:p>
          <a:p>
            <a:r>
              <a:rPr lang="en-US" b="1" dirty="0"/>
              <a:t>It has been proven to lower cholesterol levels in the human body.  </a:t>
            </a:r>
          </a:p>
          <a:p>
            <a:r>
              <a:rPr lang="en-US" b="1" dirty="0"/>
              <a:t>The protein material does not occur in the form of gluten and thus is not suited for making bread.  </a:t>
            </a:r>
          </a:p>
          <a:p>
            <a:r>
              <a:rPr lang="en-US" b="1" dirty="0"/>
              <a:t>Its main use is in cakes, biscuits and breakfast food.  </a:t>
            </a:r>
            <a:endParaRPr lang="en-US" dirty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131256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7" y="5943918"/>
            <a:ext cx="2858893" cy="639762"/>
          </a:xfrm>
        </p:spPr>
        <p:txBody>
          <a:bodyPr>
            <a:normAutofit fontScale="90000"/>
          </a:bodyPr>
          <a:lstStyle/>
          <a:p>
            <a:r>
              <a:rPr lang="en-US" b="1" i="1" dirty="0" err="1"/>
              <a:t>Avena</a:t>
            </a:r>
            <a:r>
              <a:rPr lang="en-US" b="1" i="1" dirty="0"/>
              <a:t> sativa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932255"/>
            <a:ext cx="4387830" cy="2858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19147" cy="2879431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637" y="0"/>
            <a:ext cx="4164479" cy="54315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92040" y="5772499"/>
            <a:ext cx="2933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/>
              <a:t>Avena</a:t>
            </a:r>
            <a:r>
              <a:rPr lang="en-US" sz="3200" b="1" i="1" dirty="0"/>
              <a:t> </a:t>
            </a:r>
            <a:r>
              <a:rPr lang="en-US" sz="3200" b="1" i="1" dirty="0" err="1"/>
              <a:t>orientalis</a:t>
            </a:r>
            <a:endParaRPr lang="en-US" sz="3200" b="1" i="1" dirty="0"/>
          </a:p>
        </p:txBody>
      </p:sp>
      <p:sp>
        <p:nvSpPr>
          <p:cNvPr id="9" name="Rectangle 8"/>
          <p:cNvSpPr/>
          <p:nvPr/>
        </p:nvSpPr>
        <p:spPr>
          <a:xfrm>
            <a:off x="8881802" y="5431563"/>
            <a:ext cx="3008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/>
              <a:t>Avena</a:t>
            </a:r>
            <a:r>
              <a:rPr lang="en-US" sz="3200" b="1" i="1" dirty="0"/>
              <a:t> </a:t>
            </a:r>
            <a:r>
              <a:rPr lang="en-US" sz="3200" b="1" i="1" dirty="0" err="1"/>
              <a:t>byzantina</a:t>
            </a:r>
            <a:endParaRPr lang="en-US" sz="3200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660" y="1"/>
            <a:ext cx="3352673" cy="501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16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5290" y="8468"/>
            <a:ext cx="4374305" cy="32807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6267582"/>
            <a:ext cx="2204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/>
              <a:t>Avena</a:t>
            </a:r>
            <a:r>
              <a:rPr lang="en-US" sz="3200" b="1" i="1" dirty="0"/>
              <a:t> </a:t>
            </a:r>
            <a:r>
              <a:rPr lang="en-US" sz="3200" b="1" i="1" dirty="0" err="1"/>
              <a:t>nuda</a:t>
            </a:r>
            <a:endParaRPr lang="en-US" sz="32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90" y="3308953"/>
            <a:ext cx="4408310" cy="29388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62801" y="6267582"/>
            <a:ext cx="2353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/>
              <a:t>Avena</a:t>
            </a:r>
            <a:r>
              <a:rPr lang="en-US" sz="3200" b="1" i="1" dirty="0"/>
              <a:t> </a:t>
            </a:r>
            <a:r>
              <a:rPr lang="en-US" sz="3200" b="1" i="1" dirty="0" err="1"/>
              <a:t>brevis</a:t>
            </a:r>
            <a:endParaRPr lang="en-US" sz="320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91" y="62919"/>
            <a:ext cx="4596520" cy="3061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351" y="3219583"/>
            <a:ext cx="4590360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9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Small </a:t>
            </a:r>
            <a:r>
              <a:rPr lang="en-US" b="1" u="sng" dirty="0" smtClean="0">
                <a:solidFill>
                  <a:srgbClr val="C00000"/>
                </a:solidFill>
              </a:rPr>
              <a:t>Grains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b="1" dirty="0" smtClean="0"/>
              <a:t>Sorghum </a:t>
            </a:r>
            <a:r>
              <a:rPr lang="en-US" b="1" dirty="0"/>
              <a:t>was grown in Egypt before 2,200 B.C. and has continued as an important crop there ever since.  </a:t>
            </a:r>
            <a:endParaRPr lang="en-US" b="1" dirty="0" smtClean="0"/>
          </a:p>
          <a:p>
            <a:r>
              <a:rPr lang="en-US" b="1" dirty="0" smtClean="0"/>
              <a:t>They </a:t>
            </a:r>
            <a:r>
              <a:rPr lang="en-US" b="1" dirty="0"/>
              <a:t>are less nutritious than maize but they are a staple food in Africa and Asia.  </a:t>
            </a:r>
            <a:endParaRPr lang="en-US" b="1" dirty="0" smtClean="0"/>
          </a:p>
          <a:p>
            <a:r>
              <a:rPr lang="en-US" b="1" dirty="0" smtClean="0"/>
              <a:t>Sorghums </a:t>
            </a:r>
            <a:r>
              <a:rPr lang="en-US" b="1" dirty="0"/>
              <a:t>are also used for livestock feed and forage; in the manufacture of brushes, paper and syrup; and in Asia for many other purposes</a:t>
            </a:r>
            <a:r>
              <a:rPr lang="en-US" b="1" dirty="0" smtClean="0"/>
              <a:t>.</a:t>
            </a:r>
          </a:p>
          <a:p>
            <a:r>
              <a:rPr lang="en-US" b="1" dirty="0"/>
              <a:t>In North America the cultivated sorghums are usually referred to as </a:t>
            </a:r>
            <a:r>
              <a:rPr lang="en-US" b="1" i="1" dirty="0"/>
              <a:t>Sorghum vulgare (</a:t>
            </a:r>
            <a:r>
              <a:rPr lang="en-US" b="1" dirty="0"/>
              <a:t>Syn.</a:t>
            </a:r>
            <a:r>
              <a:rPr lang="en-US" b="1" i="1" dirty="0"/>
              <a:t> S. bicolor)</a:t>
            </a:r>
            <a:r>
              <a:rPr lang="en-US" b="1" dirty="0"/>
              <a:t>.  </a:t>
            </a:r>
          </a:p>
          <a:p>
            <a:r>
              <a:rPr lang="en-US" b="1" dirty="0"/>
              <a:t>This was derived from the perennial Johnson grass, </a:t>
            </a:r>
            <a:r>
              <a:rPr lang="en-US" b="1" i="1" dirty="0"/>
              <a:t>Sorghum </a:t>
            </a:r>
            <a:r>
              <a:rPr lang="en-US" b="1" i="1" dirty="0" err="1"/>
              <a:t>halepensis</a:t>
            </a:r>
            <a:r>
              <a:rPr lang="en-US" b="1" dirty="0"/>
              <a:t>, and Old World species grown as a forage grass inn the warmer areas of both hemispheres.  </a:t>
            </a:r>
          </a:p>
          <a:p>
            <a:r>
              <a:rPr lang="en-US" b="1" dirty="0"/>
              <a:t>Four types of sorghum are grown in North America.  These include the grass sorghums, such as Sudan grass (var. </a:t>
            </a:r>
            <a:r>
              <a:rPr lang="en-US" b="1" i="1" dirty="0" err="1"/>
              <a:t>sudanensis</a:t>
            </a:r>
            <a:r>
              <a:rPr lang="en-US" b="1" dirty="0"/>
              <a:t>) and the Tunis grass (</a:t>
            </a:r>
            <a:r>
              <a:rPr lang="en-US" b="1" i="1" dirty="0"/>
              <a:t>S. </a:t>
            </a:r>
            <a:r>
              <a:rPr lang="en-US" b="1" i="1" dirty="0" err="1"/>
              <a:t>virgatum</a:t>
            </a:r>
            <a:r>
              <a:rPr lang="en-US" b="1" dirty="0"/>
              <a:t>), used exclusively for hay and pasturage; the broom corns, used in the manufacture of brushes; the sweet or saccharine sorghums, used for forage and for syrup production; and the grain or </a:t>
            </a:r>
            <a:r>
              <a:rPr lang="en-US" b="1" dirty="0" err="1"/>
              <a:t>nonsaccharine</a:t>
            </a:r>
            <a:r>
              <a:rPr lang="en-US" b="1" dirty="0"/>
              <a:t> sorghums, which are cultivated for the grain and to some extent for forage. </a:t>
            </a:r>
            <a:endParaRPr lang="en-US" dirty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550790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19566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Sorghum </a:t>
            </a:r>
            <a:r>
              <a:rPr lang="en-US" b="1" i="1" dirty="0" err="1"/>
              <a:t>vulgare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"/>
            <a:ext cx="3394472" cy="4525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203176" y="1483069"/>
            <a:ext cx="4229132" cy="2819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454" y="2895600"/>
            <a:ext cx="2923083" cy="3297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644162"/>
            <a:ext cx="3394472" cy="2545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454" y="-30371"/>
            <a:ext cx="2915146" cy="29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72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1281</Words>
  <Application>Microsoft Office PowerPoint</Application>
  <PresentationFormat>Widescreen</PresentationFormat>
  <Paragraphs>87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Cereals</vt:lpstr>
      <vt:lpstr>PowerPoint Presentation</vt:lpstr>
      <vt:lpstr>PowerPoint Presentation</vt:lpstr>
      <vt:lpstr>PowerPoint Presentation</vt:lpstr>
      <vt:lpstr>PowerPoint Presentation</vt:lpstr>
      <vt:lpstr>Avena sativa</vt:lpstr>
      <vt:lpstr>PowerPoint Presentation</vt:lpstr>
      <vt:lpstr>PowerPoint Presentation</vt:lpstr>
      <vt:lpstr>Sorghum vulgare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Artocarpus utilis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Cereals</dc:title>
  <dc:creator>Dr. Iftikhar Ahmad</dc:creator>
  <cp:lastModifiedBy>Dr. Iftikhar Ahmad</cp:lastModifiedBy>
  <cp:revision>1</cp:revision>
  <dcterms:created xsi:type="dcterms:W3CDTF">2020-05-03T06:32:41Z</dcterms:created>
  <dcterms:modified xsi:type="dcterms:W3CDTF">2020-05-03T06:33:33Z</dcterms:modified>
</cp:coreProperties>
</file>