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30"/>
  </p:notesMasterIdLst>
  <p:handoutMasterIdLst>
    <p:handoutMasterId r:id="rId31"/>
  </p:handoutMasterIdLst>
  <p:sldIdLst>
    <p:sldId id="256" r:id="rId2"/>
    <p:sldId id="257" r:id="rId3"/>
    <p:sldId id="258" r:id="rId4"/>
    <p:sldId id="267" r:id="rId5"/>
    <p:sldId id="268" r:id="rId6"/>
    <p:sldId id="259" r:id="rId7"/>
    <p:sldId id="269" r:id="rId8"/>
    <p:sldId id="270" r:id="rId9"/>
    <p:sldId id="271" r:id="rId10"/>
    <p:sldId id="272" r:id="rId11"/>
    <p:sldId id="260" r:id="rId12"/>
    <p:sldId id="273" r:id="rId13"/>
    <p:sldId id="274" r:id="rId14"/>
    <p:sldId id="275" r:id="rId15"/>
    <p:sldId id="261" r:id="rId16"/>
    <p:sldId id="276" r:id="rId17"/>
    <p:sldId id="277" r:id="rId18"/>
    <p:sldId id="278" r:id="rId19"/>
    <p:sldId id="262" r:id="rId20"/>
    <p:sldId id="279" r:id="rId21"/>
    <p:sldId id="280" r:id="rId22"/>
    <p:sldId id="282" r:id="rId23"/>
    <p:sldId id="263" r:id="rId24"/>
    <p:sldId id="283" r:id="rId25"/>
    <p:sldId id="264" r:id="rId26"/>
    <p:sldId id="265" r:id="rId27"/>
    <p:sldId id="266" r:id="rId28"/>
    <p:sldId id="284"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108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99953942-0705-4D4D-9123-891D997D576C}" type="datetimeFigureOut">
              <a:rPr lang="en-US" smtClean="0"/>
              <a:pPr/>
              <a:t>3/19/2012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A8FB9FC-3FAB-4443-B0EC-EDF7FE17416D}" type="slidenum">
              <a:rPr lang="en-US" smtClean="0"/>
              <a:pPr/>
              <a:t>‹#›</a:t>
            </a:fld>
            <a:endParaRPr lang="en-US"/>
          </a:p>
        </p:txBody>
      </p:sp>
    </p:spTree>
    <p:extLst>
      <p:ext uri="{BB962C8B-B14F-4D97-AF65-F5344CB8AC3E}">
        <p14:creationId xmlns:p14="http://schemas.microsoft.com/office/powerpoint/2010/main" xmlns="" val="31175283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FB621EF-C1FD-6D4B-AA70-1A546EE4B5EA}" type="datetimeFigureOut">
              <a:rPr lang="en-US" smtClean="0"/>
              <a:pPr/>
              <a:t>3/19/2012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A0657C5-B521-1641-BBAE-7EF036BA0704}" type="slidenum">
              <a:rPr lang="en-US" smtClean="0"/>
              <a:pPr/>
              <a:t>‹#›</a:t>
            </a:fld>
            <a:endParaRPr lang="en-US"/>
          </a:p>
        </p:txBody>
      </p:sp>
    </p:spTree>
    <p:extLst>
      <p:ext uri="{BB962C8B-B14F-4D97-AF65-F5344CB8AC3E}">
        <p14:creationId xmlns:p14="http://schemas.microsoft.com/office/powerpoint/2010/main" xmlns="" val="274631274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3A4DDB-32D8-EC4D-80F0-56168EB9CF23}" type="datetime1">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B4A4C-96A8-8047-A390-E98FC8E61B6F}" type="datetime1">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7BA77-E646-714B-9867-09FDEC397FEA}" type="datetime1">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761D1-C256-6E41-A668-869C8C727A27}" type="datetime1">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F3BD87-41E5-1743-9E31-8060393FF89B}" type="datetime1">
              <a:rPr lang="en-US" smtClean="0"/>
              <a:pPr/>
              <a:t>3/19/2012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5B4494-B6EA-6F46-84F2-E53ADA3D0A6A}" type="datetime1">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6C9948-1C88-6E41-B613-D54B26CDC31D}" type="datetime1">
              <a:rPr lang="en-US" smtClean="0"/>
              <a:pPr/>
              <a:t>3/19/2012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C2BE1A-0ED2-E349-B85F-DD427649F734}" type="datetime1">
              <a:rPr lang="en-US" smtClean="0"/>
              <a:pPr/>
              <a:t>3/19/2012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86FB3-1416-5244-B2C5-A2B8AA24DA99}" type="datetime1">
              <a:rPr lang="en-US" smtClean="0"/>
              <a:pPr/>
              <a:t>3/19/2012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ABDC91-26DF-F24F-B691-4846F08C7A6B}" type="datetime1">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3A4C380-D427-6145-B8F0-0DC2F13AAC77}" type="datetime1">
              <a:rPr lang="en-US" smtClean="0"/>
              <a:pPr/>
              <a:t>3/19/2012</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8453389-FF8C-EE45-9454-3B2C63C5745D}" type="datetime1">
              <a:rPr lang="en-US" smtClean="0"/>
              <a:pPr/>
              <a:t>3/19/2012</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Chapter Five</a:t>
            </a:r>
            <a:br>
              <a:rPr lang="en-US" b="1" dirty="0" smtClean="0"/>
            </a:br>
            <a:r>
              <a:rPr lang="en-US" sz="6000" dirty="0" smtClean="0"/>
              <a:t>Contingency &amp;</a:t>
            </a:r>
            <a:br>
              <a:rPr lang="en-US" sz="6000" dirty="0" smtClean="0"/>
            </a:br>
            <a:r>
              <a:rPr lang="en-US" sz="6000" dirty="0" smtClean="0"/>
              <a:t>Situational Leadership</a:t>
            </a:r>
            <a:endParaRPr lang="en-US" sz="6000" dirty="0"/>
          </a:p>
        </p:txBody>
      </p:sp>
      <p:sp>
        <p:nvSpPr>
          <p:cNvPr id="3" name="Subtitle 2"/>
          <p:cNvSpPr>
            <a:spLocks noGrp="1"/>
          </p:cNvSpPr>
          <p:nvPr>
            <p:ph type="subTitle" idx="1"/>
          </p:nvPr>
        </p:nvSpPr>
        <p:spPr/>
        <p:txBody>
          <a:bodyPr/>
          <a:lstStyle/>
          <a:p>
            <a:r>
              <a:rPr lang="en-US" dirty="0" smtClean="0"/>
              <a:t>LEADERSHIP</a:t>
            </a:r>
          </a:p>
          <a:p>
            <a:r>
              <a:rPr lang="en-US" dirty="0" smtClean="0"/>
              <a:t>Andrew J. DuBrin, 7</a:t>
            </a:r>
            <a:r>
              <a:rPr lang="en-US" baseline="30000" dirty="0" smtClean="0"/>
              <a:t>th</a:t>
            </a:r>
            <a:r>
              <a:rPr lang="en-US" dirty="0" smtClean="0"/>
              <a:t> Edition</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a:t>
            </a:fld>
            <a:endParaRPr lang="en-US" dirty="0"/>
          </a:p>
        </p:txBody>
      </p:sp>
    </p:spTree>
    <p:extLst>
      <p:ext uri="{BB962C8B-B14F-4D97-AF65-F5344CB8AC3E}">
        <p14:creationId xmlns:p14="http://schemas.microsoft.com/office/powerpoint/2010/main" xmlns="" val="3922351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Fiedler’s Theory</a:t>
            </a:r>
            <a:endParaRPr lang="en-US" dirty="0"/>
          </a:p>
        </p:txBody>
      </p:sp>
      <p:sp>
        <p:nvSpPr>
          <p:cNvPr id="3" name="Content Placeholder 2"/>
          <p:cNvSpPr>
            <a:spLocks noGrp="1"/>
          </p:cNvSpPr>
          <p:nvPr>
            <p:ph idx="1"/>
          </p:nvPr>
        </p:nvSpPr>
        <p:spPr/>
        <p:txBody>
          <a:bodyPr/>
          <a:lstStyle/>
          <a:p>
            <a:endParaRPr lang="en-US" dirty="0" smtClean="0"/>
          </a:p>
          <a:p>
            <a:r>
              <a:rPr lang="en-US" dirty="0" smtClean="0"/>
              <a:t>Fiedler’s work did prompt others to conduct studies about the contingency nature of leadership.</a:t>
            </a:r>
          </a:p>
          <a:p>
            <a:endParaRPr lang="en-US" dirty="0"/>
          </a:p>
          <a:p>
            <a:r>
              <a:rPr lang="en-US" dirty="0" smtClean="0"/>
              <a:t>Fiedler’s model/theory did alert leaders to the importance of sizing up the situation when working to gain control.</a:t>
            </a:r>
          </a:p>
          <a:p>
            <a:endParaRPr lang="en-US" dirty="0"/>
          </a:p>
          <a:p>
            <a:r>
              <a:rPr lang="en-US" dirty="0" smtClean="0"/>
              <a:t>However, Fiedler’s Contingency Theory was found to be too complicated to have had much of an impact on the majority of leaders.</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10</a:t>
            </a:fld>
            <a:endParaRPr lang="en-US"/>
          </a:p>
        </p:txBody>
      </p:sp>
    </p:spTree>
    <p:extLst>
      <p:ext uri="{BB962C8B-B14F-4D97-AF65-F5344CB8AC3E}">
        <p14:creationId xmlns:p14="http://schemas.microsoft.com/office/powerpoint/2010/main" xmlns="" val="2255128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Path-Goal Theory</a:t>
            </a:r>
            <a:endParaRPr lang="en-US" dirty="0"/>
          </a:p>
        </p:txBody>
      </p:sp>
      <p:sp>
        <p:nvSpPr>
          <p:cNvPr id="3" name="Content Placeholder 2"/>
          <p:cNvSpPr>
            <a:spLocks noGrp="1"/>
          </p:cNvSpPr>
          <p:nvPr>
            <p:ph idx="1"/>
          </p:nvPr>
        </p:nvSpPr>
        <p:spPr/>
        <p:txBody>
          <a:bodyPr/>
          <a:lstStyle/>
          <a:p>
            <a:r>
              <a:rPr lang="en-US" dirty="0" smtClean="0"/>
              <a:t>Developed by Robert House</a:t>
            </a:r>
          </a:p>
          <a:p>
            <a:endParaRPr lang="en-US" dirty="0"/>
          </a:p>
          <a:p>
            <a:r>
              <a:rPr lang="en-US" dirty="0" smtClean="0"/>
              <a:t>Specifies what a leader must do to achieve high productivity and morale in a given situation.  </a:t>
            </a:r>
          </a:p>
          <a:p>
            <a:endParaRPr lang="en-US" dirty="0"/>
          </a:p>
          <a:p>
            <a:r>
              <a:rPr lang="en-US" dirty="0" smtClean="0"/>
              <a:t>In general, the theory says a leader who attempts to “clear the path” to a goal for a group member tends to find the group member’s job satisfaction and performance increase.</a:t>
            </a:r>
          </a:p>
          <a:p>
            <a:pPr lvl="1"/>
            <a:r>
              <a:rPr lang="en-US" dirty="0" smtClean="0"/>
              <a:t>A leader should choose a leadership style that takes into account the group member characteristics and the task demands.</a:t>
            </a:r>
          </a:p>
          <a:p>
            <a:endParaRPr lang="en-US" dirty="0"/>
          </a:p>
          <a:p>
            <a:r>
              <a:rPr lang="en-US" dirty="0" smtClean="0"/>
              <a:t>The theory is based on the Expectancy Theory of Motivation.</a:t>
            </a:r>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11</a:t>
            </a:fld>
            <a:endParaRPr lang="en-US"/>
          </a:p>
        </p:txBody>
      </p:sp>
    </p:spTree>
    <p:extLst>
      <p:ext uri="{BB962C8B-B14F-4D97-AF65-F5344CB8AC3E}">
        <p14:creationId xmlns:p14="http://schemas.microsoft.com/office/powerpoint/2010/main" xmlns="" val="3293942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Path-Goal Theory</a:t>
            </a:r>
            <a:endParaRPr lang="en-US" dirty="0"/>
          </a:p>
        </p:txBody>
      </p:sp>
      <p:pic>
        <p:nvPicPr>
          <p:cNvPr id="5" name="Content Placeholder 4" descr="Figure 5.3.jpg"/>
          <p:cNvPicPr>
            <a:picLocks noGrp="1" noChangeAspect="1"/>
          </p:cNvPicPr>
          <p:nvPr>
            <p:ph idx="1"/>
          </p:nvPr>
        </p:nvPicPr>
        <p:blipFill>
          <a:blip r:embed="rId2" cstate="print"/>
          <a:stretch>
            <a:fillRect/>
          </a:stretch>
        </p:blipFill>
        <p:spPr>
          <a:xfrm>
            <a:off x="832442" y="1600200"/>
            <a:ext cx="6869515" cy="4800600"/>
          </a:xfrm>
        </p:spPr>
      </p:pic>
      <p:sp>
        <p:nvSpPr>
          <p:cNvPr id="4" name="Slide Number Placeholder 3"/>
          <p:cNvSpPr>
            <a:spLocks noGrp="1"/>
          </p:cNvSpPr>
          <p:nvPr>
            <p:ph type="sldNum" sz="quarter" idx="12"/>
          </p:nvPr>
        </p:nvSpPr>
        <p:spPr/>
        <p:txBody>
          <a:bodyPr/>
          <a:lstStyle/>
          <a:p>
            <a:fld id="{6E2D2B3B-882E-40F3-A32F-6DD516915044}" type="slidenum">
              <a:rPr lang="en-US" smtClean="0"/>
              <a:pPr/>
              <a:t>12</a:t>
            </a:fld>
            <a:endParaRPr lang="en-US"/>
          </a:p>
        </p:txBody>
      </p:sp>
    </p:spTree>
    <p:extLst>
      <p:ext uri="{BB962C8B-B14F-4D97-AF65-F5344CB8AC3E}">
        <p14:creationId xmlns:p14="http://schemas.microsoft.com/office/powerpoint/2010/main" xmlns="" val="3388687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Using Path-Goal Theory to Match Leadership Style to Situations</a:t>
            </a:r>
            <a:endParaRPr lang="en-US" sz="4000" dirty="0"/>
          </a:p>
        </p:txBody>
      </p:sp>
      <p:sp>
        <p:nvSpPr>
          <p:cNvPr id="3" name="Content Placeholder 2"/>
          <p:cNvSpPr>
            <a:spLocks noGrp="1"/>
          </p:cNvSpPr>
          <p:nvPr>
            <p:ph idx="1"/>
          </p:nvPr>
        </p:nvSpPr>
        <p:spPr/>
        <p:txBody>
          <a:bodyPr/>
          <a:lstStyle/>
          <a:p>
            <a:r>
              <a:rPr lang="en-US" b="1" dirty="0" smtClean="0"/>
              <a:t>DIRECTIVE</a:t>
            </a:r>
          </a:p>
          <a:p>
            <a:pPr lvl="1"/>
            <a:r>
              <a:rPr lang="en-US" dirty="0" smtClean="0"/>
              <a:t>Tasks are unclear</a:t>
            </a:r>
            <a:endParaRPr lang="en-US" dirty="0"/>
          </a:p>
          <a:p>
            <a:r>
              <a:rPr lang="en-US" b="1" dirty="0" smtClean="0"/>
              <a:t>SUPPORTIVE</a:t>
            </a:r>
          </a:p>
          <a:p>
            <a:pPr lvl="1"/>
            <a:r>
              <a:rPr lang="en-US" dirty="0" smtClean="0"/>
              <a:t>Tasks are frustrating and stressful, plus group members are apprehensive</a:t>
            </a:r>
            <a:endParaRPr lang="en-US" dirty="0"/>
          </a:p>
          <a:p>
            <a:r>
              <a:rPr lang="en-US" b="1" dirty="0" smtClean="0"/>
              <a:t>PARTICIPATIVE</a:t>
            </a:r>
          </a:p>
          <a:p>
            <a:pPr lvl="1"/>
            <a:r>
              <a:rPr lang="en-US" dirty="0" smtClean="0"/>
              <a:t>Tasks are non-repetitive and group members are capable and motivated</a:t>
            </a:r>
            <a:endParaRPr lang="en-US" dirty="0"/>
          </a:p>
          <a:p>
            <a:r>
              <a:rPr lang="en-US" b="1" dirty="0" smtClean="0"/>
              <a:t>ACHIEVEMENT-ORIENTED</a:t>
            </a:r>
          </a:p>
          <a:p>
            <a:pPr lvl="1"/>
            <a:r>
              <a:rPr lang="en-US" dirty="0" smtClean="0"/>
              <a:t>Tasks are unique or entrepreneurial and group members are competent and committed</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13</a:t>
            </a:fld>
            <a:endParaRPr lang="en-US"/>
          </a:p>
        </p:txBody>
      </p:sp>
    </p:spTree>
    <p:extLst>
      <p:ext uri="{BB962C8B-B14F-4D97-AF65-F5344CB8AC3E}">
        <p14:creationId xmlns:p14="http://schemas.microsoft.com/office/powerpoint/2010/main" xmlns="" val="511319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Path-Goal Theory</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basic tenets of the theory are on target.</a:t>
            </a:r>
          </a:p>
          <a:p>
            <a:endParaRPr lang="en-US" dirty="0" smtClean="0"/>
          </a:p>
          <a:p>
            <a:r>
              <a:rPr lang="en-US" dirty="0" smtClean="0"/>
              <a:t>Any comprehensive theory of leadership must include the idea that a leader’s actions have a major impact on the motivation and satisfaction of group members.</a:t>
            </a:r>
          </a:p>
          <a:p>
            <a:endParaRPr lang="en-US" dirty="0"/>
          </a:p>
          <a:p>
            <a:r>
              <a:rPr lang="en-US" dirty="0" smtClean="0"/>
              <a:t>The theory, however, has never attracted much interest from leaders or managers.</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14</a:t>
            </a:fld>
            <a:endParaRPr lang="en-US"/>
          </a:p>
        </p:txBody>
      </p:sp>
    </p:spTree>
    <p:extLst>
      <p:ext uri="{BB962C8B-B14F-4D97-AF65-F5344CB8AC3E}">
        <p14:creationId xmlns:p14="http://schemas.microsoft.com/office/powerpoint/2010/main" xmlns="" val="3184442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a:t>
            </a:r>
            <a:r>
              <a:rPr lang="en-US" dirty="0" err="1" smtClean="0"/>
              <a:t>Leadership</a:t>
            </a:r>
            <a:r>
              <a:rPr lang="en-US" baseline="30000" dirty="0" err="1" smtClean="0"/>
              <a:t>R</a:t>
            </a:r>
            <a:r>
              <a:rPr lang="en-US" dirty="0" smtClean="0"/>
              <a:t> (SL II)</a:t>
            </a:r>
            <a:endParaRPr lang="en-US" dirty="0"/>
          </a:p>
        </p:txBody>
      </p:sp>
      <p:sp>
        <p:nvSpPr>
          <p:cNvPr id="3" name="Content Placeholder 2"/>
          <p:cNvSpPr>
            <a:spLocks noGrp="1"/>
          </p:cNvSpPr>
          <p:nvPr>
            <p:ph idx="1"/>
          </p:nvPr>
        </p:nvSpPr>
        <p:spPr/>
        <p:txBody>
          <a:bodyPr>
            <a:normAutofit lnSpcReduction="10000"/>
          </a:bodyPr>
          <a:lstStyle/>
          <a:p>
            <a:r>
              <a:rPr lang="en-US" dirty="0" smtClean="0"/>
              <a:t>Developed by Kenneth Blanchard and colleagues.</a:t>
            </a:r>
          </a:p>
          <a:p>
            <a:endParaRPr lang="en-US" dirty="0" smtClean="0"/>
          </a:p>
          <a:p>
            <a:r>
              <a:rPr lang="en-US" dirty="0" smtClean="0"/>
              <a:t>Primary focus is on the characteristics of group members – and – matching leadership style to those characteristics.</a:t>
            </a:r>
          </a:p>
          <a:p>
            <a:endParaRPr lang="en-US" dirty="0" smtClean="0"/>
          </a:p>
          <a:p>
            <a:r>
              <a:rPr lang="en-US" dirty="0" smtClean="0"/>
              <a:t>SLII is designed to increase the frequency and quality of conversations about performance and professional development between leaders and group members so that:</a:t>
            </a:r>
          </a:p>
          <a:p>
            <a:pPr lvl="1"/>
            <a:r>
              <a:rPr lang="en-US" b="1" i="1" dirty="0" smtClean="0"/>
              <a:t>Competence</a:t>
            </a:r>
            <a:r>
              <a:rPr lang="en-US" i="1" dirty="0" smtClean="0"/>
              <a:t> is developed.</a:t>
            </a:r>
          </a:p>
          <a:p>
            <a:pPr lvl="1"/>
            <a:r>
              <a:rPr lang="en-US" b="1" i="1" dirty="0" smtClean="0"/>
              <a:t>Commitment</a:t>
            </a:r>
            <a:r>
              <a:rPr lang="en-US" i="1" dirty="0" smtClean="0"/>
              <a:t> takes place.</a:t>
            </a:r>
          </a:p>
          <a:p>
            <a:pPr lvl="1"/>
            <a:r>
              <a:rPr lang="en-US" b="1" i="1" dirty="0" smtClean="0"/>
              <a:t>Turnover</a:t>
            </a:r>
            <a:r>
              <a:rPr lang="en-US" i="1" dirty="0" smtClean="0"/>
              <a:t> among talented group members is reduced.</a:t>
            </a:r>
          </a:p>
          <a:p>
            <a:pPr lvl="1"/>
            <a:endParaRPr lang="en-US" dirty="0"/>
          </a:p>
          <a:p>
            <a:r>
              <a:rPr lang="en-US" dirty="0" smtClean="0"/>
              <a:t>SLII is particularly applicable to front-line leaders, such as supervisors and team leaders.</a:t>
            </a:r>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15</a:t>
            </a:fld>
            <a:endParaRPr lang="en-US"/>
          </a:p>
        </p:txBody>
      </p:sp>
    </p:spTree>
    <p:extLst>
      <p:ext uri="{BB962C8B-B14F-4D97-AF65-F5344CB8AC3E}">
        <p14:creationId xmlns:p14="http://schemas.microsoft.com/office/powerpoint/2010/main" xmlns="" val="1570664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 of SLII</a:t>
            </a:r>
            <a:endParaRPr lang="en-US" dirty="0"/>
          </a:p>
        </p:txBody>
      </p:sp>
      <p:sp>
        <p:nvSpPr>
          <p:cNvPr id="3" name="Content Placeholder 2"/>
          <p:cNvSpPr>
            <a:spLocks noGrp="1"/>
          </p:cNvSpPr>
          <p:nvPr>
            <p:ph idx="1"/>
          </p:nvPr>
        </p:nvSpPr>
        <p:spPr>
          <a:xfrm>
            <a:off x="457200" y="1600200"/>
            <a:ext cx="7620000" cy="894425"/>
          </a:xfrm>
        </p:spPr>
        <p:txBody>
          <a:bodyPr/>
          <a:lstStyle/>
          <a:p>
            <a:r>
              <a:rPr lang="en-US" dirty="0" smtClean="0"/>
              <a:t>The basis for effective leadership is managing the relationship between a leader and a group member on a given task.</a:t>
            </a:r>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16</a:t>
            </a:fld>
            <a:endParaRPr lang="en-US"/>
          </a:p>
        </p:txBody>
      </p:sp>
      <p:pic>
        <p:nvPicPr>
          <p:cNvPr id="5" name="Picture 4" descr="Figure 5.4.jpg"/>
          <p:cNvPicPr>
            <a:picLocks noChangeAspect="1"/>
          </p:cNvPicPr>
          <p:nvPr/>
        </p:nvPicPr>
        <p:blipFill>
          <a:blip r:embed="rId2" cstate="print"/>
          <a:stretch>
            <a:fillRect/>
          </a:stretch>
        </p:blipFill>
        <p:spPr>
          <a:xfrm>
            <a:off x="1246942" y="2494625"/>
            <a:ext cx="5597741" cy="4067589"/>
          </a:xfrm>
          <a:prstGeom prst="rect">
            <a:avLst/>
          </a:prstGeom>
        </p:spPr>
      </p:pic>
    </p:spTree>
    <p:extLst>
      <p:ext uri="{BB962C8B-B14F-4D97-AF65-F5344CB8AC3E}">
        <p14:creationId xmlns:p14="http://schemas.microsoft.com/office/powerpoint/2010/main" xmlns="" val="3250539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 of SLII</a:t>
            </a:r>
            <a:endParaRPr lang="en-US" dirty="0"/>
          </a:p>
        </p:txBody>
      </p:sp>
      <p:sp>
        <p:nvSpPr>
          <p:cNvPr id="3" name="Content Placeholder 2"/>
          <p:cNvSpPr>
            <a:spLocks noGrp="1"/>
          </p:cNvSpPr>
          <p:nvPr>
            <p:ph idx="1"/>
          </p:nvPr>
        </p:nvSpPr>
        <p:spPr/>
        <p:txBody>
          <a:bodyPr>
            <a:normAutofit/>
          </a:bodyPr>
          <a:lstStyle/>
          <a:p>
            <a:r>
              <a:rPr lang="en-US" dirty="0" smtClean="0"/>
              <a:t>Effective leadership depends on two independent behaviors:</a:t>
            </a:r>
            <a:endParaRPr lang="en-US" dirty="0"/>
          </a:p>
          <a:p>
            <a:pPr lvl="1"/>
            <a:r>
              <a:rPr lang="en-US" b="1" dirty="0" smtClean="0"/>
              <a:t>Supporting</a:t>
            </a:r>
            <a:r>
              <a:rPr lang="en-US" dirty="0" smtClean="0"/>
              <a:t> Behaviors</a:t>
            </a:r>
          </a:p>
          <a:p>
            <a:pPr lvl="2"/>
            <a:r>
              <a:rPr lang="en-US" dirty="0" smtClean="0"/>
              <a:t>Listening</a:t>
            </a:r>
          </a:p>
          <a:p>
            <a:pPr lvl="2"/>
            <a:r>
              <a:rPr lang="en-US" dirty="0" smtClean="0"/>
              <a:t>Giving Recognition</a:t>
            </a:r>
          </a:p>
          <a:p>
            <a:pPr lvl="2"/>
            <a:r>
              <a:rPr lang="en-US" dirty="0" smtClean="0"/>
              <a:t>Communicating</a:t>
            </a:r>
          </a:p>
          <a:p>
            <a:pPr lvl="2"/>
            <a:r>
              <a:rPr lang="en-US" dirty="0" smtClean="0"/>
              <a:t>Encouraging</a:t>
            </a:r>
          </a:p>
          <a:p>
            <a:pPr lvl="2"/>
            <a:r>
              <a:rPr lang="en-US" dirty="0" smtClean="0"/>
              <a:t>Coaching</a:t>
            </a:r>
            <a:endParaRPr lang="en-US" dirty="0"/>
          </a:p>
          <a:p>
            <a:pPr lvl="1"/>
            <a:r>
              <a:rPr lang="en-US" b="1" dirty="0" smtClean="0"/>
              <a:t>Directing</a:t>
            </a:r>
            <a:r>
              <a:rPr lang="en-US" dirty="0" smtClean="0"/>
              <a:t> Behaviors</a:t>
            </a:r>
          </a:p>
          <a:p>
            <a:pPr lvl="2"/>
            <a:r>
              <a:rPr lang="en-US" dirty="0" smtClean="0"/>
              <a:t>Giving Explicit Directions</a:t>
            </a:r>
          </a:p>
          <a:p>
            <a:pPr lvl="2"/>
            <a:r>
              <a:rPr lang="en-US" dirty="0" smtClean="0"/>
              <a:t>Controlling</a:t>
            </a:r>
          </a:p>
          <a:p>
            <a:pPr lvl="2"/>
            <a:r>
              <a:rPr lang="en-US" dirty="0" smtClean="0"/>
              <a:t>Supervising</a:t>
            </a:r>
          </a:p>
          <a:p>
            <a:pPr lvl="2"/>
            <a:r>
              <a:rPr lang="en-US" dirty="0" smtClean="0"/>
              <a:t>Ruling</a:t>
            </a:r>
          </a:p>
          <a:p>
            <a:pPr lvl="2"/>
            <a:r>
              <a:rPr lang="en-US" dirty="0" smtClean="0"/>
              <a:t>Regulating</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17</a:t>
            </a:fld>
            <a:endParaRPr lang="en-US"/>
          </a:p>
        </p:txBody>
      </p:sp>
    </p:spTree>
    <p:extLst>
      <p:ext uri="{BB962C8B-B14F-4D97-AF65-F5344CB8AC3E}">
        <p14:creationId xmlns:p14="http://schemas.microsoft.com/office/powerpoint/2010/main" xmlns="" val="305294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SL II</a:t>
            </a:r>
            <a:endParaRPr lang="en-US" dirty="0"/>
          </a:p>
        </p:txBody>
      </p:sp>
      <p:sp>
        <p:nvSpPr>
          <p:cNvPr id="3" name="Content Placeholder 2"/>
          <p:cNvSpPr>
            <a:spLocks noGrp="1"/>
          </p:cNvSpPr>
          <p:nvPr>
            <p:ph idx="1"/>
          </p:nvPr>
        </p:nvSpPr>
        <p:spPr/>
        <p:txBody>
          <a:bodyPr>
            <a:normAutofit fontScale="92500" lnSpcReduction="10000"/>
          </a:bodyPr>
          <a:lstStyle/>
          <a:p>
            <a:pPr marL="114300" indent="0">
              <a:buNone/>
            </a:pPr>
            <a:endParaRPr lang="en-US" dirty="0" smtClean="0"/>
          </a:p>
          <a:p>
            <a:r>
              <a:rPr lang="en-US" dirty="0" smtClean="0"/>
              <a:t>Represents a consensus of thinking about leadership behavior in relation to group members.</a:t>
            </a:r>
          </a:p>
          <a:p>
            <a:endParaRPr lang="en-US" dirty="0" smtClean="0"/>
          </a:p>
          <a:p>
            <a:r>
              <a:rPr lang="en-US" dirty="0" smtClean="0"/>
              <a:t>No one style is best.</a:t>
            </a:r>
          </a:p>
          <a:p>
            <a:endParaRPr lang="en-US" dirty="0" smtClean="0"/>
          </a:p>
          <a:p>
            <a:r>
              <a:rPr lang="en-US" dirty="0" smtClean="0"/>
              <a:t>An effective leader uses all styles, depending on the situation and the individual group member.</a:t>
            </a:r>
          </a:p>
          <a:p>
            <a:endParaRPr lang="en-US" dirty="0" smtClean="0"/>
          </a:p>
          <a:p>
            <a:r>
              <a:rPr lang="en-US" dirty="0" smtClean="0"/>
              <a:t>Is challenging to apply SLII consistently because leaders must “stay tuned” and tasks shift rapidly.</a:t>
            </a:r>
          </a:p>
          <a:p>
            <a:endParaRPr lang="en-US" dirty="0"/>
          </a:p>
          <a:p>
            <a:r>
              <a:rPr lang="en-US" dirty="0" smtClean="0"/>
              <a:t>However, the model has become a basis for leadership training as the model builds on other explanations of leadership that emphasize the role of task and relationship behaviors.</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18</a:t>
            </a:fld>
            <a:endParaRPr lang="en-US"/>
          </a:p>
        </p:txBody>
      </p:sp>
    </p:spTree>
    <p:extLst>
      <p:ext uri="{BB962C8B-B14F-4D97-AF65-F5344CB8AC3E}">
        <p14:creationId xmlns:p14="http://schemas.microsoft.com/office/powerpoint/2010/main" xmlns="" val="75625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Normative Decision Model</a:t>
            </a:r>
            <a:endParaRPr lang="en-US" dirty="0"/>
          </a:p>
        </p:txBody>
      </p:sp>
      <p:sp>
        <p:nvSpPr>
          <p:cNvPr id="3" name="Content Placeholder 2"/>
          <p:cNvSpPr>
            <a:spLocks noGrp="1"/>
          </p:cNvSpPr>
          <p:nvPr>
            <p:ph idx="1"/>
          </p:nvPr>
        </p:nvSpPr>
        <p:spPr/>
        <p:txBody>
          <a:bodyPr/>
          <a:lstStyle/>
          <a:p>
            <a:r>
              <a:rPr lang="en-US" dirty="0" smtClean="0"/>
              <a:t>See Figure 5-5 in Book on page 156</a:t>
            </a:r>
          </a:p>
          <a:p>
            <a:endParaRPr lang="en-US" dirty="0" smtClean="0"/>
          </a:p>
          <a:p>
            <a:r>
              <a:rPr lang="en-US" dirty="0" smtClean="0"/>
              <a:t>Leaders must choose a style that elicits the correct degree of group participation when making decisions.</a:t>
            </a:r>
          </a:p>
          <a:p>
            <a:endParaRPr lang="en-US" dirty="0" smtClean="0"/>
          </a:p>
          <a:p>
            <a:r>
              <a:rPr lang="en-US" dirty="0" smtClean="0"/>
              <a:t>Views leadership as a decision-making process where the leader examines the elements involved in the situation in order to determine the most effective decision-making style.</a:t>
            </a:r>
          </a:p>
          <a:p>
            <a:endParaRPr lang="en-US" dirty="0"/>
          </a:p>
          <a:p>
            <a:r>
              <a:rPr lang="en-US" dirty="0" smtClean="0"/>
              <a:t>Model includes:</a:t>
            </a:r>
          </a:p>
          <a:p>
            <a:pPr lvl="1"/>
            <a:r>
              <a:rPr lang="en-US" dirty="0" smtClean="0"/>
              <a:t>Five decision-making styles</a:t>
            </a:r>
          </a:p>
          <a:p>
            <a:pPr lvl="1"/>
            <a:r>
              <a:rPr lang="en-US" dirty="0" smtClean="0"/>
              <a:t>Seven situational factors</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19</a:t>
            </a:fld>
            <a:endParaRPr lang="en-US"/>
          </a:p>
        </p:txBody>
      </p:sp>
    </p:spTree>
    <p:extLst>
      <p:ext uri="{BB962C8B-B14F-4D97-AF65-F5344CB8AC3E}">
        <p14:creationId xmlns:p14="http://schemas.microsoft.com/office/powerpoint/2010/main" xmlns="" val="1785399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endParaRPr lang="en-US" dirty="0" smtClean="0"/>
          </a:p>
          <a:p>
            <a:r>
              <a:rPr lang="en-US" dirty="0" smtClean="0"/>
              <a:t>Describe how the situation influences the choice of leadership objectives.</a:t>
            </a:r>
          </a:p>
          <a:p>
            <a:r>
              <a:rPr lang="en-US" dirty="0" smtClean="0"/>
              <a:t>Present an overview of the contingency theory of leadership effectiveness.</a:t>
            </a:r>
          </a:p>
          <a:p>
            <a:r>
              <a:rPr lang="en-US" dirty="0" smtClean="0"/>
              <a:t>Explain the Path-Goal Theory of leadership effectiveness.</a:t>
            </a:r>
          </a:p>
          <a:p>
            <a:r>
              <a:rPr lang="en-US" dirty="0" smtClean="0"/>
              <a:t>Explain Situational </a:t>
            </a:r>
            <a:r>
              <a:rPr lang="en-US" dirty="0" err="1" smtClean="0"/>
              <a:t>Leadership</a:t>
            </a:r>
            <a:r>
              <a:rPr lang="en-US" baseline="30000" dirty="0" err="1" smtClean="0"/>
              <a:t>R</a:t>
            </a:r>
            <a:r>
              <a:rPr lang="en-US" dirty="0" smtClean="0"/>
              <a:t> II (SLII).</a:t>
            </a:r>
          </a:p>
          <a:p>
            <a:r>
              <a:rPr lang="en-US" dirty="0" smtClean="0"/>
              <a:t>Use the Normative Decision Model to determine the most appropriate decision-making style in a given situation.</a:t>
            </a:r>
          </a:p>
          <a:p>
            <a:r>
              <a:rPr lang="en-US" dirty="0" smtClean="0"/>
              <a:t>Explain the basics of leadership during a crisis.</a:t>
            </a:r>
          </a:p>
          <a:p>
            <a:r>
              <a:rPr lang="en-US" dirty="0" smtClean="0"/>
              <a:t>Explain how evidence-based leadership can contribute to contingency and situational leadership.</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a:t>
            </a:fld>
            <a:endParaRPr lang="en-US"/>
          </a:p>
        </p:txBody>
      </p:sp>
    </p:spTree>
    <p:extLst>
      <p:ext uri="{BB962C8B-B14F-4D97-AF65-F5344CB8AC3E}">
        <p14:creationId xmlns:p14="http://schemas.microsoft.com/office/powerpoint/2010/main" xmlns="" val="570031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Decision-Making Styles</a:t>
            </a:r>
            <a:br>
              <a:rPr lang="en-US" dirty="0" smtClean="0"/>
            </a:br>
            <a:r>
              <a:rPr lang="en-US" dirty="0" smtClean="0"/>
              <a:t>           </a:t>
            </a:r>
            <a:r>
              <a:rPr lang="en-US" sz="2000" i="1" dirty="0" smtClean="0"/>
              <a:t>What differs is the degree of group member participation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Decide</a:t>
            </a:r>
          </a:p>
          <a:p>
            <a:pPr lvl="1"/>
            <a:r>
              <a:rPr lang="en-US" dirty="0" smtClean="0"/>
              <a:t>Leader makes decision alone and announces it</a:t>
            </a:r>
          </a:p>
          <a:p>
            <a:r>
              <a:rPr lang="en-US" b="1" dirty="0" smtClean="0"/>
              <a:t>Consult (Individually)</a:t>
            </a:r>
          </a:p>
          <a:p>
            <a:pPr lvl="1"/>
            <a:r>
              <a:rPr lang="en-US" dirty="0" smtClean="0"/>
              <a:t>Leader works with each group member individually to gather their suggestions – and makes decision alone</a:t>
            </a:r>
          </a:p>
          <a:p>
            <a:r>
              <a:rPr lang="en-US" b="1" dirty="0" smtClean="0"/>
              <a:t>Consult (Group)</a:t>
            </a:r>
          </a:p>
          <a:p>
            <a:pPr lvl="1"/>
            <a:r>
              <a:rPr lang="en-US" dirty="0" smtClean="0"/>
              <a:t>Leader works with group members as a group in a meeting, gathers suggestions – and makes decision alone</a:t>
            </a:r>
          </a:p>
          <a:p>
            <a:r>
              <a:rPr lang="en-US" b="1" dirty="0" smtClean="0"/>
              <a:t>Facilitate</a:t>
            </a:r>
          </a:p>
          <a:p>
            <a:pPr lvl="1"/>
            <a:r>
              <a:rPr lang="en-US" dirty="0" smtClean="0"/>
              <a:t>Leader presents problem to group, facilitates discussion, gathers input, ensures they don’t favor their individual decision</a:t>
            </a:r>
          </a:p>
          <a:p>
            <a:r>
              <a:rPr lang="en-US" b="1" dirty="0" smtClean="0"/>
              <a:t>Delegate</a:t>
            </a:r>
          </a:p>
          <a:p>
            <a:pPr lvl="1"/>
            <a:r>
              <a:rPr lang="en-US" dirty="0" smtClean="0"/>
              <a:t>Leader permits group members to make the decision, works behind the scenes, does set limits but allows group members to work autonomously</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20</a:t>
            </a:fld>
            <a:endParaRPr lang="en-US"/>
          </a:p>
        </p:txBody>
      </p:sp>
    </p:spTree>
    <p:extLst>
      <p:ext uri="{BB962C8B-B14F-4D97-AF65-F5344CB8AC3E}">
        <p14:creationId xmlns:p14="http://schemas.microsoft.com/office/powerpoint/2010/main" xmlns="" val="2807439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Contingency/Situational Factors</a:t>
            </a:r>
            <a:endParaRPr lang="en-US" dirty="0"/>
          </a:p>
        </p:txBody>
      </p:sp>
      <p:sp>
        <p:nvSpPr>
          <p:cNvPr id="3" name="Content Placeholder 2"/>
          <p:cNvSpPr>
            <a:spLocks noGrp="1"/>
          </p:cNvSpPr>
          <p:nvPr>
            <p:ph idx="1"/>
          </p:nvPr>
        </p:nvSpPr>
        <p:spPr/>
        <p:txBody>
          <a:bodyPr>
            <a:normAutofit lnSpcReduction="10000"/>
          </a:bodyPr>
          <a:lstStyle/>
          <a:p>
            <a:endParaRPr lang="en-US" b="1" dirty="0" smtClean="0"/>
          </a:p>
          <a:p>
            <a:r>
              <a:rPr lang="en-US" b="1" dirty="0" smtClean="0"/>
              <a:t>Decision Significance </a:t>
            </a:r>
            <a:r>
              <a:rPr lang="en-US" dirty="0" smtClean="0"/>
              <a:t>to the success of a project or the organization</a:t>
            </a:r>
          </a:p>
          <a:p>
            <a:r>
              <a:rPr lang="en-US" b="1" dirty="0" smtClean="0"/>
              <a:t>Importance of Commitment </a:t>
            </a:r>
            <a:r>
              <a:rPr lang="en-US" dirty="0" smtClean="0"/>
              <a:t>of the team to the decision</a:t>
            </a:r>
            <a:endParaRPr lang="en-US" b="1" dirty="0" smtClean="0"/>
          </a:p>
          <a:p>
            <a:r>
              <a:rPr lang="en-US" b="1" dirty="0" smtClean="0"/>
              <a:t>Leader Expertise </a:t>
            </a:r>
            <a:r>
              <a:rPr lang="en-US" dirty="0" smtClean="0"/>
              <a:t>and knowledge in relation to the problem</a:t>
            </a:r>
            <a:endParaRPr lang="en-US" b="1" dirty="0" smtClean="0"/>
          </a:p>
          <a:p>
            <a:r>
              <a:rPr lang="en-US" b="1" dirty="0" smtClean="0"/>
              <a:t>Likelihood of Commitment </a:t>
            </a:r>
            <a:r>
              <a:rPr lang="en-US" dirty="0" smtClean="0"/>
              <a:t>of the team to a decision if the leader makes the decision on his/her own</a:t>
            </a:r>
            <a:endParaRPr lang="en-US" b="1" dirty="0" smtClean="0"/>
          </a:p>
          <a:p>
            <a:r>
              <a:rPr lang="en-US" b="1" dirty="0" smtClean="0"/>
              <a:t>Group Support</a:t>
            </a:r>
            <a:r>
              <a:rPr lang="en-US" dirty="0" smtClean="0"/>
              <a:t> of the team in relation to the organization’s objectives at stake in the problem</a:t>
            </a:r>
            <a:endParaRPr lang="en-US" b="1" dirty="0" smtClean="0"/>
          </a:p>
          <a:p>
            <a:r>
              <a:rPr lang="en-US" b="1" dirty="0" smtClean="0"/>
              <a:t>Group Expertise </a:t>
            </a:r>
            <a:r>
              <a:rPr lang="en-US" dirty="0" smtClean="0"/>
              <a:t>of the team members in relation to the problem</a:t>
            </a:r>
            <a:endParaRPr lang="en-US" b="1" dirty="0" smtClean="0"/>
          </a:p>
          <a:p>
            <a:r>
              <a:rPr lang="en-US" b="1" dirty="0" smtClean="0"/>
              <a:t>Team Competence </a:t>
            </a:r>
            <a:r>
              <a:rPr lang="en-US" dirty="0" smtClean="0"/>
              <a:t>of the team members ability to work together in solving problems</a:t>
            </a:r>
            <a:endParaRPr lang="en-US" b="1"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21</a:t>
            </a:fld>
            <a:endParaRPr lang="en-US"/>
          </a:p>
        </p:txBody>
      </p:sp>
    </p:spTree>
    <p:extLst>
      <p:ext uri="{BB962C8B-B14F-4D97-AF65-F5344CB8AC3E}">
        <p14:creationId xmlns:p14="http://schemas.microsoft.com/office/powerpoint/2010/main" xmlns="" val="2411042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the Normative Decision Model</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Has been shown to lead to increased decision-making effectiveness.</a:t>
            </a:r>
          </a:p>
          <a:p>
            <a:r>
              <a:rPr lang="en-US" dirty="0" smtClean="0"/>
              <a:t>Leaders who consistently use the model are typically seen to be more effective leaders in that they have increased the effectiveness of their decision making.</a:t>
            </a:r>
          </a:p>
          <a:p>
            <a:endParaRPr lang="en-US" dirty="0"/>
          </a:p>
          <a:p>
            <a:r>
              <a:rPr lang="en-US" dirty="0" smtClean="0"/>
              <a:t>Assessing the situational factors can be challenging – and – typically relies on intuition and distorted thinking.</a:t>
            </a:r>
          </a:p>
          <a:p>
            <a:r>
              <a:rPr lang="en-US" dirty="0" smtClean="0"/>
              <a:t>Using the model requires much time.</a:t>
            </a:r>
          </a:p>
          <a:p>
            <a:r>
              <a:rPr lang="en-US" dirty="0" smtClean="0"/>
              <a:t>Model does not deal with charismatic or transformational leadership.</a:t>
            </a:r>
          </a:p>
        </p:txBody>
      </p:sp>
      <p:sp>
        <p:nvSpPr>
          <p:cNvPr id="4" name="Slide Number Placeholder 3"/>
          <p:cNvSpPr>
            <a:spLocks noGrp="1"/>
          </p:cNvSpPr>
          <p:nvPr>
            <p:ph type="sldNum" sz="quarter" idx="12"/>
          </p:nvPr>
        </p:nvSpPr>
        <p:spPr/>
        <p:txBody>
          <a:bodyPr/>
          <a:lstStyle/>
          <a:p>
            <a:fld id="{6E2D2B3B-882E-40F3-A32F-6DD516915044}" type="slidenum">
              <a:rPr lang="en-US" smtClean="0"/>
              <a:pPr/>
              <a:t>22</a:t>
            </a:fld>
            <a:endParaRPr lang="en-US"/>
          </a:p>
        </p:txBody>
      </p:sp>
    </p:spTree>
    <p:extLst>
      <p:ext uri="{BB962C8B-B14F-4D97-AF65-F5344CB8AC3E}">
        <p14:creationId xmlns:p14="http://schemas.microsoft.com/office/powerpoint/2010/main" xmlns="" val="2772705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Leader-Member Exchange (LMX)</a:t>
            </a:r>
            <a:endParaRPr lang="en-US" dirty="0"/>
          </a:p>
        </p:txBody>
      </p:sp>
      <p:sp>
        <p:nvSpPr>
          <p:cNvPr id="3" name="Content Placeholder 2"/>
          <p:cNvSpPr>
            <a:spLocks noGrp="1"/>
          </p:cNvSpPr>
          <p:nvPr>
            <p:ph idx="1"/>
          </p:nvPr>
        </p:nvSpPr>
        <p:spPr/>
        <p:txBody>
          <a:bodyPr/>
          <a:lstStyle/>
          <a:p>
            <a:endParaRPr lang="en-US" dirty="0" smtClean="0"/>
          </a:p>
          <a:p>
            <a:r>
              <a:rPr lang="en-US" dirty="0" smtClean="0"/>
              <a:t>Another perspective on the contingency approach.</a:t>
            </a:r>
          </a:p>
          <a:p>
            <a:endParaRPr lang="en-US" dirty="0"/>
          </a:p>
          <a:p>
            <a:r>
              <a:rPr lang="en-US" dirty="0" smtClean="0"/>
              <a:t>Leaders who adapt their style to different individuals within the group, or have different quality relationships with individual group members, are essentially practicing contingency leadership.  </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23</a:t>
            </a:fld>
            <a:endParaRPr lang="en-US"/>
          </a:p>
        </p:txBody>
      </p:sp>
    </p:spTree>
    <p:extLst>
      <p:ext uri="{BB962C8B-B14F-4D97-AF65-F5344CB8AC3E}">
        <p14:creationId xmlns:p14="http://schemas.microsoft.com/office/powerpoint/2010/main" xmlns="" val="2851944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LMX Conclusions</a:t>
            </a:r>
            <a:endParaRPr lang="en-US" dirty="0"/>
          </a:p>
        </p:txBody>
      </p:sp>
      <p:sp>
        <p:nvSpPr>
          <p:cNvPr id="3" name="Content Placeholder 2"/>
          <p:cNvSpPr>
            <a:spLocks noGrp="1"/>
          </p:cNvSpPr>
          <p:nvPr>
            <p:ph idx="1"/>
          </p:nvPr>
        </p:nvSpPr>
        <p:spPr/>
        <p:txBody>
          <a:bodyPr/>
          <a:lstStyle/>
          <a:p>
            <a:r>
              <a:rPr lang="en-US" dirty="0" smtClean="0"/>
              <a:t>Leaders tend to give members of their </a:t>
            </a:r>
            <a:r>
              <a:rPr lang="en-US" i="1" dirty="0" smtClean="0"/>
              <a:t>in-group </a:t>
            </a:r>
            <a:r>
              <a:rPr lang="en-US" dirty="0" smtClean="0"/>
              <a:t>more favorable performance ratings than they give to </a:t>
            </a:r>
            <a:r>
              <a:rPr lang="en-US" i="1" dirty="0" smtClean="0"/>
              <a:t>out-group </a:t>
            </a:r>
            <a:r>
              <a:rPr lang="en-US" dirty="0" smtClean="0"/>
              <a:t>members, even when objective performance is the same.</a:t>
            </a:r>
          </a:p>
          <a:p>
            <a:r>
              <a:rPr lang="en-US" dirty="0" smtClean="0"/>
              <a:t>Leaders do not always develop entirely different relationships with each group member, but may respond the same way to a few members of the group.</a:t>
            </a:r>
          </a:p>
          <a:p>
            <a:r>
              <a:rPr lang="en-US" dirty="0" smtClean="0"/>
              <a:t>Larger groups tend to result in differences with respect to leader-member exchanges.  </a:t>
            </a:r>
          </a:p>
          <a:p>
            <a:r>
              <a:rPr lang="en-US" dirty="0" smtClean="0"/>
              <a:t>Managers are more likely to use </a:t>
            </a:r>
            <a:r>
              <a:rPr lang="en-US" i="1" dirty="0" smtClean="0"/>
              <a:t>servant leadership </a:t>
            </a:r>
            <a:r>
              <a:rPr lang="en-US" dirty="0" smtClean="0"/>
              <a:t>in groups with whom the leader has high-quality exchanges.</a:t>
            </a:r>
          </a:p>
          <a:p>
            <a:r>
              <a:rPr lang="en-US" dirty="0" smtClean="0"/>
              <a:t>Leaders are more likely to use </a:t>
            </a:r>
            <a:r>
              <a:rPr lang="en-US" i="1" dirty="0" smtClean="0"/>
              <a:t>empowerment</a:t>
            </a:r>
            <a:r>
              <a:rPr lang="en-US" dirty="0" smtClean="0"/>
              <a:t> with group members with whom they have high-quality exchanges.</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24</a:t>
            </a:fld>
            <a:endParaRPr lang="en-US"/>
          </a:p>
        </p:txBody>
      </p:sp>
    </p:spTree>
    <p:extLst>
      <p:ext uri="{BB962C8B-B14F-4D97-AF65-F5344CB8AC3E}">
        <p14:creationId xmlns:p14="http://schemas.microsoft.com/office/powerpoint/2010/main" xmlns="" val="2524019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During a Crisis</a:t>
            </a:r>
            <a:endParaRPr lang="en-US" dirty="0"/>
          </a:p>
        </p:txBody>
      </p:sp>
      <p:sp>
        <p:nvSpPr>
          <p:cNvPr id="3" name="Content Placeholder 2"/>
          <p:cNvSpPr>
            <a:spLocks noGrp="1"/>
          </p:cNvSpPr>
          <p:nvPr>
            <p:ph idx="1"/>
          </p:nvPr>
        </p:nvSpPr>
        <p:spPr/>
        <p:txBody>
          <a:bodyPr/>
          <a:lstStyle/>
          <a:p>
            <a:r>
              <a:rPr lang="en-US" dirty="0" smtClean="0"/>
              <a:t>Crisis leadership is the process of leading group members through a sudden and largely unanticipated, intensely negative, and emotionally draining circumstance.</a:t>
            </a:r>
          </a:p>
          <a:p>
            <a:r>
              <a:rPr lang="en-US" i="1" dirty="0" smtClean="0"/>
              <a:t>Be decisive</a:t>
            </a:r>
          </a:p>
          <a:p>
            <a:r>
              <a:rPr lang="en-US" i="1" dirty="0" smtClean="0"/>
              <a:t>Lead with compassion</a:t>
            </a:r>
          </a:p>
          <a:p>
            <a:r>
              <a:rPr lang="en-US" i="1" dirty="0" smtClean="0"/>
              <a:t>Reestablish the usual work routine</a:t>
            </a:r>
          </a:p>
          <a:p>
            <a:r>
              <a:rPr lang="en-US" i="1" dirty="0" smtClean="0"/>
              <a:t>Avoid a circle-the-wagons mentality</a:t>
            </a:r>
          </a:p>
          <a:p>
            <a:r>
              <a:rPr lang="en-US" i="1" dirty="0" smtClean="0"/>
              <a:t>Display optimism</a:t>
            </a:r>
          </a:p>
          <a:p>
            <a:r>
              <a:rPr lang="en-US" i="1" dirty="0" smtClean="0"/>
              <a:t>Prevent the crisis through disaster planning</a:t>
            </a:r>
          </a:p>
          <a:p>
            <a:r>
              <a:rPr lang="en-US" i="1" dirty="0" smtClean="0"/>
              <a:t>Provide stable performance</a:t>
            </a:r>
          </a:p>
          <a:p>
            <a:r>
              <a:rPr lang="en-US" i="1" dirty="0" smtClean="0"/>
              <a:t>Be a transformational leader</a:t>
            </a:r>
            <a:endParaRPr lang="en-US" i="1"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25</a:t>
            </a:fld>
            <a:endParaRPr lang="en-US"/>
          </a:p>
        </p:txBody>
      </p:sp>
    </p:spTree>
    <p:extLst>
      <p:ext uri="{BB962C8B-B14F-4D97-AF65-F5344CB8AC3E}">
        <p14:creationId xmlns:p14="http://schemas.microsoft.com/office/powerpoint/2010/main" xmlns="" val="1626779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Evidence-Based Leadership</a:t>
            </a:r>
            <a:endParaRPr lang="en-US" dirty="0"/>
          </a:p>
        </p:txBody>
      </p:sp>
      <p:sp>
        <p:nvSpPr>
          <p:cNvPr id="3" name="Content Placeholder 2"/>
          <p:cNvSpPr>
            <a:spLocks noGrp="1"/>
          </p:cNvSpPr>
          <p:nvPr>
            <p:ph idx="1"/>
          </p:nvPr>
        </p:nvSpPr>
        <p:spPr/>
        <p:txBody>
          <a:bodyPr/>
          <a:lstStyle/>
          <a:p>
            <a:r>
              <a:rPr lang="en-US" dirty="0" smtClean="0"/>
              <a:t>Before taking action, a leader asks “</a:t>
            </a:r>
            <a:r>
              <a:rPr lang="en-US" i="1" dirty="0" smtClean="0"/>
              <a:t>What does the research literature tell me is most likely to work in this situation?”</a:t>
            </a:r>
            <a:endParaRPr lang="en-US" dirty="0" smtClean="0"/>
          </a:p>
          <a:p>
            <a:endParaRPr lang="en-US" dirty="0"/>
          </a:p>
          <a:p>
            <a:r>
              <a:rPr lang="en-US" dirty="0" smtClean="0"/>
              <a:t>Leaders translate principles based on best evidence into organizational practices.</a:t>
            </a:r>
          </a:p>
          <a:p>
            <a:endParaRPr lang="en-US" dirty="0"/>
          </a:p>
          <a:p>
            <a:r>
              <a:rPr lang="en-US" dirty="0" smtClean="0"/>
              <a:t>While evidence-based leadership and management is not yet widely practiced, taking the study of leadership and management seriously will move managers and organizations toward basing their practices and decisions on valid evidence.  </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26</a:t>
            </a:fld>
            <a:endParaRPr lang="en-US"/>
          </a:p>
        </p:txBody>
      </p:sp>
    </p:spTree>
    <p:extLst>
      <p:ext uri="{BB962C8B-B14F-4D97-AF65-F5344CB8AC3E}">
        <p14:creationId xmlns:p14="http://schemas.microsoft.com/office/powerpoint/2010/main" xmlns="" val="12747827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Leaders are more effective when they make their behavior contingent upon situational factors.</a:t>
            </a:r>
          </a:p>
          <a:p>
            <a:r>
              <a:rPr lang="en-US" dirty="0" smtClean="0"/>
              <a:t>Situations shape how leaders behave, and they also influence the consequences of leader behavior.</a:t>
            </a:r>
          </a:p>
          <a:p>
            <a:r>
              <a:rPr lang="en-US" dirty="0" smtClean="0"/>
              <a:t>Fiedler’s Contingency Theory proposes the best style of leadership is determined by situational factors including leader-member relations, task structure, and position power.</a:t>
            </a:r>
          </a:p>
          <a:p>
            <a:r>
              <a:rPr lang="en-US" dirty="0" smtClean="0"/>
              <a:t>The Path-Goal Theory of leadership effectiveness specifies the best leadership style based on the characteristics of the group members and the tasks.</a:t>
            </a:r>
          </a:p>
          <a:p>
            <a:r>
              <a:rPr lang="en-US" dirty="0" smtClean="0"/>
              <a:t>The Situational Leadership (SLII) model explains how to match leadership style to the readiness of group members.</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27</a:t>
            </a:fld>
            <a:endParaRPr lang="en-US"/>
          </a:p>
        </p:txBody>
      </p:sp>
    </p:spTree>
    <p:extLst>
      <p:ext uri="{BB962C8B-B14F-4D97-AF65-F5344CB8AC3E}">
        <p14:creationId xmlns:p14="http://schemas.microsoft.com/office/powerpoint/2010/main" xmlns="" val="4026839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 Continued</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Normative Decision Model explains leadership as a decision-making process.</a:t>
            </a:r>
            <a:endParaRPr lang="en-US" dirty="0"/>
          </a:p>
          <a:p>
            <a:r>
              <a:rPr lang="en-US" dirty="0" smtClean="0"/>
              <a:t>The Leader-Member Exchange model indicates leaders </a:t>
            </a:r>
            <a:r>
              <a:rPr lang="en-US" dirty="0"/>
              <a:t>who adapt their style to different individuals within the group, </a:t>
            </a:r>
            <a:r>
              <a:rPr lang="en-US"/>
              <a:t>or </a:t>
            </a:r>
            <a:r>
              <a:rPr lang="en-US" smtClean="0"/>
              <a:t>who have </a:t>
            </a:r>
            <a:r>
              <a:rPr lang="en-US" dirty="0"/>
              <a:t>different quality relationships with individual group members, are essentially practicing contingency leadership.  </a:t>
            </a:r>
          </a:p>
          <a:p>
            <a:r>
              <a:rPr lang="en-US" dirty="0" smtClean="0"/>
              <a:t>Leading through a crisis is a form of contingency leadership.</a:t>
            </a:r>
          </a:p>
          <a:p>
            <a:r>
              <a:rPr lang="en-US" dirty="0" smtClean="0"/>
              <a:t>Leaders applying evidence and research to their behaviors and practices are using evidence-based leadership.</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28</a:t>
            </a:fld>
            <a:endParaRPr lang="en-US"/>
          </a:p>
        </p:txBody>
      </p:sp>
    </p:spTree>
    <p:extLst>
      <p:ext uri="{BB962C8B-B14F-4D97-AF65-F5344CB8AC3E}">
        <p14:creationId xmlns:p14="http://schemas.microsoft.com/office/powerpoint/2010/main" xmlns="" val="198722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Influences on Leadership Behavior</a:t>
            </a:r>
            <a:endParaRPr lang="en-US" dirty="0"/>
          </a:p>
        </p:txBody>
      </p:sp>
      <p:sp>
        <p:nvSpPr>
          <p:cNvPr id="3" name="Content Placeholder 2"/>
          <p:cNvSpPr>
            <a:spLocks noGrp="1"/>
          </p:cNvSpPr>
          <p:nvPr>
            <p:ph idx="1"/>
          </p:nvPr>
        </p:nvSpPr>
        <p:spPr/>
        <p:txBody>
          <a:bodyPr/>
          <a:lstStyle/>
          <a:p>
            <a:endParaRPr lang="en-US" dirty="0" smtClean="0"/>
          </a:p>
          <a:p>
            <a:r>
              <a:rPr lang="en-US" dirty="0" smtClean="0"/>
              <a:t>Situations can influence the leadership behavior or style a leader emphasizes.</a:t>
            </a:r>
          </a:p>
          <a:p>
            <a:endParaRPr lang="en-US" dirty="0"/>
          </a:p>
          <a:p>
            <a:r>
              <a:rPr lang="en-US" dirty="0" smtClean="0"/>
              <a:t>This </a:t>
            </a:r>
            <a:r>
              <a:rPr lang="en-US" b="1" i="1" dirty="0" smtClean="0"/>
              <a:t>contingency approach to leadership </a:t>
            </a:r>
            <a:r>
              <a:rPr lang="en-US" dirty="0" smtClean="0"/>
              <a:t>implies leaders are most effective when they make their behavior contingent on situational forces, including group member characteristics and the internal and external environment surrounding the leadership situation.</a:t>
            </a:r>
          </a:p>
          <a:p>
            <a:endParaRPr lang="en-US" dirty="0"/>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3</a:t>
            </a:fld>
            <a:endParaRPr lang="en-US"/>
          </a:p>
        </p:txBody>
      </p:sp>
    </p:spTree>
    <p:extLst>
      <p:ext uri="{BB962C8B-B14F-4D97-AF65-F5344CB8AC3E}">
        <p14:creationId xmlns:p14="http://schemas.microsoft.com/office/powerpoint/2010/main" xmlns="" val="4286484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Role of Situations in Leadership</a:t>
            </a:r>
            <a:endParaRPr lang="en-US" sz="4400" dirty="0"/>
          </a:p>
        </p:txBody>
      </p:sp>
      <p:sp>
        <p:nvSpPr>
          <p:cNvPr id="3" name="Content Placeholder 2"/>
          <p:cNvSpPr>
            <a:spLocks noGrp="1"/>
          </p:cNvSpPr>
          <p:nvPr>
            <p:ph idx="1"/>
          </p:nvPr>
        </p:nvSpPr>
        <p:spPr/>
        <p:txBody>
          <a:bodyPr/>
          <a:lstStyle/>
          <a:p>
            <a:r>
              <a:rPr lang="en-US" dirty="0"/>
              <a:t>R</a:t>
            </a:r>
            <a:r>
              <a:rPr lang="en-US" dirty="0" smtClean="0"/>
              <a:t>esearch has shown the following regarding the role of situations in leadership effectiveness:</a:t>
            </a:r>
          </a:p>
          <a:p>
            <a:pPr lvl="1"/>
            <a:endParaRPr lang="en-US" dirty="0" smtClean="0"/>
          </a:p>
          <a:p>
            <a:pPr lvl="1"/>
            <a:r>
              <a:rPr lang="en-US" dirty="0" smtClean="0"/>
              <a:t>Organizational leadership is affected by situational factors not always under control of the leader.</a:t>
            </a:r>
          </a:p>
          <a:p>
            <a:pPr lvl="1"/>
            <a:endParaRPr lang="en-US" dirty="0" smtClean="0"/>
          </a:p>
          <a:p>
            <a:pPr lvl="1"/>
            <a:r>
              <a:rPr lang="en-US" dirty="0" smtClean="0"/>
              <a:t>Situations shape how leaders behave.</a:t>
            </a:r>
          </a:p>
          <a:p>
            <a:pPr lvl="1"/>
            <a:endParaRPr lang="en-US" dirty="0" smtClean="0"/>
          </a:p>
          <a:p>
            <a:pPr lvl="1"/>
            <a:r>
              <a:rPr lang="en-US" dirty="0" smtClean="0"/>
              <a:t>Situations influence the consequences of how leaders behave.</a:t>
            </a:r>
          </a:p>
          <a:p>
            <a:pPr lvl="1"/>
            <a:endParaRPr lang="en-US" dirty="0" smtClean="0"/>
          </a:p>
          <a:p>
            <a:pPr lvl="1"/>
            <a:r>
              <a:rPr lang="en-US" dirty="0" smtClean="0"/>
              <a:t>Organizational structure and design influence which approach to leadership is likely to be most effective.</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4</a:t>
            </a:fld>
            <a:endParaRPr lang="en-US"/>
          </a:p>
        </p:txBody>
      </p:sp>
    </p:spTree>
    <p:extLst>
      <p:ext uri="{BB962C8B-B14F-4D97-AF65-F5344CB8AC3E}">
        <p14:creationId xmlns:p14="http://schemas.microsoft.com/office/powerpoint/2010/main" xmlns="" val="3899631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Situational Models</a:t>
            </a:r>
            <a:endParaRPr lang="en-US" dirty="0"/>
          </a:p>
        </p:txBody>
      </p:sp>
      <p:sp>
        <p:nvSpPr>
          <p:cNvPr id="3" name="Content Placeholder 2"/>
          <p:cNvSpPr>
            <a:spLocks noGrp="1"/>
          </p:cNvSpPr>
          <p:nvPr>
            <p:ph idx="1"/>
          </p:nvPr>
        </p:nvSpPr>
        <p:spPr/>
        <p:txBody>
          <a:bodyPr/>
          <a:lstStyle/>
          <a:p>
            <a:endParaRPr lang="en-US" dirty="0" smtClean="0"/>
          </a:p>
          <a:p>
            <a:r>
              <a:rPr lang="en-US" dirty="0" smtClean="0"/>
              <a:t>Fiedler’s Contingency Theory</a:t>
            </a:r>
          </a:p>
          <a:p>
            <a:endParaRPr lang="en-US" dirty="0"/>
          </a:p>
          <a:p>
            <a:r>
              <a:rPr lang="en-US" dirty="0" smtClean="0"/>
              <a:t>House’s Path-Goal Theory</a:t>
            </a:r>
          </a:p>
          <a:p>
            <a:endParaRPr lang="en-US" dirty="0"/>
          </a:p>
          <a:p>
            <a:r>
              <a:rPr lang="en-US" dirty="0" smtClean="0"/>
              <a:t>Hersey &amp; Blanchard’s Situational </a:t>
            </a:r>
            <a:r>
              <a:rPr lang="en-US" dirty="0" err="1" smtClean="0"/>
              <a:t>Leadership</a:t>
            </a:r>
            <a:r>
              <a:rPr lang="en-US" baseline="30000" dirty="0" err="1" smtClean="0"/>
              <a:t>R</a:t>
            </a:r>
            <a:r>
              <a:rPr lang="en-US" dirty="0" smtClean="0"/>
              <a:t> (SL II)</a:t>
            </a:r>
          </a:p>
          <a:p>
            <a:endParaRPr lang="en-US" dirty="0"/>
          </a:p>
          <a:p>
            <a:r>
              <a:rPr lang="en-US" dirty="0" smtClean="0"/>
              <a:t>Vroom &amp; </a:t>
            </a:r>
            <a:r>
              <a:rPr lang="en-US" dirty="0" err="1" smtClean="0"/>
              <a:t>Jago’s</a:t>
            </a:r>
            <a:r>
              <a:rPr lang="en-US" dirty="0" smtClean="0"/>
              <a:t> Normative Decision Model</a:t>
            </a:r>
          </a:p>
          <a:p>
            <a:endParaRPr lang="en-US" dirty="0"/>
          </a:p>
          <a:p>
            <a:r>
              <a:rPr lang="en-US" dirty="0" smtClean="0"/>
              <a:t>Leader-Member Exchange (LMX)</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5</a:t>
            </a:fld>
            <a:endParaRPr lang="en-US"/>
          </a:p>
        </p:txBody>
      </p:sp>
    </p:spTree>
    <p:extLst>
      <p:ext uri="{BB962C8B-B14F-4D97-AF65-F5344CB8AC3E}">
        <p14:creationId xmlns:p14="http://schemas.microsoft.com/office/powerpoint/2010/main" xmlns="" val="3810221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Fiedler’s Contingency Theory</a:t>
            </a:r>
            <a:endParaRPr lang="en-US" dirty="0"/>
          </a:p>
        </p:txBody>
      </p:sp>
      <p:sp>
        <p:nvSpPr>
          <p:cNvPr id="3" name="Content Placeholder 2"/>
          <p:cNvSpPr>
            <a:spLocks noGrp="1"/>
          </p:cNvSpPr>
          <p:nvPr>
            <p:ph idx="1"/>
          </p:nvPr>
        </p:nvSpPr>
        <p:spPr/>
        <p:txBody>
          <a:bodyPr>
            <a:normAutofit lnSpcReduction="10000"/>
          </a:bodyPr>
          <a:lstStyle/>
          <a:p>
            <a:r>
              <a:rPr lang="en-US" dirty="0" smtClean="0"/>
              <a:t>The basic idea is simple:</a:t>
            </a:r>
          </a:p>
          <a:p>
            <a:pPr lvl="1"/>
            <a:r>
              <a:rPr lang="en-US" i="1" dirty="0" smtClean="0"/>
              <a:t>Match the leader’s style with the situation most favorable for his/her success.</a:t>
            </a:r>
            <a:endParaRPr lang="en-US" dirty="0" smtClean="0"/>
          </a:p>
          <a:p>
            <a:pPr lvl="1"/>
            <a:endParaRPr lang="en-US" i="1" dirty="0"/>
          </a:p>
          <a:p>
            <a:r>
              <a:rPr lang="en-US" dirty="0" smtClean="0"/>
              <a:t>The theory was designed to enable leaders to diagnose both leadership style and organizational situations.</a:t>
            </a:r>
          </a:p>
          <a:p>
            <a:endParaRPr lang="en-US" dirty="0"/>
          </a:p>
          <a:p>
            <a:r>
              <a:rPr lang="en-US" dirty="0" smtClean="0"/>
              <a:t>Leadership style may be relationship- or task-motivated.</a:t>
            </a:r>
          </a:p>
          <a:p>
            <a:r>
              <a:rPr lang="en-US" dirty="0" smtClean="0"/>
              <a:t>Leadership style is relatively enduring and difficult to change.</a:t>
            </a:r>
          </a:p>
          <a:p>
            <a:r>
              <a:rPr lang="en-US" dirty="0" smtClean="0"/>
              <a:t>Leaders are regarded as having a consistent style of task or relationship orientation.</a:t>
            </a:r>
          </a:p>
          <a:p>
            <a:r>
              <a:rPr lang="en-US" dirty="0" smtClean="0"/>
              <a:t>Leaders should be matched to situations according to their style.</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6</a:t>
            </a:fld>
            <a:endParaRPr lang="en-US"/>
          </a:p>
        </p:txBody>
      </p:sp>
    </p:spTree>
    <p:extLst>
      <p:ext uri="{BB962C8B-B14F-4D97-AF65-F5344CB8AC3E}">
        <p14:creationId xmlns:p14="http://schemas.microsoft.com/office/powerpoint/2010/main" xmlns="" val="2636266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Least Preferred Coworker  </a:t>
            </a:r>
            <a:br>
              <a:rPr lang="en-US" sz="4400" dirty="0" smtClean="0"/>
            </a:br>
            <a:r>
              <a:rPr lang="en-US" sz="4400" dirty="0"/>
              <a:t> </a:t>
            </a:r>
            <a:r>
              <a:rPr lang="en-US" sz="4400" dirty="0" smtClean="0"/>
              <a:t>- LPC</a:t>
            </a:r>
            <a:r>
              <a:rPr lang="en-US" sz="4400" dirty="0"/>
              <a:t> </a:t>
            </a:r>
            <a:r>
              <a:rPr lang="en-US" sz="4400" dirty="0" smtClean="0"/>
              <a:t>Scale</a:t>
            </a:r>
            <a:endParaRPr lang="en-US" sz="4400" dirty="0"/>
          </a:p>
        </p:txBody>
      </p:sp>
      <p:sp>
        <p:nvSpPr>
          <p:cNvPr id="3" name="Content Placeholder 2"/>
          <p:cNvSpPr>
            <a:spLocks noGrp="1"/>
          </p:cNvSpPr>
          <p:nvPr>
            <p:ph idx="1"/>
          </p:nvPr>
        </p:nvSpPr>
        <p:spPr/>
        <p:txBody>
          <a:bodyPr>
            <a:noAutofit/>
          </a:bodyPr>
          <a:lstStyle/>
          <a:p>
            <a:r>
              <a:rPr lang="en-US" sz="2400" dirty="0" smtClean="0"/>
              <a:t>The LPC scale measures the degree to which a leader describes favorably or unfavorably an employee with whom he or she could work </a:t>
            </a:r>
            <a:r>
              <a:rPr lang="en-US" sz="2400" b="1" i="1" dirty="0" smtClean="0"/>
              <a:t>least well</a:t>
            </a:r>
            <a:r>
              <a:rPr lang="en-US" sz="2400" i="1" dirty="0" smtClean="0"/>
              <a:t>.</a:t>
            </a:r>
          </a:p>
          <a:p>
            <a:pPr lvl="1"/>
            <a:r>
              <a:rPr lang="en-US" sz="2400" i="1" dirty="0" smtClean="0"/>
              <a:t>Not the coworker you LIKED least, but the one you had the most difficulty getting a job done with.</a:t>
            </a:r>
          </a:p>
          <a:p>
            <a:endParaRPr lang="en-US" sz="2400" dirty="0" smtClean="0"/>
          </a:p>
          <a:p>
            <a:r>
              <a:rPr lang="en-US" sz="2400" dirty="0" smtClean="0"/>
              <a:t>A </a:t>
            </a:r>
            <a:r>
              <a:rPr lang="en-US" sz="2400" b="1" dirty="0" smtClean="0"/>
              <a:t>relationship-motivated leader </a:t>
            </a:r>
            <a:r>
              <a:rPr lang="en-US" sz="2400" dirty="0" smtClean="0"/>
              <a:t>tends to describe their LPC in </a:t>
            </a:r>
            <a:r>
              <a:rPr lang="en-US" sz="2400" b="1" i="1" dirty="0" smtClean="0"/>
              <a:t>favorable</a:t>
            </a:r>
            <a:r>
              <a:rPr lang="en-US" sz="2400" i="1" dirty="0" smtClean="0"/>
              <a:t> </a:t>
            </a:r>
            <a:r>
              <a:rPr lang="en-US" sz="2400" dirty="0" smtClean="0"/>
              <a:t>terms.</a:t>
            </a:r>
          </a:p>
          <a:p>
            <a:endParaRPr lang="en-US" sz="2400" dirty="0" smtClean="0"/>
          </a:p>
          <a:p>
            <a:r>
              <a:rPr lang="en-US" sz="2400" dirty="0" smtClean="0"/>
              <a:t>A </a:t>
            </a:r>
            <a:r>
              <a:rPr lang="en-US" sz="2400" b="1" dirty="0" smtClean="0"/>
              <a:t>task-motivated leader </a:t>
            </a:r>
            <a:r>
              <a:rPr lang="en-US" sz="2400" dirty="0" smtClean="0"/>
              <a:t>tends to describe their LPC in </a:t>
            </a:r>
            <a:r>
              <a:rPr lang="en-US" sz="2400" b="1" i="1" dirty="0" smtClean="0"/>
              <a:t>unfavorable</a:t>
            </a:r>
            <a:r>
              <a:rPr lang="en-US" sz="2400" i="1" dirty="0" smtClean="0"/>
              <a:t> </a:t>
            </a:r>
            <a:r>
              <a:rPr lang="en-US" sz="2400" dirty="0" smtClean="0"/>
              <a:t>terms.</a:t>
            </a:r>
            <a:endParaRPr lang="en-US" sz="2400"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7</a:t>
            </a:fld>
            <a:endParaRPr lang="en-US"/>
          </a:p>
        </p:txBody>
      </p:sp>
    </p:spTree>
    <p:extLst>
      <p:ext uri="{BB962C8B-B14F-4D97-AF65-F5344CB8AC3E}">
        <p14:creationId xmlns:p14="http://schemas.microsoft.com/office/powerpoint/2010/main" xmlns="" val="411818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the Leadership Situation</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t>Leadership situations are classified as High, Moderate, or Low control.</a:t>
            </a:r>
          </a:p>
          <a:p>
            <a:endParaRPr lang="en-US" sz="2400" dirty="0"/>
          </a:p>
          <a:p>
            <a:r>
              <a:rPr lang="en-US" sz="2400" dirty="0" smtClean="0"/>
              <a:t>More controllable situations are viewed as more favorable for the leader.</a:t>
            </a:r>
          </a:p>
          <a:p>
            <a:endParaRPr lang="en-US" sz="2400" dirty="0"/>
          </a:p>
          <a:p>
            <a:r>
              <a:rPr lang="en-US" sz="2400" dirty="0" smtClean="0"/>
              <a:t>Control is determined by three dimensions:</a:t>
            </a:r>
          </a:p>
          <a:p>
            <a:pPr lvl="1"/>
            <a:r>
              <a:rPr lang="en-US" sz="2400" i="1" dirty="0" smtClean="0"/>
              <a:t>Leader-Member Relations</a:t>
            </a:r>
          </a:p>
          <a:p>
            <a:pPr lvl="1"/>
            <a:r>
              <a:rPr lang="en-US" sz="2400" i="1" dirty="0" smtClean="0"/>
              <a:t>Task Structure</a:t>
            </a:r>
          </a:p>
          <a:p>
            <a:pPr lvl="1"/>
            <a:r>
              <a:rPr lang="en-US" sz="2400" i="1" dirty="0" smtClean="0"/>
              <a:t>Position Power</a:t>
            </a:r>
          </a:p>
          <a:p>
            <a:pPr lvl="1"/>
            <a:endParaRPr lang="en-US" dirty="0"/>
          </a:p>
          <a:p>
            <a:pPr lvl="1"/>
            <a:endParaRPr lang="en-US" dirty="0" smtClean="0"/>
          </a:p>
        </p:txBody>
      </p:sp>
      <p:sp>
        <p:nvSpPr>
          <p:cNvPr id="4" name="Slide Number Placeholder 3"/>
          <p:cNvSpPr>
            <a:spLocks noGrp="1"/>
          </p:cNvSpPr>
          <p:nvPr>
            <p:ph type="sldNum" sz="quarter" idx="12"/>
          </p:nvPr>
        </p:nvSpPr>
        <p:spPr/>
        <p:txBody>
          <a:bodyPr/>
          <a:lstStyle/>
          <a:p>
            <a:fld id="{6E2D2B3B-882E-40F3-A32F-6DD516915044}" type="slidenum">
              <a:rPr lang="en-US" smtClean="0"/>
              <a:pPr/>
              <a:t>8</a:t>
            </a:fld>
            <a:endParaRPr lang="en-US"/>
          </a:p>
        </p:txBody>
      </p:sp>
    </p:spTree>
    <p:extLst>
      <p:ext uri="{BB962C8B-B14F-4D97-AF65-F5344CB8AC3E}">
        <p14:creationId xmlns:p14="http://schemas.microsoft.com/office/powerpoint/2010/main" xmlns="" val="4163356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Findings From Fiedler’s Contingency Theory</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9</a:t>
            </a:fld>
            <a:endParaRPr lang="en-US"/>
          </a:p>
        </p:txBody>
      </p:sp>
      <p:pic>
        <p:nvPicPr>
          <p:cNvPr id="5" name="Picture 4" descr="Figure 5.1.jpg"/>
          <p:cNvPicPr>
            <a:picLocks noChangeAspect="1"/>
          </p:cNvPicPr>
          <p:nvPr/>
        </p:nvPicPr>
        <p:blipFill>
          <a:blip r:embed="rId2" cstate="print"/>
          <a:stretch>
            <a:fillRect/>
          </a:stretch>
        </p:blipFill>
        <p:spPr>
          <a:xfrm>
            <a:off x="457200" y="1892700"/>
            <a:ext cx="7724775" cy="3409950"/>
          </a:xfrm>
          <a:prstGeom prst="rect">
            <a:avLst/>
          </a:prstGeom>
        </p:spPr>
      </p:pic>
    </p:spTree>
    <p:extLst>
      <p:ext uri="{BB962C8B-B14F-4D97-AF65-F5344CB8AC3E}">
        <p14:creationId xmlns:p14="http://schemas.microsoft.com/office/powerpoint/2010/main" xmlns="" val="10646896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287</TotalTime>
  <Words>1718</Words>
  <Application>Microsoft Office PowerPoint</Application>
  <PresentationFormat>On-screen Show (4:3)</PresentationFormat>
  <Paragraphs>243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Adjacency</vt:lpstr>
      <vt:lpstr>Chapter Five Contingency &amp; Situational Leadership</vt:lpstr>
      <vt:lpstr>Learning Objectives</vt:lpstr>
      <vt:lpstr>Situational Influences on Leadership Behavior</vt:lpstr>
      <vt:lpstr>Role of Situations in Leadership</vt:lpstr>
      <vt:lpstr>Leadership Situational Models</vt:lpstr>
      <vt:lpstr>Fiedler’s Contingency Theory</vt:lpstr>
      <vt:lpstr>Least Preferred Coworker    - LPC Scale</vt:lpstr>
      <vt:lpstr>Measuring the Leadership Situation</vt:lpstr>
      <vt:lpstr>Summary of Findings From Fiedler’s Contingency Theory</vt:lpstr>
      <vt:lpstr>Evaluating  Fiedler’s Theory</vt:lpstr>
      <vt:lpstr>Path-Goal Theory</vt:lpstr>
      <vt:lpstr>Path-Goal Theory</vt:lpstr>
      <vt:lpstr>Using Path-Goal Theory to Match Leadership Style to Situations</vt:lpstr>
      <vt:lpstr>Evaluating Path-Goal Theory</vt:lpstr>
      <vt:lpstr>Situational LeadershipR (SL II)</vt:lpstr>
      <vt:lpstr>Basics of SLII</vt:lpstr>
      <vt:lpstr>Basics of SLII</vt:lpstr>
      <vt:lpstr>Evaluating SL II</vt:lpstr>
      <vt:lpstr>Normative Decision Model</vt:lpstr>
      <vt:lpstr>Decision-Making Styles            What differs is the degree of group member participation</vt:lpstr>
      <vt:lpstr>Contingency/Situational Factors</vt:lpstr>
      <vt:lpstr>Evaluating the Normative Decision Model</vt:lpstr>
      <vt:lpstr>Leader-Member Exchange (LMX)</vt:lpstr>
      <vt:lpstr>LMX Conclusions</vt:lpstr>
      <vt:lpstr>Leadership During a Crisis</vt:lpstr>
      <vt:lpstr>Evidence-Based Leadership</vt:lpstr>
      <vt:lpstr>Summary</vt:lpstr>
      <vt:lpstr>Summary - 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Five Contingency &amp; Situational Leadership</dc:title>
  <dc:creator>Jane Murtaugh</dc:creator>
  <cp:lastModifiedBy>Conor</cp:lastModifiedBy>
  <cp:revision>22</cp:revision>
  <cp:lastPrinted>2011-10-07T19:52:47Z</cp:lastPrinted>
  <dcterms:created xsi:type="dcterms:W3CDTF">2011-10-07T16:40:40Z</dcterms:created>
  <dcterms:modified xsi:type="dcterms:W3CDTF">2012-03-19T20:17:33Z</dcterms:modified>
</cp:coreProperties>
</file>