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05684-2C43-48E9-AB09-05AF9AE231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F25313-4206-4BF3-9E63-461DE87174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1413B6-CFCB-4C13-AC27-CB173B8B184A}"/>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5" name="Footer Placeholder 4">
            <a:extLst>
              <a:ext uri="{FF2B5EF4-FFF2-40B4-BE49-F238E27FC236}">
                <a16:creationId xmlns:a16="http://schemas.microsoft.com/office/drawing/2014/main" id="{3853B9B0-CAC2-4466-AAEE-59DE387071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6CD761-A980-4C11-9B28-AB649043AAE8}"/>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374397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F1A2-FAB9-4ABD-A78D-53523D89F1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2CA543-4B3E-489B-B7A2-A026DA853C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32C8C5-FC93-4926-9C12-C01555B666BE}"/>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5" name="Footer Placeholder 4">
            <a:extLst>
              <a:ext uri="{FF2B5EF4-FFF2-40B4-BE49-F238E27FC236}">
                <a16:creationId xmlns:a16="http://schemas.microsoft.com/office/drawing/2014/main" id="{D991E808-D723-4852-8C6F-DCB0631546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FC8C74-8DE7-49B7-97F8-61FF537BC05B}"/>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1987608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A5085D-89D7-432B-8A07-CBD583B692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72DE5F-3110-4383-91FB-DEBD4BCA7C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565A8E-8A55-47A9-A825-757285A7B44E}"/>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5" name="Footer Placeholder 4">
            <a:extLst>
              <a:ext uri="{FF2B5EF4-FFF2-40B4-BE49-F238E27FC236}">
                <a16:creationId xmlns:a16="http://schemas.microsoft.com/office/drawing/2014/main" id="{076CC4D8-7206-46EF-8D43-7FB0989D6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7221AE-6B49-4362-9A19-50896CB8802F}"/>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3171248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2D224-9C94-4697-892C-2A825C02E8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D3075A-0FDD-4A47-862A-BE590D3E43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C493A4-5F59-4934-8BF6-AA6289A658D0}"/>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5" name="Footer Placeholder 4">
            <a:extLst>
              <a:ext uri="{FF2B5EF4-FFF2-40B4-BE49-F238E27FC236}">
                <a16:creationId xmlns:a16="http://schemas.microsoft.com/office/drawing/2014/main" id="{9B5D97F6-111F-49BF-99C1-4E641D349B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000911-EE26-4C28-856F-35C13474DDF5}"/>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259517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DBB80-825E-4350-873F-1060544363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256185-7964-4C5C-B1D5-7BEFA13C8D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9EF660-441E-4B74-B2BB-617A2E6A0755}"/>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5" name="Footer Placeholder 4">
            <a:extLst>
              <a:ext uri="{FF2B5EF4-FFF2-40B4-BE49-F238E27FC236}">
                <a16:creationId xmlns:a16="http://schemas.microsoft.com/office/drawing/2014/main" id="{DAFF1920-4232-44BE-B1AF-309B1D1ADD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AF21E2-4953-421E-95C8-0C428ACD9B19}"/>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80230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5D39F-44A8-45B1-B86C-5DDBE17AF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DDD4D8-D0F7-4EE7-BED1-8A0DB4E14C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9E1BEC-C494-430C-B487-CE29ACBF23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78FC65-02E3-4E77-B9FC-2F1444B580AA}"/>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6" name="Footer Placeholder 5">
            <a:extLst>
              <a:ext uri="{FF2B5EF4-FFF2-40B4-BE49-F238E27FC236}">
                <a16:creationId xmlns:a16="http://schemas.microsoft.com/office/drawing/2014/main" id="{2712AA05-FA34-49DF-91AD-0173F5C257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5E7F18-9985-4CC9-BA4D-62614F1F1B97}"/>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3269441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C017A-E240-4C18-969A-2008744481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62E105-4BD7-4090-8EFC-60244AA2F7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94837B-CFA7-43D0-9657-93ED91638F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9C0E4A-EC8E-45F8-B895-A8342BCBF9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F6C9AD-2523-46E4-B9DB-683852E396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D68FB4-344C-47D5-8189-7CDA281B3287}"/>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8" name="Footer Placeholder 7">
            <a:extLst>
              <a:ext uri="{FF2B5EF4-FFF2-40B4-BE49-F238E27FC236}">
                <a16:creationId xmlns:a16="http://schemas.microsoft.com/office/drawing/2014/main" id="{DD1DCE1C-F7FF-430A-80A6-702C31A58A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85BBFC-2691-4BD1-B85E-A7E154315B21}"/>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1080819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EF9D0-7D45-4396-9D5E-41450373EC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BB5D8A-7134-4B51-BF1F-9936CB7AC15B}"/>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4" name="Footer Placeholder 3">
            <a:extLst>
              <a:ext uri="{FF2B5EF4-FFF2-40B4-BE49-F238E27FC236}">
                <a16:creationId xmlns:a16="http://schemas.microsoft.com/office/drawing/2014/main" id="{136784C2-66E7-40D5-B8B3-D1AC0EA83D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5DD023-1DB3-40BC-B762-EA9D168F1EEC}"/>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3176060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CFDDA7-3E82-4D88-91CD-01432011F02C}"/>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3" name="Footer Placeholder 2">
            <a:extLst>
              <a:ext uri="{FF2B5EF4-FFF2-40B4-BE49-F238E27FC236}">
                <a16:creationId xmlns:a16="http://schemas.microsoft.com/office/drawing/2014/main" id="{E2CF0DAB-67E9-453D-BA04-CA7C181BFD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C94476-F5F0-4440-9B25-6969EBBCF262}"/>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1300444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EC2CE-C240-4044-9B7C-F71891F1E8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6B1E18-FD12-4462-A026-FDAEF19C83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6DD1F9-EEB0-48C1-A3BE-3BEA6E4267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0B40F9-6556-49BF-90E4-685CDE94F43A}"/>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6" name="Footer Placeholder 5">
            <a:extLst>
              <a:ext uri="{FF2B5EF4-FFF2-40B4-BE49-F238E27FC236}">
                <a16:creationId xmlns:a16="http://schemas.microsoft.com/office/drawing/2014/main" id="{CB005A3B-C58C-4F44-B31F-EF2ADD31A8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8C7349-80A7-433D-B927-980E910D8258}"/>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2527665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BC51-4117-4592-87FC-C212702D6E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8858D5-AF23-4667-8935-00C1782892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83FAA3-E6CE-4F8F-8F69-1C1F224AA0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9AA5DC-955E-40A8-9F22-978BBB1DE896}"/>
              </a:ext>
            </a:extLst>
          </p:cNvPr>
          <p:cNvSpPr>
            <a:spLocks noGrp="1"/>
          </p:cNvSpPr>
          <p:nvPr>
            <p:ph type="dt" sz="half" idx="10"/>
          </p:nvPr>
        </p:nvSpPr>
        <p:spPr/>
        <p:txBody>
          <a:bodyPr/>
          <a:lstStyle/>
          <a:p>
            <a:fld id="{B2C5006B-8311-4E56-8E49-BF9AD12906AB}" type="datetimeFigureOut">
              <a:rPr lang="en-US" smtClean="0"/>
              <a:t>11/25/2020</a:t>
            </a:fld>
            <a:endParaRPr lang="en-US"/>
          </a:p>
        </p:txBody>
      </p:sp>
      <p:sp>
        <p:nvSpPr>
          <p:cNvPr id="6" name="Footer Placeholder 5">
            <a:extLst>
              <a:ext uri="{FF2B5EF4-FFF2-40B4-BE49-F238E27FC236}">
                <a16:creationId xmlns:a16="http://schemas.microsoft.com/office/drawing/2014/main" id="{03CC47BD-CF87-4E4C-8FA8-A0C70666E3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A002FA-6147-493A-A8C9-5C64C2FEAB4C}"/>
              </a:ext>
            </a:extLst>
          </p:cNvPr>
          <p:cNvSpPr>
            <a:spLocks noGrp="1"/>
          </p:cNvSpPr>
          <p:nvPr>
            <p:ph type="sldNum" sz="quarter" idx="12"/>
          </p:nvPr>
        </p:nvSpPr>
        <p:spPr/>
        <p:txBody>
          <a:bodyPr/>
          <a:lstStyle/>
          <a:p>
            <a:fld id="{B383D59A-045D-4882-9F53-F38B3978616D}" type="slidenum">
              <a:rPr lang="en-US" smtClean="0"/>
              <a:t>‹#›</a:t>
            </a:fld>
            <a:endParaRPr lang="en-US"/>
          </a:p>
        </p:txBody>
      </p:sp>
    </p:spTree>
    <p:extLst>
      <p:ext uri="{BB962C8B-B14F-4D97-AF65-F5344CB8AC3E}">
        <p14:creationId xmlns:p14="http://schemas.microsoft.com/office/powerpoint/2010/main" val="112416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F65925-85B8-475A-B2F2-8E719E774D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61CBCE-F56B-4E76-91E8-C0A959158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19BA45-46B2-443A-9CAA-30E436A079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5006B-8311-4E56-8E49-BF9AD12906AB}" type="datetimeFigureOut">
              <a:rPr lang="en-US" smtClean="0"/>
              <a:t>11/25/2020</a:t>
            </a:fld>
            <a:endParaRPr lang="en-US"/>
          </a:p>
        </p:txBody>
      </p:sp>
      <p:sp>
        <p:nvSpPr>
          <p:cNvPr id="5" name="Footer Placeholder 4">
            <a:extLst>
              <a:ext uri="{FF2B5EF4-FFF2-40B4-BE49-F238E27FC236}">
                <a16:creationId xmlns:a16="http://schemas.microsoft.com/office/drawing/2014/main" id="{A9F53F94-E850-473F-AA9C-FE45622D5F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468B0F-8E30-4ADA-A65B-8695477C5A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83D59A-045D-4882-9F53-F38B3978616D}" type="slidenum">
              <a:rPr lang="en-US" smtClean="0"/>
              <a:t>‹#›</a:t>
            </a:fld>
            <a:endParaRPr lang="en-US"/>
          </a:p>
        </p:txBody>
      </p:sp>
    </p:spTree>
    <p:extLst>
      <p:ext uri="{BB962C8B-B14F-4D97-AF65-F5344CB8AC3E}">
        <p14:creationId xmlns:p14="http://schemas.microsoft.com/office/powerpoint/2010/main" val="374430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93F08-3B49-4D1B-8371-2DB09C0886BE}"/>
              </a:ext>
            </a:extLst>
          </p:cNvPr>
          <p:cNvSpPr>
            <a:spLocks noGrp="1"/>
          </p:cNvSpPr>
          <p:nvPr>
            <p:ph type="ctrTitle"/>
          </p:nvPr>
        </p:nvSpPr>
        <p:spPr>
          <a:xfrm>
            <a:off x="1524000" y="66675"/>
            <a:ext cx="9144000" cy="1533525"/>
          </a:xfrm>
        </p:spPr>
        <p:txBody>
          <a:bodyPr>
            <a:normAutofit/>
          </a:bodyPr>
          <a:lstStyle/>
          <a:p>
            <a:r>
              <a:rPr lang="en-US" b="1" dirty="0">
                <a:latin typeface="Times New Roman" panose="02020603050405020304" pitchFamily="18" charset="0"/>
                <a:cs typeface="Times New Roman" panose="02020603050405020304" pitchFamily="18" charset="0"/>
              </a:rPr>
              <a:t>Introduction to Education</a:t>
            </a:r>
          </a:p>
        </p:txBody>
      </p:sp>
      <p:sp>
        <p:nvSpPr>
          <p:cNvPr id="3" name="Subtitle 2">
            <a:extLst>
              <a:ext uri="{FF2B5EF4-FFF2-40B4-BE49-F238E27FC236}">
                <a16:creationId xmlns:a16="http://schemas.microsoft.com/office/drawing/2014/main" id="{FA4CD0E6-9FE3-4977-A227-3F7CB95AF567}"/>
              </a:ext>
            </a:extLst>
          </p:cNvPr>
          <p:cNvSpPr>
            <a:spLocks noGrp="1"/>
          </p:cNvSpPr>
          <p:nvPr>
            <p:ph type="subTitle" idx="1"/>
          </p:nvPr>
        </p:nvSpPr>
        <p:spPr>
          <a:xfrm>
            <a:off x="2276475" y="2686050"/>
            <a:ext cx="9144000" cy="3276600"/>
          </a:xfrm>
        </p:spPr>
        <p:txBody>
          <a:bodyPr>
            <a:noAutofit/>
          </a:bodyPr>
          <a:lstStyle/>
          <a:p>
            <a:pPr algn="r"/>
            <a:r>
              <a:rPr lang="en-US" sz="4000" b="1" dirty="0">
                <a:solidFill>
                  <a:schemeClr val="tx1"/>
                </a:solidFill>
                <a:latin typeface="Times New Roman" panose="02020603050405020304" pitchFamily="18" charset="0"/>
                <a:cs typeface="Times New Roman" panose="02020603050405020304" pitchFamily="18" charset="0"/>
              </a:rPr>
              <a:t>Course code:</a:t>
            </a:r>
            <a:r>
              <a:rPr lang="en-US" sz="4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a:t>
            </a:r>
            <a:r>
              <a:rPr lang="en-US" sz="4000" b="1" spc="-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UC</a:t>
            </a:r>
            <a:r>
              <a:rPr lang="en-US" sz="4000" b="1" spc="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-6220</a:t>
            </a:r>
          </a:p>
          <a:p>
            <a:pPr algn="r"/>
            <a:r>
              <a:rPr lang="en-US" sz="4000" b="1" spc="5" dirty="0">
                <a:solidFill>
                  <a:schemeClr val="tx1"/>
                </a:solidFill>
                <a:latin typeface="Times New Roman" panose="02020603050405020304" pitchFamily="18" charset="0"/>
                <a:cs typeface="Times New Roman" panose="02020603050405020304" pitchFamily="18" charset="0"/>
              </a:rPr>
              <a:t>B.S Social Work SS(2020-24)</a:t>
            </a:r>
          </a:p>
          <a:p>
            <a:pPr algn="r"/>
            <a:r>
              <a:rPr lang="en-US" sz="4000" b="1" spc="5" dirty="0">
                <a:solidFill>
                  <a:schemeClr val="tx1"/>
                </a:solidFill>
                <a:latin typeface="Times New Roman" panose="02020603050405020304" pitchFamily="18" charset="0"/>
                <a:cs typeface="Times New Roman" panose="02020603050405020304" pitchFamily="18" charset="0"/>
              </a:rPr>
              <a:t>Instructor: Amber Farooq</a:t>
            </a:r>
            <a:endParaRPr lang="en-US" sz="4000" b="1" dirty="0">
              <a:solidFill>
                <a:schemeClr val="tx1"/>
              </a:solidFill>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7813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61BC6-B2A2-41CD-B25C-95785D2BD1C3}"/>
              </a:ext>
            </a:extLst>
          </p:cNvPr>
          <p:cNvSpPr>
            <a:spLocks noGrp="1"/>
          </p:cNvSpPr>
          <p:nvPr>
            <p:ph type="title"/>
          </p:nvPr>
        </p:nvSpPr>
        <p:spPr/>
        <p:txBody>
          <a:bodyPr/>
          <a:lstStyle/>
          <a:p>
            <a:r>
              <a:rPr lang="en-US" b="1" dirty="0"/>
              <a:t>Learning</a:t>
            </a:r>
          </a:p>
        </p:txBody>
      </p:sp>
      <p:sp>
        <p:nvSpPr>
          <p:cNvPr id="3" name="Content Placeholder 2">
            <a:extLst>
              <a:ext uri="{FF2B5EF4-FFF2-40B4-BE49-F238E27FC236}">
                <a16:creationId xmlns:a16="http://schemas.microsoft.com/office/drawing/2014/main" id="{F8ABE026-CF01-4F4E-82D0-D42D67DECC3B}"/>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Learning refers to change in behavior due to experience, and observation. Generally, This Change is permanent and is a part of an individual’s behavior.</a:t>
            </a:r>
          </a:p>
          <a:p>
            <a:pPr algn="just"/>
            <a:r>
              <a:rPr lang="en-US" dirty="0">
                <a:latin typeface="Times New Roman" panose="02020603050405020304" pitchFamily="18" charset="0"/>
                <a:cs typeface="Times New Roman" panose="02020603050405020304" pitchFamily="18" charset="0"/>
              </a:rPr>
              <a:t>This changes occurred due to learning enables a person to lead a better social life.</a:t>
            </a:r>
          </a:p>
        </p:txBody>
      </p:sp>
    </p:spTree>
    <p:extLst>
      <p:ext uri="{BB962C8B-B14F-4D97-AF65-F5344CB8AC3E}">
        <p14:creationId xmlns:p14="http://schemas.microsoft.com/office/powerpoint/2010/main" val="2957226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7C44A-2F62-41C3-AE77-398D0415E75C}"/>
              </a:ext>
            </a:extLst>
          </p:cNvPr>
          <p:cNvSpPr>
            <a:spLocks noGrp="1"/>
          </p:cNvSpPr>
          <p:nvPr>
            <p:ph type="title"/>
          </p:nvPr>
        </p:nvSpPr>
        <p:spPr/>
        <p:txBody>
          <a:bodyPr/>
          <a:lstStyle/>
          <a:p>
            <a:r>
              <a:rPr lang="en-US" b="1" dirty="0"/>
              <a:t>Teaching</a:t>
            </a:r>
          </a:p>
        </p:txBody>
      </p:sp>
      <p:sp>
        <p:nvSpPr>
          <p:cNvPr id="3" name="Content Placeholder 2">
            <a:extLst>
              <a:ext uri="{FF2B5EF4-FFF2-40B4-BE49-F238E27FC236}">
                <a16:creationId xmlns:a16="http://schemas.microsoft.com/office/drawing/2014/main" id="{953B9CE4-9F5A-4CD7-9AD3-9BE65C9BD532}"/>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Teaching is an activity  which is considered as the heart of the educational process.</a:t>
            </a:r>
          </a:p>
          <a:p>
            <a:pPr algn="just"/>
            <a:r>
              <a:rPr lang="en-US" dirty="0">
                <a:latin typeface="Times New Roman" panose="02020603050405020304" pitchFamily="18" charset="0"/>
                <a:cs typeface="Times New Roman" panose="02020603050405020304" pitchFamily="18" charset="0"/>
              </a:rPr>
              <a:t>It includes the teaching activities of the teacher as well as learning experiences of the pupil. It constitutes a significant part. All the contents  are not be taught effectively by one method.</a:t>
            </a:r>
          </a:p>
          <a:p>
            <a:pPr algn="just"/>
            <a:r>
              <a:rPr lang="en-US" dirty="0">
                <a:latin typeface="Times New Roman" panose="02020603050405020304" pitchFamily="18" charset="0"/>
                <a:cs typeface="Times New Roman" panose="02020603050405020304" pitchFamily="18" charset="0"/>
              </a:rPr>
              <a:t>Rote memorization    Cramming</a:t>
            </a:r>
          </a:p>
          <a:p>
            <a:pPr algn="just"/>
            <a:r>
              <a:rPr lang="en-US" dirty="0">
                <a:latin typeface="Times New Roman" panose="02020603050405020304" pitchFamily="18" charset="0"/>
                <a:cs typeface="Times New Roman" panose="02020603050405020304" pitchFamily="18" charset="0"/>
              </a:rPr>
              <a:t>Drill                           Repetitious Exercise      </a:t>
            </a:r>
          </a:p>
          <a:p>
            <a:pPr algn="just"/>
            <a:r>
              <a:rPr lang="en-US" dirty="0">
                <a:latin typeface="Times New Roman" panose="02020603050405020304" pitchFamily="18" charset="0"/>
                <a:cs typeface="Times New Roman" panose="02020603050405020304" pitchFamily="18" charset="0"/>
              </a:rPr>
              <a:t>Discussion                  Group Involvement</a:t>
            </a:r>
          </a:p>
          <a:p>
            <a:pPr algn="just"/>
            <a:r>
              <a:rPr lang="en-US" dirty="0">
                <a:latin typeface="Times New Roman" panose="02020603050405020304" pitchFamily="18" charset="0"/>
                <a:cs typeface="Times New Roman" panose="02020603050405020304" pitchFamily="18" charset="0"/>
              </a:rPr>
              <a:t>Lecture method         Students are passive </a:t>
            </a:r>
          </a:p>
          <a:p>
            <a:pPr algn="just"/>
            <a:r>
              <a:rPr lang="en-US" dirty="0">
                <a:latin typeface="Times New Roman" panose="02020603050405020304" pitchFamily="18" charset="0"/>
                <a:cs typeface="Times New Roman" panose="02020603050405020304" pitchFamily="18" charset="0"/>
              </a:rPr>
              <a:t>Problem solving          Brain storm to solve the problem</a:t>
            </a:r>
          </a:p>
          <a:p>
            <a:pPr algn="just"/>
            <a:r>
              <a:rPr lang="en-US" dirty="0">
                <a:latin typeface="Times New Roman" panose="02020603050405020304" pitchFamily="18" charset="0"/>
                <a:cs typeface="Times New Roman" panose="02020603050405020304" pitchFamily="18" charset="0"/>
              </a:rPr>
              <a:t>In-depth Study            Detailed study </a:t>
            </a:r>
          </a:p>
        </p:txBody>
      </p:sp>
    </p:spTree>
    <p:extLst>
      <p:ext uri="{BB962C8B-B14F-4D97-AF65-F5344CB8AC3E}">
        <p14:creationId xmlns:p14="http://schemas.microsoft.com/office/powerpoint/2010/main" val="2599598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63F16-F985-4562-930C-B0BC2FBB961D}"/>
              </a:ext>
            </a:extLst>
          </p:cNvPr>
          <p:cNvSpPr>
            <a:spLocks noGrp="1"/>
          </p:cNvSpPr>
          <p:nvPr>
            <p:ph type="title"/>
          </p:nvPr>
        </p:nvSpPr>
        <p:spPr/>
        <p:txBody>
          <a:bodyPr/>
          <a:lstStyle/>
          <a:p>
            <a:r>
              <a:rPr lang="en-US" b="1" dirty="0"/>
              <a:t>Society</a:t>
            </a:r>
          </a:p>
        </p:txBody>
      </p:sp>
      <p:sp>
        <p:nvSpPr>
          <p:cNvPr id="3" name="Content Placeholder 2">
            <a:extLst>
              <a:ext uri="{FF2B5EF4-FFF2-40B4-BE49-F238E27FC236}">
                <a16:creationId xmlns:a16="http://schemas.microsoft.com/office/drawing/2014/main" id="{3642A693-D414-4641-8AA8-1F3175263A61}"/>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Every Individual is born in a society. In this way, he is a part of a society. The educative process can only be conducted in a society. Education cannot be separated from the society. Society affects the individuals. Likewise, the role of an individual also affects the society </a:t>
            </a:r>
          </a:p>
        </p:txBody>
      </p:sp>
    </p:spTree>
    <p:extLst>
      <p:ext uri="{BB962C8B-B14F-4D97-AF65-F5344CB8AC3E}">
        <p14:creationId xmlns:p14="http://schemas.microsoft.com/office/powerpoint/2010/main" val="3933749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44117-41A9-414F-86DC-2356C049B7F1}"/>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Modes of Education</a:t>
            </a:r>
          </a:p>
        </p:txBody>
      </p:sp>
      <p:sp>
        <p:nvSpPr>
          <p:cNvPr id="3" name="Content Placeholder 2">
            <a:extLst>
              <a:ext uri="{FF2B5EF4-FFF2-40B4-BE49-F238E27FC236}">
                <a16:creationId xmlns:a16="http://schemas.microsoft.com/office/drawing/2014/main" id="{B5EB57F2-DD87-4B73-AE24-4FDDD6962C0F}"/>
              </a:ext>
            </a:extLst>
          </p:cNvPr>
          <p:cNvSpPr>
            <a:spLocks noGrp="1"/>
          </p:cNvSpPr>
          <p:nvPr>
            <p:ph idx="1"/>
          </p:nvPr>
        </p:nvSpPr>
        <p:spPr/>
        <p:txBody>
          <a:bodyPr/>
          <a:lstStyle/>
          <a:p>
            <a:r>
              <a:rPr lang="en-US" dirty="0"/>
              <a:t>Formal Education</a:t>
            </a:r>
          </a:p>
          <a:p>
            <a:r>
              <a:rPr lang="en-US" dirty="0"/>
              <a:t>Nonformal Education</a:t>
            </a:r>
          </a:p>
          <a:p>
            <a:r>
              <a:rPr lang="en-US" dirty="0"/>
              <a:t>Informal Education</a:t>
            </a:r>
          </a:p>
        </p:txBody>
      </p:sp>
    </p:spTree>
    <p:extLst>
      <p:ext uri="{BB962C8B-B14F-4D97-AF65-F5344CB8AC3E}">
        <p14:creationId xmlns:p14="http://schemas.microsoft.com/office/powerpoint/2010/main" val="355884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0FCDE-03F0-406B-8913-5F54F8B4A34A}"/>
              </a:ext>
            </a:extLst>
          </p:cNvPr>
          <p:cNvSpPr>
            <a:spLocks noGrp="1"/>
          </p:cNvSpPr>
          <p:nvPr>
            <p:ph type="title"/>
          </p:nvPr>
        </p:nvSpPr>
        <p:spPr/>
        <p:txBody>
          <a:bodyPr/>
          <a:lstStyle/>
          <a:p>
            <a:r>
              <a:rPr lang="en-US" b="1" dirty="0"/>
              <a:t>Formal Education</a:t>
            </a:r>
          </a:p>
        </p:txBody>
      </p:sp>
      <p:sp>
        <p:nvSpPr>
          <p:cNvPr id="3" name="Content Placeholder 2">
            <a:extLst>
              <a:ext uri="{FF2B5EF4-FFF2-40B4-BE49-F238E27FC236}">
                <a16:creationId xmlns:a16="http://schemas.microsoft.com/office/drawing/2014/main" id="{15E679CF-75E6-4C4D-9CDE-F6543325F2E2}"/>
              </a:ext>
            </a:extLst>
          </p:cNvPr>
          <p:cNvSpPr>
            <a:spLocks noGrp="1"/>
          </p:cNvSpPr>
          <p:nvPr>
            <p:ph idx="1"/>
          </p:nvPr>
        </p:nvSpPr>
        <p:spPr/>
        <p:txBody>
          <a:bodyPr/>
          <a:lstStyle/>
          <a:p>
            <a:pPr algn="just"/>
            <a:r>
              <a:rPr lang="en-US" dirty="0"/>
              <a:t>Formal Education refers to the educational programs which are conducted in the schools, colleges and universities of the state according to the planned and organized procedure</a:t>
            </a:r>
          </a:p>
        </p:txBody>
      </p:sp>
    </p:spTree>
    <p:extLst>
      <p:ext uri="{BB962C8B-B14F-4D97-AF65-F5344CB8AC3E}">
        <p14:creationId xmlns:p14="http://schemas.microsoft.com/office/powerpoint/2010/main" val="2055788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F5A9B-CBF5-4F43-A5B3-DC273F8644C3}"/>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Nonformal Education</a:t>
            </a:r>
          </a:p>
        </p:txBody>
      </p:sp>
      <p:sp>
        <p:nvSpPr>
          <p:cNvPr id="3" name="Content Placeholder 2">
            <a:extLst>
              <a:ext uri="{FF2B5EF4-FFF2-40B4-BE49-F238E27FC236}">
                <a16:creationId xmlns:a16="http://schemas.microsoft.com/office/drawing/2014/main" id="{696018DD-4C3A-47C3-9900-C59D885BEC92}"/>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Nonformal Education refers to the education which happens outside of the context of a formally structured educational  institution</a:t>
            </a:r>
          </a:p>
          <a:p>
            <a:pPr algn="just"/>
            <a:r>
              <a:rPr lang="en-US" dirty="0">
                <a:latin typeface="Times New Roman" panose="02020603050405020304" pitchFamily="18" charset="0"/>
                <a:cs typeface="Times New Roman" panose="02020603050405020304" pitchFamily="18" charset="0"/>
              </a:rPr>
              <a:t>Electronic and print media are used in the execution of nonformal education programs.</a:t>
            </a:r>
          </a:p>
          <a:p>
            <a:pPr algn="just"/>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Online education</a:t>
            </a:r>
          </a:p>
        </p:txBody>
      </p:sp>
    </p:spTree>
    <p:extLst>
      <p:ext uri="{BB962C8B-B14F-4D97-AF65-F5344CB8AC3E}">
        <p14:creationId xmlns:p14="http://schemas.microsoft.com/office/powerpoint/2010/main" val="2105744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C38E0-A8DA-465C-92D5-31A174FFBE9E}"/>
              </a:ext>
            </a:extLst>
          </p:cNvPr>
          <p:cNvSpPr>
            <a:spLocks noGrp="1"/>
          </p:cNvSpPr>
          <p:nvPr>
            <p:ph type="title"/>
          </p:nvPr>
        </p:nvSpPr>
        <p:spPr/>
        <p:txBody>
          <a:bodyPr/>
          <a:lstStyle/>
          <a:p>
            <a:r>
              <a:rPr lang="en-US" b="1" dirty="0"/>
              <a:t>Informal Education</a:t>
            </a:r>
          </a:p>
        </p:txBody>
      </p:sp>
      <p:sp>
        <p:nvSpPr>
          <p:cNvPr id="3" name="Content Placeholder 2">
            <a:extLst>
              <a:ext uri="{FF2B5EF4-FFF2-40B4-BE49-F238E27FC236}">
                <a16:creationId xmlns:a16="http://schemas.microsoft.com/office/drawing/2014/main" id="{8481911E-8DE6-487E-B04C-E47E18569FAD}"/>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Informal education refers to a process of change in behavior which happens outside of the context of formal and nonformal educational programs.</a:t>
            </a:r>
          </a:p>
          <a:p>
            <a:pPr algn="just"/>
            <a:r>
              <a:rPr lang="en-US" dirty="0">
                <a:latin typeface="Times New Roman" panose="02020603050405020304" pitchFamily="18" charset="0"/>
                <a:cs typeface="Times New Roman" panose="02020603050405020304" pitchFamily="18" charset="0"/>
              </a:rPr>
              <a:t>An individual continues to learn from his environment unconsciously. This learning is called informal education.</a:t>
            </a:r>
          </a:p>
        </p:txBody>
      </p:sp>
    </p:spTree>
    <p:extLst>
      <p:ext uri="{BB962C8B-B14F-4D97-AF65-F5344CB8AC3E}">
        <p14:creationId xmlns:p14="http://schemas.microsoft.com/office/powerpoint/2010/main" val="645736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01F91-3D2B-4CCB-B947-28DEEDECBCDE}"/>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What is the concept of Education?</a:t>
            </a:r>
          </a:p>
        </p:txBody>
      </p:sp>
      <p:sp>
        <p:nvSpPr>
          <p:cNvPr id="3" name="Content Placeholder 2">
            <a:extLst>
              <a:ext uri="{FF2B5EF4-FFF2-40B4-BE49-F238E27FC236}">
                <a16:creationId xmlns:a16="http://schemas.microsoft.com/office/drawing/2014/main" id="{7ED3AECD-CFCA-42B6-8B97-794D5BD01313}"/>
              </a:ext>
            </a:extLst>
          </p:cNvPr>
          <p:cNvSpPr>
            <a:spLocks noGrp="1"/>
          </p:cNvSpPr>
          <p:nvPr>
            <p:ph idx="1"/>
          </p:nvPr>
        </p:nvSpPr>
        <p:spPr/>
        <p:txBody>
          <a:bodyPr>
            <a:noAutofit/>
          </a:bodyPr>
          <a:lstStyle/>
          <a:p>
            <a:pPr algn="just"/>
            <a:r>
              <a:rPr lang="en-US" sz="4000" dirty="0">
                <a:latin typeface="Times New Roman" panose="02020603050405020304" pitchFamily="18" charset="0"/>
                <a:cs typeface="Times New Roman" panose="02020603050405020304" pitchFamily="18" charset="0"/>
              </a:rPr>
              <a:t>Education is the process of change. It includes all those activities that make an individual to become a useful member of the society. It also provides its services in the transmission of human heritage from one generation to another. In fact, Change is the basic element of the process of education. This element is the key to progress of individual and society.</a:t>
            </a:r>
          </a:p>
        </p:txBody>
      </p:sp>
    </p:spTree>
    <p:extLst>
      <p:ext uri="{BB962C8B-B14F-4D97-AF65-F5344CB8AC3E}">
        <p14:creationId xmlns:p14="http://schemas.microsoft.com/office/powerpoint/2010/main" val="464746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05A1B-0D2B-49F3-A742-49CD80CECC95}"/>
              </a:ext>
            </a:extLst>
          </p:cNvPr>
          <p:cNvSpPr>
            <a:spLocks noGrp="1"/>
          </p:cNvSpPr>
          <p:nvPr>
            <p:ph type="title"/>
          </p:nvPr>
        </p:nvSpPr>
        <p:spPr>
          <a:xfrm>
            <a:off x="666750" y="-657224"/>
            <a:ext cx="10515600" cy="2076450"/>
          </a:xfrm>
        </p:spPr>
        <p:txBody>
          <a:bodyPr>
            <a:normAutofit/>
          </a:bodyPr>
          <a:lstStyle/>
          <a:p>
            <a:r>
              <a:rPr lang="en-US" b="1" dirty="0">
                <a:latin typeface="Times New Roman" panose="02020603050405020304" pitchFamily="18" charset="0"/>
                <a:cs typeface="Times New Roman" panose="02020603050405020304" pitchFamily="18" charset="0"/>
              </a:rPr>
              <a:t>Derivative meaning of education</a:t>
            </a:r>
          </a:p>
        </p:txBody>
      </p:sp>
      <p:sp>
        <p:nvSpPr>
          <p:cNvPr id="3" name="Content Placeholder 2">
            <a:extLst>
              <a:ext uri="{FF2B5EF4-FFF2-40B4-BE49-F238E27FC236}">
                <a16:creationId xmlns:a16="http://schemas.microsoft.com/office/drawing/2014/main" id="{026BC831-ABF4-4F5A-8F4B-1D6D17B9C15E}"/>
              </a:ext>
            </a:extLst>
          </p:cNvPr>
          <p:cNvSpPr>
            <a:spLocks noGrp="1"/>
          </p:cNvSpPr>
          <p:nvPr>
            <p:ph idx="1"/>
          </p:nvPr>
        </p:nvSpPr>
        <p:spPr>
          <a:xfrm>
            <a:off x="838200" y="1228725"/>
            <a:ext cx="10515600" cy="4948238"/>
          </a:xfrm>
        </p:spPr>
        <p:txBody>
          <a:bodyPr>
            <a:noAutofit/>
          </a:bodyPr>
          <a:lstStyle/>
          <a:p>
            <a:pPr algn="just"/>
            <a:r>
              <a:rPr lang="en-US" dirty="0">
                <a:latin typeface="Times New Roman" panose="02020603050405020304" pitchFamily="18" charset="0"/>
                <a:cs typeface="Times New Roman" panose="02020603050405020304" pitchFamily="18" charset="0"/>
              </a:rPr>
              <a:t>The word ‘’Education’’ composed of two Latin words </a:t>
            </a:r>
            <a:r>
              <a:rPr lang="en-US" dirty="0" err="1">
                <a:latin typeface="Times New Roman" panose="02020603050405020304" pitchFamily="18" charset="0"/>
                <a:cs typeface="Times New Roman" panose="02020603050405020304" pitchFamily="18" charset="0"/>
              </a:rPr>
              <a:t>Educere</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Educare</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Educere</a:t>
            </a:r>
            <a:r>
              <a:rPr lang="en-US" b="1" dirty="0">
                <a:latin typeface="Times New Roman" panose="02020603050405020304" pitchFamily="18" charset="0"/>
                <a:cs typeface="Times New Roman" panose="02020603050405020304" pitchFamily="18" charset="0"/>
              </a:rPr>
              <a:t>  means </a:t>
            </a:r>
            <a:r>
              <a:rPr lang="en-US" dirty="0">
                <a:latin typeface="Times New Roman" panose="02020603050405020304" pitchFamily="18" charset="0"/>
                <a:cs typeface="Times New Roman" panose="02020603050405020304" pitchFamily="18" charset="0"/>
              </a:rPr>
              <a:t>‘’ to bring out’’ “lead </a:t>
            </a:r>
            <a:r>
              <a:rPr lang="en-US" dirty="0" err="1">
                <a:latin typeface="Times New Roman" panose="02020603050405020304" pitchFamily="18" charset="0"/>
                <a:cs typeface="Times New Roman" panose="02020603050405020304" pitchFamily="18" charset="0"/>
              </a:rPr>
              <a:t>out”Draw</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out”In</a:t>
            </a:r>
            <a:r>
              <a:rPr lang="en-US" dirty="0">
                <a:latin typeface="Times New Roman" panose="02020603050405020304" pitchFamily="18" charset="0"/>
                <a:cs typeface="Times New Roman" panose="02020603050405020304" pitchFamily="18" charset="0"/>
              </a:rPr>
              <a:t> this sense, education means drawing out or bringing out the best of what a person is capable of.</a:t>
            </a:r>
          </a:p>
          <a:p>
            <a:pPr marL="0" indent="0" algn="just">
              <a:buNone/>
            </a:pPr>
            <a:r>
              <a:rPr lang="en-US" dirty="0">
                <a:latin typeface="Times New Roman" panose="02020603050405020304" pitchFamily="18" charset="0"/>
                <a:cs typeface="Times New Roman" panose="02020603050405020304" pitchFamily="18" charset="0"/>
              </a:rPr>
              <a:t>So Educating a child means drawing out what is hidden in the child or leading him out of darkness, into light.</a:t>
            </a:r>
          </a:p>
          <a:p>
            <a:pPr algn="just"/>
            <a:r>
              <a:rPr lang="en-US" b="1" dirty="0" err="1">
                <a:latin typeface="Times New Roman" panose="02020603050405020304" pitchFamily="18" charset="0"/>
                <a:cs typeface="Times New Roman" panose="02020603050405020304" pitchFamily="18" charset="0"/>
              </a:rPr>
              <a:t>Educare</a:t>
            </a:r>
            <a:r>
              <a:rPr lang="en-US" b="1" dirty="0">
                <a:latin typeface="Times New Roman" panose="02020603050405020304" pitchFamily="18" charset="0"/>
                <a:cs typeface="Times New Roman" panose="02020603050405020304" pitchFamily="18" charset="0"/>
              </a:rPr>
              <a:t> means” </a:t>
            </a:r>
            <a:r>
              <a:rPr lang="en-US" dirty="0">
                <a:latin typeface="Times New Roman" panose="02020603050405020304" pitchFamily="18" charset="0"/>
                <a:cs typeface="Times New Roman" panose="02020603050405020304" pitchFamily="18" charset="0"/>
              </a:rPr>
              <a:t>To bring up” To raise” Which means development from the internal to the external.</a:t>
            </a:r>
          </a:p>
          <a:p>
            <a:pPr algn="just"/>
            <a:r>
              <a:rPr lang="en-US" dirty="0">
                <a:latin typeface="Times New Roman" panose="02020603050405020304" pitchFamily="18" charset="0"/>
                <a:cs typeface="Times New Roman" panose="02020603050405020304" pitchFamily="18" charset="0"/>
              </a:rPr>
              <a:t>It implies change for the betterment in the individual.</a:t>
            </a:r>
          </a:p>
          <a:p>
            <a:pPr marL="0" indent="0" algn="just">
              <a:buNone/>
            </a:pPr>
            <a:r>
              <a:rPr lang="en-US" dirty="0">
                <a:latin typeface="Times New Roman" panose="02020603050405020304" pitchFamily="18" charset="0"/>
                <a:cs typeface="Times New Roman" panose="02020603050405020304" pitchFamily="18" charset="0"/>
              </a:rPr>
              <a:t>So educating a child means bringing up the child according to specific aims.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1652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12863-CEED-4E96-A2CD-F99F87068D0F}"/>
              </a:ext>
            </a:extLst>
          </p:cNvPr>
          <p:cNvSpPr>
            <a:spLocks noGrp="1"/>
          </p:cNvSpPr>
          <p:nvPr>
            <p:ph type="title"/>
          </p:nvPr>
        </p:nvSpPr>
        <p:spPr>
          <a:xfrm>
            <a:off x="838200" y="1571625"/>
            <a:ext cx="10515600" cy="119063"/>
          </a:xfrm>
        </p:spPr>
        <p:txBody>
          <a:bodyPr>
            <a:normAutofit fontScale="90000"/>
          </a:bodyPr>
          <a:lstStyle/>
          <a:p>
            <a:pPr algn="just"/>
            <a:r>
              <a:rPr lang="en-US" b="1" dirty="0">
                <a:latin typeface="Times New Roman" panose="02020603050405020304" pitchFamily="18" charset="0"/>
                <a:cs typeface="Times New Roman" panose="02020603050405020304" pitchFamily="18" charset="0"/>
              </a:rPr>
              <a:t>According to John Dewey</a:t>
            </a:r>
          </a:p>
        </p:txBody>
      </p:sp>
      <p:sp>
        <p:nvSpPr>
          <p:cNvPr id="3" name="Content Placeholder 2">
            <a:extLst>
              <a:ext uri="{FF2B5EF4-FFF2-40B4-BE49-F238E27FC236}">
                <a16:creationId xmlns:a16="http://schemas.microsoft.com/office/drawing/2014/main" id="{D076E85A-6872-4ACB-8C61-B06F15A84D77}"/>
              </a:ext>
            </a:extLst>
          </p:cNvPr>
          <p:cNvSpPr>
            <a:spLocks noGrp="1"/>
          </p:cNvSpPr>
          <p:nvPr>
            <p:ph idx="1"/>
          </p:nvPr>
        </p:nvSpPr>
        <p:spPr/>
        <p:txBody>
          <a:bodyPr>
            <a:normAutofit fontScale="92500"/>
          </a:bodyPr>
          <a:lstStyle/>
          <a:p>
            <a:pPr marL="0" indent="0" algn="just">
              <a:buNone/>
            </a:pPr>
            <a:r>
              <a:rPr lang="en-US" dirty="0"/>
              <a:t>Education is the development of all those capacities in the individual which will enable him to control his environment and fulfill his responsibilities</a:t>
            </a:r>
          </a:p>
          <a:p>
            <a:pPr marL="0" indent="0" algn="just">
              <a:buNone/>
            </a:pPr>
            <a:r>
              <a:rPr lang="en-US" b="1" dirty="0">
                <a:latin typeface="Times New Roman" panose="02020603050405020304" pitchFamily="18" charset="0"/>
                <a:cs typeface="Times New Roman" panose="02020603050405020304" pitchFamily="18" charset="0"/>
              </a:rPr>
              <a:t>According to </a:t>
            </a:r>
            <a:r>
              <a:rPr lang="en-US" b="1" dirty="0" err="1">
                <a:latin typeface="Times New Roman" panose="02020603050405020304" pitchFamily="18" charset="0"/>
                <a:cs typeface="Times New Roman" panose="02020603050405020304" pitchFamily="18" charset="0"/>
              </a:rPr>
              <a:t>T.Taymont</a:t>
            </a:r>
            <a:endParaRPr lang="en-US" b="1"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Education is a process of development from infancy to maturity, the process by which he adopts himself gradually to his physical and spiritual environment.</a:t>
            </a:r>
          </a:p>
          <a:p>
            <a:pPr marL="0" indent="0" algn="just">
              <a:buNone/>
            </a:pPr>
            <a:r>
              <a:rPr lang="en-US" b="1" dirty="0">
                <a:latin typeface="Times New Roman" panose="02020603050405020304" pitchFamily="18" charset="0"/>
                <a:cs typeface="Times New Roman" panose="02020603050405020304" pitchFamily="18" charset="0"/>
              </a:rPr>
              <a:t>According to John Adam</a:t>
            </a:r>
          </a:p>
          <a:p>
            <a:pPr marL="0" indent="0" algn="just">
              <a:buNone/>
            </a:pPr>
            <a:r>
              <a:rPr lang="en-US" dirty="0">
                <a:latin typeface="Times New Roman" panose="02020603050405020304" pitchFamily="18" charset="0"/>
                <a:cs typeface="Times New Roman" panose="02020603050405020304" pitchFamily="18" charset="0"/>
              </a:rPr>
              <a:t>Education is continuous and deliberate process in which one personality acts upon another in order to modify the development of that by the communication and manipulation of knowledge.</a:t>
            </a:r>
          </a:p>
        </p:txBody>
      </p:sp>
    </p:spTree>
    <p:extLst>
      <p:ext uri="{BB962C8B-B14F-4D97-AF65-F5344CB8AC3E}">
        <p14:creationId xmlns:p14="http://schemas.microsoft.com/office/powerpoint/2010/main" val="1661309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792C8-D797-4C92-ACA5-67A04FF7B9D6}"/>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How did the Muslim thinkers of Education define Education</a:t>
            </a:r>
          </a:p>
        </p:txBody>
      </p:sp>
      <p:sp>
        <p:nvSpPr>
          <p:cNvPr id="3" name="Content Placeholder 2">
            <a:extLst>
              <a:ext uri="{FF2B5EF4-FFF2-40B4-BE49-F238E27FC236}">
                <a16:creationId xmlns:a16="http://schemas.microsoft.com/office/drawing/2014/main" id="{89AD48E4-CE45-493B-8489-9E5E70BD926F}"/>
              </a:ext>
            </a:extLst>
          </p:cNvPr>
          <p:cNvSpPr>
            <a:spLocks noGrp="1"/>
          </p:cNvSpPr>
          <p:nvPr>
            <p:ph idx="1"/>
          </p:nvPr>
        </p:nvSpPr>
        <p:spPr>
          <a:xfrm>
            <a:off x="838200" y="1400175"/>
            <a:ext cx="10515600" cy="4776788"/>
          </a:xfrm>
        </p:spPr>
        <p:txBody>
          <a:bodyPr>
            <a:normAutofit lnSpcReduction="10000"/>
          </a:bodyPr>
          <a:lstStyle/>
          <a:p>
            <a:r>
              <a:rPr lang="en-US" dirty="0"/>
              <a:t>Ghazali 1058-1111</a:t>
            </a:r>
          </a:p>
          <a:p>
            <a:pPr marL="0" indent="0">
              <a:buNone/>
            </a:pPr>
            <a:r>
              <a:rPr lang="en-US" dirty="0"/>
              <a:t>Education is the activity of enabling an individual to recognize God and discriminate between good and evil.</a:t>
            </a:r>
          </a:p>
          <a:p>
            <a:r>
              <a:rPr lang="en-US" dirty="0"/>
              <a:t>Ibn-</a:t>
            </a:r>
            <a:r>
              <a:rPr lang="en-US" dirty="0" err="1"/>
              <a:t>khaldum</a:t>
            </a:r>
            <a:r>
              <a:rPr lang="en-US" dirty="0"/>
              <a:t> 1332-1406 </a:t>
            </a:r>
          </a:p>
          <a:p>
            <a:pPr marL="0" indent="0">
              <a:buNone/>
            </a:pPr>
            <a:r>
              <a:rPr lang="en-US" dirty="0"/>
              <a:t>Education is the activity of acquisition of revealed knowledge that has been delivered to us by prophets.</a:t>
            </a:r>
          </a:p>
          <a:p>
            <a:r>
              <a:rPr lang="en-US" dirty="0"/>
              <a:t>Iqbal 1877-1938</a:t>
            </a:r>
          </a:p>
          <a:p>
            <a:pPr marL="0" indent="0">
              <a:buNone/>
            </a:pPr>
            <a:r>
              <a:rPr lang="en-US" dirty="0"/>
              <a:t>Education is the activity of recognizing God and understanding self.</a:t>
            </a:r>
          </a:p>
          <a:p>
            <a:r>
              <a:rPr lang="en-US" dirty="0"/>
              <a:t>Shah </a:t>
            </a:r>
            <a:r>
              <a:rPr lang="en-US" dirty="0" err="1"/>
              <a:t>wali</a:t>
            </a:r>
            <a:r>
              <a:rPr lang="en-US" dirty="0"/>
              <a:t> Ullah 1703-1764</a:t>
            </a:r>
          </a:p>
          <a:p>
            <a:pPr marL="0" indent="0">
              <a:buNone/>
            </a:pPr>
            <a:r>
              <a:rPr lang="en-US" dirty="0"/>
              <a:t>Education is the activity of developing the sense of good and evil so that an individual can choose the good and reject the evil.</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183174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A61AD-9A18-43FD-A728-83BFD5821CAC}"/>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Elements of Education</a:t>
            </a:r>
          </a:p>
        </p:txBody>
      </p:sp>
      <p:sp>
        <p:nvSpPr>
          <p:cNvPr id="3" name="Content Placeholder 2">
            <a:extLst>
              <a:ext uri="{FF2B5EF4-FFF2-40B4-BE49-F238E27FC236}">
                <a16:creationId xmlns:a16="http://schemas.microsoft.com/office/drawing/2014/main" id="{E34C5C1C-F686-4F6F-B9A6-98A721948917}"/>
              </a:ext>
            </a:extLst>
          </p:cNvPr>
          <p:cNvSpPr>
            <a:spLocks noGrp="1"/>
          </p:cNvSpPr>
          <p:nvPr>
            <p:ph idx="1"/>
          </p:nvPr>
        </p:nvSpPr>
        <p:spPr/>
        <p:txBody>
          <a:bodyPr/>
          <a:lstStyle/>
          <a:p>
            <a:pPr marL="514350" indent="-514350">
              <a:buFont typeface="+mj-lt"/>
              <a:buAutoNum type="arabicPeriod"/>
            </a:pPr>
            <a:r>
              <a:rPr lang="en-US" dirty="0"/>
              <a:t>Student</a:t>
            </a:r>
          </a:p>
          <a:p>
            <a:pPr marL="514350" indent="-514350">
              <a:buFont typeface="+mj-lt"/>
              <a:buAutoNum type="arabicPeriod"/>
            </a:pPr>
            <a:r>
              <a:rPr lang="en-US" dirty="0"/>
              <a:t>Teacher </a:t>
            </a:r>
          </a:p>
          <a:p>
            <a:pPr marL="514350" indent="-514350">
              <a:buFont typeface="+mj-lt"/>
              <a:buAutoNum type="arabicPeriod"/>
            </a:pPr>
            <a:r>
              <a:rPr lang="en-US" dirty="0"/>
              <a:t>Curriculum</a:t>
            </a:r>
          </a:p>
          <a:p>
            <a:pPr marL="514350" indent="-514350">
              <a:buFont typeface="+mj-lt"/>
              <a:buAutoNum type="arabicPeriod"/>
            </a:pPr>
            <a:r>
              <a:rPr lang="en-US" dirty="0"/>
              <a:t>Learning </a:t>
            </a:r>
          </a:p>
          <a:p>
            <a:pPr marL="514350" indent="-514350">
              <a:buFont typeface="+mj-lt"/>
              <a:buAutoNum type="arabicPeriod"/>
            </a:pPr>
            <a:r>
              <a:rPr lang="en-US" dirty="0"/>
              <a:t>Teaching </a:t>
            </a:r>
          </a:p>
          <a:p>
            <a:pPr marL="514350" indent="-514350">
              <a:buFont typeface="+mj-lt"/>
              <a:buAutoNum type="arabicPeriod"/>
            </a:pPr>
            <a:r>
              <a:rPr lang="en-US" dirty="0"/>
              <a:t>Society</a:t>
            </a:r>
          </a:p>
        </p:txBody>
      </p:sp>
    </p:spTree>
    <p:extLst>
      <p:ext uri="{BB962C8B-B14F-4D97-AF65-F5344CB8AC3E}">
        <p14:creationId xmlns:p14="http://schemas.microsoft.com/office/powerpoint/2010/main" val="25564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01880-1A1F-4E53-92C1-2125AB9EF6BC}"/>
              </a:ext>
            </a:extLst>
          </p:cNvPr>
          <p:cNvSpPr>
            <a:spLocks noGrp="1"/>
          </p:cNvSpPr>
          <p:nvPr>
            <p:ph type="title"/>
          </p:nvPr>
        </p:nvSpPr>
        <p:spPr/>
        <p:txBody>
          <a:bodyPr/>
          <a:lstStyle/>
          <a:p>
            <a:r>
              <a:rPr lang="en-US" b="1" dirty="0"/>
              <a:t>Student</a:t>
            </a:r>
          </a:p>
        </p:txBody>
      </p:sp>
      <p:sp>
        <p:nvSpPr>
          <p:cNvPr id="3" name="Content Placeholder 2">
            <a:extLst>
              <a:ext uri="{FF2B5EF4-FFF2-40B4-BE49-F238E27FC236}">
                <a16:creationId xmlns:a16="http://schemas.microsoft.com/office/drawing/2014/main" id="{EB288A6F-A6B1-43B4-85C5-4E3353811C22}"/>
              </a:ext>
            </a:extLst>
          </p:cNvPr>
          <p:cNvSpPr>
            <a:spLocks noGrp="1"/>
          </p:cNvSpPr>
          <p:nvPr>
            <p:ph idx="1"/>
          </p:nvPr>
        </p:nvSpPr>
        <p:spPr/>
        <p:txBody>
          <a:bodyPr>
            <a:noAutofit/>
          </a:bodyPr>
          <a:lstStyle/>
          <a:p>
            <a:pPr algn="just"/>
            <a:r>
              <a:rPr lang="en-US" sz="4000" dirty="0">
                <a:latin typeface="Times New Roman" panose="02020603050405020304" pitchFamily="18" charset="0"/>
                <a:cs typeface="Times New Roman" panose="02020603050405020304" pitchFamily="18" charset="0"/>
              </a:rPr>
              <a:t>Student is the most significant element of education. A student is a person who has the desire to bring about changes in his behavior, attitudes, and skills. This is the person for whom the learning process is conducted.</a:t>
            </a:r>
          </a:p>
          <a:p>
            <a:pPr algn="just"/>
            <a:r>
              <a:rPr lang="en-US" sz="4000" dirty="0">
                <a:latin typeface="Times New Roman" panose="02020603050405020304" pitchFamily="18" charset="0"/>
                <a:cs typeface="Times New Roman" panose="02020603050405020304" pitchFamily="18" charset="0"/>
              </a:rPr>
              <a:t>The instructional process cannot be held without the student. The objective of all the educational activities is to produce changes in the behavior of a student.</a:t>
            </a:r>
          </a:p>
          <a:p>
            <a:pPr algn="just"/>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4910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877BA-5D1F-4935-A0C6-536851ABBAC4}"/>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Teacher</a:t>
            </a:r>
          </a:p>
        </p:txBody>
      </p:sp>
      <p:sp>
        <p:nvSpPr>
          <p:cNvPr id="3" name="Content Placeholder 2">
            <a:extLst>
              <a:ext uri="{FF2B5EF4-FFF2-40B4-BE49-F238E27FC236}">
                <a16:creationId xmlns:a16="http://schemas.microsoft.com/office/drawing/2014/main" id="{E2EBB196-65FD-43E1-85F7-E70C25CE8AFC}"/>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Teacher is an essential element of the process  of education that transmits the curricular content to the students. He/she guides the students in the selection of the ways of life. He also supervises the co-curricular activities</a:t>
            </a:r>
          </a:p>
          <a:p>
            <a:pPr algn="just"/>
            <a:r>
              <a:rPr lang="en-US" dirty="0">
                <a:latin typeface="Times New Roman" panose="02020603050405020304" pitchFamily="18" charset="0"/>
                <a:cs typeface="Times New Roman" panose="02020603050405020304" pitchFamily="18" charset="0"/>
              </a:rPr>
              <a:t>No system of education of the world can get the objectives of education without the active participation of the teacher in the educative process.</a:t>
            </a:r>
          </a:p>
        </p:txBody>
      </p:sp>
    </p:spTree>
    <p:extLst>
      <p:ext uri="{BB962C8B-B14F-4D97-AF65-F5344CB8AC3E}">
        <p14:creationId xmlns:p14="http://schemas.microsoft.com/office/powerpoint/2010/main" val="2021442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45340-07C2-460B-8678-28F1851BB548}"/>
              </a:ext>
            </a:extLst>
          </p:cNvPr>
          <p:cNvSpPr>
            <a:spLocks noGrp="1"/>
          </p:cNvSpPr>
          <p:nvPr>
            <p:ph type="title"/>
          </p:nvPr>
        </p:nvSpPr>
        <p:spPr/>
        <p:txBody>
          <a:bodyPr/>
          <a:lstStyle/>
          <a:p>
            <a:r>
              <a:rPr lang="en-US" b="1" dirty="0"/>
              <a:t>Curriculum</a:t>
            </a:r>
          </a:p>
        </p:txBody>
      </p:sp>
      <p:sp>
        <p:nvSpPr>
          <p:cNvPr id="3" name="Content Placeholder 2">
            <a:extLst>
              <a:ext uri="{FF2B5EF4-FFF2-40B4-BE49-F238E27FC236}">
                <a16:creationId xmlns:a16="http://schemas.microsoft.com/office/drawing/2014/main" id="{1E4D3258-2ACD-4D0C-880E-A7B3222B795E}"/>
              </a:ext>
            </a:extLst>
          </p:cNvPr>
          <p:cNvSpPr>
            <a:spLocks noGrp="1"/>
          </p:cNvSpPr>
          <p:nvPr>
            <p:ph idx="1"/>
          </p:nvPr>
        </p:nvSpPr>
        <p:spPr/>
        <p:txBody>
          <a:bodyPr/>
          <a:lstStyle/>
          <a:p>
            <a:r>
              <a:rPr lang="en-US" dirty="0"/>
              <a:t>Curriculum is the process of inside or outside activities of the school/institution.</a:t>
            </a:r>
          </a:p>
          <a:p>
            <a:r>
              <a:rPr lang="en-US" dirty="0"/>
              <a:t>Planned Activities are called Curriculum in the field of education.</a:t>
            </a:r>
          </a:p>
          <a:p>
            <a:r>
              <a:rPr lang="en-US" dirty="0"/>
              <a:t>Curriculum is a course that enables a system of education to achieve its objectives.</a:t>
            </a:r>
          </a:p>
          <a:p>
            <a:r>
              <a:rPr lang="en-US" dirty="0"/>
              <a:t>Curriculum is a sum total of activities , experiences and skills by which objectives of education are achieved.</a:t>
            </a:r>
          </a:p>
        </p:txBody>
      </p:sp>
    </p:spTree>
    <p:extLst>
      <p:ext uri="{BB962C8B-B14F-4D97-AF65-F5344CB8AC3E}">
        <p14:creationId xmlns:p14="http://schemas.microsoft.com/office/powerpoint/2010/main" val="1373262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902</Words>
  <Application>Microsoft Office PowerPoint</Application>
  <PresentationFormat>Widescreen</PresentationFormat>
  <Paragraphs>74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Introduction to Education</vt:lpstr>
      <vt:lpstr>What is the concept of Education?</vt:lpstr>
      <vt:lpstr>Derivative meaning of education</vt:lpstr>
      <vt:lpstr>According to John Dewey</vt:lpstr>
      <vt:lpstr>How did the Muslim thinkers of Education define Education</vt:lpstr>
      <vt:lpstr>Elements of Education</vt:lpstr>
      <vt:lpstr>Student</vt:lpstr>
      <vt:lpstr>Teacher</vt:lpstr>
      <vt:lpstr>Curriculum</vt:lpstr>
      <vt:lpstr>Learning</vt:lpstr>
      <vt:lpstr>Teaching</vt:lpstr>
      <vt:lpstr>Society</vt:lpstr>
      <vt:lpstr>Modes of Education</vt:lpstr>
      <vt:lpstr>Formal Education</vt:lpstr>
      <vt:lpstr>Nonformal Education</vt:lpstr>
      <vt:lpstr>Informal Education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Education</dc:title>
  <dc:creator>Dell</dc:creator>
  <cp:lastModifiedBy>Dell</cp:lastModifiedBy>
  <cp:revision>24</cp:revision>
  <dcterms:created xsi:type="dcterms:W3CDTF">2020-11-23T15:11:55Z</dcterms:created>
  <dcterms:modified xsi:type="dcterms:W3CDTF">2020-11-25T07:01:32Z</dcterms:modified>
</cp:coreProperties>
</file>