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1411D0-00A6-489F-8961-2681899BA220}" type="datetimeFigureOut">
              <a:rPr lang="en-US" smtClean="0"/>
              <a:t>4/18/2020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3C3568-81A6-4783-954B-47E3C1BBF8B5}" type="slidenum">
              <a:rPr lang="en-US" smtClean="0"/>
              <a:t>‹#›</a:t>
            </a:fld>
            <a:endParaRPr lang="en-US"/>
          </a:p>
        </p:txBody>
      </p:sp>
    </p:spTree>
    <p:extLst>
      <p:ext uri="{BB962C8B-B14F-4D97-AF65-F5344CB8AC3E}">
        <p14:creationId xmlns:p14="http://schemas.microsoft.com/office/powerpoint/2010/main" val="4236781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A53BBF8-3FED-4AAF-9F12-9A7436D14C45}" type="datetimeFigureOut">
              <a:rPr lang="en-US" smtClean="0"/>
              <a:t>4/18/2020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1C1A40C-AAC5-4030-8D8C-A6D843C0FC73}"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1C1A40C-AAC5-4030-8D8C-A6D843C0FC7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A53BBF8-3FED-4AAF-9F12-9A7436D14C45}"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53BBF8-3FED-4AAF-9F12-9A7436D14C45}"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3BBF8-3FED-4AAF-9F12-9A7436D14C45}"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A53BBF8-3FED-4AAF-9F12-9A7436D14C45}" type="datetimeFigureOut">
              <a:rPr lang="en-US" smtClean="0"/>
              <a:t>4/18/2020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1C1A40C-AAC5-4030-8D8C-A6D843C0FC7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p:cNvSpPr>
          <p:nvPr>
            <p:ph idx="1"/>
          </p:nvPr>
        </p:nvSpPr>
        <p:spPr>
          <a:xfrm>
            <a:off x="301625" y="609600"/>
            <a:ext cx="8540750" cy="5791200"/>
          </a:xfrm>
        </p:spPr>
        <p:txBody>
          <a:bodyPr/>
          <a:lstStyle/>
          <a:p>
            <a:pPr marL="812800" indent="-812800" eaLnBrk="1" hangingPunct="1">
              <a:lnSpc>
                <a:spcPct val="80000"/>
              </a:lnSpc>
              <a:buFont typeface="Wingdings" pitchFamily="2" charset="2"/>
              <a:buNone/>
            </a:pPr>
            <a:r>
              <a:rPr lang="en-US" altLang="en-US" sz="2400" b="1" smtClean="0">
                <a:latin typeface="Times New Roman" pitchFamily="18" charset="0"/>
              </a:rPr>
              <a:t>6. Systems of Layout of Fruit Orchards</a:t>
            </a:r>
          </a:p>
          <a:p>
            <a:pPr marL="812800" indent="-812800" eaLnBrk="1" hangingPunct="1">
              <a:lnSpc>
                <a:spcPct val="80000"/>
              </a:lnSpc>
              <a:buFont typeface="Wingdings" pitchFamily="2" charset="2"/>
              <a:buNone/>
            </a:pPr>
            <a:r>
              <a:rPr lang="en-US" altLang="en-US" sz="2400" b="1" smtClean="0">
                <a:latin typeface="Times New Roman" pitchFamily="18" charset="0"/>
              </a:rPr>
              <a:t>i. Square System</a:t>
            </a:r>
            <a:endParaRPr lang="en-US" altLang="en-US" sz="2400" smtClean="0">
              <a:latin typeface="Times New Roman" pitchFamily="18" charset="0"/>
            </a:endParaRPr>
          </a:p>
          <a:p>
            <a:pPr marL="812800" indent="-812800" eaLnBrk="1" hangingPunct="1">
              <a:lnSpc>
                <a:spcPct val="80000"/>
              </a:lnSpc>
              <a:buFont typeface="Wingdings" pitchFamily="2" charset="2"/>
              <a:buNone/>
            </a:pPr>
            <a:r>
              <a:rPr lang="en-US" altLang="en-US" sz="2400" smtClean="0">
                <a:latin typeface="Times New Roman" pitchFamily="18" charset="0"/>
              </a:rPr>
              <a:t>	It is the most common and popular method of laying out fruit orchards on flat ground. In this method plants are set at right angles to each other with equal plant to plant and row to row distance.</a:t>
            </a:r>
            <a:endParaRPr lang="en-US" altLang="en-US" sz="2400" b="1" smtClean="0">
              <a:latin typeface="Times New Roman" pitchFamily="18" charset="0"/>
            </a:endParaRPr>
          </a:p>
          <a:p>
            <a:pPr marL="812800" indent="-812800" eaLnBrk="1" hangingPunct="1">
              <a:lnSpc>
                <a:spcPct val="80000"/>
              </a:lnSpc>
              <a:buFont typeface="Wingdings" pitchFamily="2" charset="2"/>
              <a:buNone/>
            </a:pPr>
            <a:r>
              <a:rPr lang="en-US" altLang="en-US" sz="2400" b="1" smtClean="0">
                <a:latin typeface="Times New Roman" pitchFamily="18" charset="0"/>
              </a:rPr>
              <a:t>	</a:t>
            </a:r>
          </a:p>
          <a:p>
            <a:pPr marL="812800" indent="-812800" eaLnBrk="1" hangingPunct="1">
              <a:lnSpc>
                <a:spcPct val="80000"/>
              </a:lnSpc>
              <a:buFont typeface="Wingdings" pitchFamily="2" charset="2"/>
              <a:buNone/>
            </a:pPr>
            <a:r>
              <a:rPr lang="en-US" altLang="en-US" sz="2400" b="1" smtClean="0">
                <a:latin typeface="Times New Roman" pitchFamily="18" charset="0"/>
              </a:rPr>
              <a:t>Merits</a:t>
            </a:r>
            <a:endParaRPr lang="en-US" altLang="en-US" sz="2400" smtClean="0">
              <a:latin typeface="Times New Roman" pitchFamily="18" charset="0"/>
            </a:endParaRPr>
          </a:p>
          <a:p>
            <a:pPr marL="812800" indent="-812800" eaLnBrk="1" hangingPunct="1">
              <a:lnSpc>
                <a:spcPct val="80000"/>
              </a:lnSpc>
            </a:pPr>
            <a:r>
              <a:rPr lang="en-US" altLang="en-US" sz="2400" smtClean="0">
                <a:latin typeface="Times New Roman" pitchFamily="18" charset="0"/>
              </a:rPr>
              <a:t>It is good for permanent fruit trees like mango, citrus, guava, and apple.</a:t>
            </a:r>
          </a:p>
          <a:p>
            <a:pPr marL="812800" indent="-812800" eaLnBrk="1" hangingPunct="1">
              <a:lnSpc>
                <a:spcPct val="80000"/>
              </a:lnSpc>
            </a:pPr>
            <a:r>
              <a:rPr lang="en-US" altLang="en-US" sz="2400" smtClean="0">
                <a:latin typeface="Times New Roman" pitchFamily="18" charset="0"/>
              </a:rPr>
              <a:t>It is simple and easy to lay out.</a:t>
            </a:r>
          </a:p>
          <a:p>
            <a:pPr marL="812800" indent="-812800" eaLnBrk="1" hangingPunct="1">
              <a:lnSpc>
                <a:spcPct val="80000"/>
              </a:lnSpc>
            </a:pPr>
            <a:r>
              <a:rPr lang="en-US" altLang="en-US" sz="2400" smtClean="0">
                <a:latin typeface="Times New Roman" pitchFamily="18" charset="0"/>
              </a:rPr>
              <a:t>Intercropping can be done.</a:t>
            </a:r>
          </a:p>
          <a:p>
            <a:pPr marL="812800" indent="-812800" eaLnBrk="1" hangingPunct="1">
              <a:lnSpc>
                <a:spcPct val="80000"/>
              </a:lnSpc>
            </a:pPr>
            <a:r>
              <a:rPr lang="en-US" altLang="en-US" sz="2400" smtClean="0">
                <a:latin typeface="Times New Roman" pitchFamily="18" charset="0"/>
              </a:rPr>
              <a:t>Two directional cultivation can be done.</a:t>
            </a:r>
          </a:p>
          <a:p>
            <a:pPr marL="812800" indent="-812800" eaLnBrk="1" hangingPunct="1">
              <a:lnSpc>
                <a:spcPct val="80000"/>
              </a:lnSpc>
            </a:pPr>
            <a:r>
              <a:rPr lang="en-US" altLang="en-US" sz="2400" smtClean="0">
                <a:latin typeface="Times New Roman" pitchFamily="18" charset="0"/>
              </a:rPr>
              <a:t>Management practice are easy.</a:t>
            </a:r>
            <a:endParaRPr lang="en-US" altLang="en-US" sz="2400" b="1" smtClean="0">
              <a:latin typeface="Times New Roman" pitchFamily="18" charset="0"/>
            </a:endParaRPr>
          </a:p>
          <a:p>
            <a:pPr marL="812800" indent="-812800" eaLnBrk="1" hangingPunct="1">
              <a:lnSpc>
                <a:spcPct val="80000"/>
              </a:lnSpc>
              <a:buFont typeface="Wingdings" pitchFamily="2" charset="2"/>
              <a:buNone/>
            </a:pPr>
            <a:r>
              <a:rPr lang="en-US" altLang="en-US" sz="2400" b="1" smtClean="0">
                <a:latin typeface="Times New Roman" pitchFamily="18" charset="0"/>
              </a:rPr>
              <a:t>Demerits</a:t>
            </a:r>
            <a:endParaRPr lang="en-US" altLang="en-US" sz="2400" smtClean="0">
              <a:latin typeface="Times New Roman" pitchFamily="18" charset="0"/>
            </a:endParaRPr>
          </a:p>
          <a:p>
            <a:pPr marL="812800" indent="-812800" eaLnBrk="1" hangingPunct="1">
              <a:lnSpc>
                <a:spcPct val="80000"/>
              </a:lnSpc>
            </a:pPr>
            <a:r>
              <a:rPr lang="en-US" altLang="en-US" sz="2400" smtClean="0">
                <a:latin typeface="Times New Roman" pitchFamily="18" charset="0"/>
              </a:rPr>
              <a:t>Some unutilized space is left in center.</a:t>
            </a:r>
          </a:p>
        </p:txBody>
      </p:sp>
    </p:spTree>
    <p:extLst>
      <p:ext uri="{BB962C8B-B14F-4D97-AF65-F5344CB8AC3E}">
        <p14:creationId xmlns:p14="http://schemas.microsoft.com/office/powerpoint/2010/main" val="144732807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p:cNvSpPr>
          <p:nvPr>
            <p:ph idx="1"/>
          </p:nvPr>
        </p:nvSpPr>
        <p:spPr>
          <a:xfrm>
            <a:off x="301625" y="457200"/>
            <a:ext cx="8540750" cy="5867400"/>
          </a:xfrm>
        </p:spPr>
        <p:txBody>
          <a:bodyPr/>
          <a:lstStyle/>
          <a:p>
            <a:pPr eaLnBrk="1" hangingPunct="1">
              <a:lnSpc>
                <a:spcPct val="90000"/>
              </a:lnSpc>
              <a:buFont typeface="Wingdings" pitchFamily="2" charset="2"/>
              <a:buNone/>
            </a:pPr>
            <a:r>
              <a:rPr lang="en-US" altLang="en-US" sz="2800" b="1" smtClean="0">
                <a:latin typeface="Times New Roman" pitchFamily="18" charset="0"/>
              </a:rPr>
              <a:t>v.	Triangular System</a:t>
            </a:r>
            <a:endParaRPr lang="en-US" altLang="en-US" sz="2800" smtClean="0">
              <a:latin typeface="Times New Roman" pitchFamily="18" charset="0"/>
            </a:endParaRPr>
          </a:p>
          <a:p>
            <a:pPr eaLnBrk="1" hangingPunct="1">
              <a:lnSpc>
                <a:spcPct val="90000"/>
              </a:lnSpc>
              <a:buFont typeface="Wingdings" pitchFamily="2" charset="2"/>
              <a:buNone/>
            </a:pPr>
            <a:r>
              <a:rPr lang="en-US" altLang="en-US" sz="2800" smtClean="0">
                <a:latin typeface="Times New Roman" pitchFamily="18" charset="0"/>
              </a:rPr>
              <a:t>	This system is modification of rectangular system. After laying out a rectangular system one tree is planted at the center of rectangle making a triangle.</a:t>
            </a:r>
            <a:endParaRPr lang="en-US" altLang="en-US" sz="2800" b="1" smtClean="0">
              <a:latin typeface="Times New Roman" pitchFamily="18" charset="0"/>
            </a:endParaRPr>
          </a:p>
          <a:p>
            <a:pPr eaLnBrk="1" hangingPunct="1">
              <a:lnSpc>
                <a:spcPct val="90000"/>
              </a:lnSpc>
              <a:buFont typeface="Wingdings" pitchFamily="2" charset="2"/>
              <a:buNone/>
            </a:pPr>
            <a:r>
              <a:rPr lang="en-US" altLang="en-US" sz="2800" b="1" smtClean="0">
                <a:latin typeface="Times New Roman" pitchFamily="18" charset="0"/>
              </a:rPr>
              <a:t>Merits</a:t>
            </a:r>
            <a:endParaRPr lang="en-US" altLang="en-US" sz="2800" smtClean="0">
              <a:latin typeface="Times New Roman" pitchFamily="18" charset="0"/>
            </a:endParaRPr>
          </a:p>
          <a:p>
            <a:pPr eaLnBrk="1" hangingPunct="1">
              <a:lnSpc>
                <a:spcPct val="90000"/>
              </a:lnSpc>
            </a:pPr>
            <a:r>
              <a:rPr lang="en-US" altLang="en-US" sz="2800" smtClean="0">
                <a:latin typeface="Times New Roman" pitchFamily="18" charset="0"/>
              </a:rPr>
              <a:t>50-60% more plants rectangular system.</a:t>
            </a:r>
            <a:endParaRPr lang="en-US" altLang="en-US" sz="2800" b="1" smtClean="0">
              <a:latin typeface="Times New Roman" pitchFamily="18" charset="0"/>
            </a:endParaRPr>
          </a:p>
          <a:p>
            <a:pPr eaLnBrk="1" hangingPunct="1">
              <a:lnSpc>
                <a:spcPct val="90000"/>
              </a:lnSpc>
              <a:buFont typeface="Wingdings" pitchFamily="2" charset="2"/>
              <a:buNone/>
            </a:pPr>
            <a:r>
              <a:rPr lang="en-US" altLang="en-US" sz="2800" b="1" smtClean="0">
                <a:latin typeface="Times New Roman" pitchFamily="18" charset="0"/>
              </a:rPr>
              <a:t>Demerits</a:t>
            </a:r>
            <a:endParaRPr lang="en-US" altLang="en-US" sz="2800" smtClean="0">
              <a:latin typeface="Times New Roman" pitchFamily="18" charset="0"/>
            </a:endParaRPr>
          </a:p>
          <a:p>
            <a:pPr eaLnBrk="1" hangingPunct="1">
              <a:lnSpc>
                <a:spcPct val="90000"/>
              </a:lnSpc>
            </a:pPr>
            <a:r>
              <a:rPr lang="en-US" altLang="en-US" sz="2800" smtClean="0">
                <a:latin typeface="Times New Roman" pitchFamily="18" charset="0"/>
              </a:rPr>
              <a:t>Crowding will occur at later stages of the orchard.</a:t>
            </a:r>
          </a:p>
          <a:p>
            <a:pPr eaLnBrk="1" hangingPunct="1">
              <a:lnSpc>
                <a:spcPct val="90000"/>
              </a:lnSpc>
              <a:buFont typeface="Wingdings" pitchFamily="2" charset="2"/>
              <a:buNone/>
            </a:pPr>
            <a:endParaRPr lang="en-US" altLang="en-US" sz="2800" b="1" smtClean="0">
              <a:latin typeface="Times New Roman" pitchFamily="18" charset="0"/>
            </a:endParaRPr>
          </a:p>
        </p:txBody>
      </p:sp>
    </p:spTree>
    <p:extLst>
      <p:ext uri="{BB962C8B-B14F-4D97-AF65-F5344CB8AC3E}">
        <p14:creationId xmlns:p14="http://schemas.microsoft.com/office/powerpoint/2010/main" val="340290218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http://collections.infocollections.org/ukedu/collect/ukedu/index/assoc/h2502e/p017c.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981200"/>
            <a:ext cx="4762500" cy="339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0948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381000" y="838200"/>
            <a:ext cx="8229600" cy="4525963"/>
          </a:xfrm>
        </p:spPr>
        <p:txBody>
          <a:bodyPr/>
          <a:lstStyle/>
          <a:p>
            <a:pPr eaLnBrk="1" hangingPunct="1">
              <a:lnSpc>
                <a:spcPct val="90000"/>
              </a:lnSpc>
              <a:buFont typeface="Wingdings" pitchFamily="2" charset="2"/>
              <a:buNone/>
            </a:pPr>
            <a:r>
              <a:rPr lang="en-US" altLang="en-US" b="1" smtClean="0">
                <a:latin typeface="Times New Roman" pitchFamily="18" charset="0"/>
              </a:rPr>
              <a:t>vi. Contour system</a:t>
            </a:r>
            <a:endParaRPr lang="en-US" altLang="en-US" smtClean="0">
              <a:latin typeface="Times New Roman" pitchFamily="18" charset="0"/>
            </a:endParaRPr>
          </a:p>
          <a:p>
            <a:pPr eaLnBrk="1" hangingPunct="1">
              <a:lnSpc>
                <a:spcPct val="90000"/>
              </a:lnSpc>
              <a:buFont typeface="Wingdings" pitchFamily="2" charset="2"/>
              <a:buNone/>
            </a:pPr>
            <a:r>
              <a:rPr lang="en-US" altLang="en-US" smtClean="0">
                <a:latin typeface="Times New Roman" pitchFamily="18" charset="0"/>
              </a:rPr>
              <a:t>This system is used in hilly areas.</a:t>
            </a:r>
          </a:p>
          <a:p>
            <a:pPr eaLnBrk="1" hangingPunct="1">
              <a:lnSpc>
                <a:spcPct val="90000"/>
              </a:lnSpc>
              <a:buFont typeface="Wingdings" pitchFamily="2" charset="2"/>
              <a:buNone/>
            </a:pPr>
            <a:r>
              <a:rPr lang="en-US" altLang="en-US" smtClean="0">
                <a:latin typeface="Times New Roman" pitchFamily="18" charset="0"/>
              </a:rPr>
              <a:t> Plants are planted according to the contour of the land. </a:t>
            </a:r>
          </a:p>
          <a:p>
            <a:pPr eaLnBrk="1" hangingPunct="1">
              <a:lnSpc>
                <a:spcPct val="90000"/>
              </a:lnSpc>
              <a:buFont typeface="Wingdings" pitchFamily="2" charset="2"/>
              <a:buNone/>
            </a:pPr>
            <a:r>
              <a:rPr lang="en-US" altLang="en-US" smtClean="0">
                <a:latin typeface="Times New Roman" pitchFamily="18" charset="0"/>
              </a:rPr>
              <a:t>There is no specific row-to-row and plant-to-plant distance.</a:t>
            </a:r>
          </a:p>
          <a:p>
            <a:endParaRPr lang="en-US" altLang="en-US" smtClean="0"/>
          </a:p>
        </p:txBody>
      </p:sp>
    </p:spTree>
    <p:extLst>
      <p:ext uri="{BB962C8B-B14F-4D97-AF65-F5344CB8AC3E}">
        <p14:creationId xmlns:p14="http://schemas.microsoft.com/office/powerpoint/2010/main" val="22859822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p:cNvSpPr>
            <a:spLocks noGrp="1"/>
          </p:cNvSpPr>
          <p:nvPr>
            <p:ph idx="1"/>
          </p:nvPr>
        </p:nvSpPr>
        <p:spPr>
          <a:xfrm>
            <a:off x="381000" y="762000"/>
            <a:ext cx="8229600" cy="4525963"/>
          </a:xfrm>
        </p:spPr>
        <p:txBody>
          <a:bodyPr/>
          <a:lstStyle/>
          <a:p>
            <a:endParaRPr lang="en-US" altLang="en-US" smtClean="0"/>
          </a:p>
        </p:txBody>
      </p:sp>
      <p:pic>
        <p:nvPicPr>
          <p:cNvPr id="46083" name="Picture 2" descr="http://indianapublicmedia.org/focusonflowers/files/2011/01/contour-planting-edi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828800"/>
            <a:ext cx="59436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4512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p:cNvSpPr>
          <p:nvPr>
            <p:ph idx="1"/>
          </p:nvPr>
        </p:nvSpPr>
        <p:spPr>
          <a:xfrm>
            <a:off x="301625" y="533400"/>
            <a:ext cx="8540750" cy="5943600"/>
          </a:xfrm>
        </p:spPr>
        <p:txBody>
          <a:bodyPr/>
          <a:lstStyle/>
          <a:p>
            <a:pPr marL="533400" indent="-533400" eaLnBrk="1" hangingPunct="1">
              <a:lnSpc>
                <a:spcPct val="80000"/>
              </a:lnSpc>
              <a:buFont typeface="Arial" charset="0"/>
              <a:buAutoNum type="arabicPeriod" startAt="4"/>
            </a:pPr>
            <a:r>
              <a:rPr lang="en-US" altLang="en-US" sz="2800" b="1" smtClean="0">
                <a:latin typeface="Times New Roman" pitchFamily="18" charset="0"/>
              </a:rPr>
              <a:t>Digging and Refilling of Pits</a:t>
            </a:r>
          </a:p>
          <a:p>
            <a:pPr marL="533400" indent="-533400" eaLnBrk="1" hangingPunct="1">
              <a:lnSpc>
                <a:spcPct val="80000"/>
              </a:lnSpc>
              <a:buFont typeface="Arial" charset="0"/>
              <a:buNone/>
            </a:pPr>
            <a:endParaRPr lang="en-US" altLang="en-US" sz="2800" smtClean="0">
              <a:latin typeface="Times New Roman" pitchFamily="18" charset="0"/>
            </a:endParaRPr>
          </a:p>
          <a:p>
            <a:pPr marL="533400" indent="-533400" eaLnBrk="1" hangingPunct="1">
              <a:lnSpc>
                <a:spcPct val="80000"/>
              </a:lnSpc>
            </a:pPr>
            <a:r>
              <a:rPr lang="en-US" altLang="en-US" sz="2800" smtClean="0">
                <a:latin typeface="Times New Roman" pitchFamily="18" charset="0"/>
              </a:rPr>
              <a:t>After laying out orchards it is desirable to make pits for plants. </a:t>
            </a:r>
          </a:p>
          <a:p>
            <a:pPr marL="533400" indent="-533400" eaLnBrk="1" hangingPunct="1">
              <a:lnSpc>
                <a:spcPct val="80000"/>
              </a:lnSpc>
            </a:pPr>
            <a:r>
              <a:rPr lang="en-US" altLang="en-US" sz="2800" smtClean="0">
                <a:latin typeface="Times New Roman" pitchFamily="18" charset="0"/>
              </a:rPr>
              <a:t>The main objective of digging pits is to provide a suitable environment for the development of the plant and its roots. </a:t>
            </a:r>
          </a:p>
          <a:p>
            <a:pPr marL="533400" indent="-533400" eaLnBrk="1" hangingPunct="1">
              <a:lnSpc>
                <a:spcPct val="80000"/>
              </a:lnSpc>
            </a:pPr>
            <a:r>
              <a:rPr lang="en-US" altLang="en-US" sz="2800" smtClean="0">
                <a:latin typeface="Times New Roman" pitchFamily="18" charset="0"/>
              </a:rPr>
              <a:t>If there is problem of hardpan present in soil can be solve at this stage.</a:t>
            </a:r>
          </a:p>
          <a:p>
            <a:pPr marL="533400" indent="-533400" eaLnBrk="1" hangingPunct="1">
              <a:lnSpc>
                <a:spcPct val="80000"/>
              </a:lnSpc>
            </a:pPr>
            <a:r>
              <a:rPr lang="en-US" altLang="en-US" sz="2800" smtClean="0">
                <a:latin typeface="Times New Roman" pitchFamily="18" charset="0"/>
              </a:rPr>
              <a:t> The size of pit depends upon the type of soil and species and variety of fruit. The size of the pit should be 1x1x1 m</a:t>
            </a:r>
            <a:r>
              <a:rPr lang="en-US" altLang="en-US" sz="2800" baseline="30000" smtClean="0">
                <a:latin typeface="Times New Roman" pitchFamily="18" charset="0"/>
              </a:rPr>
              <a:t>3</a:t>
            </a:r>
            <a:r>
              <a:rPr lang="en-US" altLang="en-US" sz="2800" smtClean="0">
                <a:latin typeface="Times New Roman" pitchFamily="18" charset="0"/>
              </a:rPr>
              <a:t>. </a:t>
            </a:r>
          </a:p>
          <a:p>
            <a:pPr marL="533400" indent="-533400" eaLnBrk="1" hangingPunct="1">
              <a:lnSpc>
                <a:spcPct val="80000"/>
              </a:lnSpc>
            </a:pPr>
            <a:r>
              <a:rPr lang="en-US" altLang="en-US" sz="2800" smtClean="0">
                <a:latin typeface="Times New Roman" pitchFamily="18" charset="0"/>
              </a:rPr>
              <a:t>This is the volume in which most of the roots development occurs during the early days of plant growth. </a:t>
            </a:r>
          </a:p>
        </p:txBody>
      </p:sp>
    </p:spTree>
    <p:extLst>
      <p:ext uri="{BB962C8B-B14F-4D97-AF65-F5344CB8AC3E}">
        <p14:creationId xmlns:p14="http://schemas.microsoft.com/office/powerpoint/2010/main" val="129883850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p:cNvSpPr>
          <p:nvPr>
            <p:ph idx="1"/>
          </p:nvPr>
        </p:nvSpPr>
        <p:spPr>
          <a:xfrm>
            <a:off x="301625" y="381000"/>
            <a:ext cx="8540750" cy="6096000"/>
          </a:xfrm>
        </p:spPr>
        <p:txBody>
          <a:bodyPr/>
          <a:lstStyle/>
          <a:p>
            <a:pPr eaLnBrk="1" hangingPunct="1">
              <a:lnSpc>
                <a:spcPct val="90000"/>
              </a:lnSpc>
            </a:pPr>
            <a:r>
              <a:rPr lang="en-US" altLang="en-US" sz="2400" smtClean="0">
                <a:latin typeface="Times New Roman" pitchFamily="18" charset="0"/>
              </a:rPr>
              <a:t>While digging pits, 1/3rd upper soil should be kept on one side and remaining 2/3rd soil should be scattered in the orchard. </a:t>
            </a:r>
          </a:p>
          <a:p>
            <a:pPr eaLnBrk="1" hangingPunct="1">
              <a:lnSpc>
                <a:spcPct val="90000"/>
              </a:lnSpc>
            </a:pPr>
            <a:r>
              <a:rPr lang="en-US" altLang="en-US" sz="2400" smtClean="0">
                <a:latin typeface="Times New Roman" pitchFamily="18" charset="0"/>
              </a:rPr>
              <a:t>The pits are left open for 2-3 weeks for exposure to sun and circulation of air. </a:t>
            </a:r>
          </a:p>
          <a:p>
            <a:pPr eaLnBrk="1" hangingPunct="1">
              <a:lnSpc>
                <a:spcPct val="90000"/>
              </a:lnSpc>
            </a:pPr>
            <a:r>
              <a:rPr lang="en-US" altLang="en-US" sz="2400" smtClean="0">
                <a:latin typeface="Times New Roman" pitchFamily="18" charset="0"/>
              </a:rPr>
              <a:t>It is harmful to keep the pits open for longer time because their surface gets hardened. </a:t>
            </a:r>
          </a:p>
          <a:p>
            <a:pPr eaLnBrk="1" hangingPunct="1">
              <a:lnSpc>
                <a:spcPct val="90000"/>
              </a:lnSpc>
            </a:pPr>
            <a:r>
              <a:rPr lang="en-US" altLang="en-US" sz="2400" smtClean="0">
                <a:latin typeface="Times New Roman" pitchFamily="18" charset="0"/>
              </a:rPr>
              <a:t>These pits are then refilled with an equal mixture of soil, silt and well rotten FYM. </a:t>
            </a:r>
          </a:p>
          <a:p>
            <a:pPr eaLnBrk="1" hangingPunct="1">
              <a:lnSpc>
                <a:spcPct val="90000"/>
              </a:lnSpc>
            </a:pPr>
            <a:r>
              <a:rPr lang="en-US" altLang="en-US" sz="2400" smtClean="0">
                <a:latin typeface="Times New Roman" pitchFamily="18" charset="0"/>
              </a:rPr>
              <a:t>The pits should be filled a little higher 10-15 cm than the surrounding soil. </a:t>
            </a:r>
          </a:p>
          <a:p>
            <a:pPr eaLnBrk="1" hangingPunct="1">
              <a:lnSpc>
                <a:spcPct val="90000"/>
              </a:lnSpc>
            </a:pPr>
            <a:r>
              <a:rPr lang="en-US" altLang="en-US" sz="2400" smtClean="0">
                <a:latin typeface="Times New Roman" pitchFamily="18" charset="0"/>
              </a:rPr>
              <a:t>This will allow for soil settling after the first irrigation.</a:t>
            </a:r>
          </a:p>
          <a:p>
            <a:pPr eaLnBrk="1" hangingPunct="1">
              <a:lnSpc>
                <a:spcPct val="90000"/>
              </a:lnSpc>
            </a:pPr>
            <a:r>
              <a:rPr lang="en-US" altLang="en-US" sz="2400" smtClean="0">
                <a:latin typeface="Times New Roman" pitchFamily="18" charset="0"/>
              </a:rPr>
              <a:t>The field is then irrigated heavily. </a:t>
            </a:r>
          </a:p>
          <a:p>
            <a:pPr eaLnBrk="1" hangingPunct="1">
              <a:lnSpc>
                <a:spcPct val="90000"/>
              </a:lnSpc>
            </a:pPr>
            <a:r>
              <a:rPr lang="en-US" altLang="en-US" sz="2400" smtClean="0">
                <a:latin typeface="Times New Roman" pitchFamily="18" charset="0"/>
              </a:rPr>
              <a:t>After the field dries, the pits are leveled once again. Plants are set in the centers of the pits and in straight rows on all sides.</a:t>
            </a:r>
          </a:p>
        </p:txBody>
      </p:sp>
    </p:spTree>
    <p:extLst>
      <p:ext uri="{BB962C8B-B14F-4D97-AF65-F5344CB8AC3E}">
        <p14:creationId xmlns:p14="http://schemas.microsoft.com/office/powerpoint/2010/main" val="285959976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p:cNvSpPr>
          <p:nvPr>
            <p:ph idx="1"/>
          </p:nvPr>
        </p:nvSpPr>
        <p:spPr>
          <a:xfrm>
            <a:off x="146050" y="381000"/>
            <a:ext cx="8540750" cy="6099175"/>
          </a:xfrm>
        </p:spPr>
        <p:txBody>
          <a:bodyPr/>
          <a:lstStyle/>
          <a:p>
            <a:pPr eaLnBrk="1" hangingPunct="1">
              <a:lnSpc>
                <a:spcPct val="90000"/>
              </a:lnSpc>
              <a:buFont typeface="Wingdings" pitchFamily="2" charset="2"/>
              <a:buNone/>
            </a:pPr>
            <a:r>
              <a:rPr lang="en-US" altLang="en-US" sz="2800" b="1" smtClean="0">
                <a:latin typeface="Times New Roman" pitchFamily="18" charset="0"/>
              </a:rPr>
              <a:t>5 Selection and Purchase of Plants</a:t>
            </a:r>
            <a:endParaRPr lang="en-US" altLang="en-US" sz="2800" smtClean="0">
              <a:latin typeface="Times New Roman" pitchFamily="18" charset="0"/>
            </a:endParaRPr>
          </a:p>
          <a:p>
            <a:pPr eaLnBrk="1" hangingPunct="1">
              <a:lnSpc>
                <a:spcPct val="90000"/>
              </a:lnSpc>
            </a:pPr>
            <a:r>
              <a:rPr lang="en-US" altLang="en-US" sz="2800" smtClean="0">
                <a:latin typeface="Times New Roman" pitchFamily="18" charset="0"/>
              </a:rPr>
              <a:t>The selection of a species and the varieties of fruit plants to be raised is an important step in the establishment of a new orchard.</a:t>
            </a:r>
            <a:endParaRPr lang="en-US" altLang="en-US" sz="2800" b="1" smtClean="0">
              <a:latin typeface="Times New Roman" pitchFamily="18" charset="0"/>
            </a:endParaRPr>
          </a:p>
          <a:p>
            <a:pPr eaLnBrk="1" hangingPunct="1">
              <a:lnSpc>
                <a:spcPct val="90000"/>
              </a:lnSpc>
              <a:buFont typeface="Wingdings" pitchFamily="2" charset="2"/>
              <a:buNone/>
            </a:pPr>
            <a:r>
              <a:rPr lang="en-US" altLang="en-US" sz="2800" b="1" smtClean="0">
                <a:latin typeface="Times New Roman" pitchFamily="18" charset="0"/>
              </a:rPr>
              <a:t>Selection of Scion variety</a:t>
            </a:r>
            <a:endParaRPr lang="en-US" altLang="en-US" sz="2800" smtClean="0">
              <a:latin typeface="Times New Roman" pitchFamily="18" charset="0"/>
            </a:endParaRPr>
          </a:p>
          <a:p>
            <a:pPr eaLnBrk="1" hangingPunct="1">
              <a:lnSpc>
                <a:spcPct val="90000"/>
              </a:lnSpc>
              <a:buFont typeface="Wingdings" pitchFamily="2" charset="2"/>
              <a:buNone/>
            </a:pPr>
            <a:r>
              <a:rPr lang="en-US" altLang="en-US" sz="2800" smtClean="0">
                <a:latin typeface="Times New Roman" pitchFamily="18" charset="0"/>
              </a:rPr>
              <a:t>	Scion is the upper portion of the plant, which has to give ultimate yield. </a:t>
            </a:r>
          </a:p>
          <a:p>
            <a:pPr eaLnBrk="1" hangingPunct="1">
              <a:lnSpc>
                <a:spcPct val="90000"/>
              </a:lnSpc>
              <a:buFont typeface="Wingdings" pitchFamily="2" charset="2"/>
              <a:buNone/>
            </a:pPr>
            <a:r>
              <a:rPr lang="en-US" altLang="en-US" sz="2800" smtClean="0">
                <a:latin typeface="Times New Roman" pitchFamily="18" charset="0"/>
              </a:rPr>
              <a:t>Selection of scion should be done by keeping following points in mind:</a:t>
            </a:r>
          </a:p>
          <a:p>
            <a:pPr eaLnBrk="1" hangingPunct="1">
              <a:lnSpc>
                <a:spcPct val="90000"/>
              </a:lnSpc>
            </a:pPr>
            <a:r>
              <a:rPr lang="en-US" altLang="en-US" sz="2800" smtClean="0">
                <a:latin typeface="Times New Roman" pitchFamily="18" charset="0"/>
              </a:rPr>
              <a:t>Climatic suitability</a:t>
            </a:r>
          </a:p>
          <a:p>
            <a:pPr eaLnBrk="1" hangingPunct="1">
              <a:lnSpc>
                <a:spcPct val="90000"/>
              </a:lnSpc>
            </a:pPr>
            <a:r>
              <a:rPr lang="en-US" altLang="en-US" sz="2800" smtClean="0">
                <a:latin typeface="Times New Roman" pitchFamily="18" charset="0"/>
              </a:rPr>
              <a:t>Resistance to insect/pest and diseases</a:t>
            </a:r>
          </a:p>
          <a:p>
            <a:pPr eaLnBrk="1" hangingPunct="1">
              <a:lnSpc>
                <a:spcPct val="90000"/>
              </a:lnSpc>
            </a:pPr>
            <a:r>
              <a:rPr lang="en-US" altLang="en-US" sz="2800" smtClean="0">
                <a:latin typeface="Times New Roman" pitchFamily="18" charset="0"/>
              </a:rPr>
              <a:t>Market demand</a:t>
            </a:r>
          </a:p>
          <a:p>
            <a:pPr eaLnBrk="1" hangingPunct="1">
              <a:lnSpc>
                <a:spcPct val="90000"/>
              </a:lnSpc>
            </a:pPr>
            <a:r>
              <a:rPr lang="en-US" altLang="en-US" sz="2800" smtClean="0">
                <a:latin typeface="Times New Roman" pitchFamily="18" charset="0"/>
              </a:rPr>
              <a:t>Requirement of pollinator</a:t>
            </a:r>
          </a:p>
        </p:txBody>
      </p:sp>
    </p:spTree>
    <p:extLst>
      <p:ext uri="{BB962C8B-B14F-4D97-AF65-F5344CB8AC3E}">
        <p14:creationId xmlns:p14="http://schemas.microsoft.com/office/powerpoint/2010/main" val="79442088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p:cNvSpPr>
          <p:nvPr>
            <p:ph idx="1"/>
          </p:nvPr>
        </p:nvSpPr>
        <p:spPr>
          <a:xfrm>
            <a:off x="301625" y="457200"/>
            <a:ext cx="8540750" cy="6096000"/>
          </a:xfrm>
        </p:spPr>
        <p:txBody>
          <a:bodyPr/>
          <a:lstStyle/>
          <a:p>
            <a:pPr eaLnBrk="1" hangingPunct="1">
              <a:lnSpc>
                <a:spcPct val="90000"/>
              </a:lnSpc>
              <a:buFont typeface="Wingdings" pitchFamily="2" charset="2"/>
              <a:buNone/>
            </a:pPr>
            <a:r>
              <a:rPr lang="en-US" altLang="en-US" b="1" smtClean="0">
                <a:latin typeface="Times New Roman" pitchFamily="18" charset="0"/>
              </a:rPr>
              <a:t>6 Care Of Plants at Arrival</a:t>
            </a:r>
            <a:endParaRPr lang="en-US" altLang="en-US" smtClean="0">
              <a:latin typeface="Times New Roman" pitchFamily="18" charset="0"/>
            </a:endParaRPr>
          </a:p>
          <a:p>
            <a:pPr eaLnBrk="1" hangingPunct="1">
              <a:lnSpc>
                <a:spcPct val="90000"/>
              </a:lnSpc>
            </a:pPr>
            <a:r>
              <a:rPr lang="en-US" altLang="en-US" sz="2800" smtClean="0">
                <a:latin typeface="Times New Roman" pitchFamily="18" charset="0"/>
              </a:rPr>
              <a:t>The 1</a:t>
            </a:r>
            <a:r>
              <a:rPr lang="en-US" altLang="en-US" sz="2800" baseline="30000" smtClean="0">
                <a:latin typeface="Times New Roman" pitchFamily="18" charset="0"/>
              </a:rPr>
              <a:t>st</a:t>
            </a:r>
            <a:r>
              <a:rPr lang="en-US" altLang="en-US" sz="2800" smtClean="0">
                <a:latin typeface="Times New Roman" pitchFamily="18" charset="0"/>
              </a:rPr>
              <a:t> thing should be done on arrival of nursery plants is to check them for variety, number of plants and grade.</a:t>
            </a:r>
          </a:p>
          <a:p>
            <a:pPr eaLnBrk="1" hangingPunct="1">
              <a:lnSpc>
                <a:spcPct val="90000"/>
              </a:lnSpc>
            </a:pPr>
            <a:r>
              <a:rPr lang="en-US" altLang="en-US" sz="2800" smtClean="0">
                <a:latin typeface="Times New Roman" pitchFamily="18" charset="0"/>
              </a:rPr>
              <a:t>The plants are then sprayed with lime and sulphur and stored in the shade for about 48 hours. They should be kept soaked with water and covered with straw during storage.</a:t>
            </a:r>
          </a:p>
          <a:p>
            <a:pPr eaLnBrk="1" hangingPunct="1">
              <a:lnSpc>
                <a:spcPct val="90000"/>
              </a:lnSpc>
            </a:pPr>
            <a:r>
              <a:rPr lang="en-US" altLang="en-US" sz="2800" smtClean="0">
                <a:latin typeface="Times New Roman" pitchFamily="18" charset="0"/>
              </a:rPr>
              <a:t>In case of deciduous plants, if the roots are dry should be soaked in water for several hours before planting.</a:t>
            </a:r>
          </a:p>
          <a:p>
            <a:pPr eaLnBrk="1" hangingPunct="1">
              <a:lnSpc>
                <a:spcPct val="90000"/>
              </a:lnSpc>
            </a:pPr>
            <a:r>
              <a:rPr lang="en-US" altLang="en-US" sz="2800" smtClean="0">
                <a:latin typeface="Times New Roman" pitchFamily="18" charset="0"/>
              </a:rPr>
              <a:t>Roots broken during lifting of the plants from the nursery soil must be cut off with a clean cut.</a:t>
            </a:r>
          </a:p>
          <a:p>
            <a:pPr eaLnBrk="1" hangingPunct="1">
              <a:lnSpc>
                <a:spcPct val="90000"/>
              </a:lnSpc>
            </a:pPr>
            <a:r>
              <a:rPr lang="en-US" altLang="en-US" sz="2800" smtClean="0">
                <a:latin typeface="Times New Roman" pitchFamily="18" charset="0"/>
              </a:rPr>
              <a:t>Pruning should be done by keeping in view the shape of the plant.</a:t>
            </a:r>
          </a:p>
        </p:txBody>
      </p:sp>
    </p:spTree>
    <p:extLst>
      <p:ext uri="{BB962C8B-B14F-4D97-AF65-F5344CB8AC3E}">
        <p14:creationId xmlns:p14="http://schemas.microsoft.com/office/powerpoint/2010/main" val="361818532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p:cNvSpPr>
          <p:nvPr>
            <p:ph idx="1"/>
          </p:nvPr>
        </p:nvSpPr>
        <p:spPr>
          <a:xfrm>
            <a:off x="301625" y="381000"/>
            <a:ext cx="8540750" cy="5718175"/>
          </a:xfrm>
        </p:spPr>
        <p:txBody>
          <a:bodyPr/>
          <a:lstStyle/>
          <a:p>
            <a:pPr marL="533400" indent="-533400" eaLnBrk="1" hangingPunct="1">
              <a:buFont typeface="Arial" charset="0"/>
              <a:buAutoNum type="arabicPeriod" startAt="7"/>
            </a:pPr>
            <a:r>
              <a:rPr lang="en-US" altLang="en-US" sz="2800" b="1" smtClean="0">
                <a:latin typeface="Times New Roman" pitchFamily="18" charset="0"/>
              </a:rPr>
              <a:t>Setting of Fruit Plan</a:t>
            </a:r>
          </a:p>
          <a:p>
            <a:pPr marL="533400" indent="-533400" eaLnBrk="1" hangingPunct="1">
              <a:buFont typeface="Arial" charset="0"/>
              <a:buNone/>
            </a:pPr>
            <a:r>
              <a:rPr lang="en-US" altLang="en-US" sz="2800" b="1" smtClean="0">
                <a:latin typeface="Times New Roman" pitchFamily="18" charset="0"/>
              </a:rPr>
              <a:t>1.	Time of Planting</a:t>
            </a:r>
            <a:endParaRPr lang="en-US" altLang="en-US" sz="2800" smtClean="0">
              <a:latin typeface="Times New Roman" pitchFamily="18" charset="0"/>
            </a:endParaRPr>
          </a:p>
          <a:p>
            <a:pPr marL="533400" indent="-533400" eaLnBrk="1" hangingPunct="1"/>
            <a:r>
              <a:rPr lang="en-US" altLang="en-US" sz="2800" smtClean="0">
                <a:latin typeface="Times New Roman" pitchFamily="18" charset="0"/>
              </a:rPr>
              <a:t>Two principal planting seasons</a:t>
            </a:r>
          </a:p>
          <a:p>
            <a:pPr marL="533400" indent="-533400" eaLnBrk="1" hangingPunct="1"/>
            <a:r>
              <a:rPr lang="en-US" altLang="en-US" sz="2800" smtClean="0">
                <a:latin typeface="Times New Roman" pitchFamily="18" charset="0"/>
              </a:rPr>
              <a:t>Spring (Feb-March)</a:t>
            </a:r>
          </a:p>
          <a:p>
            <a:pPr marL="533400" indent="-533400" eaLnBrk="1" hangingPunct="1"/>
            <a:r>
              <a:rPr lang="en-US" altLang="en-US" sz="2800" smtClean="0">
                <a:latin typeface="Times New Roman" pitchFamily="18" charset="0"/>
              </a:rPr>
              <a:t>Autumn (Sept.-Oct.)</a:t>
            </a:r>
          </a:p>
          <a:p>
            <a:pPr marL="533400" indent="-533400" eaLnBrk="1" hangingPunct="1"/>
            <a:r>
              <a:rPr lang="en-US" altLang="en-US" sz="2800" smtClean="0">
                <a:latin typeface="Times New Roman" pitchFamily="18" charset="0"/>
              </a:rPr>
              <a:t>Evergreen fruit plants can be set in both seasons, but deciduous plants should be set in spring only.</a:t>
            </a:r>
          </a:p>
          <a:p>
            <a:pPr marL="533400" indent="-533400" eaLnBrk="1" hangingPunct="1"/>
            <a:r>
              <a:rPr lang="en-US" altLang="en-US" sz="2800" smtClean="0">
                <a:latin typeface="Times New Roman" pitchFamily="18" charset="0"/>
              </a:rPr>
              <a:t>Care should be taken to set evergreen plants well before the severe dry and cold season starts, and deciduous plants should be planted when the danger of frost and severe cold is over.</a:t>
            </a:r>
          </a:p>
        </p:txBody>
      </p:sp>
    </p:spTree>
    <p:extLst>
      <p:ext uri="{BB962C8B-B14F-4D97-AF65-F5344CB8AC3E}">
        <p14:creationId xmlns:p14="http://schemas.microsoft.com/office/powerpoint/2010/main" val="290904826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p:cNvSpPr>
          <p:nvPr>
            <p:ph idx="1"/>
          </p:nvPr>
        </p:nvSpPr>
        <p:spPr>
          <a:xfrm>
            <a:off x="301625" y="609600"/>
            <a:ext cx="8540750" cy="5489575"/>
          </a:xfrm>
        </p:spPr>
        <p:txBody>
          <a:bodyPr/>
          <a:lstStyle/>
          <a:p>
            <a:pPr eaLnBrk="1" hangingPunct="1">
              <a:buFont typeface="Wingdings" pitchFamily="2" charset="2"/>
              <a:buNone/>
            </a:pPr>
            <a:r>
              <a:rPr lang="en-US" altLang="en-US" b="1" smtClean="0">
                <a:latin typeface="Times New Roman" pitchFamily="18" charset="0"/>
              </a:rPr>
              <a:t>2. Actual Planting</a:t>
            </a:r>
            <a:endParaRPr lang="en-US" altLang="en-US" smtClean="0">
              <a:latin typeface="Times New Roman" pitchFamily="18" charset="0"/>
            </a:endParaRPr>
          </a:p>
          <a:p>
            <a:pPr eaLnBrk="1" hangingPunct="1"/>
            <a:r>
              <a:rPr lang="en-US" altLang="en-US" smtClean="0">
                <a:latin typeface="Times New Roman" pitchFamily="18" charset="0"/>
              </a:rPr>
              <a:t>Plants of evergreen fruits should be planted as soon as possible after they are dug from the nursery. </a:t>
            </a:r>
          </a:p>
          <a:p>
            <a:pPr eaLnBrk="1" hangingPunct="1"/>
            <a:r>
              <a:rPr lang="en-US" altLang="en-US" smtClean="0">
                <a:latin typeface="Times New Roman" pitchFamily="18" charset="0"/>
              </a:rPr>
              <a:t>If deciduous plants are transplanted while they are dormant, delay does little effect.</a:t>
            </a:r>
          </a:p>
          <a:p>
            <a:pPr eaLnBrk="1" hangingPunct="1"/>
            <a:r>
              <a:rPr lang="en-US" altLang="en-US" smtClean="0">
                <a:latin typeface="Times New Roman" pitchFamily="18" charset="0"/>
              </a:rPr>
              <a:t>The plants are set in the center of the pit keeping the rows straight. </a:t>
            </a:r>
          </a:p>
          <a:p>
            <a:pPr eaLnBrk="1" hangingPunct="1"/>
            <a:r>
              <a:rPr lang="en-US" altLang="en-US" smtClean="0">
                <a:latin typeface="Times New Roman" pitchFamily="18" charset="0"/>
              </a:rPr>
              <a:t>The use of pegs and a planting board is also recommended to help in keeping the line of plants straight.</a:t>
            </a:r>
          </a:p>
        </p:txBody>
      </p:sp>
    </p:spTree>
    <p:extLst>
      <p:ext uri="{BB962C8B-B14F-4D97-AF65-F5344CB8AC3E}">
        <p14:creationId xmlns:p14="http://schemas.microsoft.com/office/powerpoint/2010/main" val="184648634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5" descr="data:image/jpeg;base64,/9j/4AAQSkZJRgABAQAAAQABAAD/2wCEAAkGBxQPEhQUEBQWFRUXFBYWGBYXFRwYGBwYGBQYFhQVFRoYHCggGB0lHxQUITQhJSkrMDouFx8zRDMsNygtLisBCgoKDg0OGhAQGy8kICUsLC0tLCwsLCwsLCwsLCwsLCwsLCwvLCwsLCwsLCwsLCwsLCwsLCwsLCwsLCwsLCwsLP/AABEIAL4AsgMBIgACEQEDEQH/xAAcAAACAgMBAQAAAAAAAAAAAAAAAQQHAwUGAgj/xABEEAACAQIEAwMGCwcEAQUAAAABAhEAAwQSITEFBkETIlEyM1RhktEHFhdCUnFzgZOxshQVNVNydJEjocHwYiRDZIKi/8QAGgEAAwEBAQEAAAAAAAAAAAAAAAEEAwIFBv/EACoRAAICAQIFAgYDAAAAAAAAAAABAhEDBCESEzEyUUGhBRQiYXGRM4Gx/9oADAMBAAIRAxEAPwDP8HvJtj9mW/iEW69wZhmEhUOwg6T1munxXDMBZ0u28NbgqIZUBlzCSNxJ2muaTnK3wzh+EGTtbxs22FuSi5DIzs+UjpGUa1Wd0Pfu3LplWuMWIBJjWQJYkkDSJ8Kznlhjijz5SUd2y+l5fwhAIw9gg7EIhB6aEaGmeXcKN8NZH12l91UGBdsJkR2CdotzICQudPJbfQjxFWjybzla7CzbuFRfuM5Ctea4zEsTMmSkmQFJ6aUR1GNqzrG1PtZ1g5dwvo1n8NfdT+LuE9Gs/hr7qj/v1v5Y9o+6j9/N/LX2j7q5+bw+fZmvJmSfi7hPRrP4a+6j4u4T0az+GvuqP+/m/lr7R91P9/N/LX2j7qPm8Pn2Y+TMkDlzCejWfw191evi5hPRrP4a+6o37/b+WvtH3VE4tziMLbNy5bEbAAkktHdXbSY3OlC1eF+vsxcqSNld4FgkgvYw6zMZkRZgSQs7wATpXnBcHwN9Q9mzhrikA5kRGEHYmBoDB38KpLmjj9zi2IS+bYs5ECqiuzgEEnOCYAY6bAbCodvB38OBdts9sXFe3mBjOoAW4nrEMAfrolqYJ0YPLBOrPoD4t4Tf9mswevZLB+oxrTHLeE9Gs/hL7qqv4PecBg1uDEkBUt27as954ChiVRbWv+VjbWrJXmMkAi2hBAIIYwQRIIpvU4l1/wAKIwclaJnxbwno1n8JfdR8W8J6NZ/CX3VF+MLfy19o0fGFv5a+0a5+bw+fZnXKkS/i3hPRrP4S+6n8WsJ6LY/CX3VE+MLfy19o0/jE38tfaNHzeHz7MfKkS/i1g/RbH4S+6sGM4Pw+wpa9ZwtsBS5zqg7gIBeImASBPrFarmDn1cFaztaDOQclsMQGIjNLQQoAM1TXHOIXOI4m5iWXsy8DIGLBVAjKC3Q6mNBrtXT1GPh4kZZJLH3F/wBrl/BOuZMPh2X6QRCPHUjQffWv5g5CwmJtMosraeCVdFykN0Om4qir2Fv2FuW8zot5ENxJMOpi4hYdehmrQ+DjnKythhjbgt3HvhFZ7zOXOUKO40m0AIE+SfVThljk2OYZIz6FN4gZGZTurFT9YMGinxbz977V/wBZorIDrOccPcGG4dcLE2Th0TJnkLcXMc3Zz3ZE96NYrxwlFO+1ddi+VP3hwzCvbNtbtrDEgsurwJVTcnuKO9pBGtVrhuIZAJ00BH1HaKw1mGUlsR6vFLJH6Tf8WRRtWX4P7Dtcd1FtranZgMwJjvodxH+K5zF8RLaCTOg9w8TVh8ncC/ZLINxALzjvnqFmVT/k+s+qpYwePHT9TT4dglDuNoMU5z5bZ7hbcxmgd3s/rO817sX2cwUKQqtJ1BJnufdpUmisj1yOVuAgA5gZJLAALpACganXWjtLg3VT/qZRv5BiG02MzvUinQMjsbksFAJyd0nS2WnqPKB29Vc9zol58I8d0IwYkPkLqBDhk+cJJIA8BXU1D4xw5cVZa00CdmZc+U/SAkaxOs9a6i6kmcyVporPgoBAqy8Lw6ze4cM7KGQYkpmVnhT2Xa3VVTLMukD1zVW4uy2CuvbeO68SpkbSP9iN6kYzmJrlm3agRaNwgiZPaZS2Y+rII+utlB8bl1TR4TwyjlbavavdG24Xwew+JUWMdaL/AEHwlwqQNSGzGNf81Yl4BICsraaQjKoOwWD091cF8H/A85OKvJIkdjmHzgdbgHq2B+vwrvaWaSuq6Hs6ePDBEu2yM7lwgUQqQTqIXNdIA0OrwPFRWCybZRe1L23bQlRnCEnukiNRGs+usdOs+P7G1Em3Zt6AuwguWYwWIyDIiwIAzSZ9UdZrDicuUi1JcZdXnKQRqRA3B6V4p0nK/QZzXPvDEuWke5jRZtqxBTsbjBs2XKWVW7xBBExGorFyJwPCXrqoMSMQWDDIMNcUZcur5mIyFd599bXmLggxtoJ3QwMqxWT/AEgyCkmJOu21VZZxT4VoJyspZcynqJVspH31RCScEq6Hn6yDtOrLS515esWSrXcQ4XsrVtWSznUm3ZVQCwbQkANB6N1rnPgowBv49oNs20XPcV7avniQoTNqrDeR4Vp+bOKkOignKcLg2ImBJwluCRtMGrF+B/lPsLJxeItxecnsiw7yWisEx80trv0NUYMdTbqjDDiqbaVFKcX8/e+1f9Zoo4v5+99q/wCs0VobH0Byn/DsPO3YLP1RqDUDE4OysRZt6LAi2sgDUAaVO5WMcNsf26/lUF2k1lrZVwr7G2BdTT8B4RasqLgUZyXYEjVQ5nIJHSK29YMHezhvU7L/AIPSdaz1592U1Q6KKKAHRRRQAUxSr0KQyNewKNJ7O3mJDZmQHvDZm8agWOB4d2N3JIIC5GAyzbuMyuNNDJOngBW4FR8E+bP3laDqFWFBOsgnVpEfeDT4mgpEkmiiikMdFFFADoop0DCo/wC77R/9m3ux8gbt5XTrUik6ggyJEGQNyI1AosKI+EwNhr5u9y647E6gdx7VhbDFV6eSRB0ruuEtNs/1H8q4ThebLJYMsnJ3CrAAnuvOpI2+7rXa8vNNo/1H8qt0c28lMyyR2Plzi/n732r/AKzRRxfz977V/wBZoqlkTL95c/hln+3H5VCWpvLn8Ms/24/KoQqfXd0fwUYOjIvDsuUlREu097NJBiSR+VSqj4LIFypEAtsc25kmfvqRUKNx0UUUwHRRRQMdOkKdIAqNhbaozKqtoqguTIMTC/WPdWe5MGJmDERMxpE6T9dR+HhCC6bsYYg6My6FiBpJ0kj/AIoGS6dKnQAU6QpigAp0UUDCsuHUFlDEATqTqAOp/wC9YrHUz92XOgB6mGGn1+G4FOKbdpAzHZVWtuzFQxJKAMWAWT3TO7fNPhW/5X8y/wDWfyFc7g+DsMxUqxcqzMGOUlhKhZ8FiYrp+XbJS00wZYkEGRERvVelT5qtejOJ9p8tcX8/e+1f9Zoo4v5+99q/6zRVTIGX7y7/AAyz/bj8qhCp3Lgnhln+3X8q4riHO1m07IqM7KwBLdxd4f1yPqrHWRcpRrwbYZJJ2b/AsYYZQqhiEg7iTmPq1/5qTXL4HnHDC2MzvOZVysJcZjqdNCq/S3rosJikvLntnMskAwRsYOhE1C4tdUUKSfQzU6VMUhhRRRQMYp0CikAAVHwTiCi5Yt90BCSANYBnYitdxzmazgnS3cDl2GaAIAHzWYnoSOk1reD86YUoVebJAZ4PeUkyxVG8Z8eprpY5NWkc8cU6s6wU61/COM2cWJssScoYqVIKyYgnafUDWwpNNbM6TsdFFOkdBQKKYpAFe+0b6TD1z/vXmub49zlZwjvays91UJiMq5okISddQZkCK6jFydITkluzf4M3Aoztt3YEBdGJV1jbQ7eM11vLBmy0/TMf4qt7nNGFwyZWuOWWxYuwRLP21pLkW+nz9ukV33I3ErWIsXDZbMBcIJgjUqCNxr91VaWEo5d/ucSlFrY+Z+L+fvfav+s0UcW8/e+1f9ZoqtkLO/5l5jvYfBYPD2Lipmw9p2y5hd1kQT5OQ+rWRvXL4PAF9TJJ1JOpPrJ61ved8H/6Th14JckYdELd3sisEgCO8GB3J0g9Kg8KxQAE1NrZSitiLWznGP0kDG8Ny10vJXGLzC3YVO0VSe1d7ozIpOhtroSm286k6itZxTFAjpUv4ObUvcudlJ27U7KvzlQzqx6iNgPGp8cnLG3I7+G5Jy7jvaYqJh8X2gUoMwYnvAEKFBiTOob1Vl7RgssokeUFJPdG5XxPqrI9kzUVFS5cZQ6oQWA/03IAX/y01M6GKx38RdyrlQK2ZQ5YSBMTkA8oa79KLGbCtNzZxRsLhy6FQzHIMwM6gyUj54iROlTr2IYk9ks5biqZBBgnvHXoBrIrRc+K1yy1tbbMFC3Mw6QSCTOkDaBrrXUK4lZzO+F0cLZW5iGz3nZ2iJYyY8B4VLv8KgTFYuC3wBqIgxW6xmMBXpRlyTU6R8zqM2VZaIPK/FbuFd7dpe1d8oS09wJbJn1wS3gARudDVo2ySBmEGBImYMaieseNVRy9ZF/GIDbLgH6OdQfmvcEiFU6nXpVnX8U1sd4ZyLZdn8ldD9/+BXeb0PoNK28asl06iJduXAjJkClQ0kEyT80LoQInU0u1uW7bFx2rKT5IgkEjKAPv/wBqxKiZTqO5uAmAG2ABIUbkknrpoPXQguFmmFXKAsNm73zmMjp/xQBz/PvGbmFtKtp1RrgbXXtIUiDbPkgToZ6bVwmEwb4hizZrjtqSZZjp/nYV1vwg4R2w6G4rM1ttLiEZTmgP2ixKk6ER4GtXynxW1ZAa5adrgIKul/s8serI01QtsarY8rXyknV0g5s4ZLo+UkDC4RS0aSMLb0nxrc/BhzJirE4XDW/2h2uhmS5fRFW1HfayrQ5bcnUjQaVK5j5vsYsAXcMxCjRVxORZiM5At6tAAnwHSoHwNYVb3EGd7LOERilwLKW3A0Z2nukgwBrM+qqdPK57O0Zaabc3Ttforzi3n732r/rNFHF/P3vtX/WaK2ZQXjhuE2sVwq0L1sORhCEbQOpZRORj5MkL/iqwscqY0ZQtrdQTmdBBO6nvbird5f8A4bZ/tl/Ktc2x1I03G49Y9dZaybi0vsaQxRyR+oqvCcCxWKICqACXUsT3VKMFcOfGTou5qy+D8OXCWVtWySFkkncsTLN/3oBWTAKAghVWZYhDKyTqZ61IqKU+JUb48UcfQKYpUxXBoFOaVFAz1NeL9lbilXUMp3VhIMaiRXsUUgK54tyhiO3uHC2jkNzu5nXYgEsCTOUEka1qm4TimZrYtkuoUlVIJhnKSI6BgZOwircCzodQdCPUd6h8KJZMzwWzOobSQocgLI8INa85+qJ5aXHJ2avk/lz9hRmuENeuQGy6qqjUKp667n6q6EGiis5ScnbKIpRVIdOlTpHQU6VMUgMWKwlu8Mt1QyzOo2MRmXwME61Wb8m4xGIs2jkzOBnuICFB7hJB+cKtGhlkEa66aGD9x6Gu45HEzyYo5O4qG3wPF3nNtUllcI0MMqkpnBdhoqkdfu3q8Pgu4EuAwboDmdrha42wLZQAF9QGmtanDfOmJzEEgAGF0UNBMkDx1rreVvMv/WfyqvS5HLIkZrBDGvpPl3i3n732r/rNFHFvP3vtX/WaKpZKX/y//DbP9sv5VrriypGo0+aYb/6nxrY8v/w21/bL+VQBU+u7o/gowdGROFtCBDmzoO9mUjcmDrvUyomCeC9vNcYqQZuATDTGUjcaGpVQo3HTpUUwHRRRQMYp0hTpAeMQJRgQT3TooljpsoO5rxgy2WLhBYEzoFIB8nMBsYrKyyCJIkbjcesT4VhwI7uk7neZ0J6nUzv9+mlAyQKdKnQA6KVMUAOgUUUhjo+v/vjRSubHTNoe74+rXSgZg4aqhItlSoZgCoIGhgzJOY+Lda7DlfzL/wBZ/KuRwiBQVXQKQAIECRmOo3MnX111vLHmX/rP5VVo/wCVf2cZO0+X+K+fu/av+o0UcV8/d+1f9Roq1nnl/wDAP4ba/tl/KoC1seXRPDrI/wDjr+Vay42UEnQAamsNd3R/Bvg6Mi8Ins+9Mh3BnXZuhOpHrqZWLDqRJMwYIBg9NTI8fDpFZagRQOiiimA6KKKBjFOvNehSA8umYEGdRGhg/celFmY18YGoOg0G1e1qHwp0NuLZJCswM7zmJM+E0DJlOlQKAHTpUUAeqKVOgYCnSpPsY3g9J6dR1pAROFsYYEEkHvPPdZ9mCzroAuu2tdnyx5l/6z+QrkMCgUECTPfJJBgt8wAHQAbDaK7DlsRZb+o/lVWj/l/Zxk7T5f4r5+79q/6jRRxXz937V/1GirSA+g+WR/6Cx9gn6a0PFeLYe0zJcvKGGUMqmXGcwvk7fX0qJxHm5uG4DCLat5rjWbZDXAeyiNQIPefbTwqtVwzXnZ28p2LHKMoljJgDYVxq+F1bFz1iVstPBYi1k7QXbbZ3ALq3dLzlVRPXp66nVTd7AlBoSBIaOkjYx412/KHMFvs7Vl4F13YDIrZZJPnCdFYnwkbHSaheNVcXZRh1McvQ62ilTrMoHRSp0AFMUqhcZ4iMLaa4VZo0AA0kgwXPRdNTRV7Dboy47iVrDx21xUmcoPlNGpCgak1E4HxJLysUvI6gZtWHaAEk5rm0COkSIqteIY25xC6Lt0KpChQEECASQfEnXesb8NK6gkGCNDGh3FavHFbN7kM9dCMqLitXA4DKQykSCDIIOxHqr1VbcnccTCdr28QEVVKqxuQCdABoVGu8dI3qx7bhgGXUEAjpoRI0O1cThwssxzU1aPdFKnXB2OilToAdQsdxaxYkXrqqQhcru2SYJCjffaofNHHDgrWZULMZCkg9mCPpkajfQdTVZ4kvjLr3rgAZzJCDKBpGgrSME1cuhhn1EcS3LW4VjbLi7dV7a2wwzuX2ygKC4PkDaPrrvODLFo/Wfyr5pvcPKhoJAYQROhAMifGrF+DPnSzhbL28Vo73goNu27PqAoa9AygbAEGfEaVXpIxUrTMY6qOVUiq+K+eu/aP+o0UcU89d+0f9RorczOt55wwFvAXQ6ycLbVreaXEAlbmTop7wnxFeOEMsCdq7zEctrxDhmHBudm1vDZlJAKZskgvpm0AIEfSO9VRh7txcoyscyhhlBMg7HQVjrMEprYj1eF5Y7G94qy9KyfB8W7S41slhsbeZQMpHlkHWQQAD6659rl2+VS3bdmeQoVSSYMHLHgdCatPlnldsFYVWWbxk3GAnUmQgPgPVpM1NDDKGNo0+H4Hi7jO114WLZk7yQMn9Wuv3eFYu2uIFzqrnvA5NyRqpUHxE6eqth+zP9BvZPuo/Z3+g3sn3VlwS8Hr2iFfxeUEqjOMgZSB5RJjLrqp6616OMGXNBA7sFhAJbYA/7VM7B/oP7J91H7O/0G9k+6jgl4C0QmxLDMTbIVQdSwzFgNgo3E6TXOc9BnwrC5CFbuZJbRlCTlEeUxltNNq7EYd/oP7J91YMfwxr9trbLcAYQSE1jrEiNacVJSTFKmmiqeCMCBW7xpTLpWh4lgbmDv3LYlglzLIUjUjMFiN4I0rDexrwRlYbbqR5RhZ+vpXWTTSnPiR87n0c5ZbRM4HDY20BcNszupAJO6oM2hzGBHrqz72Jf5tvvFgIZgo1EmG1BjY1zPIXK923mxGIssGaBbVkOYDc3IjuzsOu/jXZ/sz/AEH9g+6nli7peh7mmjwY0mQTiiPLtsBAgbsW6gAdANZpm9ckAIokzlZu8VA1OggNMCKnDDP9B/ZPuo/Zn+g/sH3Vlwy8FFohWsVOYtACkK0SSGIHdOmupiRpRbvXCDNmCDEZ11EwSPzqd+z3PoP7B91H7M/0H9g+6jhl4C0cB8JlsstlzCZS4ylxmaWGqqNwIBn/AMhWl4KykA1aPEuXTjLZtOHQEzOSdegbMNpg6a6VTrWrmHYoQXh3QMqmD2ZhoETW3LlPHwnl/EMDyLY6DiRWNKnfBHbD8QYi8beW2W7MFf8AVIBlMrbgCWkaiK5G9iLjwoRyS2WMpnNE5QIktGsVcvwXcpNgMO13EooxF2WjdrdvLAQnoTuQPGt9Fp5Qe5PodPLF1KI4of8AWu/aP+o06XE/PXftH/UaK3ZYfQvJ10NgsMVII7JRp4gQRW5XTYD/AAP8bVQnKvOV/hwZUAuW21yMTAP0lI2+quyX4XrPXD3J/qWqo5I1uctM77h/DLWHLG0sFnuPJ1IN1s1xUO6qSJy1NBqtflesej3faWj5X7Ho932lrrmR8hTLMBpzVZ/K/Y9Hu+0tP5YLHo932lo5kfIUWZNE1Wfyw2PR7vtLT+WGx6Pd9paOZHyOizQ1OarH5YbHo932lp/LHY9Gu+0tLmR8hRZv3Dx2G/Q/X66iXOF2nvG+yBrhtpbMwVi25e2cpEZlZiQ3rqvvljsejXfaWj5ZLHo132lo44+RloFj40w1Vf8ALJY9Gu+0tHyy2PRrvtLRzI+RlozTzVV3yzWPRrvtLT+Wax6Nd9paOZHyBaGY+NMMfGqu+WfD+jXfaWj5Z8P6Nd9paOZHyMtLNRHqHXoOu/Squ+WjD+jXfaWj5acP6Nd9paOOI7LEw/CbVu9cvKn+pcdbjEwYdbYtZrcjuEqIMVMutCknwJ/2qsPlpw/o132lrm+avhQv4xWt4dewtNoTINxlKwVJiFEzt6qTnFBZwfENbtwjY3GP/wCjRRRUxxR//9k="/>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pic>
        <p:nvPicPr>
          <p:cNvPr id="34819" name="Picture 7" descr="http://e-tesda.gov.ph/Fruit_Grower/Mod1/lesson2/Square%20System.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3288" y="1219200"/>
            <a:ext cx="4303712" cy="459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69215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p:cNvSpPr>
          <p:nvPr>
            <p:ph idx="1"/>
          </p:nvPr>
        </p:nvSpPr>
        <p:spPr>
          <a:xfrm>
            <a:off x="301625" y="762000"/>
            <a:ext cx="8540750" cy="5337175"/>
          </a:xfrm>
        </p:spPr>
        <p:txBody>
          <a:bodyPr/>
          <a:lstStyle/>
          <a:p>
            <a:pPr eaLnBrk="1" hangingPunct="1">
              <a:buFont typeface="Wingdings" pitchFamily="2" charset="2"/>
              <a:buNone/>
            </a:pPr>
            <a:r>
              <a:rPr lang="en-US" altLang="en-US" sz="2800" b="1" smtClean="0">
                <a:latin typeface="Times New Roman" pitchFamily="18" charset="0"/>
              </a:rPr>
              <a:t>3.	Post-planting care</a:t>
            </a:r>
            <a:endParaRPr lang="en-US" altLang="en-US" sz="2800" smtClean="0">
              <a:latin typeface="Times New Roman" pitchFamily="18" charset="0"/>
            </a:endParaRPr>
          </a:p>
          <a:p>
            <a:pPr eaLnBrk="1" hangingPunct="1"/>
            <a:r>
              <a:rPr lang="en-US" altLang="en-US" sz="2800" smtClean="0">
                <a:latin typeface="Times New Roman" pitchFamily="18" charset="0"/>
              </a:rPr>
              <a:t>After plants are set following cares should be taken.</a:t>
            </a:r>
          </a:p>
          <a:p>
            <a:pPr eaLnBrk="1" hangingPunct="1"/>
            <a:r>
              <a:rPr lang="en-US" altLang="en-US" sz="2800" smtClean="0">
                <a:latin typeface="Times New Roman" pitchFamily="18" charset="0"/>
              </a:rPr>
              <a:t>Irrigate them sufficiently. (This will consolidate the soil and helps the roots to establish soil contact and a supply of water quickly). A basin should be made around the plant for this purpose.</a:t>
            </a:r>
          </a:p>
          <a:p>
            <a:pPr eaLnBrk="1" hangingPunct="1"/>
            <a:r>
              <a:rPr lang="en-US" altLang="en-US" sz="2800" smtClean="0">
                <a:latin typeface="Times New Roman" pitchFamily="18" charset="0"/>
              </a:rPr>
              <a:t>Staking</a:t>
            </a:r>
          </a:p>
          <a:p>
            <a:pPr eaLnBrk="1" hangingPunct="1"/>
            <a:r>
              <a:rPr lang="en-US" altLang="en-US" sz="2800" smtClean="0">
                <a:latin typeface="Times New Roman" pitchFamily="18" charset="0"/>
              </a:rPr>
              <a:t>Heading back of deciduous plants.</a:t>
            </a:r>
          </a:p>
          <a:p>
            <a:pPr eaLnBrk="1" hangingPunct="1"/>
            <a:r>
              <a:rPr lang="en-US" altLang="en-US" sz="2800" smtClean="0">
                <a:latin typeface="Times New Roman" pitchFamily="18" charset="0"/>
              </a:rPr>
              <a:t>Protection from sun and frost by using sarkanda.</a:t>
            </a:r>
          </a:p>
        </p:txBody>
      </p:sp>
    </p:spTree>
    <p:extLst>
      <p:ext uri="{BB962C8B-B14F-4D97-AF65-F5344CB8AC3E}">
        <p14:creationId xmlns:p14="http://schemas.microsoft.com/office/powerpoint/2010/main" val="120462990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p:cNvSpPr>
          <p:nvPr>
            <p:ph idx="1"/>
          </p:nvPr>
        </p:nvSpPr>
        <p:spPr>
          <a:xfrm>
            <a:off x="301625" y="685800"/>
            <a:ext cx="8540750" cy="5413375"/>
          </a:xfrm>
        </p:spPr>
        <p:txBody>
          <a:bodyPr/>
          <a:lstStyle/>
          <a:p>
            <a:pPr eaLnBrk="1" hangingPunct="1">
              <a:lnSpc>
                <a:spcPct val="90000"/>
              </a:lnSpc>
              <a:buFont typeface="Wingdings" pitchFamily="2" charset="2"/>
              <a:buNone/>
            </a:pPr>
            <a:r>
              <a:rPr lang="en-US" altLang="en-US" b="1" smtClean="0">
                <a:latin typeface="Times New Roman" pitchFamily="18" charset="0"/>
              </a:rPr>
              <a:t>8.	Wind breaks</a:t>
            </a:r>
            <a:endParaRPr lang="en-US" altLang="en-US" smtClean="0">
              <a:latin typeface="Times New Roman" pitchFamily="18" charset="0"/>
            </a:endParaRPr>
          </a:p>
          <a:p>
            <a:pPr eaLnBrk="1" hangingPunct="1">
              <a:lnSpc>
                <a:spcPct val="90000"/>
              </a:lnSpc>
            </a:pPr>
            <a:r>
              <a:rPr lang="en-US" altLang="en-US" smtClean="0">
                <a:latin typeface="Times New Roman" pitchFamily="18" charset="0"/>
              </a:rPr>
              <a:t>These are the rows of plants around the orchard to protect the plants from strong winds. </a:t>
            </a:r>
          </a:p>
          <a:p>
            <a:pPr eaLnBrk="1" hangingPunct="1">
              <a:lnSpc>
                <a:spcPct val="90000"/>
              </a:lnSpc>
            </a:pPr>
            <a:r>
              <a:rPr lang="en-US" altLang="en-US" smtClean="0">
                <a:latin typeface="Times New Roman" pitchFamily="18" charset="0"/>
              </a:rPr>
              <a:t>Before planting an orchard, it is necessary to reserve some space for the trees, which are to serve as windbreaks. </a:t>
            </a:r>
          </a:p>
          <a:p>
            <a:pPr eaLnBrk="1" hangingPunct="1">
              <a:lnSpc>
                <a:spcPct val="90000"/>
              </a:lnSpc>
            </a:pPr>
            <a:r>
              <a:rPr lang="en-US" altLang="en-US" smtClean="0">
                <a:latin typeface="Times New Roman" pitchFamily="18" charset="0"/>
              </a:rPr>
              <a:t>It is better to establish windbreaks one or two years before the fruit trees are planted.</a:t>
            </a:r>
          </a:p>
          <a:p>
            <a:pPr eaLnBrk="1" hangingPunct="1">
              <a:lnSpc>
                <a:spcPct val="90000"/>
              </a:lnSpc>
            </a:pPr>
            <a:r>
              <a:rPr lang="en-US" altLang="en-US" smtClean="0">
                <a:latin typeface="Times New Roman" pitchFamily="18" charset="0"/>
              </a:rPr>
              <a:t>A channel of 1 m wide and 1.5 m deep is dug about 4-5 m from the windbreak trees. This is done to avoid competition.</a:t>
            </a:r>
          </a:p>
        </p:txBody>
      </p:sp>
    </p:spTree>
    <p:extLst>
      <p:ext uri="{BB962C8B-B14F-4D97-AF65-F5344CB8AC3E}">
        <p14:creationId xmlns:p14="http://schemas.microsoft.com/office/powerpoint/2010/main" val="300604445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p:cNvSpPr>
          <p:nvPr>
            <p:ph idx="1"/>
          </p:nvPr>
        </p:nvSpPr>
        <p:spPr>
          <a:xfrm>
            <a:off x="228600" y="914400"/>
            <a:ext cx="8540750" cy="4498975"/>
          </a:xfrm>
        </p:spPr>
        <p:txBody>
          <a:bodyPr/>
          <a:lstStyle/>
          <a:p>
            <a:pPr eaLnBrk="1" hangingPunct="1">
              <a:lnSpc>
                <a:spcPct val="90000"/>
              </a:lnSpc>
              <a:buFont typeface="Wingdings" pitchFamily="2" charset="2"/>
              <a:buNone/>
            </a:pPr>
            <a:r>
              <a:rPr lang="en-US" altLang="en-US" b="1" smtClean="0">
                <a:latin typeface="Times New Roman" pitchFamily="18" charset="0"/>
              </a:rPr>
              <a:t>Characteristics of windbreaks</a:t>
            </a:r>
            <a:endParaRPr lang="en-US" altLang="en-US" smtClean="0">
              <a:latin typeface="Times New Roman" pitchFamily="18" charset="0"/>
            </a:endParaRPr>
          </a:p>
          <a:p>
            <a:pPr eaLnBrk="1" hangingPunct="1">
              <a:lnSpc>
                <a:spcPct val="90000"/>
              </a:lnSpc>
            </a:pPr>
            <a:r>
              <a:rPr lang="en-US" altLang="en-US" sz="2800" smtClean="0">
                <a:latin typeface="Times New Roman" pitchFamily="18" charset="0"/>
              </a:rPr>
              <a:t>Adaptable to the soil and climate</a:t>
            </a:r>
          </a:p>
          <a:p>
            <a:pPr eaLnBrk="1" hangingPunct="1">
              <a:lnSpc>
                <a:spcPct val="90000"/>
              </a:lnSpc>
            </a:pPr>
            <a:r>
              <a:rPr lang="en-US" altLang="en-US" sz="2800" smtClean="0">
                <a:latin typeface="Times New Roman" pitchFamily="18" charset="0"/>
              </a:rPr>
              <a:t>Strong mechanical frame</a:t>
            </a:r>
          </a:p>
          <a:p>
            <a:pPr eaLnBrk="1" hangingPunct="1">
              <a:lnSpc>
                <a:spcPct val="90000"/>
              </a:lnSpc>
            </a:pPr>
            <a:r>
              <a:rPr lang="en-US" altLang="en-US" sz="2800" smtClean="0">
                <a:latin typeface="Times New Roman" pitchFamily="18" charset="0"/>
              </a:rPr>
              <a:t>Rapid growth</a:t>
            </a:r>
          </a:p>
          <a:p>
            <a:pPr eaLnBrk="1" hangingPunct="1">
              <a:lnSpc>
                <a:spcPct val="90000"/>
              </a:lnSpc>
            </a:pPr>
            <a:r>
              <a:rPr lang="en-US" altLang="en-US" sz="2800" smtClean="0">
                <a:latin typeface="Times New Roman" pitchFamily="18" charset="0"/>
              </a:rPr>
              <a:t>Tall with dense foliage</a:t>
            </a:r>
          </a:p>
          <a:p>
            <a:pPr eaLnBrk="1" hangingPunct="1">
              <a:lnSpc>
                <a:spcPct val="90000"/>
              </a:lnSpc>
            </a:pPr>
            <a:r>
              <a:rPr lang="en-US" altLang="en-US" sz="2800" smtClean="0">
                <a:latin typeface="Times New Roman" pitchFamily="18" charset="0"/>
              </a:rPr>
              <a:t>Deep rooted</a:t>
            </a:r>
          </a:p>
          <a:p>
            <a:pPr eaLnBrk="1" hangingPunct="1">
              <a:lnSpc>
                <a:spcPct val="90000"/>
              </a:lnSpc>
            </a:pPr>
            <a:r>
              <a:rPr lang="en-US" altLang="en-US" sz="2800" smtClean="0">
                <a:latin typeface="Times New Roman" pitchFamily="18" charset="0"/>
              </a:rPr>
              <a:t>Prefer those plants which can give income (jaman, Mulberry, ber)</a:t>
            </a:r>
          </a:p>
        </p:txBody>
      </p:sp>
    </p:spTree>
    <p:extLst>
      <p:ext uri="{BB962C8B-B14F-4D97-AF65-F5344CB8AC3E}">
        <p14:creationId xmlns:p14="http://schemas.microsoft.com/office/powerpoint/2010/main" val="361509435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p:cNvSpPr>
          <p:nvPr>
            <p:ph idx="1"/>
          </p:nvPr>
        </p:nvSpPr>
        <p:spPr>
          <a:xfrm>
            <a:off x="301625" y="533400"/>
            <a:ext cx="8540750" cy="5565775"/>
          </a:xfrm>
        </p:spPr>
        <p:txBody>
          <a:bodyPr/>
          <a:lstStyle/>
          <a:p>
            <a:pPr eaLnBrk="1" hangingPunct="1">
              <a:lnSpc>
                <a:spcPct val="80000"/>
              </a:lnSpc>
              <a:buFont typeface="Wingdings" pitchFamily="2" charset="2"/>
              <a:buNone/>
            </a:pPr>
            <a:r>
              <a:rPr lang="en-US" altLang="en-US" sz="2800" b="1" smtClean="0">
                <a:latin typeface="Times New Roman" pitchFamily="18" charset="0"/>
              </a:rPr>
              <a:t>Plants used as windbreaks are</a:t>
            </a:r>
            <a:endParaRPr lang="en-US" altLang="en-US" sz="2800" smtClean="0">
              <a:latin typeface="Times New Roman" pitchFamily="18" charset="0"/>
            </a:endParaRPr>
          </a:p>
          <a:p>
            <a:pPr eaLnBrk="1" hangingPunct="1">
              <a:lnSpc>
                <a:spcPct val="80000"/>
              </a:lnSpc>
            </a:pPr>
            <a:r>
              <a:rPr lang="en-US" altLang="en-US" sz="2800" smtClean="0">
                <a:latin typeface="Times New Roman" pitchFamily="18" charset="0"/>
              </a:rPr>
              <a:t>Jaman</a:t>
            </a:r>
          </a:p>
          <a:p>
            <a:pPr eaLnBrk="1" hangingPunct="1">
              <a:lnSpc>
                <a:spcPct val="80000"/>
              </a:lnSpc>
            </a:pPr>
            <a:r>
              <a:rPr lang="en-US" altLang="en-US" sz="2800" smtClean="0">
                <a:latin typeface="Times New Roman" pitchFamily="18" charset="0"/>
              </a:rPr>
              <a:t>Mulbery</a:t>
            </a:r>
          </a:p>
          <a:p>
            <a:pPr eaLnBrk="1" hangingPunct="1">
              <a:lnSpc>
                <a:spcPct val="80000"/>
              </a:lnSpc>
            </a:pPr>
            <a:r>
              <a:rPr lang="en-US" altLang="en-US" sz="2800" smtClean="0">
                <a:latin typeface="Times New Roman" pitchFamily="18" charset="0"/>
              </a:rPr>
              <a:t>Eucalyptus</a:t>
            </a:r>
          </a:p>
          <a:p>
            <a:pPr eaLnBrk="1" hangingPunct="1">
              <a:lnSpc>
                <a:spcPct val="80000"/>
              </a:lnSpc>
            </a:pPr>
            <a:r>
              <a:rPr lang="en-US" altLang="en-US" sz="2800" smtClean="0">
                <a:latin typeface="Times New Roman" pitchFamily="18" charset="0"/>
              </a:rPr>
              <a:t>Kikar</a:t>
            </a:r>
          </a:p>
          <a:p>
            <a:pPr eaLnBrk="1" hangingPunct="1">
              <a:lnSpc>
                <a:spcPct val="80000"/>
              </a:lnSpc>
            </a:pPr>
            <a:r>
              <a:rPr lang="en-US" altLang="en-US" sz="2800" smtClean="0">
                <a:latin typeface="Times New Roman" pitchFamily="18" charset="0"/>
              </a:rPr>
              <a:t>Simbal</a:t>
            </a:r>
          </a:p>
          <a:p>
            <a:pPr eaLnBrk="1" hangingPunct="1">
              <a:lnSpc>
                <a:spcPct val="80000"/>
              </a:lnSpc>
            </a:pPr>
            <a:r>
              <a:rPr lang="en-US" altLang="en-US" sz="2800" smtClean="0">
                <a:latin typeface="Times New Roman" pitchFamily="18" charset="0"/>
              </a:rPr>
              <a:t>Popular</a:t>
            </a:r>
          </a:p>
          <a:p>
            <a:pPr eaLnBrk="1" hangingPunct="1">
              <a:lnSpc>
                <a:spcPct val="80000"/>
              </a:lnSpc>
            </a:pPr>
            <a:r>
              <a:rPr lang="en-US" altLang="en-US" sz="2800" smtClean="0">
                <a:latin typeface="Times New Roman" pitchFamily="18" charset="0"/>
              </a:rPr>
              <a:t>Shisham</a:t>
            </a:r>
          </a:p>
          <a:p>
            <a:pPr eaLnBrk="1" hangingPunct="1">
              <a:lnSpc>
                <a:spcPct val="80000"/>
              </a:lnSpc>
            </a:pPr>
            <a:r>
              <a:rPr lang="en-US" altLang="en-US" sz="2800" smtClean="0">
                <a:latin typeface="Times New Roman" pitchFamily="18" charset="0"/>
              </a:rPr>
              <a:t>Desi mango</a:t>
            </a:r>
          </a:p>
          <a:p>
            <a:pPr eaLnBrk="1" hangingPunct="1">
              <a:lnSpc>
                <a:spcPct val="80000"/>
              </a:lnSpc>
            </a:pPr>
            <a:r>
              <a:rPr lang="en-US" altLang="en-US" sz="2800" smtClean="0">
                <a:latin typeface="Times New Roman" pitchFamily="18" charset="0"/>
              </a:rPr>
              <a:t>Ber</a:t>
            </a:r>
          </a:p>
          <a:p>
            <a:pPr eaLnBrk="1" hangingPunct="1">
              <a:lnSpc>
                <a:spcPct val="80000"/>
              </a:lnSpc>
            </a:pPr>
            <a:r>
              <a:rPr lang="en-US" altLang="en-US" sz="2800" smtClean="0">
                <a:latin typeface="Times New Roman" pitchFamily="18" charset="0"/>
              </a:rPr>
              <a:t>Bamboo</a:t>
            </a:r>
          </a:p>
          <a:p>
            <a:pPr eaLnBrk="1" hangingPunct="1">
              <a:lnSpc>
                <a:spcPct val="80000"/>
              </a:lnSpc>
            </a:pPr>
            <a:r>
              <a:rPr lang="en-US" altLang="en-US" sz="2800" smtClean="0">
                <a:latin typeface="Times New Roman" pitchFamily="18" charset="0"/>
              </a:rPr>
              <a:t>In temperate region different species of pine are used as windbreaks.</a:t>
            </a:r>
          </a:p>
        </p:txBody>
      </p:sp>
    </p:spTree>
    <p:extLst>
      <p:ext uri="{BB962C8B-B14F-4D97-AF65-F5344CB8AC3E}">
        <p14:creationId xmlns:p14="http://schemas.microsoft.com/office/powerpoint/2010/main" val="424642492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p:cNvSpPr>
          <p:nvPr>
            <p:ph idx="1"/>
          </p:nvPr>
        </p:nvSpPr>
        <p:spPr>
          <a:xfrm>
            <a:off x="301625" y="457200"/>
            <a:ext cx="8540750" cy="5641975"/>
          </a:xfrm>
        </p:spPr>
        <p:txBody>
          <a:bodyPr/>
          <a:lstStyle/>
          <a:p>
            <a:pPr eaLnBrk="1" hangingPunct="1">
              <a:lnSpc>
                <a:spcPct val="80000"/>
              </a:lnSpc>
              <a:buFont typeface="Wingdings" pitchFamily="2" charset="2"/>
              <a:buNone/>
            </a:pPr>
            <a:r>
              <a:rPr lang="en-US" altLang="en-US" sz="2800" b="1" smtClean="0">
                <a:latin typeface="Times New Roman" pitchFamily="18" charset="0"/>
              </a:rPr>
              <a:t>Advantages of Windbreaks</a:t>
            </a:r>
            <a:endParaRPr lang="en-US" altLang="en-US" sz="2800" smtClean="0">
              <a:latin typeface="Times New Roman" pitchFamily="18" charset="0"/>
            </a:endParaRPr>
          </a:p>
          <a:p>
            <a:pPr eaLnBrk="1" hangingPunct="1">
              <a:lnSpc>
                <a:spcPct val="80000"/>
              </a:lnSpc>
            </a:pPr>
            <a:r>
              <a:rPr lang="en-US" altLang="en-US" sz="2800" smtClean="0">
                <a:latin typeface="Times New Roman" pitchFamily="18" charset="0"/>
              </a:rPr>
              <a:t>Reduce the damage by strong winds</a:t>
            </a:r>
          </a:p>
          <a:p>
            <a:pPr eaLnBrk="1" hangingPunct="1">
              <a:lnSpc>
                <a:spcPct val="80000"/>
              </a:lnSpc>
            </a:pPr>
            <a:r>
              <a:rPr lang="en-US" altLang="en-US" sz="2800" smtClean="0">
                <a:latin typeface="Times New Roman" pitchFamily="18" charset="0"/>
              </a:rPr>
              <a:t>Protect from sunburn and frost.</a:t>
            </a:r>
          </a:p>
          <a:p>
            <a:pPr eaLnBrk="1" hangingPunct="1">
              <a:lnSpc>
                <a:spcPct val="80000"/>
              </a:lnSpc>
            </a:pPr>
            <a:r>
              <a:rPr lang="en-US" altLang="en-US" sz="2800" smtClean="0">
                <a:latin typeface="Times New Roman" pitchFamily="18" charset="0"/>
              </a:rPr>
              <a:t>Minimize the wind erosion.</a:t>
            </a:r>
          </a:p>
          <a:p>
            <a:pPr eaLnBrk="1" hangingPunct="1">
              <a:lnSpc>
                <a:spcPct val="80000"/>
              </a:lnSpc>
            </a:pPr>
            <a:r>
              <a:rPr lang="en-US" altLang="en-US" sz="2800" smtClean="0">
                <a:latin typeface="Times New Roman" pitchFamily="18" charset="0"/>
              </a:rPr>
              <a:t>Reduce the water loss by transpiration as caused by dry winds.</a:t>
            </a:r>
            <a:endParaRPr lang="en-US" altLang="en-US" sz="2800" b="1" smtClean="0">
              <a:latin typeface="Times New Roman" pitchFamily="18" charset="0"/>
            </a:endParaRPr>
          </a:p>
          <a:p>
            <a:pPr eaLnBrk="1" hangingPunct="1">
              <a:lnSpc>
                <a:spcPct val="80000"/>
              </a:lnSpc>
              <a:buFont typeface="Wingdings" pitchFamily="2" charset="2"/>
              <a:buNone/>
            </a:pPr>
            <a:r>
              <a:rPr lang="en-US" altLang="en-US" sz="2800" b="1" smtClean="0">
                <a:latin typeface="Times New Roman" pitchFamily="18" charset="0"/>
              </a:rPr>
              <a:t>Disadvantages of Windbreaks</a:t>
            </a:r>
            <a:endParaRPr lang="en-US" altLang="en-US" sz="2800" smtClean="0">
              <a:latin typeface="Times New Roman" pitchFamily="18" charset="0"/>
            </a:endParaRPr>
          </a:p>
          <a:p>
            <a:pPr eaLnBrk="1" hangingPunct="1">
              <a:lnSpc>
                <a:spcPct val="80000"/>
              </a:lnSpc>
            </a:pPr>
            <a:r>
              <a:rPr lang="en-US" altLang="en-US" sz="2800" smtClean="0">
                <a:latin typeface="Times New Roman" pitchFamily="18" charset="0"/>
              </a:rPr>
              <a:t>Plants adjoining to windbreaks are more affected by insect/pest and diseases.</a:t>
            </a:r>
          </a:p>
          <a:p>
            <a:pPr eaLnBrk="1" hangingPunct="1">
              <a:lnSpc>
                <a:spcPct val="80000"/>
              </a:lnSpc>
            </a:pPr>
            <a:r>
              <a:rPr lang="en-US" altLang="en-US" sz="2800" smtClean="0">
                <a:latin typeface="Times New Roman" pitchFamily="18" charset="0"/>
              </a:rPr>
              <a:t>They compete with adjoining fruit trees for nutrition and light.</a:t>
            </a:r>
          </a:p>
          <a:p>
            <a:pPr eaLnBrk="1" hangingPunct="1">
              <a:lnSpc>
                <a:spcPct val="80000"/>
              </a:lnSpc>
            </a:pPr>
            <a:r>
              <a:rPr lang="en-US" altLang="en-US" sz="2800" smtClean="0">
                <a:latin typeface="Times New Roman" pitchFamily="18" charset="0"/>
              </a:rPr>
              <a:t>Delayed maturity of fruit of adjoining plants to windbreaks.</a:t>
            </a:r>
          </a:p>
          <a:p>
            <a:pPr eaLnBrk="1" hangingPunct="1">
              <a:lnSpc>
                <a:spcPct val="80000"/>
              </a:lnSpc>
            </a:pPr>
            <a:r>
              <a:rPr lang="en-US" altLang="en-US" sz="2800" smtClean="0">
                <a:latin typeface="Times New Roman" pitchFamily="18" charset="0"/>
              </a:rPr>
              <a:t>Less color and size development.</a:t>
            </a:r>
          </a:p>
        </p:txBody>
      </p:sp>
    </p:spTree>
    <p:extLst>
      <p:ext uri="{BB962C8B-B14F-4D97-AF65-F5344CB8AC3E}">
        <p14:creationId xmlns:p14="http://schemas.microsoft.com/office/powerpoint/2010/main" val="388166246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738" y="228600"/>
            <a:ext cx="8831262" cy="663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43072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2209800"/>
            <a:ext cx="8229600" cy="1143000"/>
          </a:xfrm>
        </p:spPr>
        <p:txBody>
          <a:bodyPr/>
          <a:lstStyle/>
          <a:p>
            <a:r>
              <a:rPr lang="en-US" altLang="en-US" sz="6000" b="1" smtClean="0"/>
              <a:t>THANKS</a:t>
            </a:r>
          </a:p>
        </p:txBody>
      </p:sp>
    </p:spTree>
    <p:extLst>
      <p:ext uri="{BB962C8B-B14F-4D97-AF65-F5344CB8AC3E}">
        <p14:creationId xmlns:p14="http://schemas.microsoft.com/office/powerpoint/2010/main" val="345364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p:cNvSpPr>
          <p:nvPr>
            <p:ph idx="1"/>
          </p:nvPr>
        </p:nvSpPr>
        <p:spPr>
          <a:xfrm>
            <a:off x="301625" y="685800"/>
            <a:ext cx="8540750" cy="5413375"/>
          </a:xfrm>
        </p:spPr>
        <p:txBody>
          <a:bodyPr/>
          <a:lstStyle/>
          <a:p>
            <a:pPr eaLnBrk="1" hangingPunct="1">
              <a:lnSpc>
                <a:spcPct val="80000"/>
              </a:lnSpc>
              <a:buFont typeface="Wingdings" pitchFamily="2" charset="2"/>
              <a:buNone/>
            </a:pPr>
            <a:r>
              <a:rPr lang="en-US" altLang="en-US" sz="2800" b="1" smtClean="0">
                <a:latin typeface="Times New Roman" pitchFamily="18" charset="0"/>
              </a:rPr>
              <a:t>ii.	Rectangular System</a:t>
            </a:r>
            <a:endParaRPr lang="en-US" altLang="en-US" sz="2800" smtClean="0">
              <a:latin typeface="Times New Roman" pitchFamily="18" charset="0"/>
            </a:endParaRPr>
          </a:p>
          <a:p>
            <a:pPr eaLnBrk="1" hangingPunct="1">
              <a:lnSpc>
                <a:spcPct val="80000"/>
              </a:lnSpc>
              <a:buFont typeface="Wingdings" pitchFamily="2" charset="2"/>
              <a:buNone/>
            </a:pPr>
            <a:r>
              <a:rPr lang="en-US" altLang="en-US" sz="2800" smtClean="0">
                <a:latin typeface="Times New Roman" pitchFamily="18" charset="0"/>
              </a:rPr>
              <a:t>	In this system plant-to-plant distance is kept half of the row-to-row distance. In this system plants are set at the corners of the rectangle.</a:t>
            </a:r>
            <a:endParaRPr lang="en-US" altLang="en-US" sz="2800" b="1" smtClean="0">
              <a:latin typeface="Times New Roman" pitchFamily="18" charset="0"/>
            </a:endParaRPr>
          </a:p>
          <a:p>
            <a:pPr eaLnBrk="1" hangingPunct="1">
              <a:lnSpc>
                <a:spcPct val="80000"/>
              </a:lnSpc>
              <a:buFont typeface="Wingdings" pitchFamily="2" charset="2"/>
              <a:buNone/>
            </a:pPr>
            <a:r>
              <a:rPr lang="en-US" altLang="en-US" sz="2800" b="1" smtClean="0">
                <a:latin typeface="Times New Roman" pitchFamily="18" charset="0"/>
              </a:rPr>
              <a:t>Merits	</a:t>
            </a:r>
            <a:endParaRPr lang="en-US" altLang="en-US" sz="2800" smtClean="0">
              <a:latin typeface="Times New Roman" pitchFamily="18" charset="0"/>
            </a:endParaRPr>
          </a:p>
          <a:p>
            <a:pPr eaLnBrk="1" hangingPunct="1">
              <a:lnSpc>
                <a:spcPct val="80000"/>
              </a:lnSpc>
            </a:pPr>
            <a:r>
              <a:rPr lang="en-US" altLang="en-US" sz="2800" smtClean="0">
                <a:latin typeface="Times New Roman" pitchFamily="18" charset="0"/>
              </a:rPr>
              <a:t>No. of plants are more.</a:t>
            </a:r>
          </a:p>
          <a:p>
            <a:pPr eaLnBrk="1" hangingPunct="1">
              <a:lnSpc>
                <a:spcPct val="80000"/>
              </a:lnSpc>
            </a:pPr>
            <a:r>
              <a:rPr lang="en-US" altLang="en-US" sz="2800" smtClean="0">
                <a:latin typeface="Times New Roman" pitchFamily="18" charset="0"/>
              </a:rPr>
              <a:t>It is good for medium size trees. </a:t>
            </a:r>
            <a:endParaRPr lang="en-US" altLang="en-US" sz="2800" b="1" smtClean="0">
              <a:latin typeface="Times New Roman" pitchFamily="18" charset="0"/>
            </a:endParaRPr>
          </a:p>
          <a:p>
            <a:pPr eaLnBrk="1" hangingPunct="1">
              <a:lnSpc>
                <a:spcPct val="80000"/>
              </a:lnSpc>
              <a:buFont typeface="Wingdings" pitchFamily="2" charset="2"/>
              <a:buNone/>
            </a:pPr>
            <a:r>
              <a:rPr lang="en-US" altLang="en-US" sz="2800" b="1" smtClean="0">
                <a:latin typeface="Times New Roman" pitchFamily="18" charset="0"/>
              </a:rPr>
              <a:t>Demerits</a:t>
            </a:r>
            <a:endParaRPr lang="en-US" altLang="en-US" sz="2800" smtClean="0">
              <a:latin typeface="Times New Roman" pitchFamily="18" charset="0"/>
            </a:endParaRPr>
          </a:p>
          <a:p>
            <a:pPr eaLnBrk="1" hangingPunct="1">
              <a:lnSpc>
                <a:spcPct val="80000"/>
              </a:lnSpc>
            </a:pPr>
            <a:r>
              <a:rPr lang="en-US" altLang="en-US" sz="2800" smtClean="0">
                <a:latin typeface="Times New Roman" pitchFamily="18" charset="0"/>
              </a:rPr>
              <a:t>It is not good for long term plantation.</a:t>
            </a:r>
          </a:p>
          <a:p>
            <a:pPr eaLnBrk="1" hangingPunct="1">
              <a:lnSpc>
                <a:spcPct val="80000"/>
              </a:lnSpc>
            </a:pPr>
            <a:r>
              <a:rPr lang="en-US" altLang="en-US" sz="2800" smtClean="0">
                <a:latin typeface="Times New Roman" pitchFamily="18" charset="0"/>
              </a:rPr>
              <a:t>Because land is not fully used</a:t>
            </a:r>
          </a:p>
          <a:p>
            <a:pPr eaLnBrk="1" hangingPunct="1">
              <a:lnSpc>
                <a:spcPct val="80000"/>
              </a:lnSpc>
            </a:pPr>
            <a:r>
              <a:rPr lang="en-US" altLang="en-US" sz="2800" smtClean="0">
                <a:latin typeface="Times New Roman" pitchFamily="18" charset="0"/>
              </a:rPr>
              <a:t>And Crowding will occur on two sides.</a:t>
            </a:r>
          </a:p>
          <a:p>
            <a:pPr eaLnBrk="1" hangingPunct="1">
              <a:lnSpc>
                <a:spcPct val="80000"/>
              </a:lnSpc>
            </a:pPr>
            <a:r>
              <a:rPr lang="en-US" altLang="en-US" sz="2800" smtClean="0">
                <a:latin typeface="Times New Roman" pitchFamily="18" charset="0"/>
              </a:rPr>
              <a:t>Pruning requirement is more.</a:t>
            </a:r>
          </a:p>
          <a:p>
            <a:pPr eaLnBrk="1" hangingPunct="1">
              <a:lnSpc>
                <a:spcPct val="80000"/>
              </a:lnSpc>
            </a:pPr>
            <a:r>
              <a:rPr lang="en-US" altLang="en-US" sz="2800" smtClean="0">
                <a:latin typeface="Times New Roman" pitchFamily="18" charset="0"/>
              </a:rPr>
              <a:t>One way cultivation is possible.</a:t>
            </a:r>
          </a:p>
        </p:txBody>
      </p:sp>
    </p:spTree>
    <p:extLst>
      <p:ext uri="{BB962C8B-B14F-4D97-AF65-F5344CB8AC3E}">
        <p14:creationId xmlns:p14="http://schemas.microsoft.com/office/powerpoint/2010/main" val="141356451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collections.infocollections.org/ukedu/collect/ukedu/index/assoc/h2502e/p017b.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690563"/>
            <a:ext cx="7239000" cy="513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006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p:cNvSpPr>
          <p:nvPr>
            <p:ph idx="1"/>
          </p:nvPr>
        </p:nvSpPr>
        <p:spPr>
          <a:xfrm>
            <a:off x="301625" y="533400"/>
            <a:ext cx="8540750" cy="5565775"/>
          </a:xfrm>
        </p:spPr>
        <p:txBody>
          <a:bodyPr/>
          <a:lstStyle/>
          <a:p>
            <a:pPr eaLnBrk="1" hangingPunct="1">
              <a:buFont typeface="Wingdings" pitchFamily="2" charset="2"/>
              <a:buNone/>
            </a:pPr>
            <a:r>
              <a:rPr lang="en-US" altLang="en-US" sz="2800" b="1" smtClean="0">
                <a:latin typeface="Times New Roman" pitchFamily="18" charset="0"/>
              </a:rPr>
              <a:t>iii.	Hexagonal System</a:t>
            </a:r>
            <a:endParaRPr lang="en-US" altLang="en-US" sz="2800" smtClean="0">
              <a:latin typeface="Times New Roman" pitchFamily="18" charset="0"/>
            </a:endParaRPr>
          </a:p>
          <a:p>
            <a:pPr eaLnBrk="1" hangingPunct="1">
              <a:buFont typeface="Wingdings" pitchFamily="2" charset="2"/>
              <a:buNone/>
            </a:pPr>
            <a:r>
              <a:rPr lang="en-US" altLang="en-US" sz="2800" smtClean="0">
                <a:latin typeface="Times New Roman" pitchFamily="18" charset="0"/>
              </a:rPr>
              <a:t>	This is the best system of layout because all plants are equidistant from each other and no unutilized space is left in the center. Six plants are planted at the corner of hexagon with seventh one in the center of hexagon.</a:t>
            </a:r>
            <a:endParaRPr lang="en-US" altLang="en-US" sz="2800" b="1" smtClean="0">
              <a:latin typeface="Times New Roman" pitchFamily="18" charset="0"/>
            </a:endParaRPr>
          </a:p>
          <a:p>
            <a:pPr eaLnBrk="1" hangingPunct="1">
              <a:buFont typeface="Wingdings" pitchFamily="2" charset="2"/>
              <a:buNone/>
            </a:pPr>
            <a:r>
              <a:rPr lang="en-US" altLang="en-US" sz="2800" b="1" smtClean="0">
                <a:latin typeface="Times New Roman" pitchFamily="18" charset="0"/>
              </a:rPr>
              <a:t>Merits</a:t>
            </a:r>
            <a:endParaRPr lang="en-US" altLang="en-US" sz="2800" smtClean="0">
              <a:latin typeface="Times New Roman" pitchFamily="18" charset="0"/>
            </a:endParaRPr>
          </a:p>
          <a:p>
            <a:pPr eaLnBrk="1" hangingPunct="1"/>
            <a:r>
              <a:rPr lang="en-US" altLang="en-US" sz="2800" smtClean="0">
                <a:latin typeface="Times New Roman" pitchFamily="18" charset="0"/>
              </a:rPr>
              <a:t>15% more plants can be planted as compare to square system.</a:t>
            </a:r>
          </a:p>
          <a:p>
            <a:pPr eaLnBrk="1" hangingPunct="1"/>
            <a:r>
              <a:rPr lang="en-US" altLang="en-US" sz="2800" smtClean="0">
                <a:solidFill>
                  <a:srgbClr val="FF0000"/>
                </a:solidFill>
                <a:latin typeface="Times New Roman" pitchFamily="18" charset="0"/>
              </a:rPr>
              <a:t>Cultivation can be done in three directions.</a:t>
            </a:r>
            <a:endParaRPr lang="en-US" altLang="en-US" sz="2800" b="1" smtClean="0">
              <a:solidFill>
                <a:srgbClr val="FF0000"/>
              </a:solidFill>
              <a:latin typeface="Times New Roman" pitchFamily="18" charset="0"/>
            </a:endParaRPr>
          </a:p>
          <a:p>
            <a:pPr eaLnBrk="1" hangingPunct="1">
              <a:buFont typeface="Wingdings" pitchFamily="2" charset="2"/>
              <a:buNone/>
            </a:pPr>
            <a:r>
              <a:rPr lang="en-US" altLang="en-US" sz="2800" b="1" smtClean="0">
                <a:latin typeface="Times New Roman" pitchFamily="18" charset="0"/>
              </a:rPr>
              <a:t>Demerits</a:t>
            </a:r>
            <a:endParaRPr lang="en-US" altLang="en-US" sz="2800" smtClean="0">
              <a:latin typeface="Times New Roman" pitchFamily="18" charset="0"/>
            </a:endParaRPr>
          </a:p>
          <a:p>
            <a:pPr eaLnBrk="1" hangingPunct="1"/>
            <a:r>
              <a:rPr lang="en-US" altLang="en-US" sz="2800" smtClean="0">
                <a:latin typeface="Times New Roman" pitchFamily="18" charset="0"/>
              </a:rPr>
              <a:t>It is difficult to layout.</a:t>
            </a:r>
          </a:p>
        </p:txBody>
      </p:sp>
    </p:spTree>
    <p:extLst>
      <p:ext uri="{BB962C8B-B14F-4D97-AF65-F5344CB8AC3E}">
        <p14:creationId xmlns:p14="http://schemas.microsoft.com/office/powerpoint/2010/main" val="401139396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endParaRPr lang="en-US" altLang="en-US" smtClean="0"/>
          </a:p>
        </p:txBody>
      </p:sp>
      <p:sp>
        <p:nvSpPr>
          <p:cNvPr id="38915" name="Content Placeholder 2"/>
          <p:cNvSpPr>
            <a:spLocks noGrp="1"/>
          </p:cNvSpPr>
          <p:nvPr>
            <p:ph idx="1"/>
          </p:nvPr>
        </p:nvSpPr>
        <p:spPr/>
        <p:txBody>
          <a:bodyPr/>
          <a:lstStyle/>
          <a:p>
            <a:endParaRPr lang="en-US" altLang="en-US" smtClean="0"/>
          </a:p>
        </p:txBody>
      </p:sp>
      <p:pic>
        <p:nvPicPr>
          <p:cNvPr id="38916" name="Picture 2" descr="https://encrypted-tbn3.gstatic.com/images?q=tbn:ANd9GcTLj0do7oK4aDvxNIxdxgk-0Kx6Lx13ZNnf8k8kIMUovo9z44QQlNxzGYk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0988" y="2209800"/>
            <a:ext cx="4033837"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7177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https://alumni.stanford.edu/get/file2/publication/article/SAAMAG/29629/pending/hexagonal_spacing.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524000"/>
            <a:ext cx="5562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0290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p:cNvSpPr>
          <p:nvPr>
            <p:ph idx="1"/>
          </p:nvPr>
        </p:nvSpPr>
        <p:spPr>
          <a:xfrm>
            <a:off x="301625" y="762000"/>
            <a:ext cx="8540750" cy="5337175"/>
          </a:xfrm>
        </p:spPr>
        <p:txBody>
          <a:bodyPr/>
          <a:lstStyle/>
          <a:p>
            <a:pPr eaLnBrk="1" hangingPunct="1">
              <a:lnSpc>
                <a:spcPct val="80000"/>
              </a:lnSpc>
              <a:buFont typeface="Wingdings" pitchFamily="2" charset="2"/>
              <a:buNone/>
            </a:pPr>
            <a:r>
              <a:rPr lang="en-US" altLang="en-US" sz="2800" b="1" smtClean="0">
                <a:latin typeface="Times New Roman" pitchFamily="18" charset="0"/>
              </a:rPr>
              <a:t>iv.	Quincunx System</a:t>
            </a:r>
            <a:endParaRPr lang="en-US" altLang="en-US" sz="2800" smtClean="0">
              <a:latin typeface="Times New Roman" pitchFamily="18" charset="0"/>
            </a:endParaRPr>
          </a:p>
          <a:p>
            <a:pPr eaLnBrk="1" hangingPunct="1">
              <a:lnSpc>
                <a:spcPct val="80000"/>
              </a:lnSpc>
              <a:buFont typeface="Wingdings" pitchFamily="2" charset="2"/>
              <a:buNone/>
            </a:pPr>
            <a:r>
              <a:rPr lang="en-US" altLang="en-US" sz="2800" smtClean="0">
                <a:latin typeface="Times New Roman" pitchFamily="18" charset="0"/>
              </a:rPr>
              <a:t>	This system is modification of square system. First plants are planted according to square system and then one plant is planted in the center of each square. The additional plant is called filler. Filler must be quick bearing and low height. Guava is mostly used as filler.</a:t>
            </a:r>
            <a:endParaRPr lang="en-US" altLang="en-US" sz="2800" b="1" smtClean="0">
              <a:latin typeface="Times New Roman" pitchFamily="18" charset="0"/>
            </a:endParaRPr>
          </a:p>
          <a:p>
            <a:pPr eaLnBrk="1" hangingPunct="1">
              <a:lnSpc>
                <a:spcPct val="80000"/>
              </a:lnSpc>
              <a:buFont typeface="Wingdings" pitchFamily="2" charset="2"/>
              <a:buNone/>
            </a:pPr>
            <a:r>
              <a:rPr lang="en-US" altLang="en-US" sz="2800" b="1" smtClean="0">
                <a:latin typeface="Times New Roman" pitchFamily="18" charset="0"/>
              </a:rPr>
              <a:t>Merits</a:t>
            </a:r>
            <a:endParaRPr lang="en-US" altLang="en-US" sz="2800" smtClean="0">
              <a:latin typeface="Times New Roman" pitchFamily="18" charset="0"/>
            </a:endParaRPr>
          </a:p>
          <a:p>
            <a:pPr eaLnBrk="1" hangingPunct="1">
              <a:lnSpc>
                <a:spcPct val="80000"/>
              </a:lnSpc>
            </a:pPr>
            <a:r>
              <a:rPr lang="en-US" altLang="en-US" sz="2800" smtClean="0">
                <a:latin typeface="Times New Roman" pitchFamily="18" charset="0"/>
              </a:rPr>
              <a:t>No unutilized space is left.</a:t>
            </a:r>
          </a:p>
          <a:p>
            <a:pPr eaLnBrk="1" hangingPunct="1">
              <a:lnSpc>
                <a:spcPct val="80000"/>
              </a:lnSpc>
            </a:pPr>
            <a:r>
              <a:rPr lang="en-US" altLang="en-US" sz="2800" smtClean="0">
                <a:latin typeface="Times New Roman" pitchFamily="18" charset="0"/>
              </a:rPr>
              <a:t>70% more plants can be planted.</a:t>
            </a:r>
          </a:p>
          <a:p>
            <a:pPr eaLnBrk="1" hangingPunct="1">
              <a:lnSpc>
                <a:spcPct val="80000"/>
              </a:lnSpc>
            </a:pPr>
            <a:r>
              <a:rPr lang="en-US" altLang="en-US" sz="2800" smtClean="0">
                <a:latin typeface="Times New Roman" pitchFamily="18" charset="0"/>
              </a:rPr>
              <a:t>Early return from fillers.</a:t>
            </a:r>
            <a:endParaRPr lang="en-US" altLang="en-US" sz="2800" b="1" smtClean="0">
              <a:latin typeface="Times New Roman" pitchFamily="18" charset="0"/>
            </a:endParaRPr>
          </a:p>
          <a:p>
            <a:pPr eaLnBrk="1" hangingPunct="1">
              <a:lnSpc>
                <a:spcPct val="80000"/>
              </a:lnSpc>
              <a:buFont typeface="Wingdings" pitchFamily="2" charset="2"/>
              <a:buNone/>
            </a:pPr>
            <a:r>
              <a:rPr lang="en-US" altLang="en-US" sz="2800" b="1" smtClean="0">
                <a:latin typeface="Times New Roman" pitchFamily="18" charset="0"/>
              </a:rPr>
              <a:t>Demerits</a:t>
            </a:r>
            <a:r>
              <a:rPr lang="en-US" altLang="en-US" sz="2800" smtClean="0">
                <a:latin typeface="Times New Roman" pitchFamily="18" charset="0"/>
              </a:rPr>
              <a:t> </a:t>
            </a:r>
          </a:p>
          <a:p>
            <a:pPr eaLnBrk="1" hangingPunct="1">
              <a:lnSpc>
                <a:spcPct val="80000"/>
              </a:lnSpc>
            </a:pPr>
            <a:r>
              <a:rPr lang="en-US" altLang="en-US" sz="2800" smtClean="0">
                <a:latin typeface="Times New Roman" pitchFamily="18" charset="0"/>
              </a:rPr>
              <a:t>Fillers may adversely affect the growth of permanent plants.</a:t>
            </a:r>
          </a:p>
        </p:txBody>
      </p:sp>
    </p:spTree>
    <p:extLst>
      <p:ext uri="{BB962C8B-B14F-4D97-AF65-F5344CB8AC3E}">
        <p14:creationId xmlns:p14="http://schemas.microsoft.com/office/powerpoint/2010/main" val="169220096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endParaRPr lang="en-US" altLang="en-US" smtClean="0"/>
          </a:p>
        </p:txBody>
      </p:sp>
      <p:pic>
        <p:nvPicPr>
          <p:cNvPr id="41987" name="Picture 2" descr="http://e-tesda.gov.ph/Fruit_Grower/Mod1/lesson2/Diagonal%20System.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676400"/>
            <a:ext cx="4114800"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1992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37</TotalTime>
  <Words>671</Words>
  <Application>Microsoft Office PowerPoint</Application>
  <PresentationFormat>On-screen Show (4:3)</PresentationFormat>
  <Paragraphs>131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HORT 308</dc:title>
  <dc:creator>Hp</dc:creator>
  <cp:lastModifiedBy>Hp</cp:lastModifiedBy>
  <cp:revision>6</cp:revision>
  <dcterms:created xsi:type="dcterms:W3CDTF">2020-04-16T15:20:31Z</dcterms:created>
  <dcterms:modified xsi:type="dcterms:W3CDTF">2020-04-18T08:13:27Z</dcterms:modified>
</cp:coreProperties>
</file>