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2" r:id="rId8"/>
    <p:sldId id="273" r:id="rId9"/>
    <p:sldId id="274"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C3C788-CC6D-4F05-A2D1-AD590DB695B6}"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255616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3C788-CC6D-4F05-A2D1-AD590DB695B6}"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120576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3C788-CC6D-4F05-A2D1-AD590DB695B6}"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189055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3C788-CC6D-4F05-A2D1-AD590DB695B6}"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216551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C3C788-CC6D-4F05-A2D1-AD590DB695B6}" type="datetimeFigureOut">
              <a:rPr lang="en-US" smtClean="0"/>
              <a:t>05-May-20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3499034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C3C788-CC6D-4F05-A2D1-AD590DB695B6}" type="datetimeFigureOut">
              <a:rPr lang="en-US" smtClean="0"/>
              <a:t>05-May-20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170095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C3C788-CC6D-4F05-A2D1-AD590DB695B6}" type="datetimeFigureOut">
              <a:rPr lang="en-US" smtClean="0"/>
              <a:t>05-May-20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114019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C3C788-CC6D-4F05-A2D1-AD590DB695B6}" type="datetimeFigureOut">
              <a:rPr lang="en-US" smtClean="0"/>
              <a:t>05-May-20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3638142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3C788-CC6D-4F05-A2D1-AD590DB695B6}" type="datetimeFigureOut">
              <a:rPr lang="en-US" smtClean="0"/>
              <a:t>05-May-20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38466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C3C788-CC6D-4F05-A2D1-AD590DB695B6}" type="datetimeFigureOut">
              <a:rPr lang="en-US" smtClean="0"/>
              <a:t>05-May-20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360387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C3C788-CC6D-4F05-A2D1-AD590DB695B6}" type="datetimeFigureOut">
              <a:rPr lang="en-US" smtClean="0"/>
              <a:t>05-May-20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0F15C-12A7-46FA-87CD-1EE777086558}" type="slidenum">
              <a:rPr lang="en-US" smtClean="0"/>
              <a:t>‹#›</a:t>
            </a:fld>
            <a:endParaRPr lang="en-US"/>
          </a:p>
        </p:txBody>
      </p:sp>
    </p:spTree>
    <p:extLst>
      <p:ext uri="{BB962C8B-B14F-4D97-AF65-F5344CB8AC3E}">
        <p14:creationId xmlns:p14="http://schemas.microsoft.com/office/powerpoint/2010/main" val="131324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3C788-CC6D-4F05-A2D1-AD590DB695B6}" type="datetimeFigureOut">
              <a:rPr lang="en-US" smtClean="0"/>
              <a:t>05-May-20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70F15C-12A7-46FA-87CD-1EE777086558}" type="slidenum">
              <a:rPr lang="en-US" smtClean="0"/>
              <a:t>‹#›</a:t>
            </a:fld>
            <a:endParaRPr lang="en-US"/>
          </a:p>
        </p:txBody>
      </p:sp>
    </p:spTree>
    <p:extLst>
      <p:ext uri="{BB962C8B-B14F-4D97-AF65-F5344CB8AC3E}">
        <p14:creationId xmlns:p14="http://schemas.microsoft.com/office/powerpoint/2010/main" val="1892336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Invitro methods of  anti arthritic effect of medicinal plants</a:t>
            </a:r>
          </a:p>
        </p:txBody>
      </p:sp>
      <p:sp>
        <p:nvSpPr>
          <p:cNvPr id="3" name="Subtitle 2"/>
          <p:cNvSpPr>
            <a:spLocks noGrp="1"/>
          </p:cNvSpPr>
          <p:nvPr>
            <p:ph type="subTitle" idx="1"/>
          </p:nvPr>
        </p:nvSpPr>
        <p:spPr/>
        <p:txBody>
          <a:bodyPr>
            <a:normAutofit fontScale="92500" lnSpcReduction="10000"/>
          </a:bodyPr>
          <a:lstStyle/>
          <a:p>
            <a:r>
              <a:rPr lang="en-US" b="1" dirty="0"/>
              <a:t>By: Urooj Iqbal</a:t>
            </a:r>
          </a:p>
          <a:p>
            <a:r>
              <a:rPr lang="en-US" sz="2800" b="1" dirty="0"/>
              <a:t>Presented to: </a:t>
            </a:r>
            <a:r>
              <a:rPr lang="en-US" b="1" dirty="0"/>
              <a:t>Dr Hafiz Irfan</a:t>
            </a:r>
          </a:p>
          <a:p>
            <a:r>
              <a:rPr lang="en-US" dirty="0"/>
              <a:t>Assistant professor Pharmacology</a:t>
            </a:r>
          </a:p>
          <a:p>
            <a:r>
              <a:rPr lang="en-US" dirty="0"/>
              <a:t>College of pharmacy, University of Sargodha</a:t>
            </a:r>
          </a:p>
        </p:txBody>
      </p:sp>
    </p:spTree>
    <p:extLst>
      <p:ext uri="{BB962C8B-B14F-4D97-AF65-F5344CB8AC3E}">
        <p14:creationId xmlns:p14="http://schemas.microsoft.com/office/powerpoint/2010/main" val="2952817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5459"/>
            <a:ext cx="10515600" cy="4351338"/>
          </a:xfrm>
        </p:spPr>
        <p:txBody>
          <a:bodyPr/>
          <a:lstStyle/>
          <a:p>
            <a:pPr algn="just">
              <a:lnSpc>
                <a:spcPct val="150000"/>
              </a:lnSpc>
            </a:pPr>
            <a:r>
              <a:rPr lang="en-GB" b="1" dirty="0"/>
              <a:t>Statistical Analysis </a:t>
            </a:r>
            <a:endParaRPr lang="en-US" dirty="0"/>
          </a:p>
          <a:p>
            <a:pPr algn="just">
              <a:lnSpc>
                <a:spcPct val="150000"/>
              </a:lnSpc>
            </a:pPr>
            <a:r>
              <a:rPr lang="en-GB" dirty="0"/>
              <a:t>The results obtained will be expressed as mean ± SEM. The interpretation of the results will be done by subjecting the data to statistical analysis including Student t-test or one way ANOVA. Effects will be considered to be significant at the p &lt; 0.05 level.</a:t>
            </a:r>
            <a:endParaRPr lang="en-US" dirty="0"/>
          </a:p>
          <a:p>
            <a:endParaRPr lang="en-US" dirty="0"/>
          </a:p>
        </p:txBody>
      </p:sp>
    </p:spTree>
    <p:extLst>
      <p:ext uri="{BB962C8B-B14F-4D97-AF65-F5344CB8AC3E}">
        <p14:creationId xmlns:p14="http://schemas.microsoft.com/office/powerpoint/2010/main" val="33596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Vitro Methods</a:t>
            </a:r>
          </a:p>
        </p:txBody>
      </p:sp>
      <p:sp>
        <p:nvSpPr>
          <p:cNvPr id="3" name="Content Placeholder 2"/>
          <p:cNvSpPr>
            <a:spLocks noGrp="1"/>
          </p:cNvSpPr>
          <p:nvPr>
            <p:ph idx="1"/>
          </p:nvPr>
        </p:nvSpPr>
        <p:spPr/>
        <p:txBody>
          <a:bodyPr/>
          <a:lstStyle/>
          <a:p>
            <a:pPr marL="0" lvl="0" indent="0" algn="just">
              <a:lnSpc>
                <a:spcPct val="150000"/>
              </a:lnSpc>
              <a:buNone/>
            </a:pPr>
            <a:r>
              <a:rPr lang="en-US" b="1" dirty="0"/>
              <a:t>1. Egg Albumin denaturation assay</a:t>
            </a:r>
            <a:endParaRPr lang="en-US" dirty="0"/>
          </a:p>
          <a:p>
            <a:pPr algn="just">
              <a:lnSpc>
                <a:spcPct val="150000"/>
              </a:lnSpc>
            </a:pPr>
            <a:r>
              <a:rPr lang="en-US" dirty="0"/>
              <a:t>Five ml reaction mixture will be prepared containing 0.2 ml fresh egg albumin, 2.8 ml phosphate buffer (pH 6.4) and 2 ml of different drug concentrations (50, 100, 200, 400, 800, 1600, 3200 and 6400 µg/ml ). Control solution will contain, egg albumin, phosphate buffer and distilled water instead of drug concentration</a:t>
            </a:r>
          </a:p>
        </p:txBody>
      </p:sp>
    </p:spTree>
    <p:extLst>
      <p:ext uri="{BB962C8B-B14F-4D97-AF65-F5344CB8AC3E}">
        <p14:creationId xmlns:p14="http://schemas.microsoft.com/office/powerpoint/2010/main" val="7287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308295"/>
                <a:ext cx="10515600" cy="4868668"/>
              </a:xfrm>
            </p:spPr>
            <p:txBody>
              <a:bodyPr>
                <a:normAutofit/>
              </a:bodyPr>
              <a:lstStyle/>
              <a:p>
                <a:pPr algn="just">
                  <a:lnSpc>
                    <a:spcPct val="150000"/>
                  </a:lnSpc>
                </a:pPr>
                <a:r>
                  <a:rPr lang="en-US" dirty="0" err="1"/>
                  <a:t>Piroxicam</a:t>
                </a:r>
                <a:r>
                  <a:rPr lang="en-US" dirty="0"/>
                  <a:t> will serve as standard. All reaction mixtures will be incubated at 37±2 C for 15 minutes, then heated further at 70±2 C for 5 minutes. After cooling, absorbance will be measured at 660 nm (</a:t>
                </a:r>
                <a:r>
                  <a:rPr lang="en-US" dirty="0" err="1"/>
                  <a:t>Uttra</a:t>
                </a:r>
                <a:r>
                  <a:rPr lang="en-US" dirty="0"/>
                  <a:t> and </a:t>
                </a:r>
                <a:r>
                  <a:rPr lang="en-US" dirty="0" err="1"/>
                  <a:t>Alamgeer</a:t>
                </a:r>
                <a:r>
                  <a:rPr lang="en-US" dirty="0"/>
                  <a:t>, 2017). Percentage inhibition of protein denaturation will be calculated by formula: </a:t>
                </a:r>
              </a:p>
              <a:p>
                <a:pPr algn="just">
                  <a:lnSpc>
                    <a:spcPct val="150000"/>
                  </a:lnSpc>
                </a:pPr>
                <a14:m>
                  <m:oMath xmlns:m="http://schemas.openxmlformats.org/officeDocument/2006/math">
                    <m:r>
                      <m:rPr>
                        <m:sty m:val="p"/>
                      </m:rPr>
                      <a:rPr lang="en-US" sz="2400">
                        <a:latin typeface="Cambria Math" panose="02040503050406030204" pitchFamily="18" charset="0"/>
                      </a:rPr>
                      <m:t>Percentage</m:t>
                    </m:r>
                    <m:r>
                      <a:rPr lang="en-US" sz="2400">
                        <a:latin typeface="Cambria Math" panose="02040503050406030204" pitchFamily="18" charset="0"/>
                      </a:rPr>
                      <m:t> </m:t>
                    </m:r>
                    <m:r>
                      <m:rPr>
                        <m:sty m:val="p"/>
                      </m:rPr>
                      <a:rPr lang="en-US" sz="2400">
                        <a:latin typeface="Cambria Math" panose="02040503050406030204" pitchFamily="18" charset="0"/>
                      </a:rPr>
                      <m:t>Inhibition</m:t>
                    </m:r>
                    <m:r>
                      <a:rPr lang="en-US" sz="2400">
                        <a:latin typeface="Cambria Math" panose="02040503050406030204" pitchFamily="18" charset="0"/>
                      </a:rPr>
                      <m:t> =</m:t>
                    </m:r>
                    <m:f>
                      <m:fPr>
                        <m:ctrlPr>
                          <a:rPr lang="en-US" sz="2400" i="1">
                            <a:latin typeface="Cambria Math"/>
                          </a:rPr>
                        </m:ctrlPr>
                      </m:fPr>
                      <m:num>
                        <m:r>
                          <a:rPr lang="en-US" sz="2400">
                            <a:latin typeface="Cambria Math" panose="02040503050406030204" pitchFamily="18" charset="0"/>
                          </a:rPr>
                          <m:t> </m:t>
                        </m:r>
                        <m:r>
                          <m:rPr>
                            <m:sty m:val="p"/>
                          </m:rPr>
                          <a:rPr lang="en-US" sz="2400">
                            <a:latin typeface="Cambria Math" panose="02040503050406030204" pitchFamily="18" charset="0"/>
                          </a:rPr>
                          <m:t>Absorbance</m:t>
                        </m:r>
                        <m:r>
                          <a:rPr lang="en-US" sz="2400">
                            <a:latin typeface="Cambria Math" panose="02040503050406030204" pitchFamily="18" charset="0"/>
                          </a:rPr>
                          <m:t> </m:t>
                        </m:r>
                        <m:r>
                          <m:rPr>
                            <m:sty m:val="p"/>
                          </m:rPr>
                          <a:rPr lang="en-US" sz="2400">
                            <a:latin typeface="Cambria Math" panose="02040503050406030204" pitchFamily="18" charset="0"/>
                          </a:rPr>
                          <m:t>of</m:t>
                        </m:r>
                        <m:r>
                          <a:rPr lang="en-US" sz="2400">
                            <a:latin typeface="Cambria Math" panose="02040503050406030204" pitchFamily="18" charset="0"/>
                          </a:rPr>
                          <m:t> </m:t>
                        </m:r>
                        <m:r>
                          <m:rPr>
                            <m:sty m:val="p"/>
                          </m:rPr>
                          <a:rPr lang="en-US" sz="2400">
                            <a:latin typeface="Cambria Math" panose="02040503050406030204" pitchFamily="18" charset="0"/>
                          </a:rPr>
                          <m:t>Control</m:t>
                        </m:r>
                        <m:r>
                          <a:rPr lang="en-US" sz="2400">
                            <a:latin typeface="Cambria Math" panose="02040503050406030204" pitchFamily="18" charset="0"/>
                          </a:rPr>
                          <m:t> – </m:t>
                        </m:r>
                        <m:r>
                          <m:rPr>
                            <m:sty m:val="p"/>
                          </m:rPr>
                          <a:rPr lang="en-US" sz="2400">
                            <a:latin typeface="Cambria Math" panose="02040503050406030204" pitchFamily="18" charset="0"/>
                          </a:rPr>
                          <m:t>Absorbance</m:t>
                        </m:r>
                        <m:r>
                          <a:rPr lang="en-US" sz="2400">
                            <a:latin typeface="Cambria Math" panose="02040503050406030204" pitchFamily="18" charset="0"/>
                          </a:rPr>
                          <m:t> </m:t>
                        </m:r>
                        <m:r>
                          <m:rPr>
                            <m:sty m:val="p"/>
                          </m:rPr>
                          <a:rPr lang="en-US" sz="2400">
                            <a:latin typeface="Cambria Math" panose="02040503050406030204" pitchFamily="18" charset="0"/>
                          </a:rPr>
                          <m:t>of</m:t>
                        </m:r>
                        <m:r>
                          <a:rPr lang="en-US" sz="2400">
                            <a:latin typeface="Cambria Math" panose="02040503050406030204" pitchFamily="18" charset="0"/>
                          </a:rPr>
                          <m:t> </m:t>
                        </m:r>
                        <m:r>
                          <m:rPr>
                            <m:sty m:val="p"/>
                          </m:rPr>
                          <a:rPr lang="en-US" sz="2400">
                            <a:latin typeface="Cambria Math" panose="02040503050406030204" pitchFamily="18" charset="0"/>
                          </a:rPr>
                          <m:t>Sample</m:t>
                        </m:r>
                        <m:r>
                          <a:rPr lang="en-US" sz="2400">
                            <a:latin typeface="Cambria Math" panose="02040503050406030204" pitchFamily="18" charset="0"/>
                          </a:rPr>
                          <m:t> </m:t>
                        </m:r>
                      </m:num>
                      <m:den>
                        <m:r>
                          <m:rPr>
                            <m:sty m:val="p"/>
                          </m:rPr>
                          <a:rPr lang="en-US" sz="2400">
                            <a:latin typeface="Cambria Math" panose="02040503050406030204" pitchFamily="18" charset="0"/>
                          </a:rPr>
                          <m:t>Absorbance</m:t>
                        </m:r>
                        <m:r>
                          <a:rPr lang="en-US" sz="2400">
                            <a:latin typeface="Cambria Math" panose="02040503050406030204" pitchFamily="18" charset="0"/>
                          </a:rPr>
                          <m:t> </m:t>
                        </m:r>
                        <m:r>
                          <m:rPr>
                            <m:sty m:val="p"/>
                          </m:rPr>
                          <a:rPr lang="en-US" sz="2400">
                            <a:latin typeface="Cambria Math" panose="02040503050406030204" pitchFamily="18" charset="0"/>
                          </a:rPr>
                          <m:t>of</m:t>
                        </m:r>
                        <m:r>
                          <a:rPr lang="en-US" sz="2400">
                            <a:latin typeface="Cambria Math" panose="02040503050406030204" pitchFamily="18" charset="0"/>
                          </a:rPr>
                          <m:t> </m:t>
                        </m:r>
                        <m:r>
                          <m:rPr>
                            <m:sty m:val="p"/>
                          </m:rPr>
                          <a:rPr lang="en-US" sz="2400">
                            <a:latin typeface="Cambria Math" panose="02040503050406030204" pitchFamily="18" charset="0"/>
                          </a:rPr>
                          <m:t>Control</m:t>
                        </m:r>
                      </m:den>
                    </m:f>
                    <m:r>
                      <a:rPr lang="en-US" sz="2400" i="1">
                        <a:latin typeface="Cambria Math" panose="02040503050406030204" pitchFamily="18" charset="0"/>
                      </a:rPr>
                      <m:t> ×100</m:t>
                    </m:r>
                  </m:oMath>
                </a14:m>
                <a:endParaRPr lang="en-US" sz="24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308295"/>
                <a:ext cx="10515600" cy="4868668"/>
              </a:xfrm>
              <a:blipFill>
                <a:blip r:embed="rId2"/>
                <a:stretch>
                  <a:fillRect l="-1043" r="-1159"/>
                </a:stretch>
              </a:blipFill>
            </p:spPr>
            <p:txBody>
              <a:bodyPr/>
              <a:lstStyle/>
              <a:p>
                <a:r>
                  <a:rPr lang="en-US">
                    <a:noFill/>
                  </a:rPr>
                  <a:t> </a:t>
                </a:r>
              </a:p>
            </p:txBody>
          </p:sp>
        </mc:Fallback>
      </mc:AlternateContent>
    </p:spTree>
    <p:extLst>
      <p:ext uri="{BB962C8B-B14F-4D97-AF65-F5344CB8AC3E}">
        <p14:creationId xmlns:p14="http://schemas.microsoft.com/office/powerpoint/2010/main" val="3144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9145"/>
            <a:ext cx="10515600" cy="5107818"/>
          </a:xfrm>
        </p:spPr>
        <p:txBody>
          <a:bodyPr>
            <a:normAutofit/>
          </a:bodyPr>
          <a:lstStyle/>
          <a:p>
            <a:pPr marL="0" lvl="0" indent="0" algn="just">
              <a:lnSpc>
                <a:spcPct val="150000"/>
              </a:lnSpc>
              <a:buNone/>
            </a:pPr>
            <a:r>
              <a:rPr lang="en-US" b="1" dirty="0"/>
              <a:t>2 .Bovine Serum Albumin (BSA) denaturation assay</a:t>
            </a:r>
            <a:endParaRPr lang="en-US" dirty="0"/>
          </a:p>
          <a:p>
            <a:pPr algn="just">
              <a:lnSpc>
                <a:spcPct val="150000"/>
              </a:lnSpc>
            </a:pPr>
            <a:r>
              <a:rPr lang="en-US" dirty="0"/>
              <a:t>Protein denaturation assay will be carried out by preparing different solutions. Test solutions will contain 0.45 ml of Bovine Serum Albumin (5% w/v aqueous solution) and 0.05 ml of various drug concentrations (50, 100, 200, 400, 800, 1600, 3200 and 6400 µg/ml ). Test control solutions will have 0.45 ml Bovine Serum Albumin and 0.05 ml distill water</a:t>
            </a:r>
          </a:p>
        </p:txBody>
      </p:sp>
    </p:spTree>
    <p:extLst>
      <p:ext uri="{BB962C8B-B14F-4D97-AF65-F5344CB8AC3E}">
        <p14:creationId xmlns:p14="http://schemas.microsoft.com/office/powerpoint/2010/main" val="2729450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3717"/>
            <a:ext cx="10515600" cy="4573246"/>
          </a:xfrm>
        </p:spPr>
        <p:txBody>
          <a:bodyPr/>
          <a:lstStyle/>
          <a:p>
            <a:pPr algn="just">
              <a:lnSpc>
                <a:spcPct val="150000"/>
              </a:lnSpc>
            </a:pPr>
            <a:r>
              <a:rPr lang="en-US" dirty="0"/>
              <a:t>Product control solutions will comprise of 0.45 ml of distill water and 0.05ml drug concentrations. Piroxicam will be used as standard drug. The pH of each solution will be adjusted to 6.3 by 1N HCl. All the solutions will be incubated at 37 C for 20 minutes then temperature will be increased up to 57 c and heated for 30 minutes.</a:t>
            </a:r>
          </a:p>
        </p:txBody>
      </p:sp>
    </p:spTree>
    <p:extLst>
      <p:ext uri="{BB962C8B-B14F-4D97-AF65-F5344CB8AC3E}">
        <p14:creationId xmlns:p14="http://schemas.microsoft.com/office/powerpoint/2010/main" val="1470525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773723"/>
                <a:ext cx="10515600" cy="5403241"/>
              </a:xfrm>
            </p:spPr>
            <p:txBody>
              <a:bodyPr>
                <a:normAutofit fontScale="70000" lnSpcReduction="20000"/>
              </a:bodyPr>
              <a:lstStyle/>
              <a:p>
                <a:pPr marL="0" indent="0" algn="just">
                  <a:lnSpc>
                    <a:spcPct val="170000"/>
                  </a:lnSpc>
                  <a:buNone/>
                </a:pPr>
                <a:r>
                  <a:rPr lang="en-US" dirty="0"/>
                  <a:t>After cooling 2.5 ml of phosphate buffer of pH 6.3 will be added to each solution and absorbance will be measured at 660 nm (</a:t>
                </a:r>
                <a:r>
                  <a:rPr lang="en-US" dirty="0" err="1"/>
                  <a:t>Alamgeer</a:t>
                </a:r>
                <a:r>
                  <a:rPr lang="en-US" dirty="0"/>
                  <a:t> et al., 2017). Percentage of protein denaturation will be assessed by following formula:</a:t>
                </a:r>
              </a:p>
              <a:p>
                <a:pPr algn="just">
                  <a:lnSpc>
                    <a:spcPct val="170000"/>
                  </a:lnSpc>
                </a:pPr>
                <a14:m>
                  <m:oMath xmlns:m="http://schemas.openxmlformats.org/officeDocument/2006/math">
                    <m:r>
                      <m:rPr>
                        <m:sty m:val="p"/>
                      </m:rPr>
                      <a:rPr lang="en-US">
                        <a:latin typeface="Cambria Math" panose="02040503050406030204" pitchFamily="18" charset="0"/>
                      </a:rPr>
                      <m:t>Percentage</m:t>
                    </m:r>
                    <m:r>
                      <a:rPr lang="en-US">
                        <a:latin typeface="Cambria Math" panose="02040503050406030204" pitchFamily="18" charset="0"/>
                      </a:rPr>
                      <m:t> </m:t>
                    </m:r>
                    <m:r>
                      <m:rPr>
                        <m:sty m:val="p"/>
                      </m:rPr>
                      <a:rPr lang="en-US">
                        <a:latin typeface="Cambria Math" panose="02040503050406030204" pitchFamily="18" charset="0"/>
                      </a:rPr>
                      <m:t>Inhibition</m:t>
                    </m:r>
                    <m:r>
                      <a:rPr lang="en-US">
                        <a:latin typeface="Cambria Math" panose="02040503050406030204" pitchFamily="18" charset="0"/>
                      </a:rPr>
                      <m:t> =100</m:t>
                    </m:r>
                    <m:r>
                      <a:rPr lang="en-US" i="1">
                        <a:latin typeface="Cambria Math" panose="02040503050406030204" pitchFamily="18" charset="0"/>
                      </a:rPr>
                      <m:t>−</m:t>
                    </m:r>
                    <m:r>
                      <a:rPr lang="en-US">
                        <a:latin typeface="Cambria Math" panose="02040503050406030204" pitchFamily="18" charset="0"/>
                      </a:rPr>
                      <m:t> </m:t>
                    </m:r>
                    <m:d>
                      <m:dPr>
                        <m:begChr m:val="{"/>
                        <m:endChr m:val="}"/>
                        <m:ctrlPr>
                          <a:rPr lang="en-US" i="1">
                            <a:latin typeface="Cambria Math"/>
                          </a:rPr>
                        </m:ctrlPr>
                      </m:dPr>
                      <m:e>
                        <m:d>
                          <m:dPr>
                            <m:ctrlPr>
                              <a:rPr lang="en-US" i="1">
                                <a:latin typeface="Cambria Math"/>
                              </a:rPr>
                            </m:ctrlPr>
                          </m:dPr>
                          <m:e>
                            <m:r>
                              <m:rPr>
                                <m:sty m:val="p"/>
                              </m:rPr>
                              <a:rPr lang="en-US">
                                <a:latin typeface="Cambria Math" panose="02040503050406030204" pitchFamily="18" charset="0"/>
                              </a:rPr>
                              <m:t>Abs</m:t>
                            </m:r>
                            <m:r>
                              <a:rPr lang="en-US">
                                <a:latin typeface="Cambria Math" panose="02040503050406030204" pitchFamily="18" charset="0"/>
                              </a:rPr>
                              <m:t> </m:t>
                            </m:r>
                            <m:r>
                              <m:rPr>
                                <m:sty m:val="p"/>
                              </m:rPr>
                              <a:rPr lang="en-US">
                                <a:latin typeface="Cambria Math" panose="02040503050406030204" pitchFamily="18" charset="0"/>
                              </a:rPr>
                              <m:t>Ts</m:t>
                            </m:r>
                            <m:r>
                              <a:rPr lang="en-US" i="1">
                                <a:latin typeface="Cambria Math" panose="02040503050406030204" pitchFamily="18" charset="0"/>
                              </a:rPr>
                              <m:t>−</m:t>
                            </m:r>
                            <m:r>
                              <m:rPr>
                                <m:sty m:val="p"/>
                              </m:rPr>
                              <a:rPr lang="en-US">
                                <a:latin typeface="Cambria Math" panose="02040503050406030204" pitchFamily="18" charset="0"/>
                              </a:rPr>
                              <m:t>Abs</m:t>
                            </m:r>
                            <m:r>
                              <a:rPr lang="en-US">
                                <a:latin typeface="Cambria Math" panose="02040503050406030204" pitchFamily="18" charset="0"/>
                              </a:rPr>
                              <m:t> </m:t>
                            </m:r>
                            <m:r>
                              <m:rPr>
                                <m:sty m:val="p"/>
                              </m:rPr>
                              <a:rPr lang="en-US">
                                <a:latin typeface="Cambria Math" panose="02040503050406030204" pitchFamily="18" charset="0"/>
                              </a:rPr>
                              <m:t>Pc</m:t>
                            </m:r>
                          </m:e>
                        </m:d>
                        <m:r>
                          <a:rPr lang="en-US">
                            <a:latin typeface="Cambria Math" panose="02040503050406030204" pitchFamily="18" charset="0"/>
                          </a:rPr>
                          <m:t>÷</m:t>
                        </m:r>
                        <m:r>
                          <m:rPr>
                            <m:sty m:val="p"/>
                          </m:rPr>
                          <a:rPr lang="en-US">
                            <a:latin typeface="Cambria Math" panose="02040503050406030204" pitchFamily="18" charset="0"/>
                          </a:rPr>
                          <m:t>Abs</m:t>
                        </m:r>
                        <m:r>
                          <a:rPr lang="en-US">
                            <a:latin typeface="Cambria Math" panose="02040503050406030204" pitchFamily="18" charset="0"/>
                          </a:rPr>
                          <m:t> </m:t>
                        </m:r>
                        <m:r>
                          <m:rPr>
                            <m:sty m:val="p"/>
                          </m:rPr>
                          <a:rPr lang="en-US">
                            <a:latin typeface="Cambria Math" panose="02040503050406030204" pitchFamily="18" charset="0"/>
                          </a:rPr>
                          <m:t>Tc</m:t>
                        </m:r>
                      </m:e>
                    </m:d>
                    <m:r>
                      <a:rPr lang="en-US" i="1">
                        <a:latin typeface="Cambria Math" panose="02040503050406030204" pitchFamily="18" charset="0"/>
                      </a:rPr>
                      <m:t> × 100</m:t>
                    </m:r>
                  </m:oMath>
                </a14:m>
                <a:endParaRPr lang="en-US" dirty="0"/>
              </a:p>
              <a:p>
                <a:pPr algn="just">
                  <a:lnSpc>
                    <a:spcPct val="170000"/>
                  </a:lnSpc>
                </a:pPr>
                <a:r>
                  <a:rPr lang="en-US" dirty="0"/>
                  <a:t>Where </a:t>
                </a:r>
              </a:p>
              <a:p>
                <a:pPr algn="just">
                  <a:lnSpc>
                    <a:spcPct val="170000"/>
                  </a:lnSpc>
                </a:pPr>
                <a:r>
                  <a:rPr lang="en-US" dirty="0"/>
                  <a:t>            Abs= Absorbance</a:t>
                </a:r>
              </a:p>
              <a:p>
                <a:pPr algn="just">
                  <a:lnSpc>
                    <a:spcPct val="170000"/>
                  </a:lnSpc>
                </a:pPr>
                <a:r>
                  <a:rPr lang="en-US" dirty="0"/>
                  <a:t>            </a:t>
                </a:r>
                <a:r>
                  <a:rPr lang="en-US" dirty="0" err="1"/>
                  <a:t>Ts</a:t>
                </a:r>
                <a:r>
                  <a:rPr lang="en-US" dirty="0"/>
                  <a:t> = Test Solution</a:t>
                </a:r>
              </a:p>
              <a:p>
                <a:pPr algn="just">
                  <a:lnSpc>
                    <a:spcPct val="170000"/>
                  </a:lnSpc>
                </a:pPr>
                <a:r>
                  <a:rPr lang="en-US" dirty="0"/>
                  <a:t>             Pc = Product Control Solution</a:t>
                </a:r>
              </a:p>
              <a:p>
                <a:pPr algn="just">
                  <a:lnSpc>
                    <a:spcPct val="170000"/>
                  </a:lnSpc>
                </a:pPr>
                <a:r>
                  <a:rPr lang="en-US" dirty="0"/>
                  <a:t>             </a:t>
                </a:r>
                <a:r>
                  <a:rPr lang="en-US" dirty="0" err="1"/>
                  <a:t>Tc</a:t>
                </a:r>
                <a:r>
                  <a:rPr lang="en-US" dirty="0"/>
                  <a:t> = Test Control Solution</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773723"/>
                <a:ext cx="10515600" cy="5403241"/>
              </a:xfrm>
              <a:blipFill>
                <a:blip r:embed="rId2"/>
                <a:stretch>
                  <a:fillRect l="-638" r="-580"/>
                </a:stretch>
              </a:blipFill>
            </p:spPr>
            <p:txBody>
              <a:bodyPr/>
              <a:lstStyle/>
              <a:p>
                <a:r>
                  <a:rPr lang="en-US">
                    <a:noFill/>
                  </a:rPr>
                  <a:t> </a:t>
                </a:r>
              </a:p>
            </p:txBody>
          </p:sp>
        </mc:Fallback>
      </mc:AlternateContent>
    </p:spTree>
    <p:extLst>
      <p:ext uri="{BB962C8B-B14F-4D97-AF65-F5344CB8AC3E}">
        <p14:creationId xmlns:p14="http://schemas.microsoft.com/office/powerpoint/2010/main" val="1193670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33378"/>
            <a:ext cx="10515600" cy="4643585"/>
          </a:xfrm>
        </p:spPr>
        <p:txBody>
          <a:bodyPr>
            <a:normAutofit fontScale="92500" lnSpcReduction="10000"/>
          </a:bodyPr>
          <a:lstStyle/>
          <a:p>
            <a:pPr marL="0" lvl="0" indent="0" algn="just">
              <a:lnSpc>
                <a:spcPct val="150000"/>
              </a:lnSpc>
              <a:buNone/>
            </a:pPr>
            <a:r>
              <a:rPr lang="en-US" b="1" dirty="0"/>
              <a:t>3.Human Red Blood Cell (HRBC) Membrane Stabilization Assay</a:t>
            </a:r>
            <a:endParaRPr lang="en-US" dirty="0"/>
          </a:p>
          <a:p>
            <a:pPr algn="just">
              <a:lnSpc>
                <a:spcPct val="150000"/>
              </a:lnSpc>
            </a:pPr>
            <a:r>
              <a:rPr lang="en-US" dirty="0"/>
              <a:t>Blood will be collected from healthy person who will not have taken NSAID at least two week before study. Blood will be mixed with equal volume of </a:t>
            </a:r>
            <a:r>
              <a:rPr lang="en-US" dirty="0" err="1"/>
              <a:t>Alsver’s</a:t>
            </a:r>
            <a:r>
              <a:rPr lang="en-US" dirty="0"/>
              <a:t> solution (</a:t>
            </a:r>
            <a:r>
              <a:rPr lang="en-GB" dirty="0"/>
              <a:t>2.05% dextrose, 0.8% sodium citrate, 0.055% citric acid, and 0.42% sodium chloride) and centrifuged at 3000 rpm for 20 minutes. Packed cells will be removed and washed three times with </a:t>
            </a:r>
            <a:r>
              <a:rPr lang="en-GB" dirty="0" err="1"/>
              <a:t>isosaline</a:t>
            </a:r>
            <a:r>
              <a:rPr lang="en-GB" dirty="0"/>
              <a:t> solution (0.85%) and 10% v/v HRBC suspension will be made in </a:t>
            </a:r>
            <a:r>
              <a:rPr lang="en-GB" dirty="0" err="1"/>
              <a:t>isosaline</a:t>
            </a:r>
            <a:r>
              <a:rPr lang="en-GB" dirty="0"/>
              <a:t> solution</a:t>
            </a:r>
            <a:endParaRPr lang="en-US" dirty="0"/>
          </a:p>
        </p:txBody>
      </p:sp>
    </p:spTree>
    <p:extLst>
      <p:ext uri="{BB962C8B-B14F-4D97-AF65-F5344CB8AC3E}">
        <p14:creationId xmlns:p14="http://schemas.microsoft.com/office/powerpoint/2010/main" val="3890628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pPr>
            <a:r>
              <a:rPr lang="en-GB" dirty="0"/>
              <a:t>Sample mixture will be prepared by adding 1ml different drug concentrations </a:t>
            </a:r>
            <a:r>
              <a:rPr lang="en-US" dirty="0"/>
              <a:t>(50, 100, 200, 400, 800, 1600, 3200 and 6400 µg/ml), 1ml phosphate buffer (0.15M, pH 7.4), 2ml </a:t>
            </a:r>
            <a:r>
              <a:rPr lang="en-US" dirty="0" err="1"/>
              <a:t>hyposaline</a:t>
            </a:r>
            <a:r>
              <a:rPr lang="en-US" dirty="0"/>
              <a:t> solution (0.36%) and 0.5 ml of 10% HRBC suspension. Control mixture will comprise of phosphate buffer, HBR suspension and 2ml distill water. </a:t>
            </a:r>
            <a:r>
              <a:rPr lang="en-US" dirty="0" err="1"/>
              <a:t>Piroxicam</a:t>
            </a:r>
            <a:r>
              <a:rPr lang="en-US" dirty="0"/>
              <a:t> will be used as standard drug</a:t>
            </a:r>
          </a:p>
        </p:txBody>
      </p:sp>
    </p:spTree>
    <p:extLst>
      <p:ext uri="{BB962C8B-B14F-4D97-AF65-F5344CB8AC3E}">
        <p14:creationId xmlns:p14="http://schemas.microsoft.com/office/powerpoint/2010/main" val="1371817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lgn="just">
                  <a:lnSpc>
                    <a:spcPct val="150000"/>
                  </a:lnSpc>
                </a:pPr>
                <a:r>
                  <a:rPr lang="en-US" dirty="0"/>
                  <a:t>All samples will be incubated at 37C for 30 minutes then centrifuged at 3000 rpm for 20 minutes. After that absorbance of supernatant will be measured at 560 nm (</a:t>
                </a:r>
                <a:r>
                  <a:rPr lang="en-US" dirty="0" err="1"/>
                  <a:t>Uttra</a:t>
                </a:r>
                <a:r>
                  <a:rPr lang="en-US" dirty="0"/>
                  <a:t> and </a:t>
                </a:r>
                <a:r>
                  <a:rPr lang="en-US" dirty="0" err="1"/>
                  <a:t>Alamgeer</a:t>
                </a:r>
                <a:r>
                  <a:rPr lang="en-US" dirty="0"/>
                  <a:t>, 2017). Percentage of membrane stabilization will be estimated by formula:</a:t>
                </a:r>
              </a:p>
              <a:p>
                <a:pPr algn="just">
                  <a:lnSpc>
                    <a:spcPct val="150000"/>
                  </a:lnSpc>
                </a:pPr>
                <a14:m>
                  <m:oMath xmlns:m="http://schemas.openxmlformats.org/officeDocument/2006/math">
                    <m:r>
                      <m:rPr>
                        <m:sty m:val="p"/>
                      </m:rPr>
                      <a:rPr lang="en-US" sz="2400">
                        <a:latin typeface="Cambria Math" panose="02040503050406030204" pitchFamily="18" charset="0"/>
                      </a:rPr>
                      <m:t>Percentage</m:t>
                    </m:r>
                    <m:r>
                      <a:rPr lang="en-US" sz="2400">
                        <a:latin typeface="Cambria Math" panose="02040503050406030204" pitchFamily="18" charset="0"/>
                      </a:rPr>
                      <m:t> </m:t>
                    </m:r>
                    <m:r>
                      <m:rPr>
                        <m:sty m:val="p"/>
                      </m:rPr>
                      <a:rPr lang="en-US" sz="2400">
                        <a:latin typeface="Cambria Math" panose="02040503050406030204" pitchFamily="18" charset="0"/>
                      </a:rPr>
                      <m:t>membrane</m:t>
                    </m:r>
                    <m:r>
                      <a:rPr lang="en-US" sz="2400">
                        <a:latin typeface="Cambria Math" panose="02040503050406030204" pitchFamily="18" charset="0"/>
                      </a:rPr>
                      <m:t> </m:t>
                    </m:r>
                    <m:r>
                      <m:rPr>
                        <m:sty m:val="p"/>
                      </m:rPr>
                      <a:rPr lang="en-US" sz="2400">
                        <a:latin typeface="Cambria Math" panose="02040503050406030204" pitchFamily="18" charset="0"/>
                      </a:rPr>
                      <m:t>stabilization</m:t>
                    </m:r>
                    <m:r>
                      <a:rPr lang="en-US" sz="2400">
                        <a:latin typeface="Cambria Math" panose="02040503050406030204" pitchFamily="18" charset="0"/>
                      </a:rPr>
                      <m:t>=100</m:t>
                    </m:r>
                    <m:r>
                      <a:rPr lang="en-US" sz="2400" i="1">
                        <a:latin typeface="Cambria Math" panose="02040503050406030204" pitchFamily="18" charset="0"/>
                      </a:rPr>
                      <m:t>−</m:t>
                    </m:r>
                    <m:r>
                      <a:rPr lang="en-US" sz="2400">
                        <a:latin typeface="Cambria Math" panose="02040503050406030204" pitchFamily="18" charset="0"/>
                      </a:rPr>
                      <m:t> </m:t>
                    </m:r>
                    <m:f>
                      <m:fPr>
                        <m:ctrlPr>
                          <a:rPr lang="en-US" sz="2400" i="1">
                            <a:latin typeface="Cambria Math"/>
                          </a:rPr>
                        </m:ctrlPr>
                      </m:fPr>
                      <m:num>
                        <m:r>
                          <a:rPr lang="en-US" sz="2400" i="1">
                            <a:latin typeface="Cambria Math" panose="02040503050406030204" pitchFamily="18" charset="0"/>
                          </a:rPr>
                          <m:t>𝐴𝑏𝑠𝑜𝑟𝑏𝑎𝑛𝑐𝑒</m:t>
                        </m:r>
                        <m:r>
                          <a:rPr lang="en-US" sz="2400" i="1">
                            <a:latin typeface="Cambria Math" panose="02040503050406030204" pitchFamily="18" charset="0"/>
                          </a:rPr>
                          <m:t> </m:t>
                        </m:r>
                        <m:r>
                          <a:rPr lang="en-US" sz="2400" i="1">
                            <a:latin typeface="Cambria Math" panose="02040503050406030204" pitchFamily="18" charset="0"/>
                          </a:rPr>
                          <m:t>𝑜𝑓</m:t>
                        </m:r>
                        <m:r>
                          <a:rPr lang="en-US" sz="2400" i="1">
                            <a:latin typeface="Cambria Math" panose="02040503050406030204" pitchFamily="18" charset="0"/>
                          </a:rPr>
                          <m:t> </m:t>
                        </m:r>
                        <m:r>
                          <a:rPr lang="en-US" sz="2400" i="1">
                            <a:latin typeface="Cambria Math" panose="02040503050406030204" pitchFamily="18" charset="0"/>
                          </a:rPr>
                          <m:t>𝑆𝑎𝑚𝑝𝑙𝑒</m:t>
                        </m:r>
                      </m:num>
                      <m:den>
                        <m:r>
                          <a:rPr lang="en-US" sz="2400" i="1">
                            <a:latin typeface="Cambria Math" panose="02040503050406030204" pitchFamily="18" charset="0"/>
                          </a:rPr>
                          <m:t>𝐴𝑏𝑠𝑜𝑟𝑏𝑎𝑛𝑐𝑒</m:t>
                        </m:r>
                        <m:r>
                          <a:rPr lang="en-US" sz="2400" i="1">
                            <a:latin typeface="Cambria Math" panose="02040503050406030204" pitchFamily="18" charset="0"/>
                          </a:rPr>
                          <m:t> </m:t>
                        </m:r>
                        <m:r>
                          <a:rPr lang="en-US" sz="2400" i="1">
                            <a:latin typeface="Cambria Math" panose="02040503050406030204" pitchFamily="18" charset="0"/>
                          </a:rPr>
                          <m:t>𝑜𝑓</m:t>
                        </m:r>
                        <m:r>
                          <a:rPr lang="en-US" sz="2400" i="1">
                            <a:latin typeface="Cambria Math" panose="02040503050406030204" pitchFamily="18" charset="0"/>
                          </a:rPr>
                          <m:t> </m:t>
                        </m:r>
                        <m:r>
                          <a:rPr lang="en-US" sz="2400" i="1">
                            <a:latin typeface="Cambria Math" panose="02040503050406030204" pitchFamily="18" charset="0"/>
                          </a:rPr>
                          <m:t>𝐶𝑜𝑛𝑡𝑟𝑜𝑙</m:t>
                        </m:r>
                      </m:den>
                    </m:f>
                    <m:r>
                      <a:rPr lang="en-US" sz="2400" i="1">
                        <a:latin typeface="Cambria Math" panose="02040503050406030204" pitchFamily="18" charset="0"/>
                      </a:rPr>
                      <m:t> ×100</m:t>
                    </m:r>
                  </m:oMath>
                </a14:m>
                <a:endParaRPr lang="en-US" sz="24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r="-1159"/>
                </a:stretch>
              </a:blipFill>
            </p:spPr>
            <p:txBody>
              <a:bodyPr/>
              <a:lstStyle/>
              <a:p>
                <a:r>
                  <a:rPr lang="en-US">
                    <a:noFill/>
                  </a:rPr>
                  <a:t> </a:t>
                </a:r>
              </a:p>
            </p:txBody>
          </p:sp>
        </mc:Fallback>
      </mc:AlternateContent>
    </p:spTree>
    <p:extLst>
      <p:ext uri="{BB962C8B-B14F-4D97-AF65-F5344CB8AC3E}">
        <p14:creationId xmlns:p14="http://schemas.microsoft.com/office/powerpoint/2010/main" val="1170765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685</Words>
  <Application>Microsoft Office PowerPoint</Application>
  <PresentationFormat>Custom</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Invitro methods of  anti arthritic effect of medicinal plants</vt:lpstr>
      <vt:lpstr>In Vitro Methods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Haier</dc:creator>
  <cp:lastModifiedBy>Alamgeer</cp:lastModifiedBy>
  <cp:revision>20</cp:revision>
  <dcterms:created xsi:type="dcterms:W3CDTF">2020-02-09T01:43:46Z</dcterms:created>
  <dcterms:modified xsi:type="dcterms:W3CDTF">2020-05-05T08:45:33Z</dcterms:modified>
</cp:coreProperties>
</file>