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2" r:id="rId22"/>
    <p:sldId id="279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9A84F-ABC8-4C05-9F05-7EA2366AA44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A0B5C-2F4C-4238-8350-72D1EEFDD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7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F6353-C02C-4536-A16D-223F9754DD87}" type="slidenum">
              <a:rPr lang="en-A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01101-8CF1-4B81-BB8A-0E69A63A499E}" type="slidenum">
              <a:rPr lang="en-A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98C95-0599-4C5D-841D-4766DB29B6E2}" type="slidenum">
              <a:rPr lang="en-A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77D6EE-AE9F-4E95-AC6A-0321FAC72559}" type="slidenum">
              <a:rPr lang="en-A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AE6B2-64EA-4768-B377-27F84F6E7D0E}" type="slidenum">
              <a:rPr lang="en-A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6E547-3127-406F-A2BB-2FE154EABEC7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38FE0-BDFF-40B0-9B31-7FA3069E519E}" type="slidenum">
              <a:rPr lang="en-A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B96E5A-F10B-46D5-B076-70AC39AC75D4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D736B7-AE99-42E0-A467-8658C1D60E06}" type="slidenum">
              <a:rPr lang="en-A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94CC2-FD8F-4C48-B29D-B70752184DD4}" type="slidenum">
              <a:rPr lang="en-A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1DC53-E3D5-45C4-905F-8A76A8429BDE}" type="slidenum">
              <a:rPr lang="en-A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9C30D5-3140-4BA6-AB46-E2CFDA17156F}" type="slidenum">
              <a:rPr lang="en-A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8CBEE-B7EE-421F-87C3-1ECE64421EAF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FA30A-F39B-4A59-B2BF-240B3DFF3688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82249-49C8-4316-B218-F3C07FE43ADA}" type="slidenum">
              <a:rPr lang="en-A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D70A4-9E99-4484-A243-4C3AC01AF75C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2D1496-007B-49AC-B0F1-45E5D6960C15}" type="slidenum">
              <a:rPr lang="en-A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FCEB46-E5D8-4B47-88E8-7788F7355022}" type="slidenum">
              <a:rPr lang="en-A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528BA-0AD6-4B23-AC8B-A9E391E30F55}" type="slidenum">
              <a:rPr lang="en-A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B0DB-325A-494B-998A-D8A38225BD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1CC9-B87B-494B-B1E2-1785133560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2647-A672-4BB7-B402-661A42E751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F0F2-08CC-4868-B92E-EC7EAEBC41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DED4-8D50-48CD-8677-57BB24D47B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36F-E17C-4945-8D06-495517E91B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4CC7-CD80-4E0E-8C0C-14E7B1981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3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9EB2-F765-46B3-8A1A-400D9DD8EA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84414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A096-8FE8-446F-B7FD-52F8EF5300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4621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</a:t>
            </a:r>
            <a:r>
              <a:rPr lang="en-US" b="1" dirty="0" err="1">
                <a:solidFill>
                  <a:srgbClr val="140585"/>
                </a:solidFill>
              </a:rPr>
              <a:t>Zahoor</a:t>
            </a:r>
            <a:r>
              <a:rPr lang="en-US" b="1" dirty="0">
                <a:solidFill>
                  <a:srgbClr val="140585"/>
                </a:solidFill>
              </a:rPr>
              <a:t>  Hussain			</a:t>
            </a:r>
            <a:r>
              <a:rPr lang="en-US" b="1" dirty="0">
                <a:solidFill>
                  <a:srgbClr val="7030A0"/>
                </a:solidFill>
              </a:rPr>
              <a:t>Hort-402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  <a:r>
              <a:rPr lang="en-US" sz="1800" b="1" i="0" dirty="0">
                <a:solidFill>
                  <a:srgbClr val="7030A0"/>
                </a:solidFill>
              </a:rPr>
              <a:t>Horticultural</a:t>
            </a:r>
            <a:r>
              <a:rPr lang="en-US" sz="1800" b="1" i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9800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C61F-C1F9-41CB-B063-A1C8841165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90048-2353-4FCF-A8A2-A9452ED55C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0407-A482-41B6-BE79-4D85F412D3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C505-B07A-4952-BB95-9917BBCA4E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E0ED-03C5-4F9B-B829-19D4D594C8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1078-3EBD-4C38-A147-CC18727396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4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D439-0877-4065-9DE5-E52616486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8398-F70F-4AFA-AECB-CECE573AB5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6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1425-12E1-4C49-BFE7-3CD874EE4E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8C79-88DC-4569-B61A-8DCD67ADFF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1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72CA-7078-455C-B921-E04239FE2B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6CAF-513C-4C6E-BF3B-741577F6D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1A81-46CE-4B01-98E9-D8FDE10C78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99E4-4F97-4736-8312-97938E60B0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6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765F7-B1CA-4002-80E0-72BCDA8945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29DA3-9C6F-48E5-A312-F76F1BF31D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6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172200" y="685800"/>
            <a:ext cx="2971800" cy="1082386"/>
          </a:xfrm>
        </p:spPr>
        <p:txBody>
          <a:bodyPr/>
          <a:lstStyle/>
          <a:p>
            <a:pPr eaLnBrk="1" hangingPunct="1"/>
            <a:r>
              <a:rPr lang="en-US" altLang="en-US" dirty="0"/>
              <a:t>                 Botany </a:t>
            </a:r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sCAHD6Z4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943600" cy="44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4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Soil</a:t>
            </a:r>
            <a:endParaRPr lang="en-US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Bananas will grow in most soils, but to thrive, they should be planted in a rich, well-drained soil. </a:t>
            </a:r>
          </a:p>
          <a:p>
            <a:pPr eaLnBrk="1" hangingPunct="1"/>
            <a:r>
              <a:rPr lang="en-US" altLang="en-US" dirty="0"/>
              <a:t>The best possible location would be above an abandoned compost heap. </a:t>
            </a:r>
          </a:p>
          <a:p>
            <a:pPr eaLnBrk="1" hangingPunct="1"/>
            <a:r>
              <a:rPr lang="en-US" altLang="en-US" dirty="0"/>
              <a:t>They prefer an acid soil with a pH between 5.5 and 6.5. </a:t>
            </a:r>
          </a:p>
          <a:p>
            <a:pPr eaLnBrk="1" hangingPunct="1"/>
            <a:r>
              <a:rPr lang="en-US" altLang="en-US" dirty="0"/>
              <a:t>The banana is not tolerant of salty soils.</a:t>
            </a:r>
          </a:p>
        </p:txBody>
      </p:sp>
    </p:spTree>
    <p:extLst>
      <p:ext uri="{BB962C8B-B14F-4D97-AF65-F5344CB8AC3E}">
        <p14:creationId xmlns:p14="http://schemas.microsoft.com/office/powerpoint/2010/main" val="424331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  Irrigation:</a:t>
            </a:r>
            <a:endParaRPr lang="en-US" alt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large leaves of bananas use a great deal of water. </a:t>
            </a:r>
          </a:p>
          <a:p>
            <a:pPr eaLnBrk="1" hangingPunct="1"/>
            <a:r>
              <a:rPr lang="en-US" altLang="en-US" dirty="0"/>
              <a:t>Regular deep watering is an absolute necessity during warm weather. </a:t>
            </a:r>
          </a:p>
          <a:p>
            <a:pPr eaLnBrk="1" hangingPunct="1"/>
            <a:r>
              <a:rPr lang="en-US" altLang="en-US" dirty="0"/>
              <a:t>Do not let plants dry out, but do not overwater. </a:t>
            </a:r>
          </a:p>
          <a:p>
            <a:pPr eaLnBrk="1" hangingPunct="1"/>
            <a:r>
              <a:rPr lang="en-US" altLang="en-US" dirty="0"/>
              <a:t>Standing water, especially in cool weather, will cause root rot.</a:t>
            </a:r>
          </a:p>
        </p:txBody>
      </p:sp>
    </p:spTree>
    <p:extLst>
      <p:ext uri="{BB962C8B-B14F-4D97-AF65-F5344CB8AC3E}">
        <p14:creationId xmlns:p14="http://schemas.microsoft.com/office/powerpoint/2010/main" val="192166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 Fertilization:</a:t>
            </a:r>
            <a:endParaRPr lang="en-US" alt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Their rapid growth rate make bananas heavy feeders. </a:t>
            </a:r>
          </a:p>
          <a:p>
            <a:pPr eaLnBrk="1" hangingPunct="1"/>
            <a:r>
              <a:rPr lang="en-US" altLang="en-US" dirty="0"/>
              <a:t>During warm weather, apply a balanced fertilizer once a month</a:t>
            </a:r>
          </a:p>
          <a:p>
            <a:pPr eaLnBrk="1" hangingPunct="1"/>
            <a:r>
              <a:rPr lang="en-US" altLang="en-US" dirty="0"/>
              <a:t>A mature plant may require as much as 1-1/2 to 2 pounds of the NKP fertilizer each month.</a:t>
            </a:r>
          </a:p>
          <a:p>
            <a:pPr eaLnBrk="1" hangingPunct="1"/>
            <a:r>
              <a:rPr lang="en-US" altLang="en-US" dirty="0"/>
              <a:t>In general NPK three fertilizers are important for good growth and yield </a:t>
            </a:r>
          </a:p>
        </p:txBody>
      </p:sp>
    </p:spTree>
    <p:extLst>
      <p:ext uri="{BB962C8B-B14F-4D97-AF65-F5344CB8AC3E}">
        <p14:creationId xmlns:p14="http://schemas.microsoft.com/office/powerpoint/2010/main" val="206533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533400" y="914400"/>
            <a:ext cx="8229600" cy="706582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 Fertilization:</a:t>
            </a:r>
            <a:endParaRPr lang="en-US" alt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/>
          <a:lstStyle/>
          <a:p>
            <a:pPr eaLnBrk="1" hangingPunct="1"/>
            <a:r>
              <a:rPr lang="en-US" altLang="en-US" dirty="0"/>
              <a:t>250 kg N 26 kg P and 500kg K are removed by the growth cycle of banana to produce  72 tones of fruit /ha.</a:t>
            </a:r>
          </a:p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(N vegetative growth, P helps in fruit formation, K helps in increasing the yield and quality of Fruit) </a:t>
            </a:r>
          </a:p>
        </p:txBody>
      </p:sp>
    </p:spTree>
    <p:extLst>
      <p:ext uri="{BB962C8B-B14F-4D97-AF65-F5344CB8AC3E}">
        <p14:creationId xmlns:p14="http://schemas.microsoft.com/office/powerpoint/2010/main" val="84026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57200" y="949036"/>
            <a:ext cx="8229600" cy="8797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Frost Protection</a:t>
            </a:r>
            <a:endParaRPr lang="en-US" alt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Bananas flourish best under uniformly warm conditions but can survive 28° F for short periods. </a:t>
            </a:r>
          </a:p>
          <a:p>
            <a:pPr eaLnBrk="1" hangingPunct="1"/>
            <a:r>
              <a:rPr lang="en-US" altLang="en-US" dirty="0"/>
              <a:t>If the temperature does not fall below 22° F and the cold period is short, the underground rhizome will usually survive. </a:t>
            </a:r>
          </a:p>
          <a:p>
            <a:pPr eaLnBrk="1" hangingPunct="1"/>
            <a:r>
              <a:rPr lang="en-US" altLang="en-US" dirty="0"/>
              <a:t>To keep the plants that are above ground producing, protection against low temperatures is very important. </a:t>
            </a:r>
          </a:p>
        </p:txBody>
      </p:sp>
    </p:spTree>
    <p:extLst>
      <p:ext uri="{BB962C8B-B14F-4D97-AF65-F5344CB8AC3E}">
        <p14:creationId xmlns:p14="http://schemas.microsoft.com/office/powerpoint/2010/main" val="281679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b="1" dirty="0"/>
              <a:t>                                  Frost Protection</a:t>
            </a:r>
            <a:endParaRPr lang="en-AU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Wrap trunk or cover with blanket if the plants are small and low temperatures are predicted. </a:t>
            </a:r>
          </a:p>
          <a:p>
            <a:pPr eaLnBrk="1" hangingPunct="1"/>
            <a:endParaRPr lang="en-US" altLang="en-US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0629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Pruning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Only one primary stem of each rhizome should be allowed to fruit.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All excess shoots should be removed as soon as they are noticed.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This helps channel all of the plant's energy into fruit production.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Once the main stalk is 6 - 8 months old, permit one sucker to develop as a replacement stalk for the following season.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When the fruit is harvested, cut the fruiting stalk back to 30 inches above the ground.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7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altLang="en-US" b="1" dirty="0"/>
              <a:t>                          Pruning</a:t>
            </a:r>
            <a:endParaRPr lang="en-A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Remove the stub several weeks later.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/>
              <a:t>The stalk can be cut into small pieces and used as mulch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942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381000" y="762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Propagation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Cultivated commercial varieties are seedless.</a:t>
            </a:r>
          </a:p>
          <a:p>
            <a:pPr eaLnBrk="1" hangingPunct="1"/>
            <a:r>
              <a:rPr lang="en-US" altLang="en-US" dirty="0"/>
              <a:t>Vegetative propagation</a:t>
            </a:r>
          </a:p>
          <a:p>
            <a:pPr eaLnBrk="1" hangingPunct="1"/>
            <a:r>
              <a:rPr lang="en-US" altLang="en-US" dirty="0"/>
              <a:t>The crops grown after the first year of plantation are called </a:t>
            </a:r>
            <a:r>
              <a:rPr lang="en-US" altLang="en-US" b="1" dirty="0" err="1">
                <a:solidFill>
                  <a:srgbClr val="FF0000"/>
                </a:solidFill>
              </a:rPr>
              <a:t>Ratoons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One meter tall, narrow-leaved suckers known as </a:t>
            </a:r>
            <a:r>
              <a:rPr lang="en-US" altLang="en-US" b="1" dirty="0">
                <a:solidFill>
                  <a:srgbClr val="FF0000"/>
                </a:solidFill>
              </a:rPr>
              <a:t>sword suckers </a:t>
            </a:r>
            <a:r>
              <a:rPr lang="en-US" altLang="en-US" dirty="0"/>
              <a:t>are preferred for propagation.</a:t>
            </a:r>
          </a:p>
          <a:p>
            <a:pPr eaLnBrk="1" hangingPunct="1"/>
            <a:r>
              <a:rPr lang="en-US" altLang="en-US" dirty="0"/>
              <a:t>Broad leaved or </a:t>
            </a:r>
            <a:r>
              <a:rPr lang="en-US" altLang="en-US" b="1" dirty="0">
                <a:solidFill>
                  <a:srgbClr val="FF0000"/>
                </a:solidFill>
              </a:rPr>
              <a:t>water suckers </a:t>
            </a:r>
            <a:r>
              <a:rPr lang="en-US" altLang="en-US" dirty="0"/>
              <a:t>should not used for propagation as they produced late and inferior quality fruit.</a:t>
            </a:r>
          </a:p>
        </p:txBody>
      </p:sp>
    </p:spTree>
    <p:extLst>
      <p:ext uri="{BB962C8B-B14F-4D97-AF65-F5344CB8AC3E}">
        <p14:creationId xmlns:p14="http://schemas.microsoft.com/office/powerpoint/2010/main" val="3932925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                                Propagation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/>
              <a:t>New plantation should be done in FEBRUARY–MARCH or July-August</a:t>
            </a:r>
          </a:p>
          <a:p>
            <a:pPr eaLnBrk="1" hangingPunct="1"/>
            <a:r>
              <a:rPr lang="en-US" altLang="en-US"/>
              <a:t>Planting distance 2-3 m</a:t>
            </a:r>
          </a:p>
        </p:txBody>
      </p:sp>
    </p:spTree>
    <p:extLst>
      <p:ext uri="{BB962C8B-B14F-4D97-AF65-F5344CB8AC3E}">
        <p14:creationId xmlns:p14="http://schemas.microsoft.com/office/powerpoint/2010/main" val="5799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                           Botany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dirty="0"/>
              <a:t>Common name:	Banana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/>
              <a:t>Musa </a:t>
            </a:r>
            <a:r>
              <a:rPr lang="en-US" altLang="en-US" sz="2800" b="1" i="1" dirty="0" err="1"/>
              <a:t>cavendishii</a:t>
            </a:r>
            <a:r>
              <a:rPr lang="en-US" altLang="en-US" sz="2800" b="1" dirty="0"/>
              <a:t> (Dwarf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/>
              <a:t>Musa </a:t>
            </a:r>
            <a:r>
              <a:rPr lang="en-US" altLang="en-US" sz="2800" b="1" i="1" dirty="0" err="1"/>
              <a:t>sapientum</a:t>
            </a:r>
            <a:r>
              <a:rPr lang="en-US" altLang="en-US" sz="2800" b="1" dirty="0"/>
              <a:t> (Tall banana)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2800" b="1" i="1" dirty="0"/>
              <a:t>Musa </a:t>
            </a:r>
            <a:r>
              <a:rPr lang="en-US" altLang="en-US" sz="2800" b="1" i="1" dirty="0" err="1"/>
              <a:t>paradisiaca</a:t>
            </a:r>
            <a:r>
              <a:rPr lang="en-US" altLang="en-US" sz="2800" b="1" i="1" dirty="0"/>
              <a:t> </a:t>
            </a:r>
            <a:r>
              <a:rPr lang="en-US" altLang="en-US" sz="2800" b="1" dirty="0"/>
              <a:t>(Cooking)</a:t>
            </a:r>
            <a:endParaRPr lang="en-US" altLang="en-US" sz="2800" dirty="0"/>
          </a:p>
          <a:p>
            <a:pPr eaLnBrk="1" hangingPunct="1">
              <a:buFont typeface="Arial" charset="0"/>
              <a:buNone/>
            </a:pPr>
            <a:r>
              <a:rPr lang="en-US" altLang="en-US" b="1" dirty="0"/>
              <a:t>Family:		Musaceae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Origin:</a:t>
            </a:r>
            <a:r>
              <a:rPr lang="en-US" altLang="en-US" dirty="0"/>
              <a:t> Edible bananas originated in the Indo-Malaysian region reaching to northern Australia.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6628" name="Picture 2" descr="B/W sk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09600"/>
            <a:ext cx="1962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1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Varieties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Basrai</a:t>
            </a:r>
          </a:p>
          <a:p>
            <a:pPr eaLnBrk="1" hangingPunct="1"/>
            <a:r>
              <a:rPr lang="en-US" altLang="en-US"/>
              <a:t>Mirpuri</a:t>
            </a:r>
          </a:p>
          <a:p>
            <a:pPr eaLnBrk="1" hangingPunct="1"/>
            <a:r>
              <a:rPr lang="en-US" altLang="en-US"/>
              <a:t>Sonkel</a:t>
            </a:r>
          </a:p>
          <a:p>
            <a:pPr eaLnBrk="1" hangingPunct="1"/>
            <a:r>
              <a:rPr lang="en-US" altLang="en-US"/>
              <a:t>Safri</a:t>
            </a:r>
          </a:p>
          <a:p>
            <a:pPr eaLnBrk="1" hangingPunct="1"/>
            <a:r>
              <a:rPr lang="en-US" altLang="en-US"/>
              <a:t>Chini champa</a:t>
            </a:r>
          </a:p>
        </p:txBody>
      </p:sp>
    </p:spTree>
    <p:extLst>
      <p:ext uri="{BB962C8B-B14F-4D97-AF65-F5344CB8AC3E}">
        <p14:creationId xmlns:p14="http://schemas.microsoft.com/office/powerpoint/2010/main" val="280878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6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20121123_235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1491"/>
            <a:ext cx="4038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7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1\Desktop\mxcp10600569_1577678839111892_74336546897545733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/>
          </p:nvPr>
        </p:nvGraphicFramePr>
        <p:xfrm>
          <a:off x="914400" y="685800"/>
          <a:ext cx="7543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art" r:id="rId4" imgW="4667402" imgH="2886151" progId="Excel.Chart.8">
                  <p:embed/>
                </p:oleObj>
              </mc:Choice>
              <mc:Fallback>
                <p:oleObj name="Chart" r:id="rId4" imgW="4667402" imgH="28861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5438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95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13834776"/>
              </p:ext>
            </p:extLst>
          </p:nvPr>
        </p:nvGraphicFramePr>
        <p:xfrm>
          <a:off x="533400" y="1143000"/>
          <a:ext cx="78486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hart" r:id="rId4" imgW="4667402" imgH="2762402" progId="Excel.Chart.8">
                  <p:embed/>
                </p:oleObj>
              </mc:Choice>
              <mc:Fallback>
                <p:oleObj name="Chart" r:id="rId4" imgW="4667402" imgH="2762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78486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7772400" y="2667000"/>
            <a:ext cx="762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>
                <a:solidFill>
                  <a:prstClr val="white"/>
                </a:solidFill>
              </a:rPr>
              <a:t>132</a:t>
            </a:r>
          </a:p>
        </p:txBody>
      </p:sp>
    </p:spTree>
    <p:extLst>
      <p:ext uri="{BB962C8B-B14F-4D97-AF65-F5344CB8AC3E}">
        <p14:creationId xmlns:p14="http://schemas.microsoft.com/office/powerpoint/2010/main" val="171905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  Adaptation</a:t>
            </a:r>
            <a:endParaRPr lang="en-US" alt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Bananas can be grown in every humid tropical region and constitutes the 4th largest fruit crop of the world. </a:t>
            </a:r>
          </a:p>
          <a:p>
            <a:pPr eaLnBrk="1" hangingPunct="1"/>
            <a:r>
              <a:rPr lang="en-US" altLang="en-US" sz="2800" dirty="0"/>
              <a:t>The plant needs 10  months of frost-free conditions to produce a flower stalk. </a:t>
            </a:r>
          </a:p>
          <a:p>
            <a:pPr eaLnBrk="1" hangingPunct="1"/>
            <a:r>
              <a:rPr lang="en-US" altLang="en-US" sz="2800" dirty="0"/>
              <a:t>All but the hardiest varieties stop growing when the temperature drops below 53° F.</a:t>
            </a:r>
          </a:p>
          <a:p>
            <a:pPr eaLnBrk="1" hangingPunct="1"/>
            <a:r>
              <a:rPr lang="en-US" altLang="en-US" sz="2800" dirty="0"/>
              <a:t>Growth of the plant begins to slow down at about 80° F and stop entirely when the temperature reaches 100° F. </a:t>
            </a:r>
          </a:p>
        </p:txBody>
      </p:sp>
    </p:spTree>
    <p:extLst>
      <p:ext uri="{BB962C8B-B14F-4D97-AF65-F5344CB8AC3E}">
        <p14:creationId xmlns:p14="http://schemas.microsoft.com/office/powerpoint/2010/main" val="389350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267200" y="304800"/>
            <a:ext cx="4419600" cy="1143000"/>
          </a:xfrm>
        </p:spPr>
        <p:txBody>
          <a:bodyPr/>
          <a:lstStyle/>
          <a:p>
            <a:r>
              <a:rPr lang="en-AU" altLang="en-US" dirty="0"/>
              <a:t>                              Adaptation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dirty="0"/>
              <a:t>High temperatures and bright sunlight will also scorch leaves and fruit, although bananas grow best in full sun.</a:t>
            </a:r>
          </a:p>
          <a:p>
            <a:pPr eaLnBrk="1" hangingPunct="1"/>
            <a:r>
              <a:rPr lang="en-US" altLang="en-US" dirty="0"/>
              <a:t>Freezing temperatures will kill the foliage.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915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                                    </a:t>
            </a:r>
            <a:r>
              <a:rPr lang="en-US" altLang="en-US" sz="3600" b="1"/>
              <a:t>Growth Habit</a:t>
            </a:r>
            <a:endParaRPr lang="en-US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Bananas are fast-growing herbaceous perennials arising from underground rhizomes. </a:t>
            </a:r>
          </a:p>
          <a:p>
            <a:pPr eaLnBrk="1" hangingPunct="1"/>
            <a:r>
              <a:rPr lang="en-US" altLang="en-US" sz="2800" dirty="0"/>
              <a:t>The fleshy stalks or </a:t>
            </a:r>
            <a:r>
              <a:rPr lang="en-US" altLang="en-US" sz="2800" dirty="0" err="1"/>
              <a:t>pseudostems</a:t>
            </a:r>
            <a:r>
              <a:rPr lang="en-US" altLang="en-US" sz="2800" dirty="0"/>
              <a:t> formed by upright concentric layers of leaf sheaths constitute the functional trunks. 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487427"/>
              </p:ext>
            </p:extLst>
          </p:nvPr>
        </p:nvGraphicFramePr>
        <p:xfrm>
          <a:off x="5124450" y="1304925"/>
          <a:ext cx="4019550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Bitmap Image" r:id="rId4" imgW="4019048" imgH="5552381" progId="Paint.Picture">
                  <p:embed/>
                </p:oleObj>
              </mc:Choice>
              <mc:Fallback>
                <p:oleObj name="Bitmap Image" r:id="rId4" imgW="4019048" imgH="5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1304925"/>
                        <a:ext cx="4019550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333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                                 Growth Habit</a:t>
            </a:r>
            <a:endParaRPr lang="en-US" alt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true stem begins as an underground corm which grows upwards, pushing its way out through the center of the stalk 10-15 months after planting, eventually producing the terminal inflorescence which will later bear the fruit. </a:t>
            </a:r>
          </a:p>
          <a:p>
            <a:pPr eaLnBrk="1" hangingPunct="1"/>
            <a:r>
              <a:rPr lang="en-US" altLang="en-US" dirty="0"/>
              <a:t>Each stalk produces one huge flower cluster and then dies.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44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Fruits:</a:t>
            </a:r>
            <a:r>
              <a:rPr lang="en-US" altLang="en-US" sz="2800"/>
              <a:t> The ovaries contained in the first (female) flowers grow rapidly, developing parthenocarpically (without pollination) into clusters of fruits, called </a:t>
            </a:r>
            <a:r>
              <a:rPr lang="en-US" altLang="en-US" sz="2800" b="1">
                <a:solidFill>
                  <a:srgbClr val="FF0000"/>
                </a:solidFill>
              </a:rPr>
              <a:t>hands.</a:t>
            </a:r>
          </a:p>
          <a:p>
            <a:pPr eaLnBrk="1" hangingPunct="1"/>
            <a:r>
              <a:rPr lang="en-US" altLang="en-US" sz="2800"/>
              <a:t>All hands on an inflorescence are collectively called a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bunch</a:t>
            </a:r>
            <a:r>
              <a:rPr lang="en-US" altLang="en-US" sz="280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800"/>
              <a:t>Each hand consists of 12-20 fruits called </a:t>
            </a:r>
            <a:r>
              <a:rPr lang="en-US" altLang="en-US" sz="2800" b="1">
                <a:solidFill>
                  <a:srgbClr val="FF0000"/>
                </a:solidFill>
              </a:rPr>
              <a:t>fingers</a:t>
            </a:r>
            <a:r>
              <a:rPr lang="en-US" altLang="en-US" sz="2800">
                <a:solidFill>
                  <a:srgbClr val="FF0000"/>
                </a:solidFill>
              </a:rPr>
              <a:t>. </a:t>
            </a:r>
          </a:p>
          <a:p>
            <a:pPr eaLnBrk="1" hangingPunct="1"/>
            <a:r>
              <a:rPr lang="en-US" altLang="en-US" sz="2800"/>
              <a:t>The number of hands varies with the species and variety. </a:t>
            </a:r>
          </a:p>
          <a:p>
            <a:pPr eaLnBrk="1" hangingPunct="1"/>
            <a:r>
              <a:rPr lang="en-US" altLang="en-US" sz="2800"/>
              <a:t>The fruit (technically a berry) turns from deep green to yellow or red, and may range from 2-1/2 to 12 inches in length and 3/4 to 2 </a:t>
            </a:r>
            <a:r>
              <a:rPr lang="en-US" altLang="en-US"/>
              <a:t>inches in width.</a:t>
            </a:r>
          </a:p>
        </p:txBody>
      </p:sp>
    </p:spTree>
    <p:extLst>
      <p:ext uri="{BB962C8B-B14F-4D97-AF65-F5344CB8AC3E}">
        <p14:creationId xmlns:p14="http://schemas.microsoft.com/office/powerpoint/2010/main" val="19908977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832</Words>
  <Application>Microsoft Office PowerPoint</Application>
  <PresentationFormat>On-screen Show (4:3)</PresentationFormat>
  <Paragraphs>96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1_Office Theme</vt:lpstr>
      <vt:lpstr>Chart</vt:lpstr>
      <vt:lpstr>Bitmap Image</vt:lpstr>
      <vt:lpstr>                 Botany </vt:lpstr>
      <vt:lpstr>                           Botany </vt:lpstr>
      <vt:lpstr>PowerPoint Presentation</vt:lpstr>
      <vt:lpstr>PowerPoint Presentation</vt:lpstr>
      <vt:lpstr>                                  Adaptation</vt:lpstr>
      <vt:lpstr>                              Adaptation </vt:lpstr>
      <vt:lpstr>                                    Growth Habit</vt:lpstr>
      <vt:lpstr>                                 Growth Habit</vt:lpstr>
      <vt:lpstr>PowerPoint Presentation</vt:lpstr>
      <vt:lpstr>                          Soil</vt:lpstr>
      <vt:lpstr>                                  Irrigation:</vt:lpstr>
      <vt:lpstr>                                 Fertilization:</vt:lpstr>
      <vt:lpstr>                                 Fertilization:</vt:lpstr>
      <vt:lpstr>                               Frost Protection</vt:lpstr>
      <vt:lpstr>                                  Frost Protection</vt:lpstr>
      <vt:lpstr>                         Pruning</vt:lpstr>
      <vt:lpstr>                          Pruning</vt:lpstr>
      <vt:lpstr>                                Propagation</vt:lpstr>
      <vt:lpstr>                                Propagation </vt:lpstr>
      <vt:lpstr>                               Varieties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Zahoor HUssain</dc:creator>
  <cp:lastModifiedBy>Shahid, Muhammad</cp:lastModifiedBy>
  <cp:revision>24</cp:revision>
  <dcterms:created xsi:type="dcterms:W3CDTF">2015-05-20T08:02:41Z</dcterms:created>
  <dcterms:modified xsi:type="dcterms:W3CDTF">2020-05-03T18:46:40Z</dcterms:modified>
</cp:coreProperties>
</file>