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5" r:id="rId3"/>
    <p:sldId id="257" r:id="rId4"/>
    <p:sldId id="259" r:id="rId5"/>
    <p:sldId id="260" r:id="rId6"/>
    <p:sldId id="261" r:id="rId7"/>
    <p:sldId id="270" r:id="rId8"/>
    <p:sldId id="274" r:id="rId9"/>
    <p:sldId id="262" r:id="rId10"/>
    <p:sldId id="266" r:id="rId11"/>
    <p:sldId id="264" r:id="rId12"/>
    <p:sldId id="265" r:id="rId13"/>
    <p:sldId id="263" r:id="rId14"/>
    <p:sldId id="267" r:id="rId15"/>
    <p:sldId id="268" r:id="rId16"/>
    <p:sldId id="269" r:id="rId17"/>
    <p:sldId id="271" r:id="rId18"/>
    <p:sldId id="272" r:id="rId19"/>
    <p:sldId id="273" r:id="rId20"/>
    <p:sldId id="258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132" autoAdjust="0"/>
    <p:restoredTop sz="94660"/>
  </p:normalViewPr>
  <p:slideViewPr>
    <p:cSldViewPr snapToGrid="0">
      <p:cViewPr varScale="1">
        <p:scale>
          <a:sx n="85" d="100"/>
          <a:sy n="85" d="100"/>
        </p:scale>
        <p:origin x="9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tableStyles" Target="tableStyles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theme" Target="theme/theme1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viewProps" Target="viewProps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060461E-3E81-4F00-935D-8BED99681A2A}" type="datetimeFigureOut">
              <a:rPr lang="en-US" smtClean="0"/>
              <a:t>11/21/2020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87A5C38-1759-4778-9214-16C2C108A639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2335584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0461E-3E81-4F00-935D-8BED99681A2A}" type="datetimeFigureOut">
              <a:rPr lang="en-US" smtClean="0"/>
              <a:t>11/21/2020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A5C38-1759-4778-9214-16C2C108A63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051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0461E-3E81-4F00-935D-8BED99681A2A}" type="datetimeFigureOut">
              <a:rPr lang="en-US" smtClean="0"/>
              <a:t>11/21/2020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A5C38-1759-4778-9214-16C2C108A63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752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0461E-3E81-4F00-935D-8BED99681A2A}" type="datetimeFigureOut">
              <a:rPr lang="en-US" smtClean="0"/>
              <a:t>11/21/2020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A5C38-1759-4778-9214-16C2C108A63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799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060461E-3E81-4F00-935D-8BED99681A2A}" type="datetimeFigureOut">
              <a:rPr lang="en-US" smtClean="0"/>
              <a:t>11/21/2020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87A5C38-1759-4778-9214-16C2C108A63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9729371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0461E-3E81-4F00-935D-8BED99681A2A}" type="datetimeFigureOut">
              <a:rPr lang="en-US" smtClean="0"/>
              <a:t>11/21/2020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A5C38-1759-4778-9214-16C2C108A63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8437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0461E-3E81-4F00-935D-8BED99681A2A}" type="datetimeFigureOut">
              <a:rPr lang="en-US" smtClean="0"/>
              <a:t>11/21/2020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A5C38-1759-4778-9214-16C2C108A63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2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0461E-3E81-4F00-935D-8BED99681A2A}" type="datetimeFigureOut">
              <a:rPr lang="en-US" smtClean="0"/>
              <a:t>11/21/2020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A5C38-1759-4778-9214-16C2C108A63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078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0461E-3E81-4F00-935D-8BED99681A2A}" type="datetimeFigureOut">
              <a:rPr lang="en-US" smtClean="0"/>
              <a:t>11/21/2020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A5C38-1759-4778-9214-16C2C108A63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848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060461E-3E81-4F00-935D-8BED99681A2A}" type="datetimeFigureOut">
              <a:rPr lang="en-US" smtClean="0"/>
              <a:t>11/21/2020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87A5C38-1759-4778-9214-16C2C108A63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62846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060461E-3E81-4F00-935D-8BED99681A2A}" type="datetimeFigureOut">
              <a:rPr lang="en-US" smtClean="0"/>
              <a:t>11/21/2020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87A5C38-1759-4778-9214-16C2C108A63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86017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9060461E-3E81-4F00-935D-8BED99681A2A}" type="datetimeFigureOut">
              <a:rPr lang="en-US" smtClean="0"/>
              <a:t>11/21/2020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E87A5C38-1759-4778-9214-16C2C108A63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36089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FBD75-6F66-42BB-9945-8C0D9FA3C4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128" y="2252870"/>
            <a:ext cx="8361229" cy="2597426"/>
          </a:xfrm>
        </p:spPr>
        <p:txBody>
          <a:bodyPr/>
          <a:lstStyle/>
          <a:p>
            <a:br>
              <a:rPr lang="en-US" sz="4800" dirty="0"/>
            </a:br>
            <a:br>
              <a:rPr lang="en-US" sz="4800" dirty="0"/>
            </a:br>
            <a:r>
              <a:rPr lang="en-US" sz="4800" dirty="0"/>
              <a:t>Bacteriology and virology</a:t>
            </a:r>
            <a:br>
              <a:rPr lang="en-US" sz="4800" dirty="0"/>
            </a:br>
            <a:br>
              <a:rPr lang="en-US" sz="4800" dirty="0"/>
            </a:br>
            <a:br>
              <a:rPr lang="en-US" sz="4800" dirty="0"/>
            </a:br>
            <a:r>
              <a:rPr lang="en-US" sz="4800" dirty="0"/>
              <a:t>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C0FBEA-CEB6-4BA9-ADA5-A89D5458E1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79905" y="2994992"/>
            <a:ext cx="6831673" cy="2113786"/>
          </a:xfrm>
        </p:spPr>
        <p:txBody>
          <a:bodyPr/>
          <a:lstStyle/>
          <a:p>
            <a:r>
              <a:rPr lang="en-US" b="1" dirty="0"/>
              <a:t>Topic:</a:t>
            </a:r>
            <a:r>
              <a:rPr lang="en-US" dirty="0"/>
              <a:t> discovery, history and general characteristics of bacteria</a:t>
            </a:r>
          </a:p>
        </p:txBody>
      </p:sp>
    </p:spTree>
    <p:extLst>
      <p:ext uri="{BB962C8B-B14F-4D97-AF65-F5344CB8AC3E}">
        <p14:creationId xmlns:p14="http://schemas.microsoft.com/office/powerpoint/2010/main" val="10526789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D0AF49-2280-414D-AE3F-0D2152EC63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679174"/>
          </a:xfrm>
        </p:spPr>
        <p:txBody>
          <a:bodyPr>
            <a:normAutofit fontScale="90000"/>
          </a:bodyPr>
          <a:lstStyle/>
          <a:p>
            <a:r>
              <a:rPr lang="en-US" dirty="0"/>
              <a:t>Size of bacteria: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2689FDD-E022-4544-B962-C6FDB4CF672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8470" y="1749286"/>
            <a:ext cx="7595060" cy="4078357"/>
          </a:xfrm>
        </p:spPr>
      </p:pic>
    </p:spTree>
    <p:extLst>
      <p:ext uri="{BB962C8B-B14F-4D97-AF65-F5344CB8AC3E}">
        <p14:creationId xmlns:p14="http://schemas.microsoft.com/office/powerpoint/2010/main" val="21529821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FA5345-BD9C-4CA6-A81A-B59CEE6654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30965"/>
          </a:xfrm>
        </p:spPr>
        <p:txBody>
          <a:bodyPr>
            <a:normAutofit/>
          </a:bodyPr>
          <a:lstStyle/>
          <a:p>
            <a:r>
              <a:rPr lang="en-US" sz="4000" b="1" u="sng" dirty="0"/>
              <a:t>Shapes of bacteria: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A8D9DC-7AA6-442C-A144-74978783D6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16765"/>
            <a:ext cx="9601200" cy="4250635"/>
          </a:xfrm>
        </p:spPr>
        <p:txBody>
          <a:bodyPr>
            <a:normAutofit/>
          </a:bodyPr>
          <a:lstStyle/>
          <a:p>
            <a:pPr algn="l"/>
            <a:r>
              <a:rPr lang="en-US" b="0" i="0" dirty="0">
                <a:solidFill>
                  <a:srgbClr val="292929"/>
                </a:solidFill>
                <a:effectLst/>
                <a:latin typeface="PT Serif"/>
              </a:rPr>
              <a:t>There are present different varieties of bacterial cells in different shapes.</a:t>
            </a:r>
          </a:p>
          <a:p>
            <a:pPr algn="l"/>
            <a:r>
              <a:rPr lang="en-US" b="0" i="0" dirty="0">
                <a:solidFill>
                  <a:srgbClr val="292929"/>
                </a:solidFill>
                <a:effectLst/>
                <a:latin typeface="PT Serif"/>
              </a:rPr>
              <a:t> This variation in shape of a bacterial cell is determined by the bacterial rigid cell wall and cytoskeleton.</a:t>
            </a:r>
          </a:p>
          <a:p>
            <a:r>
              <a:rPr lang="en-US" b="0" i="0" dirty="0">
                <a:solidFill>
                  <a:srgbClr val="292929"/>
                </a:solidFill>
                <a:effectLst/>
                <a:latin typeface="PT Serif"/>
              </a:rPr>
              <a:t>Environmental factors are also responsible for the variations in shapes.</a:t>
            </a:r>
          </a:p>
          <a:p>
            <a:r>
              <a:rPr lang="en-US" b="0" i="0" dirty="0">
                <a:solidFill>
                  <a:srgbClr val="292929"/>
                </a:solidFill>
                <a:effectLst/>
                <a:latin typeface="PT Serif"/>
              </a:rPr>
              <a:t>Naturally there are present three types of bacterial cell, which are classified based on their shapes;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0A0A0A"/>
                </a:solidFill>
                <a:effectLst/>
                <a:latin typeface="PT Serif"/>
              </a:rPr>
              <a:t>Coccus:</a:t>
            </a:r>
            <a:r>
              <a:rPr lang="en-US" b="0" i="0" dirty="0">
                <a:solidFill>
                  <a:srgbClr val="0A0A0A"/>
                </a:solidFill>
                <a:effectLst/>
                <a:latin typeface="PT Serif"/>
              </a:rPr>
              <a:t> These types of bacterial cells appear as spherical or round in shape.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0A0A0A"/>
                </a:solidFill>
                <a:effectLst/>
                <a:latin typeface="PT Serif"/>
              </a:rPr>
              <a:t>Bacillus: </a:t>
            </a:r>
            <a:r>
              <a:rPr lang="en-US" b="0" i="0" dirty="0">
                <a:solidFill>
                  <a:srgbClr val="0A0A0A"/>
                </a:solidFill>
                <a:effectLst/>
                <a:latin typeface="PT Serif"/>
              </a:rPr>
              <a:t>These types of bacterial cells appear  as rod shapes.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0A0A0A"/>
                </a:solidFill>
                <a:effectLst/>
                <a:latin typeface="PT Serif"/>
              </a:rPr>
              <a:t>Spiral:</a:t>
            </a:r>
            <a:r>
              <a:rPr lang="en-US" b="0" i="0" dirty="0">
                <a:solidFill>
                  <a:srgbClr val="0A0A0A"/>
                </a:solidFill>
                <a:effectLst/>
                <a:latin typeface="PT Serif"/>
              </a:rPr>
              <a:t> These types of bacterial cells appear as curved, spiral or curved in shape.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5999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94148-355A-47AA-8E0D-CD7DA26E4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639411"/>
          </a:xfrm>
        </p:spPr>
        <p:txBody>
          <a:bodyPr>
            <a:normAutofit fontScale="90000"/>
          </a:bodyPr>
          <a:lstStyle/>
          <a:p>
            <a:r>
              <a:rPr lang="en-US" dirty="0"/>
              <a:t>Shapes of bacteria</a:t>
            </a:r>
          </a:p>
        </p:txBody>
      </p:sp>
      <p:sp>
        <p:nvSpPr>
          <p:cNvPr id="5" name="AutoShape 2" descr="Different Size, Shape and Arrangement of Bacterial Cells">
            <a:extLst>
              <a:ext uri="{FF2B5EF4-FFF2-40B4-BE49-F238E27FC236}">
                <a16:creationId xmlns:a16="http://schemas.microsoft.com/office/drawing/2014/main" id="{ED86DA46-BC88-4D8D-AD62-09554F55F12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6200" y="-1927225"/>
            <a:ext cx="6858000" cy="4543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E3F89813-AC53-46AF-9009-D4B4D820E16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58"/>
          <a:stretch/>
        </p:blipFill>
        <p:spPr bwMode="auto">
          <a:xfrm>
            <a:off x="1893654" y="1628776"/>
            <a:ext cx="8557092" cy="4543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62277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022CA2-BE7A-4144-9BD5-4D6AD12B9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58687"/>
          </a:xfrm>
        </p:spPr>
        <p:txBody>
          <a:bodyPr>
            <a:normAutofit/>
          </a:bodyPr>
          <a:lstStyle/>
          <a:p>
            <a:r>
              <a:rPr lang="en-US" sz="3200" b="1" u="sng" dirty="0"/>
              <a:t>Arrangement of bacterial cell:</a:t>
            </a:r>
          </a:p>
        </p:txBody>
      </p:sp>
      <p:sp>
        <p:nvSpPr>
          <p:cNvPr id="6" name="AutoShape 6" descr="Different Size, Shape and Arrangement of Bacterial Cells">
            <a:extLst>
              <a:ext uri="{FF2B5EF4-FFF2-40B4-BE49-F238E27FC236}">
                <a16:creationId xmlns:a16="http://schemas.microsoft.com/office/drawing/2014/main" id="{89510865-1B63-4D99-8628-7F1A8F9E2041}"/>
              </a:ext>
            </a:extLst>
          </p:cNvPr>
          <p:cNvSpPr>
            <a:spLocks noGrp="1" noChangeAspect="1" noChangeArrowheads="1"/>
          </p:cNvSpPr>
          <p:nvPr>
            <p:ph idx="1"/>
          </p:nvPr>
        </p:nvSpPr>
        <p:spPr bwMode="auto">
          <a:xfrm>
            <a:off x="1371600" y="1444487"/>
            <a:ext cx="9601200" cy="4422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l">
              <a:buNone/>
            </a:pPr>
            <a:endParaRPr lang="en-US" b="0" i="0" dirty="0">
              <a:solidFill>
                <a:srgbClr val="292929"/>
              </a:solidFill>
              <a:effectLst/>
              <a:latin typeface="PT Serif"/>
            </a:endParaRPr>
          </a:p>
          <a:p>
            <a:r>
              <a:rPr lang="en-US" b="0" i="0" dirty="0">
                <a:solidFill>
                  <a:srgbClr val="292929"/>
                </a:solidFill>
                <a:effectLst/>
                <a:latin typeface="PT Serif"/>
              </a:rPr>
              <a:t>There are present mainly five types of bacterial cell arrangement such as;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0A0A0A"/>
                </a:solidFill>
                <a:effectLst/>
                <a:latin typeface="PT Serif"/>
              </a:rPr>
              <a:t>Diplo: </a:t>
            </a:r>
            <a:r>
              <a:rPr lang="en-US" b="0" i="0" dirty="0">
                <a:solidFill>
                  <a:srgbClr val="0A0A0A"/>
                </a:solidFill>
                <a:effectLst/>
                <a:latin typeface="PT Serif"/>
              </a:rPr>
              <a:t>In this type cells remain </a:t>
            </a:r>
            <a:r>
              <a:rPr lang="en-US" b="1" i="1" dirty="0">
                <a:solidFill>
                  <a:srgbClr val="0A0A0A"/>
                </a:solidFill>
                <a:effectLst/>
                <a:latin typeface="PT Serif"/>
              </a:rPr>
              <a:t>in pairs</a:t>
            </a:r>
            <a:r>
              <a:rPr lang="en-US" b="0" i="1" dirty="0">
                <a:solidFill>
                  <a:srgbClr val="0A0A0A"/>
                </a:solidFill>
                <a:effectLst/>
                <a:latin typeface="PT Serif"/>
              </a:rPr>
              <a:t> </a:t>
            </a:r>
            <a:r>
              <a:rPr lang="en-US" b="0" i="0" dirty="0">
                <a:solidFill>
                  <a:srgbClr val="0A0A0A"/>
                </a:solidFill>
                <a:effectLst/>
                <a:latin typeface="PT Serif"/>
              </a:rPr>
              <a:t>after division.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0A0A0A"/>
                </a:solidFill>
                <a:effectLst/>
                <a:latin typeface="PT Serif"/>
              </a:rPr>
              <a:t>Strepto: </a:t>
            </a:r>
            <a:r>
              <a:rPr lang="en-US" b="0" i="0" dirty="0">
                <a:solidFill>
                  <a:srgbClr val="0A0A0A"/>
                </a:solidFill>
                <a:effectLst/>
                <a:latin typeface="PT Serif"/>
              </a:rPr>
              <a:t>In this type cells remain </a:t>
            </a:r>
            <a:r>
              <a:rPr lang="en-US" b="1" i="1" dirty="0">
                <a:solidFill>
                  <a:srgbClr val="0A0A0A"/>
                </a:solidFill>
                <a:effectLst/>
                <a:latin typeface="PT Serif"/>
              </a:rPr>
              <a:t>in chains</a:t>
            </a:r>
            <a:r>
              <a:rPr lang="en-US" b="0" i="1" dirty="0">
                <a:solidFill>
                  <a:srgbClr val="0A0A0A"/>
                </a:solidFill>
                <a:effectLst/>
                <a:latin typeface="PT Serif"/>
              </a:rPr>
              <a:t> </a:t>
            </a:r>
            <a:r>
              <a:rPr lang="en-US" b="0" i="0" dirty="0">
                <a:solidFill>
                  <a:srgbClr val="0A0A0A"/>
                </a:solidFill>
                <a:effectLst/>
                <a:latin typeface="PT Serif"/>
              </a:rPr>
              <a:t>after division.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0A0A0A"/>
                </a:solidFill>
                <a:effectLst/>
                <a:latin typeface="PT Serif"/>
              </a:rPr>
              <a:t>Tetrad:  </a:t>
            </a:r>
            <a:r>
              <a:rPr lang="en-US" b="0" i="0" dirty="0">
                <a:solidFill>
                  <a:srgbClr val="0A0A0A"/>
                </a:solidFill>
                <a:effectLst/>
                <a:latin typeface="PT Serif"/>
              </a:rPr>
              <a:t>In this type cells remain </a:t>
            </a:r>
            <a:r>
              <a:rPr lang="en-US" b="1" i="1" dirty="0">
                <a:solidFill>
                  <a:srgbClr val="0A0A0A"/>
                </a:solidFill>
                <a:effectLst/>
                <a:latin typeface="PT Serif"/>
              </a:rPr>
              <a:t>in groups of four and divide in two planes.</a:t>
            </a:r>
            <a:endParaRPr lang="en-US" b="0" i="0" dirty="0">
              <a:solidFill>
                <a:srgbClr val="0A0A0A"/>
              </a:solidFill>
              <a:effectLst/>
              <a:latin typeface="PT Serif"/>
            </a:endParaRP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0A0A0A"/>
                </a:solidFill>
                <a:effectLst/>
                <a:latin typeface="PT Serif"/>
              </a:rPr>
              <a:t>Sarcinae: </a:t>
            </a:r>
            <a:r>
              <a:rPr lang="en-US" b="0" i="0" dirty="0">
                <a:solidFill>
                  <a:srgbClr val="0A0A0A"/>
                </a:solidFill>
                <a:effectLst/>
                <a:latin typeface="PT Serif"/>
              </a:rPr>
              <a:t>In this type cells remain </a:t>
            </a:r>
            <a:r>
              <a:rPr lang="en-US" b="1" i="1" dirty="0">
                <a:solidFill>
                  <a:srgbClr val="0A0A0A"/>
                </a:solidFill>
                <a:effectLst/>
                <a:latin typeface="PT Serif"/>
              </a:rPr>
              <a:t>in groups of eight and divide in three planes.</a:t>
            </a:r>
            <a:endParaRPr lang="en-US" b="0" i="0" dirty="0">
              <a:solidFill>
                <a:srgbClr val="0A0A0A"/>
              </a:solidFill>
              <a:effectLst/>
              <a:latin typeface="PT Serif"/>
            </a:endParaRP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0A0A0A"/>
                </a:solidFill>
                <a:effectLst/>
                <a:latin typeface="PT Serif"/>
              </a:rPr>
              <a:t>Staphylo:  </a:t>
            </a:r>
            <a:r>
              <a:rPr lang="en-US" b="0" i="0" dirty="0">
                <a:solidFill>
                  <a:srgbClr val="0A0A0A"/>
                </a:solidFill>
                <a:effectLst/>
                <a:latin typeface="PT Serif"/>
              </a:rPr>
              <a:t>In this type cells remain </a:t>
            </a:r>
            <a:r>
              <a:rPr lang="en-US" b="1" i="1" dirty="0">
                <a:solidFill>
                  <a:srgbClr val="0A0A0A"/>
                </a:solidFill>
                <a:effectLst/>
                <a:latin typeface="PT Serif"/>
              </a:rPr>
              <a:t>in clusters and divide in multiple planes.</a:t>
            </a:r>
            <a:endParaRPr lang="en-US" b="0" i="0" dirty="0">
              <a:solidFill>
                <a:srgbClr val="0A0A0A"/>
              </a:solidFill>
              <a:effectLst/>
              <a:latin typeface="PT Serif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5573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6862C9-0B42-408C-B2D8-3C1F33A4F0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573157"/>
          </a:xfrm>
        </p:spPr>
        <p:txBody>
          <a:bodyPr>
            <a:normAutofit fontScale="90000"/>
          </a:bodyPr>
          <a:lstStyle/>
          <a:p>
            <a:r>
              <a:rPr lang="en-US" b="1" u="sng" dirty="0"/>
              <a:t>Habitat of bacteria</a:t>
            </a:r>
            <a:r>
              <a:rPr lang="en-US" dirty="0"/>
              <a:t>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B16F63-2C2A-4F78-B417-718F725505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391478"/>
            <a:ext cx="9601200" cy="4475922"/>
          </a:xfrm>
        </p:spPr>
        <p:txBody>
          <a:bodyPr>
            <a:normAutofit/>
          </a:bodyPr>
          <a:lstStyle/>
          <a:p>
            <a:r>
              <a:rPr lang="en-US" b="0" i="0" dirty="0">
                <a:solidFill>
                  <a:srgbClr val="0A0A0A"/>
                </a:solidFill>
                <a:effectLst/>
                <a:latin typeface="PT Serif"/>
              </a:rPr>
              <a:t>They can be found in ocean depths, down to 32,800 feet or 10,000 meters deep.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0A0A0A"/>
                </a:solidFill>
                <a:effectLst/>
                <a:latin typeface="PT Serif"/>
              </a:rPr>
              <a:t>Aerobic bacteria </a:t>
            </a:r>
            <a:r>
              <a:rPr lang="en-US" b="0" i="0" dirty="0">
                <a:solidFill>
                  <a:srgbClr val="0A0A0A"/>
                </a:solidFill>
                <a:effectLst/>
                <a:latin typeface="PT Serif"/>
              </a:rPr>
              <a:t>grow where oxygen is present such as soil, water, plants, animals, etc.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0A0A0A"/>
                </a:solidFill>
                <a:effectLst/>
                <a:latin typeface="PT Serif"/>
              </a:rPr>
              <a:t>Anaerobic bacteria </a:t>
            </a:r>
            <a:r>
              <a:rPr lang="en-US" b="0" i="0" dirty="0">
                <a:solidFill>
                  <a:srgbClr val="0A0A0A"/>
                </a:solidFill>
                <a:effectLst/>
                <a:latin typeface="PT Serif"/>
              </a:rPr>
              <a:t>grow where oxygen is absent such as the gastrointestinal tract.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0A0A0A"/>
                </a:solidFill>
                <a:effectLst/>
                <a:latin typeface="PT Serif"/>
              </a:rPr>
              <a:t>Facultative anaerobes, or facultative anaerobic bacteria</a:t>
            </a:r>
            <a:r>
              <a:rPr lang="en-US" b="0" i="0" dirty="0">
                <a:solidFill>
                  <a:srgbClr val="0A0A0A"/>
                </a:solidFill>
                <a:effectLst/>
                <a:latin typeface="PT Serif"/>
              </a:rPr>
              <a:t>, can thrive with or without oxygen, but most of them prefer environments where there is oxygen.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0A0A0A"/>
                </a:solidFill>
                <a:effectLst/>
                <a:latin typeface="PT Serif"/>
              </a:rPr>
              <a:t>mesophilic bacteria</a:t>
            </a:r>
            <a:r>
              <a:rPr lang="en-US" b="0" i="0" dirty="0">
                <a:solidFill>
                  <a:srgbClr val="0A0A0A"/>
                </a:solidFill>
                <a:effectLst/>
                <a:latin typeface="PT Serif"/>
              </a:rPr>
              <a:t> live in moderate temperatures, around 37°C. These bacteria are responsible for human infections. They can be found in the human body.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0A0A0A"/>
              </a:solidFill>
              <a:effectLst/>
              <a:latin typeface="PT Serif"/>
            </a:endParaRPr>
          </a:p>
        </p:txBody>
      </p:sp>
    </p:spTree>
    <p:extLst>
      <p:ext uri="{BB962C8B-B14F-4D97-AF65-F5344CB8AC3E}">
        <p14:creationId xmlns:p14="http://schemas.microsoft.com/office/powerpoint/2010/main" val="39390676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52175-476A-4793-8808-DF5CFEE17F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51452"/>
          </a:xfrm>
        </p:spPr>
        <p:txBody>
          <a:bodyPr/>
          <a:lstStyle/>
          <a:p>
            <a:r>
              <a:rPr lang="en-US" dirty="0"/>
              <a:t>Continue…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482550-C0C9-460F-8577-83C5E66B6C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36035"/>
            <a:ext cx="9601200" cy="4131365"/>
          </a:xfrm>
        </p:spPr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0A0A0A"/>
                </a:solidFill>
                <a:effectLst/>
                <a:latin typeface="PT Serif"/>
              </a:rPr>
              <a:t>extremophilic bacteria </a:t>
            </a:r>
            <a:r>
              <a:rPr lang="en-US" b="0" i="0" dirty="0">
                <a:solidFill>
                  <a:srgbClr val="0A0A0A"/>
                </a:solidFill>
                <a:effectLst/>
                <a:latin typeface="PT Serif"/>
              </a:rPr>
              <a:t>can be found in extreme environments such as hot springs, deep in the ocean, etc. Some example of Extremophiles are;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u="sng" dirty="0">
                <a:solidFill>
                  <a:srgbClr val="0A0A0A"/>
                </a:solidFill>
                <a:effectLst/>
                <a:latin typeface="PT Serif"/>
              </a:rPr>
              <a:t>Thermophiles:</a:t>
            </a:r>
            <a:r>
              <a:rPr lang="en-US" b="0" i="0" dirty="0">
                <a:solidFill>
                  <a:srgbClr val="0A0A0A"/>
                </a:solidFill>
                <a:effectLst/>
                <a:latin typeface="PT Serif"/>
              </a:rPr>
              <a:t> Can thrive up to 75 to 80°C.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u="sng" dirty="0">
                <a:solidFill>
                  <a:srgbClr val="0A0A0A"/>
                </a:solidFill>
                <a:effectLst/>
                <a:latin typeface="PT Serif"/>
              </a:rPr>
              <a:t>Hyperthermophiles:</a:t>
            </a:r>
            <a:r>
              <a:rPr lang="en-US" b="0" i="0" dirty="0">
                <a:solidFill>
                  <a:srgbClr val="0A0A0A"/>
                </a:solidFill>
                <a:effectLst/>
                <a:latin typeface="PT Serif"/>
              </a:rPr>
              <a:t> Can thrive up to 113°C.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u="sng" dirty="0">
                <a:solidFill>
                  <a:srgbClr val="0A0A0A"/>
                </a:solidFill>
                <a:effectLst/>
                <a:latin typeface="PT Serif"/>
              </a:rPr>
              <a:t>Halophiles:</a:t>
            </a:r>
            <a:r>
              <a:rPr lang="en-US" b="0" i="0" dirty="0">
                <a:solidFill>
                  <a:srgbClr val="0A0A0A"/>
                </a:solidFill>
                <a:effectLst/>
                <a:latin typeface="PT Serif"/>
              </a:rPr>
              <a:t> Live in a salty environment.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u="sng" dirty="0">
                <a:solidFill>
                  <a:srgbClr val="0A0A0A"/>
                </a:solidFill>
                <a:effectLst/>
                <a:latin typeface="PT Serif"/>
              </a:rPr>
              <a:t>Acidophiles: </a:t>
            </a:r>
            <a:r>
              <a:rPr lang="en-US" b="0" i="0" dirty="0">
                <a:solidFill>
                  <a:srgbClr val="0A0A0A"/>
                </a:solidFill>
                <a:effectLst/>
                <a:latin typeface="PT Serif"/>
              </a:rPr>
              <a:t>Found in environments as acidic as pH 0.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u="sng" dirty="0">
                <a:solidFill>
                  <a:srgbClr val="0A0A0A"/>
                </a:solidFill>
                <a:effectLst/>
                <a:latin typeface="PT Serif"/>
              </a:rPr>
              <a:t>Alkaliphiles: </a:t>
            </a:r>
            <a:r>
              <a:rPr lang="en-US" b="0" i="0" dirty="0">
                <a:solidFill>
                  <a:srgbClr val="0A0A0A"/>
                </a:solidFill>
                <a:effectLst/>
                <a:latin typeface="PT Serif"/>
              </a:rPr>
              <a:t>can be found in alkaline environments up to pH 10.5.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u="sng" dirty="0">
                <a:solidFill>
                  <a:srgbClr val="0A0A0A"/>
                </a:solidFill>
                <a:effectLst/>
                <a:latin typeface="PT Serif"/>
              </a:rPr>
              <a:t>Psychrophiles</a:t>
            </a:r>
            <a:r>
              <a:rPr lang="en-US" b="0" i="0" dirty="0">
                <a:solidFill>
                  <a:srgbClr val="0A0A0A"/>
                </a:solidFill>
                <a:effectLst/>
                <a:latin typeface="PT Serif"/>
              </a:rPr>
              <a:t>: Can live in cold temperatures, for example, in glaciers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7689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14842B-4D1F-4179-836C-EAF709308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98443"/>
          </a:xfrm>
        </p:spPr>
        <p:txBody>
          <a:bodyPr>
            <a:normAutofit/>
          </a:bodyPr>
          <a:lstStyle/>
          <a:p>
            <a:r>
              <a:rPr lang="en-US" sz="3200" b="1" u="sng" dirty="0"/>
              <a:t>Nutrition of bacteria: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217415-1A3E-47A2-B02D-C57486BB3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90261"/>
            <a:ext cx="9601200" cy="4277139"/>
          </a:xfrm>
        </p:spPr>
        <p:txBody>
          <a:bodyPr>
            <a:normAutofit/>
          </a:bodyPr>
          <a:lstStyle/>
          <a:p>
            <a:pPr algn="l"/>
            <a:endParaRPr lang="en-US" b="0" i="0" dirty="0">
              <a:solidFill>
                <a:srgbClr val="292929"/>
              </a:solidFill>
              <a:effectLst/>
              <a:latin typeface="PT Serif"/>
            </a:endParaRPr>
          </a:p>
          <a:p>
            <a:pPr algn="l"/>
            <a:r>
              <a:rPr lang="en-US" b="0" i="0" dirty="0">
                <a:solidFill>
                  <a:srgbClr val="292929"/>
                </a:solidFill>
                <a:effectLst/>
                <a:latin typeface="PT Serif"/>
              </a:rPr>
              <a:t>Bacteria get their nutrition in various ways such as; some bacteria get energy from light using photosynthesis known as phototroph </a:t>
            </a:r>
          </a:p>
          <a:p>
            <a:pPr algn="l"/>
            <a:r>
              <a:rPr lang="en-US" b="0" i="0" dirty="0">
                <a:solidFill>
                  <a:srgbClr val="292929"/>
                </a:solidFill>
                <a:effectLst/>
                <a:latin typeface="PT Serif"/>
              </a:rPr>
              <a:t>whereas a few bacterial cells get energy from chemical compounds by oxidizing them known as chemotrophic.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0A0A0A"/>
                </a:solidFill>
                <a:effectLst/>
                <a:latin typeface="PT Serif"/>
              </a:rPr>
              <a:t>Phototrophic bacteria or phototrophs</a:t>
            </a:r>
            <a:r>
              <a:rPr lang="en-US" b="0" i="0" dirty="0">
                <a:solidFill>
                  <a:srgbClr val="0A0A0A"/>
                </a:solidFill>
                <a:effectLst/>
                <a:latin typeface="PT Serif"/>
              </a:rPr>
              <a:t> 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A0A0A"/>
                </a:solidFill>
                <a:effectLst/>
                <a:latin typeface="PT Serif"/>
              </a:rPr>
              <a:t>get their energy from Sunlight, carbon from Organic compounds (photoheterotrophs) or carbon fixation (photoautotrophs).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A0A0A"/>
                </a:solidFill>
                <a:effectLst/>
                <a:latin typeface="PT Serif"/>
              </a:rPr>
              <a:t>Some examples of phototrophs are Cyanobacteria, Green sulfur bacteria, or Purple bacteria.</a:t>
            </a:r>
          </a:p>
        </p:txBody>
      </p:sp>
    </p:spTree>
    <p:extLst>
      <p:ext uri="{BB962C8B-B14F-4D97-AF65-F5344CB8AC3E}">
        <p14:creationId xmlns:p14="http://schemas.microsoft.com/office/powerpoint/2010/main" val="23980780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2BCC35-C4D5-4D7D-B450-1F5C0DF06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77957"/>
          </a:xfrm>
        </p:spPr>
        <p:txBody>
          <a:bodyPr/>
          <a:lstStyle/>
          <a:p>
            <a:r>
              <a:rPr lang="en-US" dirty="0"/>
              <a:t>Continue…..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48F680-DB62-4E0D-8C2B-DAA6E147CB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63757"/>
            <a:ext cx="9601200" cy="4504082"/>
          </a:xfrm>
        </p:spPr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0A0A0A"/>
                </a:solidFill>
                <a:effectLst/>
                <a:latin typeface="PT Serif"/>
              </a:rPr>
              <a:t>Lithotrophs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0A0A0A"/>
                </a:solidFill>
                <a:effectLst/>
                <a:latin typeface="PT Serif"/>
              </a:rPr>
              <a:t> </a:t>
            </a:r>
            <a:r>
              <a:rPr lang="en-US" b="0" i="0" dirty="0">
                <a:solidFill>
                  <a:srgbClr val="0A0A0A"/>
                </a:solidFill>
                <a:effectLst/>
                <a:latin typeface="PT Serif"/>
              </a:rPr>
              <a:t>get their energy from Inorganic compounds, carbon from  Organic compounds (lithoheterotrophs) or carbon fixation (lithoautotrophs)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A0A0A"/>
                </a:solidFill>
                <a:effectLst/>
                <a:latin typeface="PT Serif"/>
              </a:rPr>
              <a:t> Examples of Lithotrophs are Thermodesulfobacteria, Hydrogenophilaceae, or Nitrospirae.</a:t>
            </a:r>
            <a:endParaRPr lang="en-US" b="1" dirty="0">
              <a:solidFill>
                <a:srgbClr val="0A0A0A"/>
              </a:solidFill>
              <a:latin typeface="PT Serif"/>
            </a:endParaRPr>
          </a:p>
          <a:p>
            <a:r>
              <a:rPr lang="en-US" b="1" i="0" dirty="0">
                <a:solidFill>
                  <a:srgbClr val="0A0A0A"/>
                </a:solidFill>
                <a:effectLst/>
                <a:latin typeface="PT Serif"/>
              </a:rPr>
              <a:t>Organotrophs </a:t>
            </a:r>
            <a:r>
              <a:rPr lang="en-US" b="0" i="0" dirty="0">
                <a:solidFill>
                  <a:srgbClr val="0A0A0A"/>
                </a:solidFill>
                <a:effectLst/>
                <a:latin typeface="PT Serif"/>
              </a:rPr>
              <a:t>get their energy from  Organic compounds (chemoheterotrophs) or carbon fixation (chemoautotrophs)</a:t>
            </a:r>
          </a:p>
          <a:p>
            <a:r>
              <a:rPr lang="en-US" b="0" i="0" dirty="0">
                <a:solidFill>
                  <a:srgbClr val="0A0A0A"/>
                </a:solidFill>
                <a:effectLst/>
                <a:latin typeface="PT Serif"/>
              </a:rPr>
              <a:t> Examples of Lithotrophs are Bacillus, Clostridium or Enterobacteriaceae.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2234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7E1BB-FF9B-4F57-AC51-4CE93D05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11696"/>
          </a:xfrm>
        </p:spPr>
        <p:txBody>
          <a:bodyPr/>
          <a:lstStyle/>
          <a:p>
            <a:r>
              <a:rPr lang="en-US" dirty="0"/>
              <a:t>Continue…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DFF470-8FD5-48E6-9100-FA1282E857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97496"/>
            <a:ext cx="9601200" cy="4369904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sz="3200" b="1" i="0" u="sng" dirty="0">
                <a:solidFill>
                  <a:srgbClr val="292929"/>
                </a:solidFill>
                <a:effectLst/>
                <a:latin typeface="Source Sans Pro" panose="020B0503030403020204" pitchFamily="34" charset="0"/>
              </a:rPr>
              <a:t>Growth and Reproduction of Bacteria</a:t>
            </a:r>
          </a:p>
          <a:p>
            <a:pPr algn="l"/>
            <a:r>
              <a:rPr lang="en-US" b="0" i="0" dirty="0">
                <a:solidFill>
                  <a:srgbClr val="292929"/>
                </a:solidFill>
                <a:effectLst/>
                <a:latin typeface="PT Serif"/>
              </a:rPr>
              <a:t>Bacteria can be reproduced by these following methods;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0A0A0A"/>
                </a:solidFill>
                <a:effectLst/>
                <a:latin typeface="PT Serif"/>
              </a:rPr>
              <a:t>Binary fission</a:t>
            </a:r>
            <a:endParaRPr lang="en-US" b="0" i="0" dirty="0">
              <a:solidFill>
                <a:srgbClr val="0A0A0A"/>
              </a:solidFill>
              <a:effectLst/>
              <a:latin typeface="PT Serif"/>
            </a:endParaRPr>
          </a:p>
          <a:p>
            <a:pPr algn="l"/>
            <a:r>
              <a:rPr lang="en-US" b="0" i="0" dirty="0">
                <a:solidFill>
                  <a:srgbClr val="292929"/>
                </a:solidFill>
                <a:effectLst/>
                <a:latin typeface="PT Serif"/>
              </a:rPr>
              <a:t>It is an asexual method, where the bacterial cell grows</a:t>
            </a:r>
          </a:p>
          <a:p>
            <a:pPr algn="l"/>
            <a:r>
              <a:rPr lang="en-US" b="0" i="0" dirty="0">
                <a:solidFill>
                  <a:srgbClr val="292929"/>
                </a:solidFill>
                <a:effectLst/>
                <a:latin typeface="PT Serif"/>
              </a:rPr>
              <a:t> then form a new cell wall between the center</a:t>
            </a:r>
          </a:p>
          <a:p>
            <a:pPr algn="l"/>
            <a:r>
              <a:rPr lang="en-US" b="0" i="0" dirty="0">
                <a:solidFill>
                  <a:srgbClr val="292929"/>
                </a:solidFill>
                <a:effectLst/>
                <a:latin typeface="PT Serif"/>
              </a:rPr>
              <a:t>divides into two identical daughter cell</a:t>
            </a:r>
          </a:p>
          <a:p>
            <a:pPr algn="l"/>
            <a:r>
              <a:rPr lang="en-US" b="0" i="0" dirty="0">
                <a:solidFill>
                  <a:srgbClr val="292929"/>
                </a:solidFill>
                <a:effectLst/>
                <a:latin typeface="PT Serif"/>
              </a:rPr>
              <a:t>Both of these two daughter cells contain the same genetic material.</a:t>
            </a:r>
          </a:p>
          <a:p>
            <a:pPr algn="l">
              <a:buFont typeface="+mj-lt"/>
              <a:buAutoNum type="arabicPeriod" startAt="3"/>
            </a:pPr>
            <a:endParaRPr lang="en-US" b="1" i="0" dirty="0">
              <a:solidFill>
                <a:srgbClr val="0A0A0A"/>
              </a:solidFill>
              <a:effectLst/>
              <a:latin typeface="PT Serif"/>
            </a:endParaRPr>
          </a:p>
          <a:p>
            <a:pPr algn="l">
              <a:buFont typeface="+mj-lt"/>
              <a:buAutoNum type="arabicPeriod" startAt="3"/>
            </a:pPr>
            <a:r>
              <a:rPr lang="en-US" b="1" i="0" dirty="0">
                <a:solidFill>
                  <a:srgbClr val="0A0A0A"/>
                </a:solidFill>
                <a:effectLst/>
                <a:latin typeface="PT Serif"/>
              </a:rPr>
              <a:t>Budding</a:t>
            </a:r>
            <a:endParaRPr lang="en-US" b="0" i="0" dirty="0">
              <a:solidFill>
                <a:srgbClr val="0A0A0A"/>
              </a:solidFill>
              <a:effectLst/>
              <a:latin typeface="PT Serif"/>
            </a:endParaRPr>
          </a:p>
          <a:p>
            <a:pPr algn="l"/>
            <a:r>
              <a:rPr lang="en-US" b="0" i="0" dirty="0">
                <a:solidFill>
                  <a:srgbClr val="292929"/>
                </a:solidFill>
                <a:effectLst/>
                <a:latin typeface="PT Serif"/>
              </a:rPr>
              <a:t>A group of bacteria follow this method for reproduction.</a:t>
            </a:r>
          </a:p>
          <a:p>
            <a:pPr algn="l"/>
            <a:r>
              <a:rPr lang="en-US" b="0" i="0" dirty="0">
                <a:solidFill>
                  <a:srgbClr val="292929"/>
                </a:solidFill>
                <a:effectLst/>
                <a:latin typeface="PT Serif"/>
              </a:rPr>
              <a:t>In this method a bud or outer growth occurs at one end of the mother cell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79860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121FA-95BB-4E72-BEF8-A80EB338CA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98443"/>
          </a:xfrm>
        </p:spPr>
        <p:txBody>
          <a:bodyPr/>
          <a:lstStyle/>
          <a:p>
            <a:r>
              <a:rPr lang="en-US" dirty="0"/>
              <a:t>Continue….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FCAF38-4B91-4C1E-8826-4D14F63A21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84243"/>
            <a:ext cx="9601200" cy="4383157"/>
          </a:xfrm>
        </p:spPr>
        <p:txBody>
          <a:bodyPr>
            <a:normAutofit fontScale="92500"/>
          </a:bodyPr>
          <a:lstStyle/>
          <a:p>
            <a:pPr algn="l"/>
            <a:r>
              <a:rPr lang="en-US" b="0" i="0" dirty="0">
                <a:solidFill>
                  <a:srgbClr val="292929"/>
                </a:solidFill>
                <a:effectLst/>
                <a:latin typeface="PT Serif"/>
              </a:rPr>
              <a:t> Then the size of buds constantly increases,</a:t>
            </a:r>
          </a:p>
          <a:p>
            <a:pPr algn="l"/>
            <a:r>
              <a:rPr lang="en-US" b="0" i="0" dirty="0">
                <a:solidFill>
                  <a:srgbClr val="292929"/>
                </a:solidFill>
                <a:effectLst/>
                <a:latin typeface="PT Serif"/>
              </a:rPr>
              <a:t> when the bud is about the same size as the parent cell, </a:t>
            </a:r>
          </a:p>
          <a:p>
            <a:pPr algn="l"/>
            <a:r>
              <a:rPr lang="en-US" b="0" i="0" dirty="0">
                <a:solidFill>
                  <a:srgbClr val="292929"/>
                </a:solidFill>
                <a:effectLst/>
                <a:latin typeface="PT Serif"/>
              </a:rPr>
              <a:t>it separates from the parent cell. </a:t>
            </a:r>
          </a:p>
          <a:p>
            <a:pPr algn="l"/>
            <a:r>
              <a:rPr lang="en-US" b="0" i="0" dirty="0">
                <a:solidFill>
                  <a:srgbClr val="292929"/>
                </a:solidFill>
                <a:effectLst/>
                <a:latin typeface="PT Serif"/>
              </a:rPr>
              <a:t>Then it grows and forms a fully formed bacterial cell. </a:t>
            </a:r>
          </a:p>
          <a:p>
            <a:pPr algn="l">
              <a:buFont typeface="+mj-lt"/>
              <a:buAutoNum type="arabicPeriod" startAt="4"/>
            </a:pPr>
            <a:r>
              <a:rPr lang="en-US" b="1" i="0" dirty="0">
                <a:solidFill>
                  <a:srgbClr val="0A0A0A"/>
                </a:solidFill>
                <a:effectLst/>
                <a:latin typeface="PT Serif"/>
              </a:rPr>
              <a:t>Spores:</a:t>
            </a:r>
            <a:endParaRPr lang="en-US" b="0" i="0" dirty="0">
              <a:solidFill>
                <a:srgbClr val="0A0A0A"/>
              </a:solidFill>
              <a:effectLst/>
              <a:latin typeface="PT Serif"/>
            </a:endParaRPr>
          </a:p>
          <a:p>
            <a:pPr algn="l"/>
            <a:r>
              <a:rPr lang="en-US" b="0" i="0" dirty="0">
                <a:solidFill>
                  <a:srgbClr val="292929"/>
                </a:solidFill>
                <a:effectLst/>
                <a:latin typeface="PT Serif"/>
              </a:rPr>
              <a:t>In certain conditions when bacterial cells lack nutrients</a:t>
            </a:r>
          </a:p>
          <a:p>
            <a:pPr algn="l"/>
            <a:r>
              <a:rPr lang="en-US" b="0" i="0" dirty="0">
                <a:solidFill>
                  <a:srgbClr val="292929"/>
                </a:solidFill>
                <a:effectLst/>
                <a:latin typeface="PT Serif"/>
              </a:rPr>
              <a:t>they form spores and remain in a dormant stage</a:t>
            </a:r>
          </a:p>
          <a:p>
            <a:pPr algn="l"/>
            <a:r>
              <a:rPr lang="en-US" b="0" i="0" dirty="0">
                <a:solidFill>
                  <a:srgbClr val="292929"/>
                </a:solidFill>
                <a:effectLst/>
                <a:latin typeface="PT Serif"/>
              </a:rPr>
              <a:t>When they found an optimum environment they reactivated and formed bacteria.</a:t>
            </a:r>
            <a:endParaRPr lang="en-US" dirty="0">
              <a:solidFill>
                <a:srgbClr val="292929"/>
              </a:solidFill>
              <a:latin typeface="PT Serif"/>
            </a:endParaRPr>
          </a:p>
          <a:p>
            <a:r>
              <a:rPr lang="en-US" b="0" i="0" dirty="0">
                <a:solidFill>
                  <a:srgbClr val="292929"/>
                </a:solidFill>
                <a:effectLst/>
                <a:latin typeface="PT Serif"/>
              </a:rPr>
              <a:t>Spores can thrive in different environmental stress such as ultraviolet (UV) and gamma radiation, desiccation, starvation, chemical exposure, and extremes of temperature.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168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258FB8-11BA-4543-95AD-CAB020EC6D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599661"/>
          </a:xfrm>
        </p:spPr>
        <p:txBody>
          <a:bodyPr>
            <a:normAutofit fontScale="90000"/>
          </a:bodyPr>
          <a:lstStyle/>
          <a:p>
            <a:r>
              <a:rPr lang="en-US" dirty="0"/>
              <a:t>Contents of topic: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E1BCCA-1677-41A5-A04A-E4DDC89EFA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285461"/>
            <a:ext cx="9601200" cy="458193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Discovery </a:t>
            </a:r>
          </a:p>
          <a:p>
            <a:r>
              <a:rPr lang="en-US" dirty="0"/>
              <a:t>History </a:t>
            </a:r>
          </a:p>
          <a:p>
            <a:r>
              <a:rPr lang="en-US" dirty="0"/>
              <a:t>General characteristics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Definition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Structure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Size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Shape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Arrangement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Habitat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Nutrition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Growth and reproduction 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32078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76D1AC-5105-45CE-91FC-72CDC6CC9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64704"/>
          </a:xfrm>
        </p:spPr>
        <p:txBody>
          <a:bodyPr/>
          <a:lstStyle/>
          <a:p>
            <a:r>
              <a:rPr lang="en-US" dirty="0"/>
              <a:t>Reference: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C4B801-3AB4-42C9-AC5D-184801D5A9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09530"/>
            <a:ext cx="9601200" cy="4157870"/>
          </a:xfrm>
        </p:spPr>
        <p:txBody>
          <a:bodyPr/>
          <a:lstStyle/>
          <a:p>
            <a:r>
              <a:rPr lang="en-US" b="0" i="0" dirty="0">
                <a:solidFill>
                  <a:srgbClr val="006621"/>
                </a:solidFill>
                <a:effectLst/>
                <a:latin typeface="Roboto"/>
              </a:rPr>
              <a:t>guidancecorner.com/bacteria/</a:t>
            </a:r>
          </a:p>
          <a:p>
            <a:r>
              <a:rPr lang="en-US" b="0" i="0" dirty="0">
                <a:solidFill>
                  <a:srgbClr val="006621"/>
                </a:solidFill>
                <a:effectLst/>
                <a:latin typeface="Roboto"/>
              </a:rPr>
              <a:t>microbiologynote.com/what-is-bacteria</a:t>
            </a:r>
          </a:p>
          <a:p>
            <a:r>
              <a:rPr lang="en-US" b="0" i="0" dirty="0">
                <a:solidFill>
                  <a:srgbClr val="006621"/>
                </a:solidFill>
                <a:effectLst/>
                <a:latin typeface="Roboto"/>
              </a:rPr>
              <a:t>aramedicsworld.com/bacteriology-notes/structure-of-bacteria/medical-parame</a:t>
            </a:r>
          </a:p>
          <a:p>
            <a:r>
              <a:rPr lang="en-US" b="0" i="0" dirty="0">
                <a:solidFill>
                  <a:srgbClr val="006621"/>
                </a:solidFill>
                <a:effectLst/>
                <a:latin typeface="Roboto"/>
              </a:rPr>
              <a:t>www.britannica.com/science/bacteria/Evolution-of-bacteria</a:t>
            </a:r>
          </a:p>
        </p:txBody>
      </p:sp>
    </p:spTree>
    <p:extLst>
      <p:ext uri="{BB962C8B-B14F-4D97-AF65-F5344CB8AC3E}">
        <p14:creationId xmlns:p14="http://schemas.microsoft.com/office/powerpoint/2010/main" val="2977786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86719-78D4-43FE-A0D7-DA1A85081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44217"/>
          </a:xfrm>
        </p:spPr>
        <p:txBody>
          <a:bodyPr>
            <a:normAutofit/>
          </a:bodyPr>
          <a:lstStyle/>
          <a:p>
            <a:r>
              <a:rPr lang="en-US" sz="2800" b="1" u="sng" dirty="0"/>
              <a:t>Discovery: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B0FC23-EDB3-405B-8811-08E994EDC4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30017"/>
            <a:ext cx="9601200" cy="4068418"/>
          </a:xfrm>
        </p:spPr>
        <p:txBody>
          <a:bodyPr/>
          <a:lstStyle/>
          <a:p>
            <a:r>
              <a:rPr lang="en-US" b="0" i="0" dirty="0">
                <a:solidFill>
                  <a:srgbClr val="111111"/>
                </a:solidFill>
                <a:effectLst/>
                <a:latin typeface="Roboto"/>
              </a:rPr>
              <a:t> The discovery of bacteria depends on the invention of microscope.</a:t>
            </a:r>
          </a:p>
          <a:p>
            <a:r>
              <a:rPr lang="en-US" b="0" i="0" dirty="0">
                <a:solidFill>
                  <a:srgbClr val="111111"/>
                </a:solidFill>
                <a:effectLst/>
                <a:latin typeface="Roboto"/>
              </a:rPr>
              <a:t> After the invention of microscope, following scientists played their role in its discovery.</a:t>
            </a:r>
          </a:p>
          <a:p>
            <a:r>
              <a:rPr lang="en-US" b="0" i="0" dirty="0">
                <a:solidFill>
                  <a:srgbClr val="111111"/>
                </a:solidFill>
                <a:effectLst/>
                <a:latin typeface="Roboto"/>
              </a:rPr>
              <a:t> </a:t>
            </a:r>
            <a:r>
              <a:rPr lang="en-US" b="1" i="0" u="sng" dirty="0">
                <a:solidFill>
                  <a:srgbClr val="111111"/>
                </a:solidFill>
                <a:effectLst/>
                <a:latin typeface="Roboto"/>
              </a:rPr>
              <a:t>Antone Van Leeuwenhoek. </a:t>
            </a:r>
          </a:p>
          <a:p>
            <a:r>
              <a:rPr lang="en-US" b="0" i="0" dirty="0">
                <a:solidFill>
                  <a:srgbClr val="111111"/>
                </a:solidFill>
                <a:effectLst/>
                <a:latin typeface="Roboto"/>
              </a:rPr>
              <a:t>Leeuwenhoek was the first scientist who observed microbes in </a:t>
            </a:r>
            <a:r>
              <a:rPr lang="en-US" b="0" i="0" u="sng" dirty="0">
                <a:solidFill>
                  <a:srgbClr val="111111"/>
                </a:solidFill>
                <a:effectLst/>
                <a:latin typeface="Roboto"/>
              </a:rPr>
              <a:t>1673.</a:t>
            </a:r>
          </a:p>
          <a:p>
            <a:r>
              <a:rPr lang="en-US" b="0" i="0" dirty="0">
                <a:solidFill>
                  <a:srgbClr val="111111"/>
                </a:solidFill>
                <a:effectLst/>
                <a:latin typeface="Roboto"/>
              </a:rPr>
              <a:t> He was called as the “father of microbiology”.</a:t>
            </a:r>
          </a:p>
          <a:p>
            <a:r>
              <a:rPr lang="en-US" b="0" i="0" dirty="0">
                <a:solidFill>
                  <a:srgbClr val="111111"/>
                </a:solidFill>
                <a:effectLst/>
                <a:latin typeface="Roboto"/>
              </a:rPr>
              <a:t>These microbes were bacteria and protozoa. </a:t>
            </a:r>
          </a:p>
          <a:p>
            <a:r>
              <a:rPr lang="en-US" b="0" i="0" dirty="0">
                <a:solidFill>
                  <a:srgbClr val="111111"/>
                </a:solidFill>
                <a:effectLst/>
                <a:latin typeface="Roboto"/>
              </a:rPr>
              <a:t>He used simple microscope to describe them.</a:t>
            </a:r>
          </a:p>
          <a:p>
            <a:r>
              <a:rPr lang="en-US" dirty="0">
                <a:solidFill>
                  <a:srgbClr val="111111"/>
                </a:solidFill>
                <a:latin typeface="Roboto"/>
              </a:rPr>
              <a:t>He named these particles “</a:t>
            </a:r>
            <a:r>
              <a:rPr lang="en-US" b="1" dirty="0">
                <a:solidFill>
                  <a:srgbClr val="111111"/>
                </a:solidFill>
                <a:latin typeface="Roboto"/>
              </a:rPr>
              <a:t>ani molecules”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93132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D6978-95A9-4AB7-A4FD-4E181F784D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71939"/>
          </a:xfrm>
        </p:spPr>
        <p:txBody>
          <a:bodyPr/>
          <a:lstStyle/>
          <a:p>
            <a:r>
              <a:rPr lang="en-US" dirty="0"/>
              <a:t>Continue…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3E09BD-AF2E-40C5-9ABD-6C8345CC2C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57739"/>
            <a:ext cx="9601200" cy="4409661"/>
          </a:xfrm>
        </p:spPr>
        <p:txBody>
          <a:bodyPr>
            <a:normAutofit/>
          </a:bodyPr>
          <a:lstStyle/>
          <a:p>
            <a:r>
              <a:rPr lang="en-US" b="1" u="sng" dirty="0"/>
              <a:t>Christian Gottfried Ehrenberg:</a:t>
            </a:r>
          </a:p>
          <a:p>
            <a:r>
              <a:rPr lang="en-US" dirty="0"/>
              <a:t>In </a:t>
            </a:r>
            <a:r>
              <a:rPr lang="en-US" b="1" dirty="0"/>
              <a:t>1938,</a:t>
            </a:r>
            <a:r>
              <a:rPr lang="en-US" dirty="0"/>
              <a:t> a German naturalist gave the proper name to these particles as “bacteria”.</a:t>
            </a:r>
          </a:p>
          <a:p>
            <a:r>
              <a:rPr lang="en-US" dirty="0"/>
              <a:t>This term bacteria derived from the Latin word “Bacterium”.</a:t>
            </a:r>
          </a:p>
          <a:p>
            <a:r>
              <a:rPr lang="en-US" dirty="0"/>
              <a:t>Also from the Greek word “ bacterion”.</a:t>
            </a:r>
          </a:p>
          <a:p>
            <a:r>
              <a:rPr lang="en-US" sz="2800" b="1" u="sng" dirty="0">
                <a:solidFill>
                  <a:srgbClr val="111111"/>
                </a:solidFill>
                <a:latin typeface="Franklin Gothic Book" panose="020B0503020102020204" pitchFamily="34" charset="0"/>
              </a:rPr>
              <a:t>H</a:t>
            </a:r>
            <a:r>
              <a:rPr lang="en-US" sz="2800" b="1" i="0" u="sng" dirty="0">
                <a:solidFill>
                  <a:srgbClr val="111111"/>
                </a:solidFill>
                <a:effectLst/>
                <a:latin typeface="Franklin Gothic Book" panose="020B0503020102020204" pitchFamily="34" charset="0"/>
              </a:rPr>
              <a:t>istory </a:t>
            </a:r>
          </a:p>
          <a:p>
            <a:r>
              <a:rPr lang="en-US" b="0" i="0" dirty="0">
                <a:solidFill>
                  <a:srgbClr val="111111"/>
                </a:solidFill>
                <a:effectLst/>
                <a:latin typeface="Franklin Gothic Book" panose="020B0503020102020204" pitchFamily="34" charset="0"/>
              </a:rPr>
              <a:t>Bacteria have existed from very early in the history of life on Earth.</a:t>
            </a:r>
          </a:p>
          <a:p>
            <a:r>
              <a:rPr lang="en-US" b="0" i="0" dirty="0">
                <a:solidFill>
                  <a:srgbClr val="111111"/>
                </a:solidFill>
                <a:effectLst/>
                <a:latin typeface="Franklin Gothic Book" panose="020B0503020102020204" pitchFamily="34" charset="0"/>
              </a:rPr>
              <a:t>Bacteria fossils discovered in rocks date from at least the Devonian Period (419.2 million to 358.9 million years ago),</a:t>
            </a:r>
          </a:p>
          <a:p>
            <a:r>
              <a:rPr lang="en-US" b="0" i="0" dirty="0">
                <a:solidFill>
                  <a:srgbClr val="111111"/>
                </a:solidFill>
                <a:effectLst/>
                <a:latin typeface="Franklin Gothic Book" panose="020B0503020102020204" pitchFamily="34" charset="0"/>
              </a:rPr>
              <a:t>Some are the arguments that bacteria have been present since early Precambrian time, about 3.5 billion years ago.</a:t>
            </a:r>
            <a:endParaRPr lang="en-US" b="0" i="0" dirty="0">
              <a:solidFill>
                <a:srgbClr val="444444"/>
              </a:solidFill>
              <a:effectLst/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943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8A5B04-7B8F-4701-BDFE-FEE1C66BE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71939"/>
          </a:xfrm>
        </p:spPr>
        <p:txBody>
          <a:bodyPr>
            <a:normAutofit/>
          </a:bodyPr>
          <a:lstStyle/>
          <a:p>
            <a:r>
              <a:rPr lang="en-US" sz="3600" b="1" u="sng" dirty="0"/>
              <a:t>General features of bacteria: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64E874-1093-4CD5-9063-AD57D8B2FE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57739"/>
            <a:ext cx="9601200" cy="4409661"/>
          </a:xfrm>
        </p:spPr>
        <p:txBody>
          <a:bodyPr>
            <a:normAutofit/>
          </a:bodyPr>
          <a:lstStyle/>
          <a:p>
            <a:r>
              <a:rPr lang="en-US" b="1" i="0" u="sng" dirty="0">
                <a:solidFill>
                  <a:srgbClr val="0A0A0A"/>
                </a:solidFill>
                <a:effectLst/>
                <a:latin typeface="PT Serif"/>
              </a:rPr>
              <a:t>Definition:</a:t>
            </a:r>
          </a:p>
          <a:p>
            <a:r>
              <a:rPr lang="en-US" b="0" i="0" dirty="0">
                <a:solidFill>
                  <a:srgbClr val="0A0A0A"/>
                </a:solidFill>
                <a:effectLst/>
                <a:latin typeface="PT Serif"/>
              </a:rPr>
              <a:t>Bacteria are referred to as microscopic, single-celled organisms which exist in their millions, in every environment, both inside and outside other organisms.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A0A0A"/>
                </a:solidFill>
                <a:latin typeface="PT Serif"/>
              </a:rPr>
              <a:t>B</a:t>
            </a:r>
            <a:r>
              <a:rPr lang="en-US" b="0" i="0" dirty="0">
                <a:solidFill>
                  <a:srgbClr val="0A0A0A"/>
                </a:solidFill>
                <a:effectLst/>
                <a:latin typeface="PT Serif"/>
              </a:rPr>
              <a:t>acteria belong to the prokaryotic domain.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sng" dirty="0">
                <a:solidFill>
                  <a:srgbClr val="0A0A0A"/>
                </a:solidFill>
                <a:effectLst/>
                <a:latin typeface="PT Serif"/>
              </a:rPr>
              <a:t>Shapes: </a:t>
            </a:r>
            <a:r>
              <a:rPr lang="en-US" b="0" i="0" dirty="0">
                <a:solidFill>
                  <a:srgbClr val="0A0A0A"/>
                </a:solidFill>
                <a:effectLst/>
                <a:latin typeface="PT Serif"/>
              </a:rPr>
              <a:t>They have various shapes such as: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A0A0A"/>
                </a:solidFill>
                <a:effectLst/>
                <a:latin typeface="PT Serif"/>
              </a:rPr>
              <a:t> spherical (cocci), (bacilli),</a:t>
            </a:r>
            <a:r>
              <a:rPr lang="en-US" dirty="0">
                <a:solidFill>
                  <a:srgbClr val="0A0A0A"/>
                </a:solidFill>
                <a:latin typeface="PT Serif"/>
              </a:rPr>
              <a:t> </a:t>
            </a:r>
            <a:r>
              <a:rPr lang="en-US" b="0" i="0" dirty="0">
                <a:solidFill>
                  <a:srgbClr val="0A0A0A"/>
                </a:solidFill>
                <a:effectLst/>
                <a:latin typeface="PT Serif"/>
              </a:rPr>
              <a:t>spiral (spirilla), comma (vibrio), corkscrew (spirochetes).</a:t>
            </a:r>
            <a:endParaRPr lang="en-US" b="1" i="0" u="sng" dirty="0">
              <a:solidFill>
                <a:srgbClr val="0A0A0A"/>
              </a:solidFill>
              <a:effectLst/>
              <a:latin typeface="PT Serif"/>
            </a:endParaRPr>
          </a:p>
          <a:p>
            <a:r>
              <a:rPr lang="en-US" b="0" i="0" dirty="0">
                <a:solidFill>
                  <a:srgbClr val="0A0A0A"/>
                </a:solidFill>
                <a:effectLst/>
                <a:latin typeface="PT Serif"/>
              </a:rPr>
              <a:t>They can be found in soil, water, acidic hot springs, radioactive waste, and the deep biosphere of the earth’s crust.</a:t>
            </a:r>
          </a:p>
        </p:txBody>
      </p:sp>
    </p:spTree>
    <p:extLst>
      <p:ext uri="{BB962C8B-B14F-4D97-AF65-F5344CB8AC3E}">
        <p14:creationId xmlns:p14="http://schemas.microsoft.com/office/powerpoint/2010/main" val="39757652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88CFE-36BF-4C38-AF31-695129776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652670"/>
          </a:xfrm>
        </p:spPr>
        <p:txBody>
          <a:bodyPr>
            <a:normAutofit/>
          </a:bodyPr>
          <a:lstStyle/>
          <a:p>
            <a:r>
              <a:rPr lang="en-US" sz="3600" b="1" dirty="0"/>
              <a:t>Continue….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97CF20-42A8-4585-A039-9A3BC63B42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338470"/>
            <a:ext cx="9601200" cy="452893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endParaRPr lang="en-US" b="1" i="0" u="sng" dirty="0">
              <a:solidFill>
                <a:srgbClr val="0A0A0A"/>
              </a:solidFill>
              <a:effectLst/>
              <a:latin typeface="PT Serif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A0A0A"/>
                </a:solidFill>
                <a:effectLst/>
                <a:latin typeface="PT Serif"/>
              </a:rPr>
              <a:t>Bacteria can be found in both </a:t>
            </a:r>
            <a:r>
              <a:rPr lang="en-US" b="0" i="0" u="sng" dirty="0">
                <a:solidFill>
                  <a:srgbClr val="0A0A0A"/>
                </a:solidFill>
                <a:effectLst/>
                <a:latin typeface="PT Serif"/>
              </a:rPr>
              <a:t>symbiotic and parasitic </a:t>
            </a:r>
            <a:r>
              <a:rPr lang="en-US" b="0" i="0" dirty="0">
                <a:solidFill>
                  <a:srgbClr val="0A0A0A"/>
                </a:solidFill>
                <a:effectLst/>
                <a:latin typeface="PT Serif"/>
              </a:rPr>
              <a:t>relationships with plants and animals.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A0A0A"/>
                </a:solidFill>
                <a:effectLst/>
                <a:latin typeface="PT Serif"/>
              </a:rPr>
              <a:t>The biology where we study about bacteria is called bacteriology, which is a branch of microbiology.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A0A0A"/>
                </a:solidFill>
                <a:effectLst/>
                <a:latin typeface="PT Serif"/>
              </a:rPr>
              <a:t>All bacterial species are not harmful some of them are beneficial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u="sng" dirty="0">
                <a:solidFill>
                  <a:srgbClr val="0A0A0A"/>
                </a:solidFill>
                <a:effectLst/>
                <a:latin typeface="PT Serif"/>
              </a:rPr>
              <a:t>for example,</a:t>
            </a:r>
            <a:r>
              <a:rPr lang="en-US" b="0" i="0" dirty="0">
                <a:solidFill>
                  <a:srgbClr val="0A0A0A"/>
                </a:solidFill>
                <a:effectLst/>
                <a:latin typeface="PT Serif"/>
              </a:rPr>
              <a:t> they help in the synthesis of vitamin B12 and also play an important role in the </a:t>
            </a:r>
            <a:r>
              <a:rPr lang="en-US" b="0" i="0" u="sng" dirty="0">
                <a:solidFill>
                  <a:srgbClr val="0A0A0A"/>
                </a:solidFill>
                <a:effectLst/>
                <a:latin typeface="PT Serif"/>
              </a:rPr>
              <a:t>fixation of nitrogen </a:t>
            </a:r>
            <a:r>
              <a:rPr lang="en-US" b="0" i="0" dirty="0">
                <a:solidFill>
                  <a:srgbClr val="0A0A0A"/>
                </a:solidFill>
                <a:effectLst/>
                <a:latin typeface="PT Serif"/>
              </a:rPr>
              <a:t>from the atmosphere.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A0A0A"/>
                </a:solidFill>
                <a:effectLst/>
                <a:latin typeface="PT Serif"/>
              </a:rPr>
              <a:t>In the animal body, the </a:t>
            </a:r>
            <a:r>
              <a:rPr lang="en-US" b="0" i="0" u="sng" dirty="0">
                <a:solidFill>
                  <a:srgbClr val="0A0A0A"/>
                </a:solidFill>
                <a:effectLst/>
                <a:latin typeface="PT Serif"/>
              </a:rPr>
              <a:t>largest number </a:t>
            </a:r>
            <a:r>
              <a:rPr lang="en-US" b="0" i="0" dirty="0">
                <a:solidFill>
                  <a:srgbClr val="0A0A0A"/>
                </a:solidFill>
                <a:effectLst/>
                <a:latin typeface="PT Serif"/>
              </a:rPr>
              <a:t>of bacterial cells can be found in </a:t>
            </a:r>
            <a:r>
              <a:rPr lang="en-US" b="0" i="0" u="sng" dirty="0">
                <a:solidFill>
                  <a:srgbClr val="0A0A0A"/>
                </a:solidFill>
                <a:effectLst/>
                <a:latin typeface="PT Serif"/>
              </a:rPr>
              <a:t>the gut and skin.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663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800C1-A07E-415C-A42B-83D156781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77957"/>
          </a:xfrm>
        </p:spPr>
        <p:txBody>
          <a:bodyPr>
            <a:normAutofit/>
          </a:bodyPr>
          <a:lstStyle/>
          <a:p>
            <a:r>
              <a:rPr lang="en-US" sz="3200" b="1" u="sng" dirty="0"/>
              <a:t>Structure of bacteria: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B54BAB-755F-43D4-9588-D0A43C52A0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56522"/>
            <a:ext cx="9601200" cy="4210878"/>
          </a:xfrm>
        </p:spPr>
        <p:txBody>
          <a:bodyPr>
            <a:normAutofit fontScale="92500" lnSpcReduction="20000"/>
          </a:bodyPr>
          <a:lstStyle/>
          <a:p>
            <a:r>
              <a:rPr lang="en-US" b="0" i="0" dirty="0">
                <a:solidFill>
                  <a:srgbClr val="111111"/>
                </a:solidFill>
                <a:effectLst/>
                <a:latin typeface="Roboto"/>
              </a:rPr>
              <a:t>A typical structure of bacteria is as follows:</a:t>
            </a:r>
          </a:p>
          <a:p>
            <a:r>
              <a:rPr lang="en-US" b="0" i="0" dirty="0">
                <a:solidFill>
                  <a:srgbClr val="111111"/>
                </a:solidFill>
                <a:effectLst/>
                <a:latin typeface="Roboto"/>
              </a:rPr>
              <a:t> 1.) A rigid cell wall. </a:t>
            </a:r>
          </a:p>
          <a:p>
            <a:r>
              <a:rPr lang="en-US" b="0" i="0" dirty="0">
                <a:solidFill>
                  <a:srgbClr val="111111"/>
                </a:solidFill>
                <a:effectLst/>
                <a:latin typeface="Roboto"/>
              </a:rPr>
              <a:t>2.) A cytoplasmic or plasma membrane (below the cell wall)</a:t>
            </a:r>
          </a:p>
          <a:p>
            <a:r>
              <a:rPr lang="en-US" b="0" i="0" dirty="0">
                <a:solidFill>
                  <a:srgbClr val="111111"/>
                </a:solidFill>
                <a:effectLst/>
                <a:latin typeface="Roboto"/>
              </a:rPr>
              <a:t> Components of the cell interior – Inside the cell envelope, </a:t>
            </a:r>
          </a:p>
          <a:p>
            <a:r>
              <a:rPr lang="en-US" dirty="0">
                <a:solidFill>
                  <a:srgbClr val="111111"/>
                </a:solidFill>
                <a:latin typeface="Roboto"/>
              </a:rPr>
              <a:t>Bacterial flagellum</a:t>
            </a:r>
            <a:endParaRPr lang="en-US" b="0" i="0" dirty="0">
              <a:solidFill>
                <a:srgbClr val="111111"/>
              </a:solidFill>
              <a:effectLst/>
              <a:latin typeface="Roboto"/>
            </a:endParaRPr>
          </a:p>
          <a:p>
            <a:r>
              <a:rPr lang="en-US" b="0" i="0" dirty="0">
                <a:solidFill>
                  <a:srgbClr val="111111"/>
                </a:solidFill>
                <a:effectLst/>
                <a:latin typeface="Roboto"/>
              </a:rPr>
              <a:t>there is protoplasm consists of the cytoplasm and cytoplasmic inclusions such as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111111"/>
                </a:solidFill>
                <a:effectLst/>
                <a:latin typeface="Roboto"/>
              </a:rPr>
              <a:t>Ribosomes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111111"/>
                </a:solidFill>
                <a:effectLst/>
                <a:latin typeface="Roboto"/>
              </a:rPr>
              <a:t>Mesosomes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111111"/>
                </a:solidFill>
                <a:effectLst/>
                <a:latin typeface="Roboto"/>
              </a:rPr>
              <a:t>Granules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111111"/>
                </a:solidFill>
                <a:effectLst/>
                <a:latin typeface="Roboto"/>
              </a:rPr>
              <a:t>Vacuoles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111111"/>
                </a:solidFill>
                <a:effectLst/>
                <a:latin typeface="Roboto"/>
              </a:rPr>
              <a:t>the nuclear body.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7196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2C317B-F2F5-4458-9018-9927CE11B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64704"/>
          </a:xfrm>
        </p:spPr>
        <p:txBody>
          <a:bodyPr/>
          <a:lstStyle/>
          <a:p>
            <a:r>
              <a:rPr lang="en-US" dirty="0"/>
              <a:t>Diagram: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A2F7C6E-1285-4D4D-B0B0-742AFA2E3E5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2751" y="1550988"/>
            <a:ext cx="6138897" cy="4316412"/>
          </a:xfrm>
        </p:spPr>
      </p:pic>
    </p:spTree>
    <p:extLst>
      <p:ext uri="{BB962C8B-B14F-4D97-AF65-F5344CB8AC3E}">
        <p14:creationId xmlns:p14="http://schemas.microsoft.com/office/powerpoint/2010/main" val="20787813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505BF-1AEE-4952-9EA9-18C70CD5E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71939"/>
          </a:xfrm>
        </p:spPr>
        <p:txBody>
          <a:bodyPr>
            <a:normAutofit/>
          </a:bodyPr>
          <a:lstStyle/>
          <a:p>
            <a:r>
              <a:rPr lang="en-US" sz="3600" b="1" u="sng" dirty="0"/>
              <a:t>Size of bacteria: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E59807-D6AD-4AEC-8088-3E75E84CF8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57739"/>
            <a:ext cx="9601200" cy="4409661"/>
          </a:xfrm>
        </p:spPr>
        <p:txBody>
          <a:bodyPr>
            <a:normAutofit lnSpcReduction="10000"/>
          </a:bodyPr>
          <a:lstStyle/>
          <a:p>
            <a:pPr algn="l"/>
            <a:r>
              <a:rPr lang="en-US" b="0" i="0" dirty="0">
                <a:solidFill>
                  <a:srgbClr val="292929"/>
                </a:solidFill>
                <a:effectLst/>
                <a:latin typeface="PT Serif"/>
              </a:rPr>
              <a:t>The primary unit we used to measure the size of a bacterial cell is </a:t>
            </a:r>
            <a:r>
              <a:rPr lang="en-US" b="1" i="0" dirty="0">
                <a:solidFill>
                  <a:srgbClr val="292929"/>
                </a:solidFill>
                <a:effectLst/>
                <a:latin typeface="PT Serif"/>
              </a:rPr>
              <a:t>micron </a:t>
            </a:r>
            <a:r>
              <a:rPr lang="en-US" b="0" i="0" dirty="0">
                <a:solidFill>
                  <a:srgbClr val="292929"/>
                </a:solidFill>
                <a:effectLst/>
                <a:latin typeface="PT Serif"/>
              </a:rPr>
              <a:t>(micrometer). </a:t>
            </a:r>
          </a:p>
          <a:p>
            <a:pPr algn="l"/>
            <a:r>
              <a:rPr lang="en-US" b="0" i="0" dirty="0">
                <a:solidFill>
                  <a:srgbClr val="292929"/>
                </a:solidFill>
                <a:effectLst/>
                <a:latin typeface="PT Serif"/>
              </a:rPr>
              <a:t>Where </a:t>
            </a:r>
            <a:r>
              <a:rPr lang="en-US" dirty="0">
                <a:solidFill>
                  <a:srgbClr val="292929"/>
                </a:solidFill>
                <a:latin typeface="PT Serif"/>
              </a:rPr>
              <a:t>1 </a:t>
            </a:r>
            <a:r>
              <a:rPr lang="en-US" b="0" i="0" dirty="0">
                <a:solidFill>
                  <a:srgbClr val="292929"/>
                </a:solidFill>
                <a:effectLst/>
                <a:latin typeface="PT Serif"/>
              </a:rPr>
              <a:t>micrometer (um) is one-thousandth of a millimeter. </a:t>
            </a:r>
          </a:p>
          <a:p>
            <a:pPr algn="l"/>
            <a:r>
              <a:rPr lang="en-US" b="0" i="0" dirty="0">
                <a:solidFill>
                  <a:srgbClr val="292929"/>
                </a:solidFill>
                <a:effectLst/>
                <a:latin typeface="PT Serif"/>
              </a:rPr>
              <a:t>The average size of a bacteria is varied between </a:t>
            </a:r>
            <a:r>
              <a:rPr lang="en-US" b="0" i="0" u="sng" dirty="0">
                <a:solidFill>
                  <a:srgbClr val="292929"/>
                </a:solidFill>
                <a:effectLst/>
                <a:latin typeface="PT Serif"/>
              </a:rPr>
              <a:t>0.2 and 2.0 um.</a:t>
            </a:r>
          </a:p>
          <a:p>
            <a:pPr algn="l"/>
            <a:r>
              <a:rPr lang="en-US" b="0" i="0" dirty="0">
                <a:solidFill>
                  <a:srgbClr val="292929"/>
                </a:solidFill>
                <a:effectLst/>
                <a:latin typeface="PT Serif"/>
              </a:rPr>
              <a:t>The resolution limit of our eyes (Naked eye) is between 100 and 200 um, which is about the diameter of our hair. </a:t>
            </a:r>
          </a:p>
          <a:p>
            <a:pPr algn="l"/>
            <a:r>
              <a:rPr lang="en-US" b="0" i="0" dirty="0">
                <a:solidFill>
                  <a:srgbClr val="292929"/>
                </a:solidFill>
                <a:effectLst/>
                <a:latin typeface="PT Serif"/>
              </a:rPr>
              <a:t>Whereas, a bacterial cell’s size varies between </a:t>
            </a:r>
            <a:r>
              <a:rPr lang="en-US" b="0" i="0" u="sng" dirty="0">
                <a:solidFill>
                  <a:srgbClr val="292929"/>
                </a:solidFill>
                <a:effectLst/>
                <a:latin typeface="PT Serif"/>
              </a:rPr>
              <a:t>0.2 and 2.0 micrometers (diameter).</a:t>
            </a:r>
          </a:p>
          <a:p>
            <a:pPr algn="l"/>
            <a:r>
              <a:rPr lang="en-US" b="0" i="0" dirty="0">
                <a:solidFill>
                  <a:srgbClr val="292929"/>
                </a:solidFill>
                <a:effectLst/>
                <a:latin typeface="PT Serif"/>
              </a:rPr>
              <a:t>However, there are few bacteria that hold this to range between 1 and 10 micrometers.</a:t>
            </a:r>
            <a:endParaRPr lang="en-US" b="0" i="0" u="sng" dirty="0">
              <a:solidFill>
                <a:srgbClr val="292929"/>
              </a:solidFill>
              <a:effectLst/>
              <a:latin typeface="PT Serif"/>
            </a:endParaRPr>
          </a:p>
          <a:p>
            <a:r>
              <a:rPr lang="en-US" b="0" i="0" dirty="0">
                <a:solidFill>
                  <a:srgbClr val="0A0A0A"/>
                </a:solidFill>
                <a:effectLst/>
                <a:latin typeface="PT Serif"/>
              </a:rPr>
              <a:t>The size range of the smallest bacteria is between 0.2 and 0.5um (200 to 500 nanometers)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8708868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165</TotalTime>
  <Words>1368</Words>
  <Application>Microsoft Office PowerPoint</Application>
  <PresentationFormat>Widescreen</PresentationFormat>
  <Paragraphs>140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Crop</vt:lpstr>
      <vt:lpstr>  Bacteriology and virology    </vt:lpstr>
      <vt:lpstr>Contents of topic:</vt:lpstr>
      <vt:lpstr>Discovery:</vt:lpstr>
      <vt:lpstr>Continue…</vt:lpstr>
      <vt:lpstr>General features of bacteria:</vt:lpstr>
      <vt:lpstr>Continue….</vt:lpstr>
      <vt:lpstr>Structure of bacteria:</vt:lpstr>
      <vt:lpstr>Diagram:</vt:lpstr>
      <vt:lpstr>Size of bacteria:</vt:lpstr>
      <vt:lpstr>Size of bacteria:</vt:lpstr>
      <vt:lpstr>Shapes of bacteria:</vt:lpstr>
      <vt:lpstr>Shapes of bacteria</vt:lpstr>
      <vt:lpstr>Arrangement of bacterial cell:</vt:lpstr>
      <vt:lpstr>Habitat of bacteria:</vt:lpstr>
      <vt:lpstr>Continue…</vt:lpstr>
      <vt:lpstr>Nutrition of bacteria:</vt:lpstr>
      <vt:lpstr>Continue…..</vt:lpstr>
      <vt:lpstr>Continue…</vt:lpstr>
      <vt:lpstr>Continue….</vt:lpstr>
      <vt:lpstr>Reference: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Bacteriology and virology</dc:title>
  <dc:creator>SOFTAGE</dc:creator>
  <cp:lastModifiedBy>ranahammad7242@gmail.com</cp:lastModifiedBy>
  <cp:revision>19</cp:revision>
  <dcterms:created xsi:type="dcterms:W3CDTF">2020-11-15T19:08:28Z</dcterms:created>
  <dcterms:modified xsi:type="dcterms:W3CDTF">2020-11-21T09:53:10Z</dcterms:modified>
</cp:coreProperties>
</file>