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934E2682-0070-4D36-A7EB-046E746794C9}" type="datetimeFigureOut">
              <a:rPr lang="en-US" smtClean="0"/>
              <a:t>5/6/2020</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2C5B6D2E-2AED-4D16-9234-2DF2BFA5845D}"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87964896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4E2682-0070-4D36-A7EB-046E746794C9}" type="datetimeFigureOut">
              <a:rPr lang="en-US" smtClean="0"/>
              <a:t>5/6/2020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5B6D2E-2AED-4D16-9234-2DF2BFA5845D}" type="slidenum">
              <a:rPr lang="en-US" smtClean="0"/>
              <a:t>‹#›</a:t>
            </a:fld>
            <a:endParaRPr lang="en-US"/>
          </a:p>
        </p:txBody>
      </p:sp>
    </p:spTree>
    <p:extLst>
      <p:ext uri="{BB962C8B-B14F-4D97-AF65-F5344CB8AC3E}">
        <p14:creationId xmlns:p14="http://schemas.microsoft.com/office/powerpoint/2010/main" val="2123093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4E2682-0070-4D36-A7EB-046E746794C9}" type="datetimeFigureOut">
              <a:rPr lang="en-US" smtClean="0"/>
              <a:t>5/6/2020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5B6D2E-2AED-4D16-9234-2DF2BFA5845D}" type="slidenum">
              <a:rPr lang="en-US" smtClean="0"/>
              <a:t>‹#›</a:t>
            </a:fld>
            <a:endParaRPr lang="en-US"/>
          </a:p>
        </p:txBody>
      </p:sp>
    </p:spTree>
    <p:extLst>
      <p:ext uri="{BB962C8B-B14F-4D97-AF65-F5344CB8AC3E}">
        <p14:creationId xmlns:p14="http://schemas.microsoft.com/office/powerpoint/2010/main" val="2672377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4E2682-0070-4D36-A7EB-046E746794C9}" type="datetimeFigureOut">
              <a:rPr lang="en-US" smtClean="0"/>
              <a:t>5/6/2020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5B6D2E-2AED-4D16-9234-2DF2BFA5845D}" type="slidenum">
              <a:rPr lang="en-US" smtClean="0"/>
              <a:t>‹#›</a:t>
            </a:fld>
            <a:endParaRPr lang="en-US"/>
          </a:p>
        </p:txBody>
      </p:sp>
    </p:spTree>
    <p:extLst>
      <p:ext uri="{BB962C8B-B14F-4D97-AF65-F5344CB8AC3E}">
        <p14:creationId xmlns:p14="http://schemas.microsoft.com/office/powerpoint/2010/main" val="1647488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934E2682-0070-4D36-A7EB-046E746794C9}" type="datetimeFigureOut">
              <a:rPr lang="en-US" smtClean="0"/>
              <a:t>5/6/2020</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2C5B6D2E-2AED-4D16-9234-2DF2BFA5845D}"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405536868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4E2682-0070-4D36-A7EB-046E746794C9}" type="datetimeFigureOut">
              <a:rPr lang="en-US" smtClean="0"/>
              <a:t>5/6/2020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5B6D2E-2AED-4D16-9234-2DF2BFA5845D}" type="slidenum">
              <a:rPr lang="en-US" smtClean="0"/>
              <a:t>‹#›</a:t>
            </a:fld>
            <a:endParaRPr lang="en-US"/>
          </a:p>
        </p:txBody>
      </p:sp>
    </p:spTree>
    <p:extLst>
      <p:ext uri="{BB962C8B-B14F-4D97-AF65-F5344CB8AC3E}">
        <p14:creationId xmlns:p14="http://schemas.microsoft.com/office/powerpoint/2010/main" val="508120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4E2682-0070-4D36-A7EB-046E746794C9}" type="datetimeFigureOut">
              <a:rPr lang="en-US" smtClean="0"/>
              <a:t>5/6/2020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5B6D2E-2AED-4D16-9234-2DF2BFA5845D}" type="slidenum">
              <a:rPr lang="en-US" smtClean="0"/>
              <a:t>‹#›</a:t>
            </a:fld>
            <a:endParaRPr lang="en-US"/>
          </a:p>
        </p:txBody>
      </p:sp>
    </p:spTree>
    <p:extLst>
      <p:ext uri="{BB962C8B-B14F-4D97-AF65-F5344CB8AC3E}">
        <p14:creationId xmlns:p14="http://schemas.microsoft.com/office/powerpoint/2010/main" val="661304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4E2682-0070-4D36-A7EB-046E746794C9}" type="datetimeFigureOut">
              <a:rPr lang="en-US" smtClean="0"/>
              <a:t>5/6/2020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5B6D2E-2AED-4D16-9234-2DF2BFA5845D}" type="slidenum">
              <a:rPr lang="en-US" smtClean="0"/>
              <a:t>‹#›</a:t>
            </a:fld>
            <a:endParaRPr lang="en-US"/>
          </a:p>
        </p:txBody>
      </p:sp>
    </p:spTree>
    <p:extLst>
      <p:ext uri="{BB962C8B-B14F-4D97-AF65-F5344CB8AC3E}">
        <p14:creationId xmlns:p14="http://schemas.microsoft.com/office/powerpoint/2010/main" val="2750258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4E2682-0070-4D36-A7EB-046E746794C9}" type="datetimeFigureOut">
              <a:rPr lang="en-US" smtClean="0"/>
              <a:t>5/6/2020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5B6D2E-2AED-4D16-9234-2DF2BFA5845D}" type="slidenum">
              <a:rPr lang="en-US" smtClean="0"/>
              <a:t>‹#›</a:t>
            </a:fld>
            <a:endParaRPr lang="en-US"/>
          </a:p>
        </p:txBody>
      </p:sp>
    </p:spTree>
    <p:extLst>
      <p:ext uri="{BB962C8B-B14F-4D97-AF65-F5344CB8AC3E}">
        <p14:creationId xmlns:p14="http://schemas.microsoft.com/office/powerpoint/2010/main" val="4042805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934E2682-0070-4D36-A7EB-046E746794C9}" type="datetimeFigureOut">
              <a:rPr lang="en-US" smtClean="0"/>
              <a:t>5/6/2020</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2C5B6D2E-2AED-4D16-9234-2DF2BFA5845D}"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33395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934E2682-0070-4D36-A7EB-046E746794C9}" type="datetimeFigureOut">
              <a:rPr lang="en-US" smtClean="0"/>
              <a:t>5/6/2020</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2C5B6D2E-2AED-4D16-9234-2DF2BFA5845D}"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26543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934E2682-0070-4D36-A7EB-046E746794C9}" type="datetimeFigureOut">
              <a:rPr lang="en-US" smtClean="0"/>
              <a:t>5/6/2020</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2C5B6D2E-2AED-4D16-9234-2DF2BFA5845D}"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799990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46668-FC36-4F5C-81CC-DD08F9E3DCF3}"/>
              </a:ext>
            </a:extLst>
          </p:cNvPr>
          <p:cNvSpPr>
            <a:spLocks noGrp="1"/>
          </p:cNvSpPr>
          <p:nvPr>
            <p:ph type="ctrTitle"/>
          </p:nvPr>
        </p:nvSpPr>
        <p:spPr/>
        <p:txBody>
          <a:bodyPr/>
          <a:lstStyle/>
          <a:p>
            <a:r>
              <a:rPr lang="en-US" dirty="0"/>
              <a:t>Barriers in Communication</a:t>
            </a:r>
          </a:p>
        </p:txBody>
      </p:sp>
      <p:sp>
        <p:nvSpPr>
          <p:cNvPr id="3" name="Subtitle 2">
            <a:extLst>
              <a:ext uri="{FF2B5EF4-FFF2-40B4-BE49-F238E27FC236}">
                <a16:creationId xmlns:a16="http://schemas.microsoft.com/office/drawing/2014/main" id="{8374B38C-1DB7-4E84-B71C-BD8A42684572}"/>
              </a:ext>
            </a:extLst>
          </p:cNvPr>
          <p:cNvSpPr>
            <a:spLocks noGrp="1"/>
          </p:cNvSpPr>
          <p:nvPr>
            <p:ph type="subTitle" idx="1"/>
          </p:nvPr>
        </p:nvSpPr>
        <p:spPr>
          <a:xfrm>
            <a:off x="11169748" y="2025748"/>
            <a:ext cx="142496" cy="962885"/>
          </a:xfrm>
        </p:spPr>
        <p:txBody>
          <a:bodyPr/>
          <a:lstStyle/>
          <a:p>
            <a:r>
              <a:rPr lang="en-US" dirty="0"/>
              <a:t>.</a:t>
            </a:r>
          </a:p>
        </p:txBody>
      </p:sp>
    </p:spTree>
    <p:extLst>
      <p:ext uri="{BB962C8B-B14F-4D97-AF65-F5344CB8AC3E}">
        <p14:creationId xmlns:p14="http://schemas.microsoft.com/office/powerpoint/2010/main" val="123473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D6FFD20-FBD2-4C04-BBE0-C8B6C455B76D}"/>
              </a:ext>
            </a:extLst>
          </p:cNvPr>
          <p:cNvSpPr>
            <a:spLocks noGrp="1"/>
          </p:cNvSpPr>
          <p:nvPr>
            <p:ph type="title"/>
          </p:nvPr>
        </p:nvSpPr>
        <p:spPr/>
        <p:txBody>
          <a:bodyPr/>
          <a:lstStyle/>
          <a:p>
            <a:pPr algn="ctr"/>
            <a:r>
              <a:rPr lang="en-US" dirty="0"/>
              <a:t>FACTORS CAUSING CULTURAL BARRIER</a:t>
            </a:r>
            <a:br>
              <a:rPr lang="en-US" dirty="0"/>
            </a:br>
            <a:endParaRPr lang="en-US" dirty="0"/>
          </a:p>
        </p:txBody>
      </p:sp>
      <p:sp>
        <p:nvSpPr>
          <p:cNvPr id="6" name="Content Placeholder 5">
            <a:extLst>
              <a:ext uri="{FF2B5EF4-FFF2-40B4-BE49-F238E27FC236}">
                <a16:creationId xmlns:a16="http://schemas.microsoft.com/office/drawing/2014/main" id="{E44EEB6A-659B-47C8-AD35-17F47DC11913}"/>
              </a:ext>
            </a:extLst>
          </p:cNvPr>
          <p:cNvSpPr>
            <a:spLocks noGrp="1"/>
          </p:cNvSpPr>
          <p:nvPr>
            <p:ph sz="half" idx="1"/>
          </p:nvPr>
        </p:nvSpPr>
        <p:spPr/>
        <p:txBody>
          <a:bodyPr/>
          <a:lstStyle/>
          <a:p>
            <a:r>
              <a:rPr lang="en-US" dirty="0"/>
              <a:t>Diversified cultural background.</a:t>
            </a:r>
          </a:p>
          <a:p>
            <a:r>
              <a:rPr lang="en-US" dirty="0"/>
              <a:t>Language and Accent.</a:t>
            </a:r>
          </a:p>
          <a:p>
            <a:r>
              <a:rPr lang="en-US" dirty="0"/>
              <a:t>Behavior and Nature.</a:t>
            </a:r>
          </a:p>
          <a:p>
            <a:r>
              <a:rPr lang="en-US" dirty="0"/>
              <a:t>Religion.</a:t>
            </a:r>
          </a:p>
        </p:txBody>
      </p:sp>
      <p:pic>
        <p:nvPicPr>
          <p:cNvPr id="8" name="Content Placeholder 7">
            <a:extLst>
              <a:ext uri="{FF2B5EF4-FFF2-40B4-BE49-F238E27FC236}">
                <a16:creationId xmlns:a16="http://schemas.microsoft.com/office/drawing/2014/main" id="{845DD536-A5C7-40FC-96B8-45C1D42CD107}"/>
              </a:ext>
            </a:extLst>
          </p:cNvPr>
          <p:cNvPicPr>
            <a:picLocks noGrp="1" noChangeAspect="1"/>
          </p:cNvPicPr>
          <p:nvPr>
            <p:ph sz="half" idx="2"/>
          </p:nvPr>
        </p:nvPicPr>
        <p:blipFill>
          <a:blip r:embed="rId2"/>
          <a:stretch>
            <a:fillRect/>
          </a:stretch>
        </p:blipFill>
        <p:spPr>
          <a:xfrm>
            <a:off x="5893443" y="2171700"/>
            <a:ext cx="5079358" cy="3388883"/>
          </a:xfrm>
          <a:prstGeom prst="rect">
            <a:avLst/>
          </a:prstGeom>
        </p:spPr>
      </p:pic>
    </p:spTree>
    <p:extLst>
      <p:ext uri="{BB962C8B-B14F-4D97-AF65-F5344CB8AC3E}">
        <p14:creationId xmlns:p14="http://schemas.microsoft.com/office/powerpoint/2010/main" val="2721286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339252B-ED99-4236-B6CB-238A531B7AF1}"/>
              </a:ext>
            </a:extLst>
          </p:cNvPr>
          <p:cNvSpPr>
            <a:spLocks noGrp="1"/>
          </p:cNvSpPr>
          <p:nvPr>
            <p:ph type="title"/>
          </p:nvPr>
        </p:nvSpPr>
        <p:spPr/>
        <p:txBody>
          <a:bodyPr/>
          <a:lstStyle/>
          <a:p>
            <a:r>
              <a:rPr lang="en-US" dirty="0"/>
              <a:t>HOW TO OVERCOME?</a:t>
            </a:r>
            <a:br>
              <a:rPr lang="en-US" dirty="0"/>
            </a:br>
            <a:endParaRPr lang="en-US" dirty="0"/>
          </a:p>
        </p:txBody>
      </p:sp>
      <p:sp>
        <p:nvSpPr>
          <p:cNvPr id="6" name="Content Placeholder 5">
            <a:extLst>
              <a:ext uri="{FF2B5EF4-FFF2-40B4-BE49-F238E27FC236}">
                <a16:creationId xmlns:a16="http://schemas.microsoft.com/office/drawing/2014/main" id="{227D715D-E79F-424F-9D03-0F1861706B28}"/>
              </a:ext>
            </a:extLst>
          </p:cNvPr>
          <p:cNvSpPr>
            <a:spLocks noGrp="1"/>
          </p:cNvSpPr>
          <p:nvPr>
            <p:ph idx="1"/>
          </p:nvPr>
        </p:nvSpPr>
        <p:spPr/>
        <p:txBody>
          <a:bodyPr/>
          <a:lstStyle/>
          <a:p>
            <a:r>
              <a:rPr lang="en-US" dirty="0"/>
              <a:t>Cross culture environment.</a:t>
            </a:r>
          </a:p>
          <a:p>
            <a:r>
              <a:rPr lang="en-US" dirty="0"/>
              <a:t>Have a thorough knowledge of your counterpart’s culture background.</a:t>
            </a:r>
          </a:p>
          <a:p>
            <a:r>
              <a:rPr lang="en-US" dirty="0"/>
              <a:t>Conduct effective communication workshop.</a:t>
            </a:r>
          </a:p>
          <a:p>
            <a:r>
              <a:rPr lang="en-US" dirty="0"/>
              <a:t>Work in groups and run frequent meeting</a:t>
            </a:r>
          </a:p>
        </p:txBody>
      </p:sp>
    </p:spTree>
    <p:extLst>
      <p:ext uri="{BB962C8B-B14F-4D97-AF65-F5344CB8AC3E}">
        <p14:creationId xmlns:p14="http://schemas.microsoft.com/office/powerpoint/2010/main" val="1916158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19F36-9517-4E38-BE56-3EF0B3D93EF0}"/>
              </a:ext>
            </a:extLst>
          </p:cNvPr>
          <p:cNvSpPr>
            <a:spLocks noGrp="1"/>
          </p:cNvSpPr>
          <p:nvPr>
            <p:ph type="title"/>
          </p:nvPr>
        </p:nvSpPr>
        <p:spPr/>
        <p:txBody>
          <a:bodyPr/>
          <a:lstStyle/>
          <a:p>
            <a:pPr algn="ctr"/>
            <a:r>
              <a:rPr lang="en-US" dirty="0"/>
              <a:t>LANGUAGE BARRIERS</a:t>
            </a:r>
            <a:br>
              <a:rPr lang="en-US" dirty="0"/>
            </a:br>
            <a:endParaRPr lang="en-US" dirty="0"/>
          </a:p>
        </p:txBody>
      </p:sp>
      <p:sp>
        <p:nvSpPr>
          <p:cNvPr id="3" name="Content Placeholder 2">
            <a:extLst>
              <a:ext uri="{FF2B5EF4-FFF2-40B4-BE49-F238E27FC236}">
                <a16:creationId xmlns:a16="http://schemas.microsoft.com/office/drawing/2014/main" id="{02BC580F-28D5-4056-A417-867F689723AC}"/>
              </a:ext>
            </a:extLst>
          </p:cNvPr>
          <p:cNvSpPr>
            <a:spLocks noGrp="1"/>
          </p:cNvSpPr>
          <p:nvPr>
            <p:ph sz="half" idx="1"/>
          </p:nvPr>
        </p:nvSpPr>
        <p:spPr/>
        <p:txBody>
          <a:bodyPr/>
          <a:lstStyle/>
          <a:p>
            <a:r>
              <a:rPr lang="en-US" dirty="0"/>
              <a:t>Inability to converse in a language that is known by both the sender and receiver is the greatest barrier to effective communication.</a:t>
            </a:r>
          </a:p>
          <a:p>
            <a:r>
              <a:rPr lang="en-US" dirty="0"/>
              <a:t>When a person uses inappropriate words while conversing or writing, it could lead to misunderstanding between the sender and a receiver.</a:t>
            </a:r>
          </a:p>
        </p:txBody>
      </p:sp>
      <p:pic>
        <p:nvPicPr>
          <p:cNvPr id="5" name="Content Placeholder 4">
            <a:extLst>
              <a:ext uri="{FF2B5EF4-FFF2-40B4-BE49-F238E27FC236}">
                <a16:creationId xmlns:a16="http://schemas.microsoft.com/office/drawing/2014/main" id="{64A0F88E-F6C2-41A7-8928-605F087F2C28}"/>
              </a:ext>
            </a:extLst>
          </p:cNvPr>
          <p:cNvPicPr>
            <a:picLocks noGrp="1" noChangeAspect="1"/>
          </p:cNvPicPr>
          <p:nvPr>
            <p:ph sz="half" idx="2"/>
          </p:nvPr>
        </p:nvPicPr>
        <p:blipFill>
          <a:blip r:embed="rId2"/>
          <a:stretch>
            <a:fillRect/>
          </a:stretch>
        </p:blipFill>
        <p:spPr>
          <a:xfrm>
            <a:off x="6096000" y="2171700"/>
            <a:ext cx="5079548" cy="3388784"/>
          </a:xfrm>
          <a:prstGeom prst="rect">
            <a:avLst/>
          </a:prstGeom>
        </p:spPr>
      </p:pic>
    </p:spTree>
    <p:extLst>
      <p:ext uri="{BB962C8B-B14F-4D97-AF65-F5344CB8AC3E}">
        <p14:creationId xmlns:p14="http://schemas.microsoft.com/office/powerpoint/2010/main" val="456321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60FEE-9FBC-4A06-9872-0F22CABD9BAC}"/>
              </a:ext>
            </a:extLst>
          </p:cNvPr>
          <p:cNvSpPr>
            <a:spLocks noGrp="1"/>
          </p:cNvSpPr>
          <p:nvPr>
            <p:ph type="title"/>
          </p:nvPr>
        </p:nvSpPr>
        <p:spPr/>
        <p:txBody>
          <a:bodyPr>
            <a:normAutofit fontScale="90000"/>
          </a:bodyPr>
          <a:lstStyle/>
          <a:p>
            <a:pPr algn="ctr"/>
            <a:r>
              <a:rPr lang="en-US" dirty="0"/>
              <a:t>FACTORS CAUSING LANGUAGE BARRIERS</a:t>
            </a:r>
            <a:br>
              <a:rPr lang="en-US" dirty="0"/>
            </a:br>
            <a:r>
              <a:rPr lang="en-US" dirty="0"/>
              <a:t> </a:t>
            </a:r>
          </a:p>
        </p:txBody>
      </p:sp>
      <p:sp>
        <p:nvSpPr>
          <p:cNvPr id="3" name="Content Placeholder 2">
            <a:extLst>
              <a:ext uri="{FF2B5EF4-FFF2-40B4-BE49-F238E27FC236}">
                <a16:creationId xmlns:a16="http://schemas.microsoft.com/office/drawing/2014/main" id="{CBAD08FB-D00B-4347-B5CE-5A2AC4BBA8AF}"/>
              </a:ext>
            </a:extLst>
          </p:cNvPr>
          <p:cNvSpPr>
            <a:spLocks noGrp="1"/>
          </p:cNvSpPr>
          <p:nvPr>
            <p:ph sz="half" idx="1"/>
          </p:nvPr>
        </p:nvSpPr>
        <p:spPr>
          <a:xfrm>
            <a:off x="1371600" y="1950937"/>
            <a:ext cx="4447786" cy="3581401"/>
          </a:xfrm>
        </p:spPr>
        <p:txBody>
          <a:bodyPr/>
          <a:lstStyle/>
          <a:p>
            <a:r>
              <a:rPr lang="en-US" dirty="0"/>
              <a:t>Multi language</a:t>
            </a:r>
          </a:p>
          <a:p>
            <a:r>
              <a:rPr lang="en-US" dirty="0"/>
              <a:t>Region</a:t>
            </a:r>
          </a:p>
          <a:p>
            <a:r>
              <a:rPr lang="en-US" dirty="0"/>
              <a:t>Inadequate vocabulary </a:t>
            </a:r>
          </a:p>
          <a:p>
            <a:r>
              <a:rPr lang="en-US" dirty="0"/>
              <a:t>Interpreting difference</a:t>
            </a:r>
          </a:p>
        </p:txBody>
      </p:sp>
      <p:pic>
        <p:nvPicPr>
          <p:cNvPr id="5" name="Content Placeholder 4">
            <a:extLst>
              <a:ext uri="{FF2B5EF4-FFF2-40B4-BE49-F238E27FC236}">
                <a16:creationId xmlns:a16="http://schemas.microsoft.com/office/drawing/2014/main" id="{81ADD35C-1E05-4B40-9552-A0242E7BF116}"/>
              </a:ext>
            </a:extLst>
          </p:cNvPr>
          <p:cNvPicPr>
            <a:picLocks noGrp="1" noChangeAspect="1"/>
          </p:cNvPicPr>
          <p:nvPr>
            <p:ph sz="half" idx="2"/>
          </p:nvPr>
        </p:nvPicPr>
        <p:blipFill>
          <a:blip r:embed="rId2"/>
          <a:stretch>
            <a:fillRect/>
          </a:stretch>
        </p:blipFill>
        <p:spPr>
          <a:xfrm>
            <a:off x="5819387" y="1950937"/>
            <a:ext cx="5153414" cy="3739745"/>
          </a:xfrm>
          <a:prstGeom prst="rect">
            <a:avLst/>
          </a:prstGeom>
        </p:spPr>
      </p:pic>
    </p:spTree>
    <p:extLst>
      <p:ext uri="{BB962C8B-B14F-4D97-AF65-F5344CB8AC3E}">
        <p14:creationId xmlns:p14="http://schemas.microsoft.com/office/powerpoint/2010/main" val="2316874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519F5-6D88-45FE-8C81-2CE6C5EC4761}"/>
              </a:ext>
            </a:extLst>
          </p:cNvPr>
          <p:cNvSpPr>
            <a:spLocks noGrp="1"/>
          </p:cNvSpPr>
          <p:nvPr>
            <p:ph type="title"/>
          </p:nvPr>
        </p:nvSpPr>
        <p:spPr/>
        <p:txBody>
          <a:bodyPr/>
          <a:lstStyle/>
          <a:p>
            <a:r>
              <a:rPr lang="en-US" dirty="0"/>
              <a:t>HOW TO OVERCOME?</a:t>
            </a:r>
            <a:br>
              <a:rPr lang="en-US" dirty="0"/>
            </a:br>
            <a:endParaRPr lang="en-US" dirty="0"/>
          </a:p>
        </p:txBody>
      </p:sp>
      <p:sp>
        <p:nvSpPr>
          <p:cNvPr id="3" name="Content Placeholder 2">
            <a:extLst>
              <a:ext uri="{FF2B5EF4-FFF2-40B4-BE49-F238E27FC236}">
                <a16:creationId xmlns:a16="http://schemas.microsoft.com/office/drawing/2014/main" id="{104BC168-EBDB-4FA7-8D46-831E2898019B}"/>
              </a:ext>
            </a:extLst>
          </p:cNvPr>
          <p:cNvSpPr>
            <a:spLocks noGrp="1"/>
          </p:cNvSpPr>
          <p:nvPr>
            <p:ph sz="half" idx="1"/>
          </p:nvPr>
        </p:nvSpPr>
        <p:spPr/>
        <p:txBody>
          <a:bodyPr/>
          <a:lstStyle/>
          <a:p>
            <a:r>
              <a:rPr lang="en-US" dirty="0"/>
              <a:t>Speak slowly and clearly.</a:t>
            </a:r>
          </a:p>
          <a:p>
            <a:r>
              <a:rPr lang="en-US" dirty="0"/>
              <a:t>Ask for clarification.</a:t>
            </a:r>
          </a:p>
          <a:p>
            <a:r>
              <a:rPr lang="en-US" dirty="0"/>
              <a:t>Frequently check for understanding. </a:t>
            </a:r>
          </a:p>
          <a:p>
            <a:r>
              <a:rPr lang="en-US" dirty="0"/>
              <a:t>Be specific. </a:t>
            </a:r>
          </a:p>
          <a:p>
            <a:r>
              <a:rPr lang="en-US" dirty="0"/>
              <a:t>Choose your medium of communication effectively.</a:t>
            </a:r>
          </a:p>
          <a:p>
            <a:r>
              <a:rPr lang="en-US" dirty="0"/>
              <a:t>Be patient.</a:t>
            </a:r>
          </a:p>
        </p:txBody>
      </p:sp>
      <p:sp>
        <p:nvSpPr>
          <p:cNvPr id="4" name="Content Placeholder 3">
            <a:extLst>
              <a:ext uri="{FF2B5EF4-FFF2-40B4-BE49-F238E27FC236}">
                <a16:creationId xmlns:a16="http://schemas.microsoft.com/office/drawing/2014/main" id="{9A2C8D24-6E73-4841-952E-82C4A9CBE3FA}"/>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174147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56B64-C499-48BE-8E7D-7056DACF49F9}"/>
              </a:ext>
            </a:extLst>
          </p:cNvPr>
          <p:cNvSpPr>
            <a:spLocks noGrp="1"/>
          </p:cNvSpPr>
          <p:nvPr>
            <p:ph type="title"/>
          </p:nvPr>
        </p:nvSpPr>
        <p:spPr/>
        <p:txBody>
          <a:bodyPr/>
          <a:lstStyle/>
          <a:p>
            <a:pPr algn="ctr"/>
            <a:r>
              <a:rPr lang="en-US" dirty="0"/>
              <a:t>EMOTIONAL BARRIER </a:t>
            </a:r>
          </a:p>
        </p:txBody>
      </p:sp>
      <p:sp>
        <p:nvSpPr>
          <p:cNvPr id="3" name="Content Placeholder 2">
            <a:extLst>
              <a:ext uri="{FF2B5EF4-FFF2-40B4-BE49-F238E27FC236}">
                <a16:creationId xmlns:a16="http://schemas.microsoft.com/office/drawing/2014/main" id="{9A709001-C530-4FD5-B55E-FBA1CB209893}"/>
              </a:ext>
            </a:extLst>
          </p:cNvPr>
          <p:cNvSpPr>
            <a:spLocks noGrp="1"/>
          </p:cNvSpPr>
          <p:nvPr>
            <p:ph sz="half" idx="1"/>
          </p:nvPr>
        </p:nvSpPr>
        <p:spPr/>
        <p:txBody>
          <a:bodyPr/>
          <a:lstStyle/>
          <a:p>
            <a:r>
              <a:rPr lang="en-US" dirty="0"/>
              <a:t>The emotional state may influence your capacity to make yourself understood and hamper your understanding of others.</a:t>
            </a:r>
          </a:p>
          <a:p>
            <a:r>
              <a:rPr lang="en-US" dirty="0"/>
              <a:t>Many times, emotional barriers on your part or the part of the person you are speaking which may inhibit your ability to communicate on an effective level.</a:t>
            </a:r>
          </a:p>
        </p:txBody>
      </p:sp>
      <p:pic>
        <p:nvPicPr>
          <p:cNvPr id="5" name="Content Placeholder 4">
            <a:extLst>
              <a:ext uri="{FF2B5EF4-FFF2-40B4-BE49-F238E27FC236}">
                <a16:creationId xmlns:a16="http://schemas.microsoft.com/office/drawing/2014/main" id="{564F6C7F-1F40-4D12-97FC-2E3F7EC735C6}"/>
              </a:ext>
            </a:extLst>
          </p:cNvPr>
          <p:cNvPicPr>
            <a:picLocks noGrp="1" noChangeAspect="1"/>
          </p:cNvPicPr>
          <p:nvPr>
            <p:ph sz="half" idx="2"/>
          </p:nvPr>
        </p:nvPicPr>
        <p:blipFill>
          <a:blip r:embed="rId2"/>
          <a:stretch>
            <a:fillRect/>
          </a:stretch>
        </p:blipFill>
        <p:spPr>
          <a:xfrm>
            <a:off x="6296929" y="1877100"/>
            <a:ext cx="4447786" cy="3990300"/>
          </a:xfrm>
          <a:prstGeom prst="rect">
            <a:avLst/>
          </a:prstGeom>
        </p:spPr>
      </p:pic>
    </p:spTree>
    <p:extLst>
      <p:ext uri="{BB962C8B-B14F-4D97-AF65-F5344CB8AC3E}">
        <p14:creationId xmlns:p14="http://schemas.microsoft.com/office/powerpoint/2010/main" val="17784663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F40612D-3020-49F9-8436-A57AB753E844}"/>
              </a:ext>
            </a:extLst>
          </p:cNvPr>
          <p:cNvSpPr>
            <a:spLocks noGrp="1"/>
          </p:cNvSpPr>
          <p:nvPr>
            <p:ph type="title"/>
          </p:nvPr>
        </p:nvSpPr>
        <p:spPr/>
        <p:txBody>
          <a:bodyPr>
            <a:normAutofit/>
          </a:bodyPr>
          <a:lstStyle/>
          <a:p>
            <a:pPr algn="ctr"/>
            <a:r>
              <a:rPr lang="en-US" dirty="0"/>
              <a:t>FACTORS CAUSING EMOTIONAL BARRIER </a:t>
            </a:r>
          </a:p>
        </p:txBody>
      </p:sp>
      <p:sp>
        <p:nvSpPr>
          <p:cNvPr id="6" name="Content Placeholder 5">
            <a:extLst>
              <a:ext uri="{FF2B5EF4-FFF2-40B4-BE49-F238E27FC236}">
                <a16:creationId xmlns:a16="http://schemas.microsoft.com/office/drawing/2014/main" id="{039689EA-A85F-46D1-9F50-AF473CB80CF9}"/>
              </a:ext>
            </a:extLst>
          </p:cNvPr>
          <p:cNvSpPr>
            <a:spLocks noGrp="1"/>
          </p:cNvSpPr>
          <p:nvPr>
            <p:ph sz="half" idx="1"/>
          </p:nvPr>
        </p:nvSpPr>
        <p:spPr/>
        <p:txBody>
          <a:bodyPr/>
          <a:lstStyle/>
          <a:p>
            <a:r>
              <a:rPr lang="en-US" dirty="0"/>
              <a:t>Fear/ insecurity</a:t>
            </a:r>
          </a:p>
          <a:p>
            <a:r>
              <a:rPr lang="en-US" dirty="0"/>
              <a:t>Mistrust</a:t>
            </a:r>
          </a:p>
          <a:p>
            <a:r>
              <a:rPr lang="en-US" dirty="0"/>
              <a:t>Stress</a:t>
            </a:r>
          </a:p>
          <a:p>
            <a:pPr marL="0" indent="0" algn="ctr">
              <a:buNone/>
            </a:pPr>
            <a:r>
              <a:rPr lang="en-US" b="1" dirty="0"/>
              <a:t>How to overcome?</a:t>
            </a:r>
          </a:p>
          <a:p>
            <a:r>
              <a:rPr lang="en-US" dirty="0"/>
              <a:t>Motivation and commitment to change.</a:t>
            </a:r>
          </a:p>
          <a:p>
            <a:r>
              <a:rPr lang="en-US" dirty="0"/>
              <a:t>Peer or mentor support</a:t>
            </a:r>
          </a:p>
          <a:p>
            <a:r>
              <a:rPr lang="en-US" dirty="0"/>
              <a:t>Practice expressing recognition</a:t>
            </a:r>
          </a:p>
        </p:txBody>
      </p:sp>
      <p:pic>
        <p:nvPicPr>
          <p:cNvPr id="8" name="Content Placeholder 7">
            <a:extLst>
              <a:ext uri="{FF2B5EF4-FFF2-40B4-BE49-F238E27FC236}">
                <a16:creationId xmlns:a16="http://schemas.microsoft.com/office/drawing/2014/main" id="{44BB7A7B-09F4-4D22-A587-956D90E041ED}"/>
              </a:ext>
            </a:extLst>
          </p:cNvPr>
          <p:cNvPicPr>
            <a:picLocks noGrp="1" noChangeAspect="1"/>
          </p:cNvPicPr>
          <p:nvPr>
            <p:ph sz="half" idx="2"/>
          </p:nvPr>
        </p:nvPicPr>
        <p:blipFill>
          <a:blip r:embed="rId2"/>
          <a:stretch>
            <a:fillRect/>
          </a:stretch>
        </p:blipFill>
        <p:spPr>
          <a:xfrm>
            <a:off x="5819386" y="2285999"/>
            <a:ext cx="5153414" cy="2901371"/>
          </a:xfrm>
          <a:prstGeom prst="rect">
            <a:avLst/>
          </a:prstGeom>
        </p:spPr>
      </p:pic>
    </p:spTree>
    <p:extLst>
      <p:ext uri="{BB962C8B-B14F-4D97-AF65-F5344CB8AC3E}">
        <p14:creationId xmlns:p14="http://schemas.microsoft.com/office/powerpoint/2010/main" val="2736496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70AFF-B027-4166-BF14-94DF43BF7D8B}"/>
              </a:ext>
            </a:extLst>
          </p:cNvPr>
          <p:cNvSpPr>
            <a:spLocks noGrp="1"/>
          </p:cNvSpPr>
          <p:nvPr>
            <p:ph type="title"/>
          </p:nvPr>
        </p:nvSpPr>
        <p:spPr/>
        <p:txBody>
          <a:bodyPr/>
          <a:lstStyle/>
          <a:p>
            <a:pPr algn="ctr"/>
            <a:r>
              <a:rPr lang="en-US" dirty="0"/>
              <a:t>GENDER BARRIERS</a:t>
            </a:r>
            <a:br>
              <a:rPr lang="en-US" dirty="0"/>
            </a:br>
            <a:endParaRPr lang="en-US" dirty="0"/>
          </a:p>
        </p:txBody>
      </p:sp>
      <p:sp>
        <p:nvSpPr>
          <p:cNvPr id="3" name="Content Placeholder 2">
            <a:extLst>
              <a:ext uri="{FF2B5EF4-FFF2-40B4-BE49-F238E27FC236}">
                <a16:creationId xmlns:a16="http://schemas.microsoft.com/office/drawing/2014/main" id="{9F7215AE-D86D-4710-8E2F-C456D230B08C}"/>
              </a:ext>
            </a:extLst>
          </p:cNvPr>
          <p:cNvSpPr>
            <a:spLocks noGrp="1"/>
          </p:cNvSpPr>
          <p:nvPr>
            <p:ph sz="half" idx="1"/>
          </p:nvPr>
        </p:nvSpPr>
        <p:spPr/>
        <p:txBody>
          <a:bodyPr>
            <a:normAutofit/>
          </a:bodyPr>
          <a:lstStyle/>
          <a:p>
            <a:r>
              <a:rPr lang="en-US" dirty="0"/>
              <a:t>Relationships, respect, workplace authority and education are common ways men and women are pitted against each other.</a:t>
            </a:r>
          </a:p>
          <a:p>
            <a:r>
              <a:rPr lang="en-US" dirty="0"/>
              <a:t>Overcoming barriers in gender communication isn’t simple but can be made clear with a little patience and understanding.</a:t>
            </a:r>
          </a:p>
          <a:p>
            <a:r>
              <a:rPr lang="en-US" dirty="0"/>
              <a:t>This barrier arises because men and women have different ways of thinking and communication.</a:t>
            </a:r>
          </a:p>
        </p:txBody>
      </p:sp>
      <p:pic>
        <p:nvPicPr>
          <p:cNvPr id="5" name="Content Placeholder 4">
            <a:extLst>
              <a:ext uri="{FF2B5EF4-FFF2-40B4-BE49-F238E27FC236}">
                <a16:creationId xmlns:a16="http://schemas.microsoft.com/office/drawing/2014/main" id="{3DF4BD7D-F175-4A35-901A-336BAEEEAEA2}"/>
              </a:ext>
            </a:extLst>
          </p:cNvPr>
          <p:cNvPicPr>
            <a:picLocks noGrp="1" noChangeAspect="1"/>
          </p:cNvPicPr>
          <p:nvPr>
            <p:ph sz="half" idx="2"/>
          </p:nvPr>
        </p:nvPicPr>
        <p:blipFill>
          <a:blip r:embed="rId2"/>
          <a:stretch>
            <a:fillRect/>
          </a:stretch>
        </p:blipFill>
        <p:spPr>
          <a:xfrm>
            <a:off x="6271406" y="2319409"/>
            <a:ext cx="5080002" cy="3383281"/>
          </a:xfrm>
          <a:prstGeom prst="rect">
            <a:avLst/>
          </a:prstGeom>
        </p:spPr>
      </p:pic>
    </p:spTree>
    <p:extLst>
      <p:ext uri="{BB962C8B-B14F-4D97-AF65-F5344CB8AC3E}">
        <p14:creationId xmlns:p14="http://schemas.microsoft.com/office/powerpoint/2010/main" val="33896671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26E45-00A5-448D-91F7-1DA55638B9FA}"/>
              </a:ext>
            </a:extLst>
          </p:cNvPr>
          <p:cNvSpPr>
            <a:spLocks noGrp="1"/>
          </p:cNvSpPr>
          <p:nvPr>
            <p:ph type="title"/>
          </p:nvPr>
        </p:nvSpPr>
        <p:spPr/>
        <p:txBody>
          <a:bodyPr/>
          <a:lstStyle/>
          <a:p>
            <a:r>
              <a:rPr lang="en-US" dirty="0"/>
              <a:t>FACTORS CAUSING GENDER BARRIERS</a:t>
            </a:r>
            <a:br>
              <a:rPr lang="en-US" dirty="0"/>
            </a:br>
            <a:endParaRPr lang="en-US" dirty="0"/>
          </a:p>
        </p:txBody>
      </p:sp>
      <p:sp>
        <p:nvSpPr>
          <p:cNvPr id="3" name="Content Placeholder 2">
            <a:extLst>
              <a:ext uri="{FF2B5EF4-FFF2-40B4-BE49-F238E27FC236}">
                <a16:creationId xmlns:a16="http://schemas.microsoft.com/office/drawing/2014/main" id="{C22E220C-0554-42B4-BC29-7EC7EA1BE10B}"/>
              </a:ext>
            </a:extLst>
          </p:cNvPr>
          <p:cNvSpPr>
            <a:spLocks noGrp="1"/>
          </p:cNvSpPr>
          <p:nvPr>
            <p:ph sz="half" idx="1"/>
          </p:nvPr>
        </p:nvSpPr>
        <p:spPr/>
        <p:txBody>
          <a:bodyPr/>
          <a:lstStyle/>
          <a:p>
            <a:r>
              <a:rPr lang="en-US" dirty="0"/>
              <a:t>Fear and shy</a:t>
            </a:r>
          </a:p>
          <a:p>
            <a:r>
              <a:rPr lang="en-US" dirty="0"/>
              <a:t>Environment</a:t>
            </a:r>
          </a:p>
          <a:p>
            <a:r>
              <a:rPr lang="en-US" dirty="0"/>
              <a:t>Misunderstanding</a:t>
            </a:r>
          </a:p>
          <a:p>
            <a:pPr marL="0" indent="0" algn="ctr">
              <a:buNone/>
            </a:pPr>
            <a:r>
              <a:rPr lang="en-US" b="1" dirty="0"/>
              <a:t>How to overcome?</a:t>
            </a:r>
          </a:p>
          <a:p>
            <a:r>
              <a:rPr lang="en-US" dirty="0"/>
              <a:t>The process of bridging the gap in gender communication requires the great deal of patience and understanding that only time and attention will teach.</a:t>
            </a:r>
          </a:p>
        </p:txBody>
      </p:sp>
      <p:pic>
        <p:nvPicPr>
          <p:cNvPr id="6" name="Content Placeholder 5">
            <a:extLst>
              <a:ext uri="{FF2B5EF4-FFF2-40B4-BE49-F238E27FC236}">
                <a16:creationId xmlns:a16="http://schemas.microsoft.com/office/drawing/2014/main" id="{679E35FA-60CE-4581-9C38-8B0345BA5867}"/>
              </a:ext>
            </a:extLst>
          </p:cNvPr>
          <p:cNvPicPr>
            <a:picLocks noGrp="1" noChangeAspect="1"/>
          </p:cNvPicPr>
          <p:nvPr>
            <p:ph sz="half" idx="2"/>
          </p:nvPr>
        </p:nvPicPr>
        <p:blipFill>
          <a:blip r:embed="rId2"/>
          <a:stretch>
            <a:fillRect/>
          </a:stretch>
        </p:blipFill>
        <p:spPr>
          <a:xfrm>
            <a:off x="6524625" y="2299168"/>
            <a:ext cx="4448175" cy="3555064"/>
          </a:xfrm>
          <a:prstGeom prst="rect">
            <a:avLst/>
          </a:prstGeom>
        </p:spPr>
      </p:pic>
    </p:spTree>
    <p:extLst>
      <p:ext uri="{BB962C8B-B14F-4D97-AF65-F5344CB8AC3E}">
        <p14:creationId xmlns:p14="http://schemas.microsoft.com/office/powerpoint/2010/main" val="30775165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CD7BC-4BE7-4992-B530-EEFE47DD1187}"/>
              </a:ext>
            </a:extLst>
          </p:cNvPr>
          <p:cNvSpPr>
            <a:spLocks noGrp="1"/>
          </p:cNvSpPr>
          <p:nvPr>
            <p:ph type="title"/>
          </p:nvPr>
        </p:nvSpPr>
        <p:spPr/>
        <p:txBody>
          <a:bodyPr/>
          <a:lstStyle/>
          <a:p>
            <a:pPr algn="ctr"/>
            <a:r>
              <a:rPr lang="en-US" dirty="0"/>
              <a:t>ORGANIZATIONAL BARRIERS</a:t>
            </a:r>
            <a:br>
              <a:rPr lang="en-US" dirty="0"/>
            </a:br>
            <a:endParaRPr lang="en-US" dirty="0"/>
          </a:p>
        </p:txBody>
      </p:sp>
      <p:sp>
        <p:nvSpPr>
          <p:cNvPr id="3" name="Content Placeholder 2">
            <a:extLst>
              <a:ext uri="{FF2B5EF4-FFF2-40B4-BE49-F238E27FC236}">
                <a16:creationId xmlns:a16="http://schemas.microsoft.com/office/drawing/2014/main" id="{D0DF3A4F-CC08-4422-A2D9-1ECFBC966619}"/>
              </a:ext>
            </a:extLst>
          </p:cNvPr>
          <p:cNvSpPr>
            <a:spLocks noGrp="1"/>
          </p:cNvSpPr>
          <p:nvPr>
            <p:ph sz="half" idx="1"/>
          </p:nvPr>
        </p:nvSpPr>
        <p:spPr/>
        <p:txBody>
          <a:bodyPr>
            <a:normAutofit lnSpcReduction="10000"/>
          </a:bodyPr>
          <a:lstStyle/>
          <a:p>
            <a:r>
              <a:rPr lang="en-US" dirty="0"/>
              <a:t>Organizational structure greatly affects the capability of the employees as far as the communication is concerned .</a:t>
            </a:r>
          </a:p>
          <a:p>
            <a:r>
              <a:rPr lang="en-US" dirty="0"/>
              <a:t>All the internal factors which stymie or block the process of communication are known as organizational barriers. Some such factors have already been discussed like restrictive environments, deceptive tactics, communication network.</a:t>
            </a:r>
          </a:p>
        </p:txBody>
      </p:sp>
      <p:pic>
        <p:nvPicPr>
          <p:cNvPr id="5" name="Content Placeholder 4">
            <a:extLst>
              <a:ext uri="{FF2B5EF4-FFF2-40B4-BE49-F238E27FC236}">
                <a16:creationId xmlns:a16="http://schemas.microsoft.com/office/drawing/2014/main" id="{22DC6A94-7613-4D55-AB36-D837E2B7564C}"/>
              </a:ext>
            </a:extLst>
          </p:cNvPr>
          <p:cNvPicPr>
            <a:picLocks noGrp="1" noChangeAspect="1"/>
          </p:cNvPicPr>
          <p:nvPr>
            <p:ph sz="half" idx="2"/>
          </p:nvPr>
        </p:nvPicPr>
        <p:blipFill>
          <a:blip r:embed="rId2"/>
          <a:stretch>
            <a:fillRect/>
          </a:stretch>
        </p:blipFill>
        <p:spPr>
          <a:xfrm>
            <a:off x="6372616" y="2112059"/>
            <a:ext cx="3706324" cy="3706324"/>
          </a:xfrm>
          <a:prstGeom prst="rect">
            <a:avLst/>
          </a:prstGeom>
        </p:spPr>
      </p:pic>
    </p:spTree>
    <p:extLst>
      <p:ext uri="{BB962C8B-B14F-4D97-AF65-F5344CB8AC3E}">
        <p14:creationId xmlns:p14="http://schemas.microsoft.com/office/powerpoint/2010/main" val="1832167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A1A5B9-3096-4993-AE0C-8C97FBBC6F9F}"/>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205036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FC4B5-104D-4C77-ABDF-AFEDF75A13D1}"/>
              </a:ext>
            </a:extLst>
          </p:cNvPr>
          <p:cNvSpPr>
            <a:spLocks noGrp="1"/>
          </p:cNvSpPr>
          <p:nvPr>
            <p:ph type="title"/>
          </p:nvPr>
        </p:nvSpPr>
        <p:spPr/>
        <p:txBody>
          <a:bodyPr/>
          <a:lstStyle/>
          <a:p>
            <a:pPr algn="ctr"/>
            <a:r>
              <a:rPr lang="en-US" dirty="0"/>
              <a:t>FACTORS CAUSING ORGANIZATIONAL </a:t>
            </a:r>
          </a:p>
        </p:txBody>
      </p:sp>
      <p:sp>
        <p:nvSpPr>
          <p:cNvPr id="3" name="Content Placeholder 2">
            <a:extLst>
              <a:ext uri="{FF2B5EF4-FFF2-40B4-BE49-F238E27FC236}">
                <a16:creationId xmlns:a16="http://schemas.microsoft.com/office/drawing/2014/main" id="{88F8BAC1-3577-44FA-B255-FBE8F9DCFAA8}"/>
              </a:ext>
            </a:extLst>
          </p:cNvPr>
          <p:cNvSpPr>
            <a:spLocks noGrp="1"/>
          </p:cNvSpPr>
          <p:nvPr>
            <p:ph sz="half" idx="1"/>
          </p:nvPr>
        </p:nvSpPr>
        <p:spPr/>
        <p:txBody>
          <a:bodyPr>
            <a:normAutofit/>
          </a:bodyPr>
          <a:lstStyle/>
          <a:p>
            <a:r>
              <a:rPr lang="en-US" dirty="0"/>
              <a:t>BARRIERS</a:t>
            </a:r>
          </a:p>
          <a:p>
            <a:r>
              <a:rPr lang="en-US" dirty="0"/>
              <a:t>Status relationship</a:t>
            </a:r>
          </a:p>
          <a:p>
            <a:r>
              <a:rPr lang="en-US" dirty="0"/>
              <a:t>One way flow</a:t>
            </a:r>
          </a:p>
          <a:p>
            <a:r>
              <a:rPr lang="en-US" dirty="0"/>
              <a:t>Organization structure</a:t>
            </a:r>
          </a:p>
          <a:p>
            <a:r>
              <a:rPr lang="en-US" dirty="0"/>
              <a:t>Rules and regulations</a:t>
            </a:r>
          </a:p>
          <a:p>
            <a:r>
              <a:rPr lang="en-US" dirty="0"/>
              <a:t>Too many levels in organization structure</a:t>
            </a:r>
          </a:p>
        </p:txBody>
      </p:sp>
      <p:pic>
        <p:nvPicPr>
          <p:cNvPr id="5" name="Content Placeholder 4">
            <a:extLst>
              <a:ext uri="{FF2B5EF4-FFF2-40B4-BE49-F238E27FC236}">
                <a16:creationId xmlns:a16="http://schemas.microsoft.com/office/drawing/2014/main" id="{4C81D098-AFE7-47D2-A1DE-93B658FB93B1}"/>
              </a:ext>
            </a:extLst>
          </p:cNvPr>
          <p:cNvPicPr>
            <a:picLocks noGrp="1" noChangeAspect="1"/>
          </p:cNvPicPr>
          <p:nvPr>
            <p:ph sz="half" idx="2"/>
          </p:nvPr>
        </p:nvPicPr>
        <p:blipFill>
          <a:blip r:embed="rId2"/>
          <a:stretch>
            <a:fillRect/>
          </a:stretch>
        </p:blipFill>
        <p:spPr>
          <a:xfrm>
            <a:off x="5819386" y="1681975"/>
            <a:ext cx="5119785" cy="4185425"/>
          </a:xfrm>
          <a:prstGeom prst="rect">
            <a:avLst/>
          </a:prstGeom>
        </p:spPr>
      </p:pic>
    </p:spTree>
    <p:extLst>
      <p:ext uri="{BB962C8B-B14F-4D97-AF65-F5344CB8AC3E}">
        <p14:creationId xmlns:p14="http://schemas.microsoft.com/office/powerpoint/2010/main" val="27870396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7FC7C-E95C-416E-9694-7219F8D1C5E6}"/>
              </a:ext>
            </a:extLst>
          </p:cNvPr>
          <p:cNvSpPr>
            <a:spLocks noGrp="1"/>
          </p:cNvSpPr>
          <p:nvPr>
            <p:ph type="title"/>
          </p:nvPr>
        </p:nvSpPr>
        <p:spPr/>
        <p:txBody>
          <a:bodyPr/>
          <a:lstStyle/>
          <a:p>
            <a:pPr algn="ctr"/>
            <a:r>
              <a:rPr lang="en-US" dirty="0"/>
              <a:t>HOW TO OVERCOME?</a:t>
            </a:r>
            <a:br>
              <a:rPr lang="en-US" dirty="0"/>
            </a:br>
            <a:endParaRPr lang="en-US" dirty="0"/>
          </a:p>
        </p:txBody>
      </p:sp>
      <p:sp>
        <p:nvSpPr>
          <p:cNvPr id="3" name="Content Placeholder 2">
            <a:extLst>
              <a:ext uri="{FF2B5EF4-FFF2-40B4-BE49-F238E27FC236}">
                <a16:creationId xmlns:a16="http://schemas.microsoft.com/office/drawing/2014/main" id="{972DA894-30C2-451B-BE88-C2CCFABA4AD9}"/>
              </a:ext>
            </a:extLst>
          </p:cNvPr>
          <p:cNvSpPr>
            <a:spLocks noGrp="1"/>
          </p:cNvSpPr>
          <p:nvPr>
            <p:ph idx="1"/>
          </p:nvPr>
        </p:nvSpPr>
        <p:spPr/>
        <p:txBody>
          <a:bodyPr/>
          <a:lstStyle/>
          <a:p>
            <a:r>
              <a:rPr lang="en-US" dirty="0"/>
              <a:t>Poor structure to the communication.</a:t>
            </a:r>
          </a:p>
          <a:p>
            <a:r>
              <a:rPr lang="en-US" dirty="0"/>
              <a:t>A weak delivery. </a:t>
            </a:r>
          </a:p>
          <a:p>
            <a:r>
              <a:rPr lang="en-US" dirty="0"/>
              <a:t>The use of the wrong medium to deliver the communication.</a:t>
            </a:r>
          </a:p>
          <a:p>
            <a:r>
              <a:rPr lang="en-US" dirty="0"/>
              <a:t>A mixed message.</a:t>
            </a:r>
          </a:p>
          <a:p>
            <a:r>
              <a:rPr lang="en-US" dirty="0"/>
              <a:t>The message is delivered to the wrong audience.</a:t>
            </a:r>
          </a:p>
          <a:p>
            <a:r>
              <a:rPr lang="en-US" dirty="0"/>
              <a:t>A distracting environment.</a:t>
            </a:r>
          </a:p>
          <a:p>
            <a:endParaRPr lang="en-US" dirty="0"/>
          </a:p>
        </p:txBody>
      </p:sp>
    </p:spTree>
    <p:extLst>
      <p:ext uri="{BB962C8B-B14F-4D97-AF65-F5344CB8AC3E}">
        <p14:creationId xmlns:p14="http://schemas.microsoft.com/office/powerpoint/2010/main" val="42749055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7920D-E52B-41C7-BAFE-17129E8B5EFA}"/>
              </a:ext>
            </a:extLst>
          </p:cNvPr>
          <p:cNvSpPr>
            <a:spLocks noGrp="1"/>
          </p:cNvSpPr>
          <p:nvPr>
            <p:ph type="title"/>
          </p:nvPr>
        </p:nvSpPr>
        <p:spPr/>
        <p:txBody>
          <a:bodyPr/>
          <a:lstStyle/>
          <a:p>
            <a:pPr algn="ctr"/>
            <a:r>
              <a:rPr lang="en-US" dirty="0"/>
              <a:t>PERCEPTUAL BARRIERS</a:t>
            </a:r>
            <a:br>
              <a:rPr lang="en-US" dirty="0"/>
            </a:br>
            <a:endParaRPr lang="en-US" dirty="0"/>
          </a:p>
        </p:txBody>
      </p:sp>
      <p:sp>
        <p:nvSpPr>
          <p:cNvPr id="3" name="Content Placeholder 2">
            <a:extLst>
              <a:ext uri="{FF2B5EF4-FFF2-40B4-BE49-F238E27FC236}">
                <a16:creationId xmlns:a16="http://schemas.microsoft.com/office/drawing/2014/main" id="{352FBDBE-8483-4F13-BCC9-C409AF198333}"/>
              </a:ext>
            </a:extLst>
          </p:cNvPr>
          <p:cNvSpPr>
            <a:spLocks noGrp="1"/>
          </p:cNvSpPr>
          <p:nvPr>
            <p:ph sz="half" idx="1"/>
          </p:nvPr>
        </p:nvSpPr>
        <p:spPr/>
        <p:txBody>
          <a:bodyPr/>
          <a:lstStyle/>
          <a:p>
            <a:r>
              <a:rPr lang="en-US" dirty="0"/>
              <a:t>The most common problem is that the people have difference opinion </a:t>
            </a:r>
          </a:p>
          <a:p>
            <a:r>
              <a:rPr lang="en-US" dirty="0"/>
              <a:t>The varied perceptions of every individual give rise to a need for effective communication.</a:t>
            </a:r>
          </a:p>
          <a:p>
            <a:r>
              <a:rPr lang="en-US" dirty="0"/>
              <a:t>We all have our own preferences, values, attitudes, origins and life experiences that act as ‘filters’ on our experiences of people, events and information.</a:t>
            </a:r>
          </a:p>
        </p:txBody>
      </p:sp>
      <p:pic>
        <p:nvPicPr>
          <p:cNvPr id="5" name="Content Placeholder 4">
            <a:extLst>
              <a:ext uri="{FF2B5EF4-FFF2-40B4-BE49-F238E27FC236}">
                <a16:creationId xmlns:a16="http://schemas.microsoft.com/office/drawing/2014/main" id="{4607F40F-130C-4023-9EEF-CE5F273F5419}"/>
              </a:ext>
            </a:extLst>
          </p:cNvPr>
          <p:cNvPicPr>
            <a:picLocks noGrp="1" noChangeAspect="1"/>
          </p:cNvPicPr>
          <p:nvPr>
            <p:ph sz="half" idx="2"/>
          </p:nvPr>
        </p:nvPicPr>
        <p:blipFill>
          <a:blip r:embed="rId2"/>
          <a:stretch>
            <a:fillRect/>
          </a:stretch>
        </p:blipFill>
        <p:spPr>
          <a:xfrm>
            <a:off x="6096000" y="2285999"/>
            <a:ext cx="5681900" cy="2975318"/>
          </a:xfrm>
          <a:prstGeom prst="rect">
            <a:avLst/>
          </a:prstGeom>
        </p:spPr>
      </p:pic>
    </p:spTree>
    <p:extLst>
      <p:ext uri="{BB962C8B-B14F-4D97-AF65-F5344CB8AC3E}">
        <p14:creationId xmlns:p14="http://schemas.microsoft.com/office/powerpoint/2010/main" val="38696783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3DD0E-174A-44C4-A916-D62FDF4F4945}"/>
              </a:ext>
            </a:extLst>
          </p:cNvPr>
          <p:cNvSpPr>
            <a:spLocks noGrp="1"/>
          </p:cNvSpPr>
          <p:nvPr>
            <p:ph type="title"/>
          </p:nvPr>
        </p:nvSpPr>
        <p:spPr>
          <a:xfrm>
            <a:off x="1371600" y="685800"/>
            <a:ext cx="9601200" cy="946052"/>
          </a:xfrm>
        </p:spPr>
        <p:txBody>
          <a:bodyPr>
            <a:normAutofit fontScale="90000"/>
          </a:bodyPr>
          <a:lstStyle/>
          <a:p>
            <a:pPr algn="ctr"/>
            <a:r>
              <a:rPr lang="en-US" dirty="0"/>
              <a:t>FACTORS CAUSING PERCEPTUAL BARRIERS</a:t>
            </a:r>
            <a:br>
              <a:rPr lang="en-US" dirty="0"/>
            </a:br>
            <a:endParaRPr lang="en-US" dirty="0"/>
          </a:p>
        </p:txBody>
      </p:sp>
      <p:sp>
        <p:nvSpPr>
          <p:cNvPr id="3" name="Content Placeholder 2">
            <a:extLst>
              <a:ext uri="{FF2B5EF4-FFF2-40B4-BE49-F238E27FC236}">
                <a16:creationId xmlns:a16="http://schemas.microsoft.com/office/drawing/2014/main" id="{61200F33-1ED7-4B1D-A00B-86E9E4C7E262}"/>
              </a:ext>
            </a:extLst>
          </p:cNvPr>
          <p:cNvSpPr>
            <a:spLocks noGrp="1"/>
          </p:cNvSpPr>
          <p:nvPr>
            <p:ph sz="half" idx="1"/>
          </p:nvPr>
        </p:nvSpPr>
        <p:spPr>
          <a:xfrm>
            <a:off x="1371600" y="1842867"/>
            <a:ext cx="4447786" cy="4024533"/>
          </a:xfrm>
        </p:spPr>
        <p:txBody>
          <a:bodyPr>
            <a:normAutofit/>
          </a:bodyPr>
          <a:lstStyle/>
          <a:p>
            <a:r>
              <a:rPr lang="en-US" dirty="0"/>
              <a:t>Difference in  Understanding </a:t>
            </a:r>
          </a:p>
          <a:p>
            <a:r>
              <a:rPr lang="en-US" dirty="0"/>
              <a:t>Difference in Perception of Reality</a:t>
            </a:r>
          </a:p>
          <a:p>
            <a:r>
              <a:rPr lang="en-US" dirty="0"/>
              <a:t>Differences in Values,  Attitudes and Opinions</a:t>
            </a:r>
          </a:p>
          <a:p>
            <a:pPr marL="0" indent="0" algn="ctr">
              <a:buNone/>
            </a:pPr>
            <a:r>
              <a:rPr lang="en-US" b="1" dirty="0"/>
              <a:t>HOW TO OVERCOME?</a:t>
            </a:r>
          </a:p>
          <a:p>
            <a:r>
              <a:rPr lang="en-US" dirty="0"/>
              <a:t>Start by listening to others.</a:t>
            </a:r>
          </a:p>
          <a:p>
            <a:r>
              <a:rPr lang="en-US" dirty="0"/>
              <a:t>Clarify if there is confusion.</a:t>
            </a:r>
          </a:p>
          <a:p>
            <a:r>
              <a:rPr lang="en-US" dirty="0"/>
              <a:t>Stay calm and be positive.</a:t>
            </a:r>
          </a:p>
        </p:txBody>
      </p:sp>
      <p:pic>
        <p:nvPicPr>
          <p:cNvPr id="5" name="Content Placeholder 4">
            <a:extLst>
              <a:ext uri="{FF2B5EF4-FFF2-40B4-BE49-F238E27FC236}">
                <a16:creationId xmlns:a16="http://schemas.microsoft.com/office/drawing/2014/main" id="{6871D297-6D74-46C2-A674-8A10C6A02234}"/>
              </a:ext>
            </a:extLst>
          </p:cNvPr>
          <p:cNvPicPr>
            <a:picLocks noGrp="1" noChangeAspect="1"/>
          </p:cNvPicPr>
          <p:nvPr>
            <p:ph sz="half" idx="2"/>
          </p:nvPr>
        </p:nvPicPr>
        <p:blipFill>
          <a:blip r:embed="rId2"/>
          <a:stretch>
            <a:fillRect/>
          </a:stretch>
        </p:blipFill>
        <p:spPr>
          <a:xfrm>
            <a:off x="6372616" y="1842867"/>
            <a:ext cx="4741252" cy="3802879"/>
          </a:xfrm>
          <a:prstGeom prst="rect">
            <a:avLst/>
          </a:prstGeom>
        </p:spPr>
      </p:pic>
    </p:spTree>
    <p:extLst>
      <p:ext uri="{BB962C8B-B14F-4D97-AF65-F5344CB8AC3E}">
        <p14:creationId xmlns:p14="http://schemas.microsoft.com/office/powerpoint/2010/main" val="16594854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078ACC-EE3F-432D-BC5A-1F20EB0E6D46}"/>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139045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D83AE26-C4F4-4317-965E-E378F3D8D9D7}"/>
              </a:ext>
            </a:extLst>
          </p:cNvPr>
          <p:cNvSpPr txBox="1"/>
          <p:nvPr/>
        </p:nvSpPr>
        <p:spPr>
          <a:xfrm>
            <a:off x="2686929" y="2644170"/>
            <a:ext cx="8187397" cy="1569660"/>
          </a:xfrm>
          <a:prstGeom prst="rect">
            <a:avLst/>
          </a:prstGeom>
          <a:noFill/>
        </p:spPr>
        <p:txBody>
          <a:bodyPr wrap="square" rtlCol="0">
            <a:spAutoFit/>
          </a:bodyPr>
          <a:lstStyle/>
          <a:p>
            <a:r>
              <a:rPr lang="en-US" sz="3200" b="1" dirty="0">
                <a:solidFill>
                  <a:srgbClr val="FF0000"/>
                </a:solidFill>
              </a:rPr>
              <a:t>“Whatever words we utter should be chosen with care for people will hear them and be influenced by them for good or ill.” </a:t>
            </a:r>
            <a:r>
              <a:rPr lang="en-US" sz="3200" b="1" dirty="0"/>
              <a:t>Buddha</a:t>
            </a:r>
          </a:p>
        </p:txBody>
      </p:sp>
    </p:spTree>
    <p:extLst>
      <p:ext uri="{BB962C8B-B14F-4D97-AF65-F5344CB8AC3E}">
        <p14:creationId xmlns:p14="http://schemas.microsoft.com/office/powerpoint/2010/main" val="911740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BD559-A920-46F8-9B75-AE3D4DFF180F}"/>
              </a:ext>
            </a:extLst>
          </p:cNvPr>
          <p:cNvSpPr>
            <a:spLocks noGrp="1"/>
          </p:cNvSpPr>
          <p:nvPr>
            <p:ph type="title"/>
          </p:nvPr>
        </p:nvSpPr>
        <p:spPr/>
        <p:txBody>
          <a:bodyPr/>
          <a:lstStyle/>
          <a:p>
            <a:pPr algn="ctr"/>
            <a:r>
              <a:rPr lang="en-US" dirty="0"/>
              <a:t>WHAT IS COMMUNICATION AND BARRIER ? </a:t>
            </a:r>
          </a:p>
        </p:txBody>
      </p:sp>
      <p:sp>
        <p:nvSpPr>
          <p:cNvPr id="3" name="Content Placeholder 2">
            <a:extLst>
              <a:ext uri="{FF2B5EF4-FFF2-40B4-BE49-F238E27FC236}">
                <a16:creationId xmlns:a16="http://schemas.microsoft.com/office/drawing/2014/main" id="{24BC9CB0-00D1-48A3-ACF9-1D5AEFE1D627}"/>
              </a:ext>
            </a:extLst>
          </p:cNvPr>
          <p:cNvSpPr>
            <a:spLocks noGrp="1"/>
          </p:cNvSpPr>
          <p:nvPr>
            <p:ph idx="1"/>
          </p:nvPr>
        </p:nvSpPr>
        <p:spPr/>
        <p:txBody>
          <a:bodyPr/>
          <a:lstStyle/>
          <a:p>
            <a:r>
              <a:rPr lang="en-US" b="1" dirty="0"/>
              <a:t>Communication</a:t>
            </a:r>
            <a:r>
              <a:rPr lang="en-US" dirty="0"/>
              <a:t> is the activity of conveying meaningful information. It requires a sender, a message, and an intended recipient.</a:t>
            </a:r>
          </a:p>
          <a:p>
            <a:r>
              <a:rPr lang="en-US" b="1" dirty="0"/>
              <a:t>Barrier</a:t>
            </a:r>
            <a:r>
              <a:rPr lang="en-US" dirty="0"/>
              <a:t> An obstacle in a place that prevents us from completing certain tasks.</a:t>
            </a:r>
          </a:p>
          <a:p>
            <a:r>
              <a:rPr lang="en-US" b="1" dirty="0"/>
              <a:t>Communication barriers </a:t>
            </a:r>
            <a:r>
              <a:rPr lang="en-US" dirty="0"/>
              <a:t>can be defined as the aspects or conditions that interfere with effective exchange of ideas or thoughts.</a:t>
            </a:r>
          </a:p>
        </p:txBody>
      </p:sp>
    </p:spTree>
    <p:extLst>
      <p:ext uri="{BB962C8B-B14F-4D97-AF65-F5344CB8AC3E}">
        <p14:creationId xmlns:p14="http://schemas.microsoft.com/office/powerpoint/2010/main" val="3719961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40117-F376-4E73-AFAA-5698C01A2534}"/>
              </a:ext>
            </a:extLst>
          </p:cNvPr>
          <p:cNvSpPr>
            <a:spLocks noGrp="1"/>
          </p:cNvSpPr>
          <p:nvPr>
            <p:ph type="title"/>
          </p:nvPr>
        </p:nvSpPr>
        <p:spPr/>
        <p:txBody>
          <a:bodyPr>
            <a:normAutofit/>
          </a:bodyPr>
          <a:lstStyle/>
          <a:p>
            <a:pPr algn="ctr"/>
            <a:r>
              <a:rPr lang="en-US" dirty="0"/>
              <a:t>TYPES OF BARRIER</a:t>
            </a:r>
            <a:br>
              <a:rPr lang="en-US" dirty="0"/>
            </a:br>
            <a:endParaRPr lang="en-US" dirty="0"/>
          </a:p>
        </p:txBody>
      </p:sp>
      <p:sp>
        <p:nvSpPr>
          <p:cNvPr id="3" name="Content Placeholder 2">
            <a:extLst>
              <a:ext uri="{FF2B5EF4-FFF2-40B4-BE49-F238E27FC236}">
                <a16:creationId xmlns:a16="http://schemas.microsoft.com/office/drawing/2014/main" id="{6AD24FCD-33B6-4E7E-B21B-216972EF6E92}"/>
              </a:ext>
            </a:extLst>
          </p:cNvPr>
          <p:cNvSpPr>
            <a:spLocks noGrp="1"/>
          </p:cNvSpPr>
          <p:nvPr>
            <p:ph sz="half" idx="1"/>
          </p:nvPr>
        </p:nvSpPr>
        <p:spPr/>
        <p:txBody>
          <a:bodyPr/>
          <a:lstStyle/>
          <a:p>
            <a:r>
              <a:rPr lang="en-US" dirty="0"/>
              <a:t>Physical Barrier</a:t>
            </a:r>
          </a:p>
          <a:p>
            <a:r>
              <a:rPr lang="en-US" dirty="0"/>
              <a:t>Cultural Barrier</a:t>
            </a:r>
          </a:p>
          <a:p>
            <a:r>
              <a:rPr lang="en-US" dirty="0"/>
              <a:t>Language Barrier</a:t>
            </a:r>
          </a:p>
          <a:p>
            <a:r>
              <a:rPr lang="en-US" dirty="0"/>
              <a:t>Emotional Barrier</a:t>
            </a:r>
          </a:p>
          <a:p>
            <a:r>
              <a:rPr lang="en-US" dirty="0"/>
              <a:t>Gender Barrier</a:t>
            </a:r>
          </a:p>
          <a:p>
            <a:r>
              <a:rPr lang="en-US" dirty="0"/>
              <a:t>Organizational Barrier</a:t>
            </a:r>
          </a:p>
          <a:p>
            <a:r>
              <a:rPr lang="en-US" dirty="0"/>
              <a:t>Perceptual Barrier</a:t>
            </a:r>
          </a:p>
        </p:txBody>
      </p:sp>
      <p:pic>
        <p:nvPicPr>
          <p:cNvPr id="5" name="Content Placeholder 4">
            <a:extLst>
              <a:ext uri="{FF2B5EF4-FFF2-40B4-BE49-F238E27FC236}">
                <a16:creationId xmlns:a16="http://schemas.microsoft.com/office/drawing/2014/main" id="{A69C36C1-EEA9-4ADF-A3C1-848B7B59A067}"/>
              </a:ext>
            </a:extLst>
          </p:cNvPr>
          <p:cNvPicPr>
            <a:picLocks noGrp="1" noChangeAspect="1"/>
          </p:cNvPicPr>
          <p:nvPr>
            <p:ph sz="half" idx="2"/>
          </p:nvPr>
        </p:nvPicPr>
        <p:blipFill>
          <a:blip r:embed="rId2"/>
          <a:stretch>
            <a:fillRect/>
          </a:stretch>
        </p:blipFill>
        <p:spPr>
          <a:xfrm>
            <a:off x="6298067" y="2285999"/>
            <a:ext cx="4522333" cy="2738437"/>
          </a:xfrm>
          <a:prstGeom prst="rect">
            <a:avLst/>
          </a:prstGeom>
        </p:spPr>
      </p:pic>
    </p:spTree>
    <p:extLst>
      <p:ext uri="{BB962C8B-B14F-4D97-AF65-F5344CB8AC3E}">
        <p14:creationId xmlns:p14="http://schemas.microsoft.com/office/powerpoint/2010/main" val="2936699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EB535-BE53-4E13-BAF2-4A6462207A6E}"/>
              </a:ext>
            </a:extLst>
          </p:cNvPr>
          <p:cNvSpPr>
            <a:spLocks noGrp="1"/>
          </p:cNvSpPr>
          <p:nvPr>
            <p:ph type="title"/>
          </p:nvPr>
        </p:nvSpPr>
        <p:spPr/>
        <p:txBody>
          <a:bodyPr/>
          <a:lstStyle/>
          <a:p>
            <a:pPr algn="ctr"/>
            <a:r>
              <a:rPr lang="en-US" dirty="0"/>
              <a:t>PHYSICAL BARRIER</a:t>
            </a:r>
            <a:br>
              <a:rPr lang="en-US" dirty="0"/>
            </a:br>
            <a:endParaRPr lang="en-US" dirty="0"/>
          </a:p>
        </p:txBody>
      </p:sp>
      <p:sp>
        <p:nvSpPr>
          <p:cNvPr id="3" name="Content Placeholder 2">
            <a:extLst>
              <a:ext uri="{FF2B5EF4-FFF2-40B4-BE49-F238E27FC236}">
                <a16:creationId xmlns:a16="http://schemas.microsoft.com/office/drawing/2014/main" id="{CEC50038-5094-4820-8B72-A7DCE8ECFAAE}"/>
              </a:ext>
            </a:extLst>
          </p:cNvPr>
          <p:cNvSpPr>
            <a:spLocks noGrp="1"/>
          </p:cNvSpPr>
          <p:nvPr>
            <p:ph sz="half" idx="1"/>
          </p:nvPr>
        </p:nvSpPr>
        <p:spPr/>
        <p:txBody>
          <a:bodyPr/>
          <a:lstStyle/>
          <a:p>
            <a:r>
              <a:rPr lang="en-US" dirty="0"/>
              <a:t>Physical barriers relate to disturbance in the immediate situation, which can interfere in the course of an effective communication.</a:t>
            </a:r>
          </a:p>
          <a:p>
            <a:r>
              <a:rPr lang="en-US" dirty="0"/>
              <a:t>Some of them are easy to Alter whereas, some may prove to be tough obstacles in the process of effective communication.</a:t>
            </a:r>
          </a:p>
        </p:txBody>
      </p:sp>
      <p:pic>
        <p:nvPicPr>
          <p:cNvPr id="5" name="Content Placeholder 4">
            <a:extLst>
              <a:ext uri="{FF2B5EF4-FFF2-40B4-BE49-F238E27FC236}">
                <a16:creationId xmlns:a16="http://schemas.microsoft.com/office/drawing/2014/main" id="{5B745477-CB0A-4A03-B31D-FFF8DA370F87}"/>
              </a:ext>
            </a:extLst>
          </p:cNvPr>
          <p:cNvPicPr>
            <a:picLocks noGrp="1" noChangeAspect="1"/>
          </p:cNvPicPr>
          <p:nvPr>
            <p:ph sz="half" idx="2"/>
          </p:nvPr>
        </p:nvPicPr>
        <p:blipFill>
          <a:blip r:embed="rId2"/>
          <a:stretch>
            <a:fillRect/>
          </a:stretch>
        </p:blipFill>
        <p:spPr>
          <a:xfrm>
            <a:off x="6366253" y="2285999"/>
            <a:ext cx="4606547" cy="3067960"/>
          </a:xfrm>
          <a:prstGeom prst="rect">
            <a:avLst/>
          </a:prstGeom>
        </p:spPr>
      </p:pic>
    </p:spTree>
    <p:extLst>
      <p:ext uri="{BB962C8B-B14F-4D97-AF65-F5344CB8AC3E}">
        <p14:creationId xmlns:p14="http://schemas.microsoft.com/office/powerpoint/2010/main" val="3616627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2306A-2F7C-435D-BAAC-3BA565E8487C}"/>
              </a:ext>
            </a:extLst>
          </p:cNvPr>
          <p:cNvSpPr>
            <a:spLocks noGrp="1"/>
          </p:cNvSpPr>
          <p:nvPr>
            <p:ph type="title"/>
          </p:nvPr>
        </p:nvSpPr>
        <p:spPr/>
        <p:txBody>
          <a:bodyPr/>
          <a:lstStyle/>
          <a:p>
            <a:pPr algn="ctr"/>
            <a:r>
              <a:rPr lang="en-US" dirty="0"/>
              <a:t>FACTORS CAUSING PHYSICAL BARRIER</a:t>
            </a:r>
            <a:br>
              <a:rPr lang="en-US" dirty="0"/>
            </a:br>
            <a:endParaRPr lang="en-US" dirty="0"/>
          </a:p>
        </p:txBody>
      </p:sp>
      <p:sp>
        <p:nvSpPr>
          <p:cNvPr id="3" name="Content Placeholder 2">
            <a:extLst>
              <a:ext uri="{FF2B5EF4-FFF2-40B4-BE49-F238E27FC236}">
                <a16:creationId xmlns:a16="http://schemas.microsoft.com/office/drawing/2014/main" id="{8BB376D2-A186-4E7E-A963-72A919E7694B}"/>
              </a:ext>
            </a:extLst>
          </p:cNvPr>
          <p:cNvSpPr>
            <a:spLocks noGrp="1"/>
          </p:cNvSpPr>
          <p:nvPr>
            <p:ph idx="1"/>
          </p:nvPr>
        </p:nvSpPr>
        <p:spPr/>
        <p:txBody>
          <a:bodyPr/>
          <a:lstStyle/>
          <a:p>
            <a:r>
              <a:rPr lang="en-US" dirty="0"/>
              <a:t>Defects in media</a:t>
            </a:r>
          </a:p>
          <a:p>
            <a:r>
              <a:rPr lang="en-US" dirty="0"/>
              <a:t>Distraction in environment</a:t>
            </a:r>
          </a:p>
          <a:p>
            <a:r>
              <a:rPr lang="en-US" dirty="0"/>
              <a:t>Distance</a:t>
            </a:r>
          </a:p>
          <a:p>
            <a:r>
              <a:rPr lang="en-US" dirty="0"/>
              <a:t>Ignorance of medium</a:t>
            </a:r>
          </a:p>
          <a:p>
            <a:r>
              <a:rPr lang="en-US" dirty="0"/>
              <a:t>Physical disability</a:t>
            </a:r>
          </a:p>
        </p:txBody>
      </p:sp>
    </p:spTree>
    <p:extLst>
      <p:ext uri="{BB962C8B-B14F-4D97-AF65-F5344CB8AC3E}">
        <p14:creationId xmlns:p14="http://schemas.microsoft.com/office/powerpoint/2010/main" val="2204310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3406F-7C8B-48C2-AB56-1048AB1EC007}"/>
              </a:ext>
            </a:extLst>
          </p:cNvPr>
          <p:cNvSpPr>
            <a:spLocks noGrp="1"/>
          </p:cNvSpPr>
          <p:nvPr>
            <p:ph type="title"/>
          </p:nvPr>
        </p:nvSpPr>
        <p:spPr/>
        <p:txBody>
          <a:bodyPr/>
          <a:lstStyle/>
          <a:p>
            <a:r>
              <a:rPr lang="en-US" dirty="0"/>
              <a:t>HOW TO OVERCOME?</a:t>
            </a:r>
            <a:br>
              <a:rPr lang="en-US" dirty="0"/>
            </a:br>
            <a:endParaRPr lang="en-US" dirty="0"/>
          </a:p>
        </p:txBody>
      </p:sp>
      <p:sp>
        <p:nvSpPr>
          <p:cNvPr id="3" name="Content Placeholder 2">
            <a:extLst>
              <a:ext uri="{FF2B5EF4-FFF2-40B4-BE49-F238E27FC236}">
                <a16:creationId xmlns:a16="http://schemas.microsoft.com/office/drawing/2014/main" id="{292640A2-18B7-40FC-A429-0CE26358668B}"/>
              </a:ext>
            </a:extLst>
          </p:cNvPr>
          <p:cNvSpPr>
            <a:spLocks noGrp="1"/>
          </p:cNvSpPr>
          <p:nvPr>
            <p:ph idx="1"/>
          </p:nvPr>
        </p:nvSpPr>
        <p:spPr/>
        <p:txBody>
          <a:bodyPr/>
          <a:lstStyle/>
          <a:p>
            <a:r>
              <a:rPr lang="en-US" dirty="0"/>
              <a:t>To be updated with latest technologies.</a:t>
            </a:r>
          </a:p>
          <a:p>
            <a:r>
              <a:rPr lang="en-US" dirty="0"/>
              <a:t>Choosing a suitable environment.</a:t>
            </a:r>
          </a:p>
          <a:p>
            <a:r>
              <a:rPr lang="en-US" dirty="0"/>
              <a:t>Removing obstacle.</a:t>
            </a:r>
          </a:p>
          <a:p>
            <a:r>
              <a:rPr lang="en-US" dirty="0"/>
              <a:t>Making signs easier to read, example, you could supplement written signs with pictures and visual signs.</a:t>
            </a:r>
          </a:p>
          <a:p>
            <a:r>
              <a:rPr lang="en-US" dirty="0"/>
              <a:t>Self Motivation.</a:t>
            </a:r>
          </a:p>
        </p:txBody>
      </p:sp>
    </p:spTree>
    <p:extLst>
      <p:ext uri="{BB962C8B-B14F-4D97-AF65-F5344CB8AC3E}">
        <p14:creationId xmlns:p14="http://schemas.microsoft.com/office/powerpoint/2010/main" val="3759261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5CB19-2212-4C60-A572-2C4DEF576E3D}"/>
              </a:ext>
            </a:extLst>
          </p:cNvPr>
          <p:cNvSpPr>
            <a:spLocks noGrp="1"/>
          </p:cNvSpPr>
          <p:nvPr>
            <p:ph type="title"/>
          </p:nvPr>
        </p:nvSpPr>
        <p:spPr/>
        <p:txBody>
          <a:bodyPr/>
          <a:lstStyle/>
          <a:p>
            <a:pPr algn="ctr"/>
            <a:r>
              <a:rPr lang="en-US" dirty="0"/>
              <a:t>CULTURAL BARRIER</a:t>
            </a:r>
            <a:br>
              <a:rPr lang="en-US" dirty="0"/>
            </a:br>
            <a:endParaRPr lang="en-US" dirty="0"/>
          </a:p>
        </p:txBody>
      </p:sp>
      <p:sp>
        <p:nvSpPr>
          <p:cNvPr id="3" name="Content Placeholder 2">
            <a:extLst>
              <a:ext uri="{FF2B5EF4-FFF2-40B4-BE49-F238E27FC236}">
                <a16:creationId xmlns:a16="http://schemas.microsoft.com/office/drawing/2014/main" id="{2E8B0EE2-CFB4-4A07-B244-ACBB4F5544C1}"/>
              </a:ext>
            </a:extLst>
          </p:cNvPr>
          <p:cNvSpPr>
            <a:spLocks noGrp="1"/>
          </p:cNvSpPr>
          <p:nvPr>
            <p:ph sz="half" idx="1"/>
          </p:nvPr>
        </p:nvSpPr>
        <p:spPr/>
        <p:txBody>
          <a:bodyPr/>
          <a:lstStyle/>
          <a:p>
            <a:r>
              <a:rPr lang="en-US" dirty="0"/>
              <a:t>Cultures provide people ways of thinking-ways of seeing, hearing, and interpreting the world.</a:t>
            </a:r>
          </a:p>
          <a:p>
            <a:r>
              <a:rPr lang="en-US" dirty="0"/>
              <a:t>Similar words can mean different things to people from different cultures, even when they talk the "same" language.</a:t>
            </a:r>
          </a:p>
        </p:txBody>
      </p:sp>
      <p:pic>
        <p:nvPicPr>
          <p:cNvPr id="8" name="Content Placeholder 7">
            <a:extLst>
              <a:ext uri="{FF2B5EF4-FFF2-40B4-BE49-F238E27FC236}">
                <a16:creationId xmlns:a16="http://schemas.microsoft.com/office/drawing/2014/main" id="{799B4791-34FB-44A5-AEF7-F596FB2CFAAA}"/>
              </a:ext>
            </a:extLst>
          </p:cNvPr>
          <p:cNvPicPr>
            <a:picLocks noGrp="1" noChangeAspect="1"/>
          </p:cNvPicPr>
          <p:nvPr>
            <p:ph sz="half" idx="2"/>
          </p:nvPr>
        </p:nvPicPr>
        <p:blipFill>
          <a:blip r:embed="rId2"/>
          <a:stretch>
            <a:fillRect/>
          </a:stretch>
        </p:blipFill>
        <p:spPr>
          <a:xfrm>
            <a:off x="5819386" y="2285999"/>
            <a:ext cx="5407557" cy="3041750"/>
          </a:xfrm>
          <a:prstGeom prst="rect">
            <a:avLst/>
          </a:prstGeom>
        </p:spPr>
      </p:pic>
    </p:spTree>
    <p:extLst>
      <p:ext uri="{BB962C8B-B14F-4D97-AF65-F5344CB8AC3E}">
        <p14:creationId xmlns:p14="http://schemas.microsoft.com/office/powerpoint/2010/main" val="2193412753"/>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Crop</Template>
  <TotalTime>32</TotalTime>
  <Words>792</Words>
  <Application>Microsoft Office PowerPoint</Application>
  <PresentationFormat>Widescreen</PresentationFormat>
  <Paragraphs>108</Paragraphs>
  <Slides>24</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24</vt:i4>
      </vt:variant>
    </vt:vector>
  </HeadingPairs>
  <TitlesOfParts>
    <vt:vector size="26" baseType="lpstr">
      <vt:lpstr>Franklin Gothic Book</vt:lpstr>
      <vt:lpstr>Crop</vt:lpstr>
      <vt:lpstr>Barriers in Communication</vt:lpstr>
      <vt:lpstr>PowerPoint Presentation</vt:lpstr>
      <vt:lpstr>PowerPoint Presentation</vt:lpstr>
      <vt:lpstr>WHAT IS COMMUNICATION AND BARRIER ? </vt:lpstr>
      <vt:lpstr>TYPES OF BARRIER </vt:lpstr>
      <vt:lpstr>PHYSICAL BARRIER </vt:lpstr>
      <vt:lpstr>FACTORS CAUSING PHYSICAL BARRIER </vt:lpstr>
      <vt:lpstr>HOW TO OVERCOME? </vt:lpstr>
      <vt:lpstr>CULTURAL BARRIER </vt:lpstr>
      <vt:lpstr>FACTORS CAUSING CULTURAL BARRIER </vt:lpstr>
      <vt:lpstr>HOW TO OVERCOME? </vt:lpstr>
      <vt:lpstr>LANGUAGE BARRIERS </vt:lpstr>
      <vt:lpstr>FACTORS CAUSING LANGUAGE BARRIERS  </vt:lpstr>
      <vt:lpstr>HOW TO OVERCOME? </vt:lpstr>
      <vt:lpstr>EMOTIONAL BARRIER </vt:lpstr>
      <vt:lpstr>FACTORS CAUSING EMOTIONAL BARRIER </vt:lpstr>
      <vt:lpstr>GENDER BARRIERS </vt:lpstr>
      <vt:lpstr>FACTORS CAUSING GENDER BARRIERS </vt:lpstr>
      <vt:lpstr>ORGANIZATIONAL BARRIERS </vt:lpstr>
      <vt:lpstr>FACTORS CAUSING ORGANIZATIONAL </vt:lpstr>
      <vt:lpstr>HOW TO OVERCOME? </vt:lpstr>
      <vt:lpstr>PERCEPTUAL BARRIERS </vt:lpstr>
      <vt:lpstr>FACTORS CAUSING PERCEPTUAL BARRIERS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Barriers in Communication</dc:title>
  <dc:creator>Hassaan</dc:creator>
  <cp:lastModifiedBy>Hassaan</cp:lastModifiedBy>
  <cp:revision>30</cp:revision>
  <dcterms:created xsi:type="dcterms:W3CDTF">2020-05-06T11:56:41Z</dcterms:created>
  <dcterms:modified xsi:type="dcterms:W3CDTF">2020-05-06T12:29:30Z</dcterms:modified>
</cp:coreProperties>
</file>