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5" r:id="rId16"/>
    <p:sldId id="269" r:id="rId17"/>
    <p:sldId id="267" r:id="rId18"/>
    <p:sldId id="272" r:id="rId19"/>
    <p:sldId id="273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9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23BFE-0497-438E-854E-C364C0E602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Biological diversity and utilization of germplasm resources</a:t>
            </a:r>
          </a:p>
        </p:txBody>
      </p:sp>
    </p:spTree>
    <p:extLst>
      <p:ext uri="{BB962C8B-B14F-4D97-AF65-F5344CB8AC3E}">
        <p14:creationId xmlns:p14="http://schemas.microsoft.com/office/powerpoint/2010/main" val="137367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83B2-FA2D-4F86-8BC1-B0AEF0C3E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Patentability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E624D-4690-43AD-A128-2637F011B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Patentable subject matter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Novel-either by  asexually cultivation or by the first person who sees it.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Useful- industrial application.</a:t>
            </a:r>
          </a:p>
        </p:txBody>
      </p:sp>
    </p:spTree>
    <p:extLst>
      <p:ext uri="{BB962C8B-B14F-4D97-AF65-F5344CB8AC3E}">
        <p14:creationId xmlns:p14="http://schemas.microsoft.com/office/powerpoint/2010/main" val="3980450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9EC9D-6BCB-4A26-9FA7-79DAA29F5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Biological Diversity Act 2002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4C653-E0AF-40B1-B818-F15E4A63F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No person shall apply for any intellectual property right , by whatever name called in or outside that area for any invention based on any research or information on a biological resource.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3762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FD22F-F60A-4DAF-A43E-00B329717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Germplasm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D198B-8715-4CA1-9DFB-E1B1B34FA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Germplasm contains the information for a species ’ genetic makeup , a valuable natural resource of plant diversity.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Germplasm or gene pool is the basic material with which a plant breeder has to initiate the breeding </a:t>
            </a:r>
            <a:r>
              <a:rPr lang="en-US" sz="3200" dirty="0" err="1"/>
              <a:t>programme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0668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394E6-EA01-4B84-B8F6-0173748E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Germplasm conservation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F83B9-E074-4BBF-A0FB-F689D852D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The germplasm has to be maintained in such a state that there is minimum risk for its loss and that either it can be planted directly in the field or it can be prepared for planted.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It includes :</a:t>
            </a:r>
          </a:p>
          <a:p>
            <a:pPr marL="514350" indent="-514350">
              <a:buAutoNum type="arabicParenR"/>
            </a:pPr>
            <a:r>
              <a:rPr lang="en-US" sz="3200" dirty="0"/>
              <a:t>Ex- situ conservation</a:t>
            </a:r>
          </a:p>
          <a:p>
            <a:pPr marL="514350" indent="-514350">
              <a:buAutoNum type="arabicParenR"/>
            </a:pPr>
            <a:r>
              <a:rPr lang="en-US" sz="3200" dirty="0"/>
              <a:t> In-situ conservation</a:t>
            </a:r>
          </a:p>
          <a:p>
            <a:pPr marL="514350" indent="-514350">
              <a:buAutoNum type="arabicParenR"/>
            </a:pPr>
            <a:r>
              <a:rPr lang="en-US" sz="3200" dirty="0"/>
              <a:t> On- farm conservation</a:t>
            </a:r>
          </a:p>
        </p:txBody>
      </p:sp>
    </p:spTree>
    <p:extLst>
      <p:ext uri="{BB962C8B-B14F-4D97-AF65-F5344CB8AC3E}">
        <p14:creationId xmlns:p14="http://schemas.microsoft.com/office/powerpoint/2010/main" val="2472514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D887C-F012-4675-823B-14C82F3BD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Cont</a:t>
            </a:r>
            <a:r>
              <a:rPr lang="en-US" sz="4400" dirty="0"/>
              <a:t>,,,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307FB-A728-4ED5-A588-6621B0AD8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3200" dirty="0"/>
              <a:t> Ex-situ conservation ;</a:t>
            </a:r>
          </a:p>
          <a:p>
            <a:pPr marL="0" indent="0">
              <a:buNone/>
            </a:pPr>
            <a:r>
              <a:rPr lang="en-US" sz="3200" dirty="0"/>
              <a:t> Germplasm conservation is attempted outside or away from its natural habitat.</a:t>
            </a:r>
          </a:p>
          <a:p>
            <a:pPr marL="0" indent="0">
              <a:buNone/>
            </a:pPr>
            <a:r>
              <a:rPr lang="en-US" sz="3200" dirty="0"/>
              <a:t> 2 ) IN-SITU CONSERVATION :</a:t>
            </a:r>
          </a:p>
          <a:p>
            <a:pPr marL="0" indent="0">
              <a:buNone/>
            </a:pPr>
            <a:r>
              <a:rPr lang="en-US" sz="3200" dirty="0"/>
              <a:t>Conservation of germplasm in its natural habitat or in area where it grows naturally.</a:t>
            </a:r>
          </a:p>
        </p:txBody>
      </p:sp>
    </p:spTree>
    <p:extLst>
      <p:ext uri="{BB962C8B-B14F-4D97-AF65-F5344CB8AC3E}">
        <p14:creationId xmlns:p14="http://schemas.microsoft.com/office/powerpoint/2010/main" val="4154528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31EA4C-3919-428C-89BC-E040788477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565" y="948372"/>
            <a:ext cx="6082747" cy="45668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31632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88EFB-BD52-40DA-BC3F-6B9493E5C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Conservation of plant genetic resources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02A7E-1B34-48A2-8DCF-FCCF3337B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Necessary for food security and </a:t>
            </a:r>
            <a:r>
              <a:rPr lang="en-US" sz="3200" dirty="0" err="1"/>
              <a:t>agro</a:t>
            </a:r>
            <a:r>
              <a:rPr lang="en-US" sz="3200" dirty="0"/>
              <a:t>-biodiversity.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Biodiversity provides a valuable source of compounds to the medical , food and crop protection industries.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</a:t>
            </a:r>
            <a:r>
              <a:rPr lang="en-US" sz="3200" dirty="0" err="1"/>
              <a:t>Maintainace</a:t>
            </a:r>
            <a:r>
              <a:rPr lang="en-US" sz="3200" dirty="0"/>
              <a:t> of Ecosystem</a:t>
            </a:r>
          </a:p>
        </p:txBody>
      </p:sp>
    </p:spTree>
    <p:extLst>
      <p:ext uri="{BB962C8B-B14F-4D97-AF65-F5344CB8AC3E}">
        <p14:creationId xmlns:p14="http://schemas.microsoft.com/office/powerpoint/2010/main" val="58022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6BC2-6538-42F7-B750-1BFCCF18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Function of Biosphere Reserves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AA34D-EE97-48D6-9E93-BC45C30C9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Conservation of landscape, ecosystem, species and genetic erosion.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Encourage the traditional resources use systems.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To provide support for research monitoring end information exchange related to global issues of conservation.</a:t>
            </a:r>
          </a:p>
        </p:txBody>
      </p:sp>
    </p:spTree>
    <p:extLst>
      <p:ext uri="{BB962C8B-B14F-4D97-AF65-F5344CB8AC3E}">
        <p14:creationId xmlns:p14="http://schemas.microsoft.com/office/powerpoint/2010/main" val="3807612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CBC4B-B6B2-43C5-A5FA-3111166CD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Benefits of biodiversity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9709-D98A-4D14-B310-8EC785807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Food / drinks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Fuel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 Medicine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Better crop variety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Industrial material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Education and research</a:t>
            </a:r>
          </a:p>
        </p:txBody>
      </p:sp>
    </p:spTree>
    <p:extLst>
      <p:ext uri="{BB962C8B-B14F-4D97-AF65-F5344CB8AC3E}">
        <p14:creationId xmlns:p14="http://schemas.microsoft.com/office/powerpoint/2010/main" val="1932639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BE7DD-D008-4263-9816-AD11C1841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Threats to biodiversity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0C760-1159-4F68-973D-D3E3CE800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Narrow geographical area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Natural disasters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Low breeding rate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Pollution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Hunting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Global warning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193593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AEBDE-1DFA-404B-9E56-2E300161D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Biodiversity 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C2EAEE-5AB6-4D93-84BE-725C7C8196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9015" y="1749982"/>
            <a:ext cx="5613970" cy="42148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15641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FF151-80F1-4A1C-A85A-8309E02D8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                                                                                                                                        Thanks for attention !!!</a:t>
            </a:r>
          </a:p>
        </p:txBody>
      </p:sp>
    </p:spTree>
    <p:extLst>
      <p:ext uri="{BB962C8B-B14F-4D97-AF65-F5344CB8AC3E}">
        <p14:creationId xmlns:p14="http://schemas.microsoft.com/office/powerpoint/2010/main" val="395406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78919-273B-4320-A13C-3AB703AA2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Biodiversity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F6F45-836D-4A0F-B5CE-0603EA970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What does “Bio” means !</a:t>
            </a:r>
          </a:p>
          <a:p>
            <a:pPr marL="0" indent="0">
              <a:buNone/>
            </a:pPr>
            <a:r>
              <a:rPr lang="en-US" sz="3600" dirty="0"/>
              <a:t>Bio = Life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What does “Diversity” means !</a:t>
            </a:r>
          </a:p>
          <a:p>
            <a:pPr marL="0" indent="0">
              <a:buNone/>
            </a:pPr>
            <a:r>
              <a:rPr lang="en-US" sz="3600" dirty="0"/>
              <a:t>Diversity = Variety</a:t>
            </a:r>
          </a:p>
        </p:txBody>
      </p:sp>
    </p:spTree>
    <p:extLst>
      <p:ext uri="{BB962C8B-B14F-4D97-AF65-F5344CB8AC3E}">
        <p14:creationId xmlns:p14="http://schemas.microsoft.com/office/powerpoint/2010/main" val="231921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F9F64-AF19-4E04-AB8E-1D0725514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Definition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51B68-5884-4611-A03F-58D1F4C69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The number and variety of plants , animals and other organisms that exist in an ecosystem is known as biodiversity.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It is a measure of the variety of organisms present in different ecosystems.</a:t>
            </a:r>
          </a:p>
        </p:txBody>
      </p:sp>
    </p:spTree>
    <p:extLst>
      <p:ext uri="{BB962C8B-B14F-4D97-AF65-F5344CB8AC3E}">
        <p14:creationId xmlns:p14="http://schemas.microsoft.com/office/powerpoint/2010/main" val="228947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4C617-72D5-4D37-AB4B-99DC2B709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Levels of Biodiversity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7CBD3-384F-44D7-A8B1-0D8660E46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3200" dirty="0"/>
              <a:t>Species Level(Species Diversity)-refers to number and kinds of living organisms or diversity between species.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/>
              <a:t>Genetic Level(Genetic Diversity)-refers to genetic variation within a population of species or diversity within species.</a:t>
            </a:r>
          </a:p>
        </p:txBody>
      </p:sp>
    </p:spTree>
    <p:extLst>
      <p:ext uri="{BB962C8B-B14F-4D97-AF65-F5344CB8AC3E}">
        <p14:creationId xmlns:p14="http://schemas.microsoft.com/office/powerpoint/2010/main" val="256348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DA91-6D7C-4983-942D-32AF2A3B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Cont</a:t>
            </a:r>
            <a:r>
              <a:rPr lang="en-US" sz="4400" dirty="0"/>
              <a:t>,,,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BED96-E537-4CA2-9800-44B62B99D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3 ) Eco-System Level(Eco-System Diversity)-refers to the variety of habitats ,biological communities and ecological processes that occur in such habitats.</a:t>
            </a:r>
          </a:p>
        </p:txBody>
      </p:sp>
    </p:spTree>
    <p:extLst>
      <p:ext uri="{BB962C8B-B14F-4D97-AF65-F5344CB8AC3E}">
        <p14:creationId xmlns:p14="http://schemas.microsoft.com/office/powerpoint/2010/main" val="364439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77867E-DEFC-4174-93F9-61BD8A766E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7843" y="533337"/>
            <a:ext cx="6069495" cy="45568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5984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0D53C-CB04-4E26-8352-DAF62DB90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Impact of IPR on Biodiversity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E737-C655-4A4C-9D13-E1F3A982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Intellectual Property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Protect ideas, inventions and work of human beings.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A patent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Protects invention.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Provides the right to make , market the invention to the patent owner for a period of 20 years.</a:t>
            </a:r>
          </a:p>
        </p:txBody>
      </p:sp>
    </p:spTree>
    <p:extLst>
      <p:ext uri="{BB962C8B-B14F-4D97-AF65-F5344CB8AC3E}">
        <p14:creationId xmlns:p14="http://schemas.microsoft.com/office/powerpoint/2010/main" val="79978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3F352-E710-4072-BE78-583CA119C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Cont</a:t>
            </a:r>
            <a:r>
              <a:rPr lang="en-US" sz="4400" dirty="0"/>
              <a:t>,,,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A0DE7-4D03-4D53-9FC3-413546BEB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Extension of IPR to </a:t>
            </a:r>
            <a:r>
              <a:rPr lang="en-US" sz="3200" dirty="0" err="1"/>
              <a:t>kiving</a:t>
            </a:r>
            <a:r>
              <a:rPr lang="en-US" sz="3200" dirty="0"/>
              <a:t> beings-relatively a new concept.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 IPR to living beings :</a:t>
            </a:r>
          </a:p>
          <a:p>
            <a:pPr marL="0" indent="0">
              <a:buNone/>
            </a:pPr>
            <a:r>
              <a:rPr lang="en-US" sz="3200" dirty="0"/>
              <a:t>Biodiversity is the variability among living organisms.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 Trend started with US Plant Patent Act in 1930.</a:t>
            </a:r>
          </a:p>
          <a:p>
            <a:pPr marL="0" indent="0">
              <a:buNone/>
            </a:pPr>
            <a:r>
              <a:rPr lang="en-US" sz="3200" dirty="0"/>
              <a:t>Gave IPR for asexually reproduced plant </a:t>
            </a:r>
            <a:r>
              <a:rPr lang="en-US" sz="3200" dirty="0" err="1"/>
              <a:t>varities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696995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561</Words>
  <Application>Microsoft Office PowerPoint</Application>
  <PresentationFormat>Widescreen</PresentationFormat>
  <Paragraphs>71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Wingdings</vt:lpstr>
      <vt:lpstr>Wingdings 3</vt:lpstr>
      <vt:lpstr>Wisp</vt:lpstr>
      <vt:lpstr>Biological diversity and utilization of germplasm resources</vt:lpstr>
      <vt:lpstr>Biodiversity :</vt:lpstr>
      <vt:lpstr>Biodiversity :</vt:lpstr>
      <vt:lpstr>Definition :</vt:lpstr>
      <vt:lpstr>Levels of Biodiversity :</vt:lpstr>
      <vt:lpstr>Cont,,,</vt:lpstr>
      <vt:lpstr>PowerPoint Presentation</vt:lpstr>
      <vt:lpstr>Impact of IPR on Biodiversity :</vt:lpstr>
      <vt:lpstr>Cont,,,</vt:lpstr>
      <vt:lpstr>Patentability :</vt:lpstr>
      <vt:lpstr>Biological Diversity Act 2002 :</vt:lpstr>
      <vt:lpstr>Germplasm :</vt:lpstr>
      <vt:lpstr>Germplasm conservation :</vt:lpstr>
      <vt:lpstr>Cont,,,</vt:lpstr>
      <vt:lpstr>PowerPoint Presentation</vt:lpstr>
      <vt:lpstr>Conservation of plant genetic resources :</vt:lpstr>
      <vt:lpstr>Function of Biosphere Reserves :</vt:lpstr>
      <vt:lpstr>Benefits of biodiversity :</vt:lpstr>
      <vt:lpstr>Threats to biodiversity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diversity and utilization of germplasm resources</dc:title>
  <dc:creator>Wardah Kainat</dc:creator>
  <cp:lastModifiedBy>ikramulhaq 228</cp:lastModifiedBy>
  <cp:revision>11</cp:revision>
  <dcterms:created xsi:type="dcterms:W3CDTF">2020-03-03T16:32:16Z</dcterms:created>
  <dcterms:modified xsi:type="dcterms:W3CDTF">2020-05-03T10:51:49Z</dcterms:modified>
</cp:coreProperties>
</file>