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256" r:id="rId3"/>
    <p:sldId id="258" r:id="rId4"/>
    <p:sldId id="259" r:id="rId5"/>
    <p:sldId id="268" r:id="rId6"/>
    <p:sldId id="262" r:id="rId7"/>
    <p:sldId id="273" r:id="rId8"/>
    <p:sldId id="277" r:id="rId9"/>
    <p:sldId id="278" r:id="rId10"/>
    <p:sldId id="279" r:id="rId11"/>
    <p:sldId id="280" r:id="rId12"/>
    <p:sldId id="281" r:id="rId13"/>
    <p:sldId id="282" r:id="rId14"/>
    <p:sldId id="267" r:id="rId15"/>
    <p:sldId id="269" r:id="rId16"/>
    <p:sldId id="270" r:id="rId17"/>
    <p:sldId id="271" r:id="rId18"/>
    <p:sldId id="274" r:id="rId19"/>
    <p:sldId id="276" r:id="rId20"/>
    <p:sldId id="272" r:id="rId21"/>
    <p:sldId id="266" r:id="rId22"/>
    <p:sldId id="283" r:id="rId23"/>
    <p:sldId id="264" r:id="rId24"/>
    <p:sldId id="284" r:id="rId25"/>
    <p:sldId id="265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4791B6-289A-4CD8-8DE6-E2D072B1E1D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04848E2-D236-4B35-996E-4FD622CB9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atest_background_bismillah_wallpaper_2013-800x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Organic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There are mainly three classes of organic compounds which are;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Pesticides and Herbicides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Materials for common household and industrial use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Materials for industrial use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Pesticides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u="sng" dirty="0" smtClean="0"/>
              <a:t>Pesticides:</a:t>
            </a:r>
            <a:endParaRPr lang="en-US" dirty="0" smtClean="0"/>
          </a:p>
          <a:p>
            <a:r>
              <a:rPr lang="en-US" sz="2400" dirty="0" smtClean="0"/>
              <a:t>Most present pesticides are 10-100 x more toxic than those used in 1050’s.</a:t>
            </a:r>
          </a:p>
          <a:p>
            <a:r>
              <a:rPr lang="en-US" sz="2400" dirty="0" smtClean="0"/>
              <a:t>About 25% of pesticide use in houses, gardens, lawns, parks, swimming pools, and golf courses.</a:t>
            </a:r>
          </a:p>
          <a:p>
            <a:r>
              <a:rPr lang="en-US" sz="2400" dirty="0" smtClean="0"/>
              <a:t>Each year about 250,000 people are admitted to hospitals and/or emergency rooms with pesticide poisoning</a:t>
            </a:r>
          </a:p>
          <a:p>
            <a:pPr>
              <a:buNone/>
            </a:pPr>
            <a:r>
              <a:rPr lang="en-US" b="1" i="1" u="sng" dirty="0" smtClean="0"/>
              <a:t>Example:</a:t>
            </a:r>
          </a:p>
          <a:p>
            <a:r>
              <a:rPr lang="en-US" sz="2400" dirty="0" smtClean="0"/>
              <a:t>Chlorinated hydrocarbons</a:t>
            </a:r>
          </a:p>
          <a:p>
            <a:r>
              <a:rPr lang="en-US" sz="2400" dirty="0" smtClean="0"/>
              <a:t>Organophosphates</a:t>
            </a:r>
          </a:p>
          <a:p>
            <a:r>
              <a:rPr lang="en-US" sz="2400" dirty="0" err="1" smtClean="0"/>
              <a:t>Carbamates</a:t>
            </a:r>
            <a:endParaRPr lang="en-US" sz="2400" dirty="0" smtClean="0"/>
          </a:p>
          <a:p>
            <a:endParaRPr lang="en-US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Herbicides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Triazines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Interfere with photosynthesis.</a:t>
            </a:r>
          </a:p>
          <a:p>
            <a:r>
              <a:rPr lang="en-US" dirty="0" smtClean="0"/>
              <a:t>Systemic—</a:t>
            </a:r>
            <a:r>
              <a:rPr lang="en-US" dirty="0" err="1" smtClean="0"/>
              <a:t>phenoxy</a:t>
            </a:r>
            <a:r>
              <a:rPr lang="en-US" dirty="0" smtClean="0"/>
              <a:t> compounds, N compounds:</a:t>
            </a:r>
            <a:br>
              <a:rPr lang="en-US" dirty="0" smtClean="0"/>
            </a:br>
            <a:r>
              <a:rPr lang="en-US" dirty="0" smtClean="0"/>
              <a:t> create excess growth hormones.</a:t>
            </a:r>
          </a:p>
          <a:p>
            <a:r>
              <a:rPr lang="en-US" dirty="0" smtClean="0"/>
              <a:t>Soil </a:t>
            </a:r>
            <a:r>
              <a:rPr lang="en-US" dirty="0" err="1" smtClean="0"/>
              <a:t>sterilants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kill soil microorganisms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Biological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Greater obvious problems than organic and inorganic contaminants in worldwide.</a:t>
            </a:r>
          </a:p>
          <a:p>
            <a:r>
              <a:rPr lang="en-US" dirty="0" smtClean="0"/>
              <a:t>Major cause of deaths in world</a:t>
            </a:r>
          </a:p>
          <a:p>
            <a:r>
              <a:rPr lang="en-US" dirty="0" smtClean="0"/>
              <a:t>Diarrhea kills 4-15 million children/year</a:t>
            </a:r>
          </a:p>
          <a:p>
            <a:pPr>
              <a:buNone/>
            </a:pPr>
            <a:r>
              <a:rPr lang="en-US" b="1" u="sng" dirty="0" smtClean="0"/>
              <a:t>Example:</a:t>
            </a:r>
          </a:p>
          <a:p>
            <a:pPr>
              <a:buNone/>
            </a:pPr>
            <a:r>
              <a:rPr lang="en-US" dirty="0" smtClean="0"/>
              <a:t>Bacteria, Viruses &amp; parasites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4000" dirty="0"/>
              <a:t>Supply of Water </a:t>
            </a:r>
            <a:r>
              <a:rPr lang="en-US" altLang="en-US" sz="4000" dirty="0" smtClean="0"/>
              <a:t>Resources</a:t>
            </a:r>
            <a:endParaRPr lang="en-US" altLang="en-US" sz="4000" dirty="0"/>
          </a:p>
        </p:txBody>
      </p:sp>
      <p:grpSp>
        <p:nvGrpSpPr>
          <p:cNvPr id="4" name="Group 9"/>
          <p:cNvGrpSpPr>
            <a:grpSpLocks noGrp="1"/>
          </p:cNvGrpSpPr>
          <p:nvPr>
            <p:ph idx="1"/>
          </p:nvPr>
        </p:nvGrpSpPr>
        <p:grpSpPr bwMode="auto">
          <a:xfrm>
            <a:off x="457200" y="2249488"/>
            <a:ext cx="8229600" cy="4324350"/>
            <a:chOff x="171" y="783"/>
            <a:chExt cx="5662" cy="2644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" y="1463"/>
              <a:ext cx="1733" cy="1848"/>
            </a:xfrm>
            <a:prstGeom prst="rect">
              <a:avLst/>
            </a:prstGeom>
            <a:noFill/>
            <a:effectLst>
              <a:outerShdw dist="35921" dir="2700000" algn="ctr" rotWithShape="0">
                <a:schemeClr val="tx1"/>
              </a:outerShdw>
            </a:effectLst>
          </p:spPr>
        </p:pic>
        <p:pic>
          <p:nvPicPr>
            <p:cNvPr id="6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73" y="1473"/>
              <a:ext cx="1735" cy="1843"/>
            </a:xfrm>
            <a:prstGeom prst="rect">
              <a:avLst/>
            </a:prstGeom>
            <a:noFill/>
            <a:effectLst>
              <a:outerShdw dist="35921" dir="2700000" algn="ctr" rotWithShape="0">
                <a:schemeClr val="tx1"/>
              </a:outerShdw>
            </a:effectLst>
          </p:spPr>
        </p:pic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468" y="783"/>
              <a:ext cx="1141" cy="28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 dirty="0">
                  <a:solidFill>
                    <a:schemeClr val="bg1"/>
                  </a:solidFill>
                  <a:latin typeface="Arial" pitchFamily="34" charset="0"/>
                </a:rPr>
                <a:t>Freshwater</a:t>
              </a: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2228" y="783"/>
              <a:ext cx="2849" cy="28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Readily accessible freshwater</a:t>
              </a:r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4642" y="1167"/>
              <a:ext cx="875" cy="51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Biota</a:t>
              </a:r>
            </a:p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0.0001%</a:t>
              </a: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4782" y="1839"/>
              <a:ext cx="875" cy="51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Rivers</a:t>
              </a:r>
            </a:p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0.0001%</a:t>
              </a:r>
            </a:p>
          </p:txBody>
        </p:sp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4543" y="2679"/>
              <a:ext cx="1290" cy="74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Atmospheric</a:t>
              </a:r>
            </a:p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water vapor</a:t>
              </a:r>
            </a:p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0.0001%</a:t>
              </a:r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077" y="1703"/>
              <a:ext cx="875" cy="51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Lakes</a:t>
              </a:r>
            </a:p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0.0007%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3361" y="2399"/>
              <a:ext cx="927" cy="74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Soil</a:t>
              </a:r>
            </a:p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moisture</a:t>
              </a:r>
            </a:p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0.0005%</a:t>
              </a:r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1537" y="1159"/>
              <a:ext cx="1310" cy="51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Groundwater</a:t>
              </a:r>
            </a:p>
            <a:p>
              <a:pPr algn="ctr"/>
              <a:r>
                <a:rPr lang="en-US" altLang="en-US" sz="2400">
                  <a:solidFill>
                    <a:schemeClr val="bg1"/>
                  </a:solidFill>
                  <a:latin typeface="Arial" pitchFamily="34" charset="0"/>
                </a:rPr>
                <a:t>0.592%</a:t>
              </a:r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439" y="2338"/>
              <a:ext cx="1236" cy="748"/>
            </a:xfrm>
            <a:prstGeom prst="rect">
              <a:avLst/>
            </a:prstGeom>
            <a:noFill/>
            <a:ln w="25400">
              <a:noFill/>
              <a:miter lim="800000"/>
              <a:headEnd type="none" w="med" len="lg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Ice caps</a:t>
              </a:r>
            </a:p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and glaciers</a:t>
              </a:r>
            </a:p>
            <a:p>
              <a:pPr algn="ctr"/>
              <a:r>
                <a:rPr lang="en-US" altLang="en-US" sz="2400">
                  <a:solidFill>
                    <a:srgbClr val="003300"/>
                  </a:solidFill>
                  <a:latin typeface="Arial" pitchFamily="34" charset="0"/>
                </a:rPr>
                <a:t>0.592%</a:t>
              </a:r>
            </a:p>
          </p:txBody>
        </p: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1901" y="1697"/>
              <a:ext cx="1264" cy="1181"/>
              <a:chOff x="1901" y="1697"/>
              <a:chExt cx="1264" cy="1181"/>
            </a:xfrm>
          </p:grpSpPr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 flipV="1">
                <a:off x="1901" y="1697"/>
                <a:ext cx="1264" cy="597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prstDash val="dash"/>
                <a:round/>
                <a:headEnd type="none" w="med" len="lg"/>
                <a:tailEnd type="none" w="med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3"/>
              <p:cNvSpPr>
                <a:spLocks noChangeShapeType="1"/>
              </p:cNvSpPr>
              <p:nvPr/>
            </p:nvSpPr>
            <p:spPr bwMode="auto">
              <a:xfrm flipH="1" flipV="1">
                <a:off x="1901" y="2334"/>
                <a:ext cx="1152" cy="544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prstDash val="dash"/>
                <a:round/>
                <a:headEnd type="none" w="med" len="lg"/>
                <a:tailEnd type="none" w="med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24"/>
              <p:cNvSpPr txBox="1">
                <a:spLocks noChangeArrowheads="1"/>
              </p:cNvSpPr>
              <p:nvPr/>
            </p:nvSpPr>
            <p:spPr bwMode="auto">
              <a:xfrm>
                <a:off x="2070" y="2199"/>
                <a:ext cx="768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med" len="lg"/>
                <a:tailEnd type="none" w="med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2400">
                    <a:solidFill>
                      <a:schemeClr val="bg1"/>
                    </a:solidFill>
                    <a:latin typeface="Arial" pitchFamily="34" charset="0"/>
                  </a:rPr>
                  <a:t>0.014%</a:t>
                </a:r>
              </a:p>
            </p:txBody>
          </p:sp>
        </p:grp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 flipH="1">
              <a:off x="1261" y="1502"/>
              <a:ext cx="424" cy="4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 flipV="1">
              <a:off x="4349" y="1518"/>
              <a:ext cx="296" cy="2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auto">
            <a:xfrm>
              <a:off x="4373" y="1910"/>
              <a:ext cx="4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4445" y="2259"/>
              <a:ext cx="296" cy="37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066800"/>
          </a:xfrm>
        </p:spPr>
        <p:txBody>
          <a:bodyPr/>
          <a:lstStyle/>
          <a:p>
            <a:pPr algn="ctr"/>
            <a:r>
              <a:rPr lang="en-US" altLang="en-US" sz="4800" dirty="0" smtClean="0"/>
              <a:t>Use of Water Resources</a:t>
            </a:r>
            <a:endParaRPr lang="en-US" dirty="0"/>
          </a:p>
        </p:txBody>
      </p:sp>
      <p:pic>
        <p:nvPicPr>
          <p:cNvPr id="4" name="Picture 104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4683"/>
          <a:stretch>
            <a:fillRect/>
          </a:stretch>
        </p:blipFill>
        <p:spPr bwMode="auto">
          <a:xfrm>
            <a:off x="4572000" y="1828800"/>
            <a:ext cx="4420039" cy="31337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352800" y="2438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Power</a:t>
            </a:r>
          </a:p>
          <a:p>
            <a:pPr algn="ctr"/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cooling</a:t>
            </a:r>
          </a:p>
          <a:p>
            <a:pPr algn="ctr"/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38%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228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Agriculture</a:t>
            </a:r>
          </a:p>
          <a:p>
            <a:pPr algn="ctr"/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38%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Line 1049"/>
          <p:cNvSpPr>
            <a:spLocks noChangeShapeType="1"/>
          </p:cNvSpPr>
          <p:nvPr/>
        </p:nvSpPr>
        <p:spPr bwMode="auto">
          <a:xfrm>
            <a:off x="6172200" y="4572000"/>
            <a:ext cx="0" cy="5969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lg"/>
            <a:tailEnd type="none" w="med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63136" y="5181600"/>
            <a:ext cx="1608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b="1" dirty="0" smtClean="0">
                <a:latin typeface="Arial" pitchFamily="34" charset="0"/>
              </a:rPr>
              <a:t>Industry 11%</a:t>
            </a:r>
            <a:endParaRPr lang="en-US" altLang="en-US" b="1" dirty="0">
              <a:latin typeface="Arial" pitchFamily="34" charset="0"/>
            </a:endParaRPr>
          </a:p>
        </p:txBody>
      </p:sp>
      <p:sp>
        <p:nvSpPr>
          <p:cNvPr id="10" name="Line 1050"/>
          <p:cNvSpPr>
            <a:spLocks noChangeShapeType="1"/>
          </p:cNvSpPr>
          <p:nvPr/>
        </p:nvSpPr>
        <p:spPr bwMode="auto">
          <a:xfrm>
            <a:off x="7924800" y="4419600"/>
            <a:ext cx="0" cy="101441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lg"/>
            <a:tailEnd type="none" w="med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83140" y="5410200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b="1" dirty="0" smtClean="0">
                <a:latin typeface="Arial" pitchFamily="34" charset="0"/>
              </a:rPr>
              <a:t>Public 10%</a:t>
            </a:r>
            <a:endParaRPr lang="en-US" altLang="en-US" b="1" dirty="0"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16002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>
              <a:buClr>
                <a:srgbClr val="EAEAEA"/>
              </a:buClr>
              <a:buFont typeface="Wingdings" pitchFamily="2" charset="2"/>
              <a:buChar char="Ø"/>
            </a:pPr>
            <a:endParaRPr lang="en-US" altLang="en-US" sz="2400" dirty="0" smtClean="0"/>
          </a:p>
          <a:p>
            <a:pPr marL="449263" indent="-449263">
              <a:buClr>
                <a:srgbClr val="EAEAEA"/>
              </a:buClr>
              <a:buFont typeface="Wingdings" pitchFamily="2" charset="2"/>
              <a:buChar char="Ø"/>
            </a:pPr>
            <a:r>
              <a:rPr lang="en-US" altLang="en-US" sz="2400" dirty="0" smtClean="0"/>
              <a:t>Agriculture</a:t>
            </a:r>
          </a:p>
          <a:p>
            <a:pPr marL="449263" indent="-449263">
              <a:buClr>
                <a:srgbClr val="EAEAEA"/>
              </a:buClr>
              <a:buFont typeface="Wingdings" pitchFamily="2" charset="2"/>
              <a:buChar char="Ø"/>
            </a:pPr>
            <a:r>
              <a:rPr lang="en-US" altLang="en-US" sz="2400" dirty="0" smtClean="0"/>
              <a:t>Domestic</a:t>
            </a:r>
          </a:p>
          <a:p>
            <a:pPr marL="449263" indent="-449263">
              <a:buClr>
                <a:srgbClr val="EAEAEA"/>
              </a:buClr>
              <a:buFont typeface="Wingdings" pitchFamily="2" charset="2"/>
              <a:buChar char="Ø"/>
            </a:pPr>
            <a:r>
              <a:rPr lang="en-US" altLang="en-US" sz="2400" dirty="0" smtClean="0"/>
              <a:t>Power plants</a:t>
            </a:r>
          </a:p>
          <a:p>
            <a:pPr marL="449263" indent="-449263">
              <a:buClr>
                <a:srgbClr val="EAEAEA"/>
              </a:buClr>
              <a:buFont typeface="Wingdings" pitchFamily="2" charset="2"/>
              <a:buChar char="Ø"/>
            </a:pPr>
            <a:r>
              <a:rPr lang="en-US" altLang="en-US" sz="2400" dirty="0" smtClean="0"/>
              <a:t>Humans use about 54% of reliable runoff.</a:t>
            </a:r>
          </a:p>
          <a:p>
            <a:pPr marL="449263" indent="-449263">
              <a:buClr>
                <a:srgbClr val="EAEAEA"/>
              </a:buClr>
              <a:buFont typeface="Wingdings" pitchFamily="2" charset="2"/>
              <a:buChar char="Ø"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Water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Over the last century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Human population has increased 3x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Global water withdrawal has increased 7x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Per capita water withdrawal has increased 4x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About one-sixth of the world’s people don’t have easy access to safe water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Most water resources are owned by governments and are managed as publicly owned resources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Human water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cs typeface="Andalus" pitchFamily="18" charset="-78"/>
              </a:rPr>
              <a:t>In Asia a person needs about 1 gallon water/day for hydration.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Andalus" pitchFamily="18" charset="-78"/>
              </a:rPr>
              <a:t>In the US each person uses about 188 gallons/day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Andalus" pitchFamily="18" charset="-78"/>
              </a:rPr>
              <a:t>An additional 657 gallons/person/day are used for irrigation, industrial use. 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Andalus" pitchFamily="18" charset="-78"/>
              </a:rPr>
              <a:t>Total per capita use is about 2000 gal/person/day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Andalus" pitchFamily="18" charset="-78"/>
              </a:rPr>
              <a:t>US has highest per capita water withdrawal, followed by Canada, Australia, Russia, Japan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Common Diseases Transmitted to Humans through Contaminated Drinking Water</a:t>
            </a:r>
            <a:endParaRPr lang="en-US" sz="3200" dirty="0"/>
          </a:p>
        </p:txBody>
      </p:sp>
      <p:pic>
        <p:nvPicPr>
          <p:cNvPr id="4" name="Picture1" descr="20T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09932" y="2249488"/>
            <a:ext cx="7124136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Testing Water for Pollutants </a:t>
            </a:r>
            <a:br>
              <a:rPr lang="en-US" dirty="0" smtClean="0"/>
            </a:br>
            <a:r>
              <a:rPr lang="en-US" dirty="0" smtClean="0"/>
              <a:t>Level of dissolved Oxygen</a:t>
            </a:r>
            <a:endParaRPr lang="en-US" dirty="0"/>
          </a:p>
        </p:txBody>
      </p:sp>
      <p:pic>
        <p:nvPicPr>
          <p:cNvPr id="4" name="Picture1" descr="20-A_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5715000" cy="358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90600" y="2057400"/>
            <a:ext cx="79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Good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819400"/>
            <a:ext cx="16407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00"/>
                </a:solidFill>
              </a:rPr>
              <a:t>Slightly polluted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505200"/>
            <a:ext cx="190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00"/>
                </a:solidFill>
              </a:rPr>
              <a:t>Moderately polluted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267200"/>
            <a:ext cx="16371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00"/>
                </a:solidFill>
              </a:rPr>
              <a:t>Heavily polluted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5029200"/>
            <a:ext cx="16646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00"/>
                </a:solidFill>
              </a:rPr>
              <a:t>Gravely polluted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43800" y="2819400"/>
            <a:ext cx="76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6.7–8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43800" y="2057400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8–9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43800" y="3505200"/>
            <a:ext cx="970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4.5–6.7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43800" y="419100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4–4.5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43800" y="5029200"/>
            <a:ext cx="1062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Below 4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76600" y="1600200"/>
            <a:ext cx="215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DO (ppm) at 20°C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" y="1600200"/>
            <a:ext cx="1758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Water Quality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Presentation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Group # 02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Drinking Water Pollution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sz="3600" dirty="0" smtClean="0"/>
              <a:t>Problems with Using Groundwater for Drinking.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Water table lowering</a:t>
            </a:r>
          </a:p>
          <a:p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Depletion</a:t>
            </a:r>
          </a:p>
          <a:p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Subsidence</a:t>
            </a:r>
          </a:p>
          <a:p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Saltwater intrusion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Chemical Contamination</a:t>
            </a:r>
          </a:p>
          <a:p>
            <a:pPr>
              <a:buNone/>
            </a:pPr>
            <a:r>
              <a:rPr lang="en-US" dirty="0" smtClean="0"/>
              <a:t>i.e.,</a:t>
            </a:r>
          </a:p>
          <a:p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The 20 most abundant compounds in groundwater at industrial waste disposal sites include TCE, benzene, vinyl chloride…all are carcinogens, and also affect liver, brain, and nervous system)</a:t>
            </a:r>
          </a:p>
          <a:p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Reduced stream flows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Laws to Protect Drinking water..!!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1974: U.S. Safe Drinking Water Act</a:t>
            </a:r>
          </a:p>
          <a:p>
            <a:pPr>
              <a:buNone/>
            </a:pPr>
            <a:r>
              <a:rPr lang="en-US" dirty="0" smtClean="0"/>
              <a:t>    Sets maximum contaminant levels for       any pollutants that affect human health</a:t>
            </a:r>
          </a:p>
          <a:p>
            <a:pPr>
              <a:buNone/>
            </a:pPr>
            <a:r>
              <a:rPr lang="en-US" dirty="0" smtClean="0"/>
              <a:t>    Health scientists: strengthen the law.</a:t>
            </a:r>
          </a:p>
          <a:p>
            <a:pPr>
              <a:buNone/>
            </a:pPr>
            <a:r>
              <a:rPr lang="en-US" dirty="0" smtClean="0"/>
              <a:t>    Water-polluting companies: weaken the law.</a:t>
            </a:r>
          </a:p>
          <a:p>
            <a:r>
              <a:rPr lang="en-US" sz="2800" dirty="0" smtClean="0"/>
              <a:t>Federal Water and Pollution Control Act of 1956</a:t>
            </a:r>
          </a:p>
          <a:p>
            <a:r>
              <a:rPr lang="en-US" sz="2800" dirty="0" smtClean="0"/>
              <a:t>Fish and Wildlife Coordination Act of 1958</a:t>
            </a:r>
          </a:p>
          <a:p>
            <a:r>
              <a:rPr lang="en-US" sz="2800" dirty="0" smtClean="0"/>
              <a:t>National Environmental Policy Act of 1969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Laws to Protect Drinking water..!!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Quality Improvement Act of 1970</a:t>
            </a:r>
            <a:br>
              <a:rPr lang="en-US" dirty="0" smtClean="0"/>
            </a:br>
            <a:r>
              <a:rPr lang="en-US" dirty="0" smtClean="0"/>
              <a:t>Control of oil pollution; work to eliminate acid mine drainage.</a:t>
            </a:r>
          </a:p>
          <a:p>
            <a:r>
              <a:rPr lang="en-US" dirty="0" smtClean="0"/>
              <a:t>CLEAN WATER ACT OF 1972</a:t>
            </a:r>
            <a:br>
              <a:rPr lang="en-US" dirty="0" smtClean="0"/>
            </a:br>
            <a:r>
              <a:rPr lang="en-US" dirty="0" smtClean="0"/>
              <a:t>Billions of $ to clean up nation’s waters; modern sewage treatment plants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Ways to Purify drinking water..!!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smtClean="0"/>
              <a:t>Purification of urban drinking water</a:t>
            </a:r>
          </a:p>
          <a:p>
            <a:r>
              <a:rPr lang="en-US" altLang="en-US" sz="2400" dirty="0" smtClean="0"/>
              <a:t>Protection from terrorism</a:t>
            </a:r>
          </a:p>
          <a:p>
            <a:r>
              <a:rPr lang="en-US" altLang="en-US" sz="2400" dirty="0" smtClean="0"/>
              <a:t>Purification of rural drinking water</a:t>
            </a:r>
          </a:p>
          <a:p>
            <a:r>
              <a:rPr lang="en-US" altLang="en-US" sz="2400" dirty="0" smtClean="0"/>
              <a:t>Safe Drinking Water Act</a:t>
            </a:r>
          </a:p>
          <a:p>
            <a:r>
              <a:rPr lang="en-US" altLang="en-US" sz="2400" dirty="0" smtClean="0"/>
              <a:t>Reservoirs and purification plants</a:t>
            </a:r>
          </a:p>
          <a:p>
            <a:r>
              <a:rPr lang="en-US" altLang="en-US" sz="2400" dirty="0" smtClean="0"/>
              <a:t>Process sewer water to drinking water</a:t>
            </a:r>
          </a:p>
          <a:p>
            <a:r>
              <a:rPr lang="en-US" altLang="en-US" sz="2400" dirty="0" smtClean="0"/>
              <a:t>Expose clear plastic containers to sunlight (UV)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Possible Solutions to improve water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Prevent groundwater contamination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Greatly reduce nonpoint runoff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Reuse treated wastewater for irrigation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Find substitutes for toxic pollutants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Work with nature to treat sewage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Practice four R's of resource use (refuse, reduce, recycle, reuse)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Reduce resource waste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Reduce air pollution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Reduce poverty</a:t>
            </a:r>
          </a:p>
          <a:p>
            <a:pPr marL="114300" indent="-114300">
              <a:lnSpc>
                <a:spcPct val="125000"/>
              </a:lnSpc>
              <a:buFontTx/>
              <a:buChar char="•"/>
            </a:pPr>
            <a:r>
              <a:rPr lang="en-US" dirty="0" smtClean="0">
                <a:latin typeface="Arial" charset="0"/>
              </a:rPr>
              <a:t>Reduce birth rates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Fertilize garden &amp; yard plants with manure or compost instead of commercial inorganic fertilizer.</a:t>
            </a:r>
          </a:p>
          <a:p>
            <a:r>
              <a:rPr lang="en-US" dirty="0" smtClean="0"/>
              <a:t>Less use of pesticides especially near water bodies.</a:t>
            </a:r>
          </a:p>
          <a:p>
            <a:r>
              <a:rPr lang="en-US" dirty="0" smtClean="0"/>
              <a:t>Don’t flush unwanted medicines down the toilet.</a:t>
            </a:r>
          </a:p>
          <a:p>
            <a:r>
              <a:rPr lang="en-US" dirty="0" smtClean="0"/>
              <a:t>Prevent yard wastes from entering storm drains.</a:t>
            </a:r>
          </a:p>
          <a:p>
            <a:r>
              <a:rPr lang="en-US" dirty="0" smtClean="0"/>
              <a:t>Don’t pour pesticides, paints, oil, solvents, antifreeze or other products containing harmful chemicals down the drain or onto the ground.</a:t>
            </a:r>
          </a:p>
          <a:p>
            <a:r>
              <a:rPr lang="en-US" dirty="0" smtClean="0"/>
              <a:t>Protecting Watersheds Instead of Building Water Purification Plants.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anks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Pollution…????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Pollution</a:t>
            </a:r>
            <a:r>
              <a:rPr lang="en-US" sz="2400" dirty="0"/>
              <a:t> is the introduction of </a:t>
            </a:r>
            <a:r>
              <a:rPr lang="en-US" sz="2400" dirty="0" smtClean="0"/>
              <a:t>contaminants (harmful or Poisonous) </a:t>
            </a:r>
            <a:r>
              <a:rPr lang="en-US" sz="2400" dirty="0"/>
              <a:t>into the natural environment that cause adverse change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Pollution</a:t>
            </a:r>
            <a:r>
              <a:rPr lang="en-US" dirty="0"/>
              <a:t> can take the form of chemical substances or energy, such as noise, heat or light.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What is water Pollution…????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Water pollution is the contamination of water bodies (e.g. lakes, rivers, oceans, aquifers and groundwater).</a:t>
            </a:r>
          </a:p>
          <a:p>
            <a:r>
              <a:rPr lang="en-US" sz="2800" dirty="0" smtClean="0"/>
              <a:t>This </a:t>
            </a:r>
            <a:r>
              <a:rPr lang="en-US" sz="2800" dirty="0"/>
              <a:t>form of </a:t>
            </a:r>
            <a:r>
              <a:rPr lang="en-US" sz="2800" dirty="0" smtClean="0"/>
              <a:t>environmental degradation occurs when pollutants</a:t>
            </a:r>
            <a:r>
              <a:rPr lang="en-US" sz="2800" dirty="0"/>
              <a:t> </a:t>
            </a:r>
            <a:r>
              <a:rPr lang="en-US" sz="2800" dirty="0" smtClean="0"/>
              <a:t>are directly or indirectly discharged into water</a:t>
            </a:r>
            <a:r>
              <a:rPr lang="en-US" sz="2800" dirty="0"/>
              <a:t> </a:t>
            </a:r>
            <a:r>
              <a:rPr lang="en-US" sz="2800" dirty="0" smtClean="0"/>
              <a:t>bodies without adequate </a:t>
            </a:r>
            <a:r>
              <a:rPr lang="en-US" sz="2800" dirty="0"/>
              <a:t>treatment </a:t>
            </a:r>
            <a:r>
              <a:rPr lang="en-US" sz="2800" dirty="0" smtClean="0"/>
              <a:t>to remove harmful compounds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outh_Asia_Poster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water pollution..!!!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many </a:t>
            </a:r>
            <a:r>
              <a:rPr lang="en-US" dirty="0" smtClean="0"/>
              <a:t>sources</a:t>
            </a:r>
            <a:r>
              <a:rPr lang="en-US" dirty="0"/>
              <a:t> for water pollution but two general categories exist: direct and indirect contaminant sources. Direct sources include effluent outfalls from factories, refineries, waste treatment plants etc.. that emit fluids of varying quality directly into urban water supplies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two main sources of water pollution are;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Point Source water pollution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Non-point source water pollution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latin typeface="Algerian" pitchFamily="82" charset="0"/>
              </a:rPr>
              <a:t>Point  Source pollution</a:t>
            </a:r>
            <a:endParaRPr lang="en-US" sz="2000" dirty="0">
              <a:latin typeface="Algerian" pitchFamily="8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latin typeface="Algerian" pitchFamily="82" charset="0"/>
              </a:rPr>
              <a:t>Non-point Source pollution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800" dirty="0" smtClean="0"/>
              <a:t>It comes from a specific source, like a pipe.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/>
              <a:t>It can be monitored and controlled by a permit system.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/>
              <a:t>Example:</a:t>
            </a:r>
          </a:p>
          <a:p>
            <a:pPr>
              <a:buNone/>
            </a:pPr>
            <a:r>
              <a:rPr lang="en-US" sz="1800" dirty="0" smtClean="0"/>
              <a:t>                      factories, industry, municipal treatment plants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Nonpoint Source (NPS) Pollution is pollution associated with storm water or runoff.</a:t>
            </a:r>
          </a:p>
          <a:p>
            <a:r>
              <a:rPr lang="en-US" sz="1800" dirty="0" smtClean="0"/>
              <a:t>NPS pollution cannot be traced to a direct discharge point such as a wastewater treatment facility</a:t>
            </a:r>
          </a:p>
          <a:p>
            <a:r>
              <a:rPr lang="en-US" sz="1800" dirty="0" smtClean="0"/>
              <a:t>Example: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en-US" sz="1800" dirty="0" smtClean="0"/>
              <a:t>         oil &amp; grease from cars, fertilizers, animal waste, grass clippings etc.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Kinds of Water Pollution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mainly three kinds of drinking water pollutants that contaminate the water.</a:t>
            </a:r>
          </a:p>
          <a:p>
            <a:pPr>
              <a:buNone/>
            </a:pPr>
            <a:r>
              <a:rPr lang="en-US" dirty="0" smtClean="0"/>
              <a:t>Those are; </a:t>
            </a:r>
          </a:p>
          <a:p>
            <a:r>
              <a:rPr lang="en-US" dirty="0" smtClean="0"/>
              <a:t>Inorganic Pollutants</a:t>
            </a:r>
          </a:p>
          <a:p>
            <a:r>
              <a:rPr lang="en-US" dirty="0" smtClean="0"/>
              <a:t>Organic Pollutants</a:t>
            </a:r>
          </a:p>
          <a:p>
            <a:r>
              <a:rPr lang="en-US" dirty="0" smtClean="0"/>
              <a:t>Biological Pollutants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Inorganic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Produce no health effects until a threshold.</a:t>
            </a:r>
          </a:p>
          <a:p>
            <a:pPr lvl="2">
              <a:buNone/>
            </a:pPr>
            <a:r>
              <a:rPr lang="en-US" dirty="0" smtClean="0">
                <a:solidFill>
                  <a:schemeClr val="tx1"/>
                </a:solidFill>
              </a:rPr>
              <a:t>Example:</a:t>
            </a:r>
          </a:p>
          <a:p>
            <a:pPr lvl="2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</a:t>
            </a:r>
            <a:r>
              <a:rPr lang="en-US" dirty="0" err="1" smtClean="0">
                <a:solidFill>
                  <a:schemeClr val="tx1"/>
                </a:solidFill>
              </a:rPr>
              <a:t>Pb</a:t>
            </a:r>
            <a:r>
              <a:rPr lang="en-US" dirty="0" smtClean="0">
                <a:solidFill>
                  <a:schemeClr val="tx1"/>
                </a:solidFill>
              </a:rPr>
              <a:t> in gasoline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Atmospheric testing of nuclear weapons is now banned</a:t>
            </a:r>
          </a:p>
          <a:p>
            <a:pPr lvl="2">
              <a:buNone/>
            </a:pPr>
            <a:r>
              <a:rPr lang="en-US" dirty="0" smtClean="0">
                <a:solidFill>
                  <a:schemeClr val="tx1"/>
                </a:solidFill>
              </a:rPr>
              <a:t>Example:</a:t>
            </a:r>
          </a:p>
          <a:p>
            <a:pPr lvl="2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</a:t>
            </a:r>
            <a:r>
              <a:rPr lang="en-US" dirty="0" err="1" smtClean="0">
                <a:solidFill>
                  <a:schemeClr val="tx1"/>
                </a:solidFill>
              </a:rPr>
              <a:t>Radionuclides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Phosphates mostly a result of sewage outflow and phosphate  detergents. Additional phosphate grows excess algae</a:t>
            </a:r>
          </a:p>
          <a:p>
            <a:pPr>
              <a:buNone/>
            </a:pPr>
            <a:r>
              <a:rPr lang="en-US" sz="2300" dirty="0" smtClean="0"/>
              <a:t>            Example:</a:t>
            </a:r>
          </a:p>
          <a:p>
            <a:pPr lvl="2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Phosphorus, nitrogen (Great Lakes)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2949</TotalTime>
  <Words>831</Words>
  <Application>Microsoft Office PowerPoint</Application>
  <PresentationFormat>On-screen Show (4:3)</PresentationFormat>
  <Paragraphs>171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Urban</vt:lpstr>
      <vt:lpstr>Slide 1</vt:lpstr>
      <vt:lpstr>Presentation Group # 02</vt:lpstr>
      <vt:lpstr>What is Pollution…????</vt:lpstr>
      <vt:lpstr>What is water Pollution…????</vt:lpstr>
      <vt:lpstr>Slide 5</vt:lpstr>
      <vt:lpstr>Sources of water pollution..!!!</vt:lpstr>
      <vt:lpstr>Comparison</vt:lpstr>
      <vt:lpstr>Kinds of Water Pollution</vt:lpstr>
      <vt:lpstr>Inorganic Pollutants</vt:lpstr>
      <vt:lpstr>Organic Pollutants</vt:lpstr>
      <vt:lpstr>Pesticides</vt:lpstr>
      <vt:lpstr>Herbicides</vt:lpstr>
      <vt:lpstr>Biological Pollutants</vt:lpstr>
      <vt:lpstr>Supply of Water Resources</vt:lpstr>
      <vt:lpstr>Use of Water Resources</vt:lpstr>
      <vt:lpstr>Water Resources</vt:lpstr>
      <vt:lpstr>Human water Needs</vt:lpstr>
      <vt:lpstr>Common Diseases Transmitted to Humans through Contaminated Drinking Water</vt:lpstr>
      <vt:lpstr>Testing Water for Pollutants  Level of dissolved Oxygen</vt:lpstr>
      <vt:lpstr>Problems with Using Groundwater for Drinking.</vt:lpstr>
      <vt:lpstr>Laws to Protect Drinking water..!!</vt:lpstr>
      <vt:lpstr>Laws to Protect Drinking water..!!</vt:lpstr>
      <vt:lpstr>Ways to Purify drinking water..!!</vt:lpstr>
      <vt:lpstr>Possible Solutions to improve water Quality</vt:lpstr>
      <vt:lpstr>Suggestions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Group # 02</dc:title>
  <dc:creator>test</dc:creator>
  <cp:lastModifiedBy>Noor-us-Sabah</cp:lastModifiedBy>
  <cp:revision>105</cp:revision>
  <dcterms:created xsi:type="dcterms:W3CDTF">2016-10-08T06:19:30Z</dcterms:created>
  <dcterms:modified xsi:type="dcterms:W3CDTF">2017-09-27T05:45:12Z</dcterms:modified>
</cp:coreProperties>
</file>