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6" r:id="rId8"/>
    <p:sldId id="261"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dirty="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dirty="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ncho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dirty="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dirty="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dirty="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dirty="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3/21/2021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3/21/2021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90DC23-24AA-4543-8687-8B34DF1DEB96}"/>
              </a:ext>
            </a:extLst>
          </p:cNvPr>
          <p:cNvSpPr>
            <a:spLocks noGrp="1"/>
          </p:cNvSpPr>
          <p:nvPr>
            <p:ph type="ctrTitle"/>
          </p:nvPr>
        </p:nvSpPr>
        <p:spPr/>
        <p:txBody>
          <a:bodyPr>
            <a:normAutofit/>
          </a:bodyPr>
          <a:lstStyle/>
          <a:p>
            <a:r>
              <a:rPr lang="en-US" sz="1800" dirty="0" smtClean="0">
                <a:solidFill>
                  <a:srgbClr val="000000"/>
                </a:solidFill>
                <a:latin typeface="Calibri" panose="020F0502020204030204" pitchFamily="34" charset="0"/>
              </a:rPr>
              <a:t>Lecture 7</a:t>
            </a:r>
            <a:br>
              <a:rPr lang="en-US" sz="1800" dirty="0" smtClean="0">
                <a:solidFill>
                  <a:srgbClr val="000000"/>
                </a:solidFill>
                <a:latin typeface="Calibri" panose="020F0502020204030204" pitchFamily="34" charset="0"/>
              </a:rPr>
            </a:br>
            <a:r>
              <a:rPr lang="en-US" sz="1800" dirty="0" smtClean="0">
                <a:solidFill>
                  <a:srgbClr val="000000"/>
                </a:solidFill>
                <a:latin typeface="Calibri" panose="020F0502020204030204" pitchFamily="34" charset="0"/>
              </a:rPr>
              <a:t>development </a:t>
            </a:r>
            <a:r>
              <a:rPr lang="en-US" sz="1800" dirty="0">
                <a:solidFill>
                  <a:srgbClr val="000000"/>
                </a:solidFill>
                <a:latin typeface="Calibri" panose="020F0502020204030204" pitchFamily="34" charset="0"/>
              </a:rPr>
              <a:t>of inbred lines and selection of best combining abilities</a:t>
            </a:r>
            <a:endParaRPr lang="en-US" sz="2800" dirty="0"/>
          </a:p>
        </p:txBody>
      </p:sp>
    </p:spTree>
    <p:extLst>
      <p:ext uri="{BB962C8B-B14F-4D97-AF65-F5344CB8AC3E}">
        <p14:creationId xmlns:p14="http://schemas.microsoft.com/office/powerpoint/2010/main" val="3976330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EBA1F2-856C-A344-BDBB-CF05CA1F9357}"/>
              </a:ext>
            </a:extLst>
          </p:cNvPr>
          <p:cNvSpPr>
            <a:spLocks noGrp="1"/>
          </p:cNvSpPr>
          <p:nvPr>
            <p:ph type="title"/>
          </p:nvPr>
        </p:nvSpPr>
        <p:spPr/>
        <p:txBody>
          <a:bodyPr/>
          <a:lstStyle/>
          <a:p>
            <a:r>
              <a:rPr lang="en-GB"/>
              <a:t>Summary</a:t>
            </a:r>
            <a:endParaRPr lang="en-US"/>
          </a:p>
        </p:txBody>
      </p:sp>
      <p:sp>
        <p:nvSpPr>
          <p:cNvPr id="3" name="Content Placeholder 2">
            <a:extLst>
              <a:ext uri="{FF2B5EF4-FFF2-40B4-BE49-F238E27FC236}">
                <a16:creationId xmlns:a16="http://schemas.microsoft.com/office/drawing/2014/main" xmlns="" id="{C2995BA5-AFC3-054F-B661-012710044970}"/>
              </a:ext>
            </a:extLst>
          </p:cNvPr>
          <p:cNvSpPr>
            <a:spLocks noGrp="1"/>
          </p:cNvSpPr>
          <p:nvPr>
            <p:ph idx="1"/>
          </p:nvPr>
        </p:nvSpPr>
        <p:spPr/>
        <p:txBody>
          <a:bodyPr>
            <a:normAutofit fontScale="92500" lnSpcReduction="20000"/>
          </a:bodyPr>
          <a:lstStyle/>
          <a:p>
            <a:r>
              <a:rPr lang="en-GB"/>
              <a:t>Inbreeding is technically defined as the mating of animals more closely related to each other than the average relationship within the breed or population concerned. For practical purposes, if two mated individuals have no common ancestor within the last five or six generations, their progeny would be considered outbreds. The primary genetic consequence of inbreeding is to increase the frequency of pairing of similar genes. All genetic and phenotypic changes associated with the practice of inbreeding stem from this one primary consequence. In general, inbreeding results in an overall lowering in performance. This reduction in performance is most obviously reflected in poorer reproductive efficiency, including higher mortality rates, lower growth rates, and a higher frequency of hereditary defects. </a:t>
            </a:r>
            <a:br>
              <a:rPr lang="en-GB"/>
            </a:br>
            <a:endParaRPr lang="en-US"/>
          </a:p>
        </p:txBody>
      </p:sp>
    </p:spTree>
    <p:extLst>
      <p:ext uri="{BB962C8B-B14F-4D97-AF65-F5344CB8AC3E}">
        <p14:creationId xmlns:p14="http://schemas.microsoft.com/office/powerpoint/2010/main" val="308002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3E917F-BD46-C542-B769-C1461BE7A030}"/>
              </a:ext>
            </a:extLst>
          </p:cNvPr>
          <p:cNvSpPr>
            <a:spLocks noGrp="1"/>
          </p:cNvSpPr>
          <p:nvPr>
            <p:ph type="title"/>
          </p:nvPr>
        </p:nvSpPr>
        <p:spPr/>
        <p:txBody>
          <a:bodyPr/>
          <a:lstStyle/>
          <a:p>
            <a:r>
              <a:rPr lang="en-GB"/>
              <a:t>INBREEDING</a:t>
            </a:r>
            <a:endParaRPr lang="en-US"/>
          </a:p>
        </p:txBody>
      </p:sp>
      <p:sp>
        <p:nvSpPr>
          <p:cNvPr id="3" name="Content Placeholder 2">
            <a:extLst>
              <a:ext uri="{FF2B5EF4-FFF2-40B4-BE49-F238E27FC236}">
                <a16:creationId xmlns:a16="http://schemas.microsoft.com/office/drawing/2014/main" xmlns="" id="{0D8FC4BE-BABE-274E-83EE-FD26B80007B1}"/>
              </a:ext>
            </a:extLst>
          </p:cNvPr>
          <p:cNvSpPr>
            <a:spLocks noGrp="1"/>
          </p:cNvSpPr>
          <p:nvPr>
            <p:ph idx="1"/>
          </p:nvPr>
        </p:nvSpPr>
        <p:spPr/>
        <p:txBody>
          <a:bodyPr>
            <a:normAutofit fontScale="85000" lnSpcReduction="20000"/>
          </a:bodyPr>
          <a:lstStyle/>
          <a:p>
            <a:r>
              <a:rPr lang="en-GB"/>
              <a:t>Inbred Lines</a:t>
            </a:r>
            <a:br>
              <a:rPr lang="en-GB"/>
            </a:br>
            <a:r>
              <a:rPr lang="en-GB"/>
              <a:t>Inbred lines include the homozygous rapid acetylator inbred strains and the homozygous slow acetylator inbred strains</a:t>
            </a:r>
            <a:br>
              <a:rPr lang="en-GB"/>
            </a:br>
            <a:r>
              <a:rPr lang="en-GB"/>
              <a:t/>
            </a:r>
            <a:br>
              <a:rPr lang="en-GB"/>
            </a:br>
            <a:r>
              <a:rPr lang="en-GB"/>
              <a:t/>
            </a:r>
            <a:br>
              <a:rPr lang="en-GB"/>
            </a:br>
            <a:r>
              <a:rPr lang="en-GB"/>
              <a:t>The various mating schemes are classified under two broad categories, inbreeding and outbreeding. Classification depends on the closeness of the biological relationship between mates. Within each category, there is a very wide variation in intensity of this relationship. Between the two categories, there is a very fine line. Everyone would un doubtedly agree that mating closely related animals (e.g., parent and offspring or full brother and sister) is inbreeding. With less closely related animals (half brother and sister, first cousins, second cousins, etc.), there is some diversity of opinion as to just where the line between inbreeding and outbreeding should be drawn. </a:t>
            </a:r>
            <a:endParaRPr lang="en-US"/>
          </a:p>
        </p:txBody>
      </p:sp>
    </p:spTree>
    <p:extLst>
      <p:ext uri="{BB962C8B-B14F-4D97-AF65-F5344CB8AC3E}">
        <p14:creationId xmlns:p14="http://schemas.microsoft.com/office/powerpoint/2010/main" val="793737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580DA6-0828-5D4F-AB55-C4D689C26BC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91D687A-B162-3049-A839-BD0194F1B025}"/>
              </a:ext>
            </a:extLst>
          </p:cNvPr>
          <p:cNvSpPr>
            <a:spLocks noGrp="1"/>
          </p:cNvSpPr>
          <p:nvPr>
            <p:ph idx="1"/>
          </p:nvPr>
        </p:nvSpPr>
        <p:spPr/>
        <p:txBody>
          <a:bodyPr/>
          <a:lstStyle/>
          <a:p>
            <a:r>
              <a:rPr lang="en-GB"/>
              <a:t>Technically, inbreeding is defined as the mating of animals more closely related to each other than the average relationship within the breed or population concerned. Matings between animals less closely related than this, then, would constitute outbreeding. These two systems of mating, with varying intensities in each, Marking indicated within the category of inbreeding in this figure are self-explanatory; those within the outbreeding category may need explanation. Outcrossing is the mating of unrelated animals within a breed. Breed crossing, also commonly practiced, is the mating of animals of one breed to animals of another breed. </a:t>
            </a:r>
            <a:endParaRPr lang="en-US"/>
          </a:p>
        </p:txBody>
      </p:sp>
    </p:spTree>
    <p:extLst>
      <p:ext uri="{BB962C8B-B14F-4D97-AF65-F5344CB8AC3E}">
        <p14:creationId xmlns:p14="http://schemas.microsoft.com/office/powerpoint/2010/main" val="2110522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4AD4C0-AA65-7E40-8420-AFE439F32F7E}"/>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D5BB32F2-1B73-C845-B699-47604BB7E404}"/>
              </a:ext>
            </a:extLst>
          </p:cNvPr>
          <p:cNvPicPr>
            <a:picLocks noGrp="1" noChangeAspect="1"/>
          </p:cNvPicPr>
          <p:nvPr>
            <p:ph idx="1"/>
          </p:nvPr>
        </p:nvPicPr>
        <p:blipFill>
          <a:blip r:embed="rId2"/>
          <a:stretch>
            <a:fillRect/>
          </a:stretch>
        </p:blipFill>
        <p:spPr>
          <a:xfrm>
            <a:off x="1987826" y="1038284"/>
            <a:ext cx="8545877" cy="4427479"/>
          </a:xfrm>
        </p:spPr>
      </p:pic>
    </p:spTree>
    <p:extLst>
      <p:ext uri="{BB962C8B-B14F-4D97-AF65-F5344CB8AC3E}">
        <p14:creationId xmlns:p14="http://schemas.microsoft.com/office/powerpoint/2010/main" val="175385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D3EFE9-88EA-BB45-A395-BCDD25FA2B2E}"/>
              </a:ext>
            </a:extLst>
          </p:cNvPr>
          <p:cNvSpPr>
            <a:spLocks noGrp="1"/>
          </p:cNvSpPr>
          <p:nvPr>
            <p:ph type="title"/>
          </p:nvPr>
        </p:nvSpPr>
        <p:spPr/>
        <p:txBody>
          <a:bodyPr/>
          <a:lstStyle/>
          <a:p>
            <a:r>
              <a:rPr lang="en-GB"/>
              <a:t>Biological Relationship Between Animals </a:t>
            </a:r>
            <a:endParaRPr lang="en-US"/>
          </a:p>
        </p:txBody>
      </p:sp>
      <p:sp>
        <p:nvSpPr>
          <p:cNvPr id="3" name="Content Placeholder 2">
            <a:extLst>
              <a:ext uri="{FF2B5EF4-FFF2-40B4-BE49-F238E27FC236}">
                <a16:creationId xmlns:a16="http://schemas.microsoft.com/office/drawing/2014/main" xmlns="" id="{22576CD5-29E3-6642-9FDC-01102DE5900F}"/>
              </a:ext>
            </a:extLst>
          </p:cNvPr>
          <p:cNvSpPr>
            <a:spLocks noGrp="1"/>
          </p:cNvSpPr>
          <p:nvPr>
            <p:ph idx="1"/>
          </p:nvPr>
        </p:nvSpPr>
        <p:spPr/>
        <p:txBody>
          <a:bodyPr/>
          <a:lstStyle/>
          <a:p>
            <a:r>
              <a:rPr lang="en-GB"/>
              <a:t>Individuals are considered to be biologically related when they have one or more common ancestors. For practical purposes, if two individuals have no common ancestor within the last five or six generations, they are considered to be unrelated. </a:t>
            </a:r>
            <a:br>
              <a:rPr lang="en-GB"/>
            </a:br>
            <a:r>
              <a:rPr lang="en-GB"/>
              <a:t>Biological relationship has importance in animal breeding in that the closer the relationship the higher the percentage of like genes the two individuals carry. Closeness of relationship is indicated by how far back in the two animals&amp;apos; pedigrees the common ancestor appears, the number of common ancestors and how frequently each appears. It is also influenced by any inbreeding of the common ancestor or ancestors.  </a:t>
            </a:r>
            <a:br>
              <a:rPr lang="en-GB"/>
            </a:br>
            <a:endParaRPr lang="en-US"/>
          </a:p>
        </p:txBody>
      </p:sp>
    </p:spTree>
    <p:extLst>
      <p:ext uri="{BB962C8B-B14F-4D97-AF65-F5344CB8AC3E}">
        <p14:creationId xmlns:p14="http://schemas.microsoft.com/office/powerpoint/2010/main" val="3249749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9CECB8-52AF-7C4D-BDE6-81859F2FD1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9639955-F095-A44C-A546-3E600862CA1C}"/>
              </a:ext>
            </a:extLst>
          </p:cNvPr>
          <p:cNvSpPr>
            <a:spLocks noGrp="1"/>
          </p:cNvSpPr>
          <p:nvPr>
            <p:ph idx="1"/>
          </p:nvPr>
        </p:nvSpPr>
        <p:spPr/>
        <p:txBody>
          <a:bodyPr/>
          <a:lstStyle/>
          <a:p>
            <a:r>
              <a:rPr lang="en-GB"/>
              <a:t>The extent of this decrease in performance, in general, is in proportion to the degree of inbreeding—the greater the degree of inbreeding, the greater will be the reduction in performance. The actual reduction in performance relative to the degree of inbreeding is not the same in all species of animals or in all traits. Some characteristics (like meat quality) are very little influenced by inbreeding; others (like reproductive efficiency) are very much influenced by inbreeding. </a:t>
            </a:r>
            <a:endParaRPr lang="en-US"/>
          </a:p>
        </p:txBody>
      </p:sp>
    </p:spTree>
    <p:extLst>
      <p:ext uri="{BB962C8B-B14F-4D97-AF65-F5344CB8AC3E}">
        <p14:creationId xmlns:p14="http://schemas.microsoft.com/office/powerpoint/2010/main" val="208881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FCD048-4DB2-0542-87A4-6EB88127581B}"/>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138EFC8D-04D8-C545-8CB9-6473442C6F33}"/>
              </a:ext>
            </a:extLst>
          </p:cNvPr>
          <p:cNvPicPr>
            <a:picLocks noGrp="1" noChangeAspect="1"/>
          </p:cNvPicPr>
          <p:nvPr>
            <p:ph idx="1"/>
          </p:nvPr>
        </p:nvPicPr>
        <p:blipFill>
          <a:blip r:embed="rId2"/>
          <a:stretch>
            <a:fillRect/>
          </a:stretch>
        </p:blipFill>
        <p:spPr>
          <a:xfrm>
            <a:off x="1451578" y="612321"/>
            <a:ext cx="9667823" cy="5441160"/>
          </a:xfrm>
        </p:spPr>
      </p:pic>
    </p:spTree>
    <p:extLst>
      <p:ext uri="{BB962C8B-B14F-4D97-AF65-F5344CB8AC3E}">
        <p14:creationId xmlns:p14="http://schemas.microsoft.com/office/powerpoint/2010/main" val="2831675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8E1F9E-9DB3-DF41-B53C-859A7B8726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84BC64C-BCE9-354F-9CAE-2FE22A2BA4FF}"/>
              </a:ext>
            </a:extLst>
          </p:cNvPr>
          <p:cNvSpPr>
            <a:spLocks noGrp="1"/>
          </p:cNvSpPr>
          <p:nvPr>
            <p:ph idx="1"/>
          </p:nvPr>
        </p:nvSpPr>
        <p:spPr/>
        <p:txBody>
          <a:bodyPr/>
          <a:lstStyle/>
          <a:p>
            <a:r>
              <a:rPr lang="en-GB"/>
              <a:t>One cannot, then, make a generalized statement as to the amount of reduction in "performance" which would result from a specific amount of inbreeding and expect it to be applicable in a broad variety of situations. It is possible, however, to predict the extent of the effect of inbreeding on specific traits. Such predictions are based on recults actually obtained under experimental conditions in which various levels of inbreeding had been attained. Most inbreeding studies suggest that each successive unit increase in inbreeding results in a proportional decrease in performance. </a:t>
            </a:r>
            <a:endParaRPr lang="en-US"/>
          </a:p>
        </p:txBody>
      </p:sp>
    </p:spTree>
    <p:extLst>
      <p:ext uri="{BB962C8B-B14F-4D97-AF65-F5344CB8AC3E}">
        <p14:creationId xmlns:p14="http://schemas.microsoft.com/office/powerpoint/2010/main" val="3565504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5EA916-EE33-BB40-A92B-2FD59F6673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A4B5C6E-2096-9840-8D86-B288701D40D2}"/>
              </a:ext>
            </a:extLst>
          </p:cNvPr>
          <p:cNvSpPr>
            <a:spLocks noGrp="1"/>
          </p:cNvSpPr>
          <p:nvPr>
            <p:ph idx="1"/>
          </p:nvPr>
        </p:nvSpPr>
        <p:spPr/>
        <p:txBody>
          <a:bodyPr/>
          <a:lstStyle/>
          <a:p>
            <a:r>
              <a:rPr lang="en-GB"/>
              <a:t>Inbreeding may also be used to uncover genes that produce abnormalities and/or death—genes that, in outbred herds, are generally present in low frequencies. These harmful genes are almost always recessive in their genetic nature and their effects hidden or masked by their dominant counterparts (alleles). Except for sex-linked traits, recessive genes are not expressed if carried singly—for their effects to be manifest, they must be present in duplicate. The likelihood that they will be present in duplicate is increased with inbreeding, since inbreeding increases the proportion of like genes (both good and bad) in the inbred population. </a:t>
            </a:r>
            <a:endParaRPr lang="en-US"/>
          </a:p>
        </p:txBody>
      </p:sp>
    </p:spTree>
    <p:extLst>
      <p:ext uri="{BB962C8B-B14F-4D97-AF65-F5344CB8AC3E}">
        <p14:creationId xmlns:p14="http://schemas.microsoft.com/office/powerpoint/2010/main" val="289222439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0</TotalTime>
  <Words>585</Words>
  <Application>Microsoft Office PowerPoint</Application>
  <PresentationFormat>Custom</PresentationFormat>
  <Paragraphs>11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Gallery</vt:lpstr>
      <vt:lpstr>Lecture 7 development of inbred lines and selection of best combining abilities</vt:lpstr>
      <vt:lpstr>INBREEDING</vt:lpstr>
      <vt:lpstr>PowerPoint Presentation</vt:lpstr>
      <vt:lpstr>PowerPoint Presentation</vt:lpstr>
      <vt:lpstr>Biological Relationship Between Animals </vt:lpstr>
      <vt:lpstr>PowerPoint Presentation</vt:lpstr>
      <vt:lpstr>PowerPoint Presentation</vt:lpstr>
      <vt:lpstr>PowerPoint Presentation</vt:lpstr>
      <vt:lpstr>PowerPoint Presentation</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inbred lines and selection of best combining abilities</dc:title>
  <dc:creator>Unknown User</dc:creator>
  <cp:lastModifiedBy>3Star</cp:lastModifiedBy>
  <cp:revision>2</cp:revision>
  <dcterms:created xsi:type="dcterms:W3CDTF">2021-03-17T21:23:44Z</dcterms:created>
  <dcterms:modified xsi:type="dcterms:W3CDTF">2021-03-21T05:29:28Z</dcterms:modified>
</cp:coreProperties>
</file>