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8"/>
  </p:notesMasterIdLst>
  <p:sldIdLst>
    <p:sldId id="256" r:id="rId2"/>
    <p:sldId id="257" r:id="rId3"/>
    <p:sldId id="269" r:id="rId4"/>
    <p:sldId id="258" r:id="rId5"/>
    <p:sldId id="259" r:id="rId6"/>
    <p:sldId id="260" r:id="rId7"/>
    <p:sldId id="261" r:id="rId8"/>
    <p:sldId id="268" r:id="rId9"/>
    <p:sldId id="262" r:id="rId10"/>
    <p:sldId id="263" r:id="rId11"/>
    <p:sldId id="264" r:id="rId12"/>
    <p:sldId id="265" r:id="rId13"/>
    <p:sldId id="275" r:id="rId14"/>
    <p:sldId id="293" r:id="rId15"/>
    <p:sldId id="266" r:id="rId16"/>
    <p:sldId id="274" r:id="rId17"/>
    <p:sldId id="272" r:id="rId18"/>
    <p:sldId id="273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2" r:id="rId35"/>
    <p:sldId id="294" r:id="rId36"/>
    <p:sldId id="291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16B393-6F71-4336-8A29-88E5E819686A}" type="datetimeFigureOut">
              <a:rPr lang="en-US" smtClean="0"/>
              <a:pPr/>
              <a:t>12/2/2020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BC8BEF-4DC4-4A5A-8128-68B1AC8BDE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629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BC8BEF-4DC4-4A5A-8128-68B1AC8BDE40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90282-0118-4480-B4D2-0BDBDD0E352E}" type="datetimeFigureOut">
              <a:rPr lang="en-US" smtClean="0"/>
              <a:pPr/>
              <a:t>12/2/2020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E9648-277A-4292-B510-58B35C8B16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90282-0118-4480-B4D2-0BDBDD0E352E}" type="datetimeFigureOut">
              <a:rPr lang="en-US" smtClean="0"/>
              <a:pPr/>
              <a:t>12/2/2020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E9648-277A-4292-B510-58B35C8B16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90282-0118-4480-B4D2-0BDBDD0E352E}" type="datetimeFigureOut">
              <a:rPr lang="en-US" smtClean="0"/>
              <a:pPr/>
              <a:t>12/2/2020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E9648-277A-4292-B510-58B35C8B16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90282-0118-4480-B4D2-0BDBDD0E352E}" type="datetimeFigureOut">
              <a:rPr lang="en-US" smtClean="0"/>
              <a:pPr/>
              <a:t>12/2/2020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E9648-277A-4292-B510-58B35C8B16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90282-0118-4480-B4D2-0BDBDD0E352E}" type="datetimeFigureOut">
              <a:rPr lang="en-US" smtClean="0"/>
              <a:pPr/>
              <a:t>12/2/2020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E9648-277A-4292-B510-58B35C8B16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90282-0118-4480-B4D2-0BDBDD0E352E}" type="datetimeFigureOut">
              <a:rPr lang="en-US" smtClean="0"/>
              <a:pPr/>
              <a:t>12/2/2020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E9648-277A-4292-B510-58B35C8B16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90282-0118-4480-B4D2-0BDBDD0E352E}" type="datetimeFigureOut">
              <a:rPr lang="en-US" smtClean="0"/>
              <a:pPr/>
              <a:t>12/2/2020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E9648-277A-4292-B510-58B35C8B16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90282-0118-4480-B4D2-0BDBDD0E352E}" type="datetimeFigureOut">
              <a:rPr lang="en-US" smtClean="0"/>
              <a:pPr/>
              <a:t>12/2/2020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5E9648-277A-4292-B510-58B35C8B165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90282-0118-4480-B4D2-0BDBDD0E352E}" type="datetimeFigureOut">
              <a:rPr lang="en-US" smtClean="0"/>
              <a:pPr/>
              <a:t>12/2/2020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E9648-277A-4292-B510-58B35C8B16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90282-0118-4480-B4D2-0BDBDD0E352E}" type="datetimeFigureOut">
              <a:rPr lang="en-US" smtClean="0"/>
              <a:pPr/>
              <a:t>12/2/2020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5B5E9648-277A-4292-B510-58B35C8B16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E7890282-0118-4480-B4D2-0BDBDD0E352E}" type="datetimeFigureOut">
              <a:rPr lang="en-US" smtClean="0"/>
              <a:pPr/>
              <a:t>12/2/2020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E9648-277A-4292-B510-58B35C8B16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7890282-0118-4480-B4D2-0BDBDD0E352E}" type="datetimeFigureOut">
              <a:rPr lang="en-US" smtClean="0"/>
              <a:pPr/>
              <a:t>12/2/2020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B5E9648-277A-4292-B510-58B35C8B16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11375"/>
            <a:ext cx="7467600" cy="1393825"/>
          </a:xfrm>
        </p:spPr>
        <p:txBody>
          <a:bodyPr>
            <a:normAutofit/>
          </a:bodyPr>
          <a:lstStyle/>
          <a:p>
            <a:r>
              <a:rPr lang="en-US" sz="4000" b="0" dirty="0" smtClean="0">
                <a:effectLst/>
                <a:latin typeface="Times New Roman" pitchFamily="18" charset="0"/>
                <a:cs typeface="Times New Roman" pitchFamily="18" charset="0"/>
              </a:rPr>
              <a:t>Research Methodology</a:t>
            </a:r>
            <a:endParaRPr lang="en-US" sz="4000" b="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00" y="4267200"/>
            <a:ext cx="4953000" cy="1600200"/>
          </a:xfrm>
        </p:spPr>
        <p:txBody>
          <a:bodyPr/>
          <a:lstStyle/>
          <a:p>
            <a:pPr algn="ctr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7467600" cy="639762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How to Write a Synopsis</a:t>
            </a:r>
            <a:endParaRPr lang="en-US" sz="2800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57200"/>
            <a:ext cx="8534400" cy="6172199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Synopsis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-----------summary or outline of a Research proposal</a:t>
            </a:r>
          </a:p>
          <a:p>
            <a:pPr>
              <a:buNone/>
            </a:pPr>
            <a:r>
              <a:rPr lang="en-US" sz="2400" u="sng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Format of synopsis</a:t>
            </a:r>
          </a:p>
          <a:p>
            <a:pPr marL="493776" indent="-457200">
              <a:buFont typeface="+mj-lt"/>
              <a:buAutoNum type="arabicPeriod"/>
            </a:pPr>
            <a:r>
              <a:rPr lang="en-US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Title Page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(Title of the proposal, Researchers name, Supervisors name, designation, date of submission and name of the Institution)</a:t>
            </a:r>
          </a:p>
          <a:p>
            <a:pPr marL="493776" indent="-457200">
              <a:buFont typeface="+mj-lt"/>
              <a:buAutoNum type="arabicPeriod"/>
            </a:pPr>
            <a:r>
              <a:rPr lang="en-US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Content Page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(what does the synopsis contain)</a:t>
            </a:r>
          </a:p>
          <a:p>
            <a:pPr marL="493776" indent="-457200">
              <a:buFont typeface="+mj-lt"/>
              <a:buAutoNum type="arabicPeriod"/>
            </a:pPr>
            <a:r>
              <a:rPr lang="en-US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Introduction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(why the subject needs to be studied?)</a:t>
            </a:r>
          </a:p>
          <a:p>
            <a:pPr marL="550926" indent="-514350">
              <a:buFont typeface="+mj-lt"/>
              <a:buAutoNum type="arabicPeriod"/>
            </a:pPr>
            <a:r>
              <a:rPr lang="en-US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Problem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(significance of the study)</a:t>
            </a:r>
          </a:p>
          <a:p>
            <a:pPr marL="550926" indent="-514350">
              <a:buFont typeface="+mj-lt"/>
              <a:buAutoNum type="arabicPeriod"/>
            </a:pPr>
            <a:r>
              <a:rPr lang="en-US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Hypothesis/Claim</a:t>
            </a:r>
          </a:p>
          <a:p>
            <a:pPr marL="550926" indent="-514350">
              <a:buFont typeface="+mj-lt"/>
              <a:buAutoNum type="arabicPeriod"/>
            </a:pPr>
            <a:r>
              <a:rPr lang="en-US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Objectives</a:t>
            </a:r>
          </a:p>
          <a:p>
            <a:pPr marL="550926" indent="-514350">
              <a:buFont typeface="+mj-lt"/>
              <a:buAutoNum type="arabicPeriod"/>
            </a:pPr>
            <a:r>
              <a:rPr lang="en-US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Parameters of the Study</a:t>
            </a:r>
          </a:p>
          <a:p>
            <a:pPr marL="550926" indent="-514350">
              <a:buFont typeface="+mj-lt"/>
              <a:buAutoNum type="arabicPeriod"/>
            </a:pPr>
            <a:r>
              <a:rPr lang="en-US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Research Methodology</a:t>
            </a:r>
          </a:p>
          <a:p>
            <a:pPr marL="550926" indent="-514350">
              <a:buFont typeface="+mj-lt"/>
              <a:buAutoNum type="arabicPeriod"/>
            </a:pPr>
            <a:r>
              <a:rPr lang="en-US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Data Collection</a:t>
            </a:r>
          </a:p>
          <a:p>
            <a:pPr marL="550926" indent="-514350">
              <a:buFont typeface="+mj-lt"/>
              <a:buAutoNum type="arabicPeriod"/>
            </a:pPr>
            <a:r>
              <a:rPr lang="en-US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Data Analysis</a:t>
            </a:r>
          </a:p>
          <a:p>
            <a:pPr marL="550926" indent="-514350">
              <a:buFont typeface="+mj-lt"/>
              <a:buAutoNum type="arabicPeriod"/>
            </a:pPr>
            <a:r>
              <a:rPr lang="en-US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Bibliography</a:t>
            </a:r>
          </a:p>
          <a:p>
            <a:pPr marL="493776" indent="-457200">
              <a:buFont typeface="+mj-lt"/>
              <a:buAutoNum type="arabicPeriod"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7467600" cy="609600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Traits of a Researcher</a:t>
            </a:r>
            <a:endParaRPr lang="en-US" sz="2800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09600"/>
            <a:ext cx="8915400" cy="6172200"/>
          </a:xfrm>
        </p:spPr>
        <p:txBody>
          <a:bodyPr>
            <a:normAutofit lnSpcReduction="10000"/>
          </a:bodyPr>
          <a:lstStyle/>
          <a:p>
            <a:pPr marL="493776" indent="-457200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Should be honest</a:t>
            </a:r>
          </a:p>
          <a:p>
            <a:pPr marL="493776" indent="-457200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Should be dedicated</a:t>
            </a:r>
          </a:p>
          <a:p>
            <a:pPr marL="493776" indent="-457200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Should be hard working</a:t>
            </a:r>
          </a:p>
          <a:p>
            <a:pPr marL="493776" indent="-457200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Should be innovative and creative</a:t>
            </a:r>
          </a:p>
          <a:p>
            <a:pPr marL="493776" indent="-457200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Should be neutral not biased</a:t>
            </a:r>
          </a:p>
          <a:p>
            <a:pPr marL="493776" indent="-457200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Should share and discuss with fellow researchers to gain knowledge</a:t>
            </a:r>
          </a:p>
          <a:p>
            <a:pPr marL="493776" indent="-457200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Should possess good memory</a:t>
            </a:r>
          </a:p>
          <a:p>
            <a:pPr marL="493776" indent="-457200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Should be organized and disciplined</a:t>
            </a:r>
          </a:p>
          <a:p>
            <a:pPr marL="493776" indent="-457200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Should creatively and intelligently manage time</a:t>
            </a:r>
          </a:p>
          <a:p>
            <a:pPr marL="493776" indent="-457200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Should have an intelligible expression and avoid wordiness and superfluous details</a:t>
            </a:r>
          </a:p>
          <a:p>
            <a:pPr marL="493776" indent="-457200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Should avoid repetition and have clear minded expression</a:t>
            </a:r>
          </a:p>
          <a:p>
            <a:pPr marL="493776" indent="-457200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Should have attitude of curiosity</a:t>
            </a:r>
          </a:p>
          <a:p>
            <a:pPr marL="493776" indent="-457200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Should give credit to all citations</a:t>
            </a:r>
          </a:p>
          <a:p>
            <a:pPr marL="493776" indent="-457200">
              <a:buFont typeface="+mj-lt"/>
              <a:buAutoNum type="arabicPeriod"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7467600" cy="639762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Sources for Data Collection</a:t>
            </a:r>
            <a:endParaRPr lang="en-US" sz="2800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33400"/>
            <a:ext cx="8686800" cy="6172200"/>
          </a:xfrm>
        </p:spPr>
        <p:txBody>
          <a:bodyPr>
            <a:normAutofit/>
          </a:bodyPr>
          <a:lstStyle/>
          <a:p>
            <a:pPr marL="493776" indent="-457200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Books</a:t>
            </a:r>
          </a:p>
          <a:p>
            <a:pPr marL="493776" indent="-457200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Articles </a:t>
            </a:r>
          </a:p>
          <a:p>
            <a:pPr marL="493776" indent="-457200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Periodicals (journals, Bulletin, Magazine, Review,  Publication)</a:t>
            </a:r>
          </a:p>
          <a:p>
            <a:pPr marL="493776" indent="-457200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Questionnaires and Interviews</a:t>
            </a:r>
          </a:p>
          <a:p>
            <a:pPr marL="493776" indent="-457200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Internet</a:t>
            </a:r>
          </a:p>
          <a:p>
            <a:pPr marL="493776" indent="-457200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Government documents</a:t>
            </a:r>
          </a:p>
          <a:p>
            <a:pPr marL="493776" indent="-457200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Visiting the site</a:t>
            </a:r>
          </a:p>
          <a:p>
            <a:pPr marL="493776" indent="-457200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Discussions and lectures</a:t>
            </a:r>
          </a:p>
          <a:p>
            <a:pPr marL="493776" indent="-457200">
              <a:buFont typeface="+mj-lt"/>
              <a:buAutoNum type="arabicPeriod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While collecting data, always write the complete citation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Always prepare a questionnaire before an interview and do record the interview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Make files </a:t>
            </a:r>
            <a:r>
              <a:rPr lang="en-US" sz="240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and folders</a:t>
            </a:r>
            <a:endParaRPr lang="en-US" sz="24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22238"/>
            <a:ext cx="7467600" cy="71596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1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How to take Notes</a:t>
            </a:r>
            <a:r>
              <a:rPr lang="en-US" sz="2800" u="sng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u="sng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2800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067800" cy="6248400"/>
          </a:xfrm>
        </p:spPr>
        <p:txBody>
          <a:bodyPr>
            <a:normAutofit/>
          </a:bodyPr>
          <a:lstStyle/>
          <a:p>
            <a:pPr marL="550926" indent="-514350">
              <a:buFont typeface="+mj-lt"/>
              <a:buAutoNum type="arabicPeriod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50926" indent="-514350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Always read the contents</a:t>
            </a:r>
          </a:p>
          <a:p>
            <a:pPr marL="550926" indent="-514350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If it is a specific word look it up in the index to save time</a:t>
            </a:r>
          </a:p>
          <a:p>
            <a:pPr marL="550926" indent="-514350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Do not add universal facts as notes</a:t>
            </a:r>
          </a:p>
          <a:p>
            <a:pPr marL="550926" indent="-514350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Search creative agreement for notes (providing a stronger evidence for supporting your argument)</a:t>
            </a:r>
          </a:p>
          <a:p>
            <a:pPr marL="550926" indent="-514350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Contradict creatively (you can contradict with your own facts and by other author’s statement, you can also pinpoint the mistakes of others)</a:t>
            </a:r>
          </a:p>
          <a:p>
            <a:pPr marL="550926" indent="-514350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Make separate large envelopes for topics and sub topics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85800"/>
            <a:ext cx="8458200" cy="59436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For every new idea use a new template</a:t>
            </a: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format of citation card</a:t>
            </a:r>
          </a:p>
          <a:p>
            <a:pPr marL="550926" indent="-514350">
              <a:buFont typeface="+mj-lt"/>
              <a:buAutoNum type="arabicPeriod"/>
            </a:pPr>
            <a:r>
              <a:rPr lang="en-US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Topic: Sub Title-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--------Calligraphic art: the contemporary practices </a:t>
            </a:r>
          </a:p>
          <a:p>
            <a:pPr marL="550926" indent="-514350">
              <a:buFont typeface="+mj-lt"/>
              <a:buAutoNum type="arabicPeriod"/>
            </a:pPr>
            <a:r>
              <a:rPr lang="en-US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Information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-----------------------------------</a:t>
            </a:r>
          </a:p>
          <a:p>
            <a:pPr marL="550926" indent="-514350">
              <a:buFont typeface="+mj-lt"/>
              <a:buAutoNum type="arabicPeriod"/>
            </a:pPr>
            <a:r>
              <a:rPr lang="en-US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Source-----------------------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(author, publication, page etc)</a:t>
            </a:r>
          </a:p>
          <a:p>
            <a:pPr marL="550926" indent="-514350">
              <a:buFont typeface="+mj-lt"/>
              <a:buAutoNum type="arabicPeriod"/>
            </a:pPr>
            <a:r>
              <a:rPr lang="en-US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Comments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------------after reading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6038"/>
            <a:ext cx="7467600" cy="563562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Writing drafts</a:t>
            </a:r>
            <a:endParaRPr lang="en-US" sz="2800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839200" cy="5867400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Points to note while writing </a:t>
            </a:r>
            <a:r>
              <a:rPr lang="en-US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baseline="300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draft</a:t>
            </a:r>
          </a:p>
          <a:p>
            <a:pPr marL="493776" indent="-457200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Paragraphs should have coherence, ideas should flow smoothly from one paragraph to the other</a:t>
            </a:r>
          </a:p>
          <a:p>
            <a:pPr marL="493776" indent="-457200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Avoiding strips of paragraphs</a:t>
            </a:r>
          </a:p>
          <a:p>
            <a:pPr marL="493776" indent="-457200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Avoid repetition and unfinished sentences, be clear about your own ideas and interpretation</a:t>
            </a:r>
          </a:p>
          <a:p>
            <a:pPr marL="493776" indent="-457200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Avoid using phrases such as “I think”, “I suppose” and “I guess’’</a:t>
            </a:r>
          </a:p>
          <a:p>
            <a:pPr marL="493776" indent="-457200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Follow the editing marks by the supervisor </a:t>
            </a:r>
          </a:p>
          <a:p>
            <a:pPr marL="493776" indent="-457200"/>
            <a:r>
              <a:rPr lang="en-US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aseline="300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draft </a:t>
            </a:r>
          </a:p>
          <a:p>
            <a:pPr marL="493776" indent="-457200"/>
            <a:r>
              <a:rPr lang="en-US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Final draft</a:t>
            </a:r>
          </a:p>
          <a:p>
            <a:pPr marL="493776" indent="-457200"/>
            <a:r>
              <a:rPr lang="en-US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Conclusion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(summarize your research project, stress on the significance of the study and what does it contribute)</a:t>
            </a:r>
          </a:p>
          <a:p>
            <a:pPr marL="493776" indent="-457200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93776" indent="-457200">
              <a:buFont typeface="Wingdings" pitchFamily="2" charset="2"/>
              <a:buChar char="ü"/>
            </a:pPr>
            <a:r>
              <a:rPr lang="en-US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Revise your conclusion and Introduction</a:t>
            </a:r>
            <a:endParaRPr lang="en-US" sz="24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7467600" cy="731838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What is Plagiarism</a:t>
            </a:r>
            <a:endParaRPr lang="en-US" sz="2800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09600"/>
            <a:ext cx="8763000" cy="59436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Plagiarism is a literary theft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When you do not cite then it is called Plagiarism</a:t>
            </a: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Source Citation to avoid Plagiarism</a:t>
            </a:r>
          </a:p>
          <a:p>
            <a:r>
              <a:rPr lang="en-US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Why should I cite?</a:t>
            </a:r>
          </a:p>
          <a:p>
            <a:pPr>
              <a:buNone/>
            </a:pPr>
            <a:endParaRPr lang="en-US" sz="24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50926" indent="-514350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 give credit and recognition to the author</a:t>
            </a:r>
          </a:p>
          <a:p>
            <a:pPr marL="550926" indent="-514350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 earn the readers trust about the accuracy of the facts</a:t>
            </a:r>
          </a:p>
          <a:p>
            <a:pPr marL="550926" indent="-514350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 avoid plagiarism and respect IP (Intellectual property) awareness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7467600" cy="639762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When is citation required?</a:t>
            </a:r>
            <a:endParaRPr lang="en-US" sz="2800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533400"/>
            <a:ext cx="8915400" cy="61261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You should know when to take the exact words and when to summarize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Points to note when you quote the exact words</a:t>
            </a:r>
          </a:p>
          <a:p>
            <a:pPr marL="493776" indent="-457200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words are from an authority who backs up your view</a:t>
            </a:r>
          </a:p>
          <a:p>
            <a:pPr marL="493776" indent="-457200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They are strikingly original</a:t>
            </a:r>
          </a:p>
          <a:p>
            <a:pPr marL="493776" indent="-457200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Direct quotation is written in inverted commas </a:t>
            </a:r>
          </a:p>
          <a:p>
            <a:pPr marL="493776" indent="-45720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For example: This art is “highly influenced by the contemporary Chinese scroll painting”</a:t>
            </a:r>
          </a:p>
          <a:p>
            <a:pPr marL="493776" indent="-457200"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93776" indent="-457200"/>
            <a:r>
              <a:rPr lang="en-US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2 types of citation  </a:t>
            </a:r>
          </a:p>
          <a:p>
            <a:pPr marL="550926" indent="-514350">
              <a:buFont typeface="+mj-lt"/>
              <a:buAutoNum type="romanU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Direct quote</a:t>
            </a:r>
          </a:p>
          <a:p>
            <a:pPr marL="550926" indent="-514350">
              <a:buFont typeface="+mj-lt"/>
              <a:buAutoNum type="romanU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Paraphrasing (summarizing the essence of the data in your own words). It helps in maintaining coherence of style. While paraphrasing do not change the concept of the author cited)</a:t>
            </a:r>
          </a:p>
          <a:p>
            <a:pPr marL="550926" indent="-51435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	If you are taking five words from any author then give name or mention it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7467600" cy="715962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How to write a citation</a:t>
            </a:r>
            <a:endParaRPr lang="en-US" sz="2800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5334000"/>
          </a:xfrm>
        </p:spPr>
        <p:txBody>
          <a:bodyPr>
            <a:normAutofit/>
          </a:bodyPr>
          <a:lstStyle/>
          <a:p>
            <a:pPr marL="493776" indent="-457200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Who wrote, edited or translated the text (sometimes all three)</a:t>
            </a:r>
          </a:p>
          <a:p>
            <a:pPr marL="493776" indent="-457200">
              <a:buFont typeface="+mj-lt"/>
              <a:buAutoNum type="arabicPeriod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93776" indent="-457200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Title and subtitle of the text in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italics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(includes the title of the journal, collection, volume number, edition number etc)</a:t>
            </a:r>
          </a:p>
          <a:p>
            <a:pPr marL="493776" indent="-457200">
              <a:buFont typeface="+mj-lt"/>
              <a:buAutoNum type="arabicPeriod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93776" indent="-457200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publishing details (Place: publisher, year)</a:t>
            </a:r>
          </a:p>
          <a:p>
            <a:pPr marL="493776" indent="-457200">
              <a:buFont typeface="+mj-lt"/>
              <a:buAutoNum type="arabicPeriod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93776" indent="-457200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Page number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686800" cy="5181600"/>
          </a:xfrm>
        </p:spPr>
        <p:txBody>
          <a:bodyPr>
            <a:normAutofit/>
          </a:bodyPr>
          <a:lstStyle/>
          <a:p>
            <a:pPr marL="493776" indent="-457200">
              <a:buFont typeface="+mj-lt"/>
              <a:buAutoNum type="arabicPeriod"/>
            </a:pPr>
            <a:r>
              <a:rPr lang="en-US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CMS--------------Chicago Manual of Styles</a:t>
            </a:r>
          </a:p>
          <a:p>
            <a:pPr marL="493776" indent="-457200">
              <a:buFont typeface="+mj-lt"/>
              <a:buAutoNum type="arabicPeriod"/>
            </a:pPr>
            <a:endParaRPr lang="en-US" sz="24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93776" indent="-457200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APA---------------American Psychological Association</a:t>
            </a:r>
          </a:p>
          <a:p>
            <a:pPr marL="493776" indent="-457200">
              <a:buFont typeface="+mj-lt"/>
              <a:buAutoNum type="arabicPeriod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93776" indent="-457200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MLA--------------Modern Language Association</a:t>
            </a:r>
          </a:p>
          <a:p>
            <a:pPr marL="493776" indent="-457200">
              <a:buFont typeface="+mj-lt"/>
              <a:buAutoNum type="arabicPeriod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93776" indent="-457200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CBE---------------Council of Biology Editors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7467600" cy="762000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Styles of Documentation</a:t>
            </a:r>
            <a:endParaRPr lang="en-US" sz="2800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7467600" cy="762000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Research</a:t>
            </a:r>
            <a:endParaRPr lang="en-US" sz="36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305800" cy="57150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Re + Search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 Evaluate with a new perspective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(Originated in 1870 in Germany)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Aim of the Subject</a:t>
            </a:r>
          </a:p>
          <a:p>
            <a:pPr marL="493776" indent="-457200">
              <a:buAutoNum type="arabicParenR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Learning Project Management</a:t>
            </a:r>
          </a:p>
          <a:p>
            <a:pPr marL="493776" indent="-457200">
              <a:buAutoNum type="arabicParenR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Organizing Scholarly Material</a:t>
            </a:r>
          </a:p>
          <a:p>
            <a:pPr marL="493776" indent="-457200">
              <a:buAutoNum type="arabicParenR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Completing your work within the time frame</a:t>
            </a:r>
          </a:p>
          <a:p>
            <a:pPr marL="493776" indent="-457200">
              <a:buAutoNum type="arabicParenR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 avoid plagiarism</a:t>
            </a:r>
          </a:p>
          <a:p>
            <a:pPr marL="493776" indent="-457200">
              <a:buAutoNum type="arabicParenR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93776" indent="-457200"/>
            <a:r>
              <a:rPr lang="en-US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Types of Research</a:t>
            </a:r>
          </a:p>
          <a:p>
            <a:pPr marL="493776" indent="-457200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93776" indent="-457200">
              <a:buFont typeface="+mj-lt"/>
              <a:buAutoNum type="arabicParenR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Qualitative Research </a:t>
            </a:r>
          </a:p>
          <a:p>
            <a:pPr marL="493776" indent="-457200">
              <a:buFont typeface="+mj-lt"/>
              <a:buAutoNum type="arabicParenR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Quantitative Research </a:t>
            </a:r>
          </a:p>
          <a:p>
            <a:pPr marL="493776" indent="-457200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7467600" cy="762000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Chicago Manual of Styles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609600"/>
            <a:ext cx="9067800" cy="6172200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Parenthetical citation </a:t>
            </a:r>
          </a:p>
          <a:p>
            <a:r>
              <a:rPr lang="en-US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Bibliography Style/Notes-Bibliography</a:t>
            </a:r>
          </a:p>
          <a:p>
            <a:pPr marL="493776" indent="-457200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End Note/Foot Note and Bibliography</a:t>
            </a:r>
            <a:endParaRPr lang="en-US" sz="24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93776" indent="-457200">
              <a:buNone/>
            </a:pPr>
            <a:r>
              <a:rPr lang="en-US" sz="22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Example </a:t>
            </a:r>
          </a:p>
          <a:p>
            <a:pPr marL="493776" indent="-457200">
              <a:buNone/>
            </a:pPr>
            <a:r>
              <a:rPr lang="en-US" sz="22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Terra cotta seals are the prominent feature of Indus Valley Civilization.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93776" indent="-45720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(Go to insert in Microsoft word then click on reference, click on foot/end note and insert the superscript number)</a:t>
            </a:r>
          </a:p>
          <a:p>
            <a:pPr marL="493776" indent="-457200"/>
            <a:r>
              <a:rPr lang="en-US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Foot Note or End Note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(Choose any one)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93776" indent="-457200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For research paper use foot notes</a:t>
            </a:r>
          </a:p>
          <a:p>
            <a:pPr marL="493776" indent="-457200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For thesis or dissertation, and book writing use end note. End notes are placed at the end of the chapters for lengthy details and numerous citations</a:t>
            </a:r>
          </a:p>
          <a:p>
            <a:pPr marL="493776" indent="-457200">
              <a:buFont typeface="+mj-lt"/>
              <a:buAutoNum type="arabicPeriod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Footnotes and endnotes are single spaced with one blank line between notes.</a:t>
            </a:r>
          </a:p>
          <a:p>
            <a:pPr marL="493776" indent="-457200">
              <a:buFont typeface="+mj-lt"/>
              <a:buAutoNum type="arabicPeriod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End notes are not continuous in chapters (each new chapter has a new endnote number)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6038"/>
            <a:ext cx="8686800" cy="639762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Difference between Foot notes and Bibliography</a:t>
            </a:r>
            <a:endParaRPr lang="en-US" sz="2800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36637"/>
            <a:ext cx="8534400" cy="5211763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 addition to the footnote or endnote for each source, you also list all of your sources at the end of the paper in the bibliography.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form of citations is different in both styles.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Arrange the list alphabetically by the last name of the author or editor.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7467600" cy="655638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How to cite a Book (General Format)</a:t>
            </a:r>
            <a:endParaRPr lang="en-US" sz="2800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79437"/>
            <a:ext cx="9144000" cy="6278563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Foot note: (One author)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1. First name Last name,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Title of Book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(Place of publication: Publisher, Year of publication), page number. 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Example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with one author</a:t>
            </a: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600" baseline="30000" dirty="0" smtClean="0">
                <a:latin typeface="Times New Roman" pitchFamily="18" charset="0"/>
                <a:cs typeface="Times New Roman" pitchFamily="18" charset="0"/>
              </a:rPr>
              <a:t> 	1</a:t>
            </a:r>
            <a:r>
              <a:rPr lang="en-US" sz="3600" baseline="30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 Barbara Brend, </a:t>
            </a:r>
            <a:r>
              <a:rPr lang="en-US" sz="3600" i="1" baseline="30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Islamic</a:t>
            </a:r>
            <a:r>
              <a:rPr lang="en-US" sz="3600" baseline="30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baseline="30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Art</a:t>
            </a:r>
            <a:r>
              <a:rPr lang="en-US" sz="3600" baseline="30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(New York: Thames and Hudson, 1998), 209.</a:t>
            </a:r>
            <a:endParaRPr lang="en-US" sz="2600" baseline="300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If using the same reference next to the citation </a:t>
            </a:r>
          </a:p>
          <a:p>
            <a:pPr lvl="1"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Ibid., 212. or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Wingdings" pitchFamily="2" charset="2"/>
              <a:buChar char="v"/>
            </a:pPr>
            <a:r>
              <a:rPr lang="en-US" baseline="30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Barbara Brend, </a:t>
            </a:r>
            <a:r>
              <a:rPr lang="en-US" i="1" baseline="30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Islamic</a:t>
            </a:r>
            <a:r>
              <a:rPr lang="en-US" baseline="30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baseline="30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Art,</a:t>
            </a:r>
            <a:r>
              <a:rPr lang="en-US" baseline="30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209.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 case of using the same again for the next citation on the same page with same page number.</a:t>
            </a:r>
          </a:p>
          <a:p>
            <a:pPr lvl="1"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Ibid.</a:t>
            </a:r>
          </a:p>
          <a:p>
            <a:r>
              <a:rPr lang="en-US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Bibliography: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1. Last name, First name.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Title of Book.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Place of publication: Publisher, Year of publication. 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Example:</a:t>
            </a: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1.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Brend, Barbara. </a:t>
            </a:r>
            <a:r>
              <a:rPr lang="en-US" sz="2400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Islamic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Art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 New York: Thames and Hudson, 1998.</a:t>
            </a:r>
          </a:p>
          <a:p>
            <a:pPr>
              <a:buNone/>
            </a:pP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74637"/>
            <a:ext cx="8686800" cy="63547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2. Reference of two authors:</a:t>
            </a:r>
          </a:p>
          <a:p>
            <a:pPr>
              <a:buNone/>
            </a:pPr>
            <a:r>
              <a:rPr lang="en-US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Foot note:</a:t>
            </a:r>
          </a:p>
          <a:p>
            <a:pPr>
              <a:buNone/>
            </a:pP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	2. Fred S.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Kleiner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Christin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J.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Mamiya</a:t>
            </a:r>
            <a:r>
              <a:rPr lang="en-US" sz="2300" i="1" dirty="0" smtClean="0">
                <a:latin typeface="Times New Roman" pitchFamily="18" charset="0"/>
                <a:cs typeface="Times New Roman" pitchFamily="18" charset="0"/>
              </a:rPr>
              <a:t>, Gardener’s Art through the Ages, 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en-US" sz="23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ed. (New York: Thomson Wadsworth, 2005), 39.</a:t>
            </a:r>
          </a:p>
          <a:p>
            <a:pPr>
              <a:buNone/>
            </a:pPr>
            <a:r>
              <a:rPr lang="en-US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Bibliography:</a:t>
            </a:r>
          </a:p>
          <a:p>
            <a:pPr lvl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2.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Kleiner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, Fred S.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Christin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J.Mamiya</a:t>
            </a:r>
            <a:r>
              <a:rPr lang="en-US" sz="2300" i="1" dirty="0" smtClean="0">
                <a:latin typeface="Times New Roman" pitchFamily="18" charset="0"/>
                <a:cs typeface="Times New Roman" pitchFamily="18" charset="0"/>
              </a:rPr>
              <a:t>. Gardener’s Art Through The Ages. 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en-US" sz="23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 edition</a:t>
            </a:r>
            <a:r>
              <a:rPr lang="en-US" sz="2300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New York: Thomson Wadsworth, 2005.</a:t>
            </a:r>
          </a:p>
          <a:p>
            <a:r>
              <a:rPr lang="en-US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Reference of three authors:</a:t>
            </a:r>
          </a:p>
          <a:p>
            <a:pPr>
              <a:buNone/>
            </a:pPr>
            <a:r>
              <a:rPr lang="en-US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Footnote:</a:t>
            </a:r>
          </a:p>
          <a:p>
            <a:pPr>
              <a:buNone/>
            </a:pP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	3. Deborah Howe, James Howe, and Alan Daniel, </a:t>
            </a:r>
            <a:r>
              <a:rPr lang="en-US" sz="2300" i="1" dirty="0" err="1" smtClean="0">
                <a:latin typeface="Times New Roman" pitchFamily="18" charset="0"/>
                <a:cs typeface="Times New Roman" pitchFamily="18" charset="0"/>
              </a:rPr>
              <a:t>Bunnicula</a:t>
            </a:r>
            <a:r>
              <a:rPr lang="en-US" sz="2300" i="1" dirty="0" smtClean="0">
                <a:latin typeface="Times New Roman" pitchFamily="18" charset="0"/>
                <a:cs typeface="Times New Roman" pitchFamily="18" charset="0"/>
              </a:rPr>
              <a:t>: A Rabbit Tale of Mystery 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(New York: Anthem, 1979), 5. </a:t>
            </a:r>
          </a:p>
          <a:p>
            <a:pPr>
              <a:buNone/>
            </a:pPr>
            <a:r>
              <a:rPr lang="en-US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Bibliography: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4. Howe, Deborah, James Howe, and Alan Daniel.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Bunnicula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: A Rabbit Tale of Mystery.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New York: Anthem, 1979.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22238"/>
            <a:ext cx="7391400" cy="563562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4. For more than Four authors</a:t>
            </a:r>
            <a:endParaRPr lang="en-US" sz="28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839200" cy="5943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In this case use only the first authors name followed by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et al.</a:t>
            </a:r>
          </a:p>
          <a:p>
            <a:pPr>
              <a:buNone/>
            </a:pPr>
            <a:r>
              <a:rPr lang="en-US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Foot note: </a:t>
            </a:r>
          </a:p>
          <a:p>
            <a:pPr>
              <a:buNone/>
            </a:pPr>
            <a:r>
              <a:rPr lang="en-US" sz="2400" dirty="0" smtClean="0"/>
              <a:t>     4.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Andrew Gagliano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et al.,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How to Build an Elevator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(Chicago: Construction Press, 2009), 58.</a:t>
            </a: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Bibliography:</a:t>
            </a:r>
          </a:p>
          <a:p>
            <a:pPr>
              <a:buFont typeface="Wingdings" pitchFamily="2" charset="2"/>
              <a:buChar char="ü"/>
            </a:pPr>
            <a:r>
              <a:rPr lang="en-US" sz="22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Include all of the authors in the bibliographic entry, no matter how many, do not use et al.</a:t>
            </a:r>
          </a:p>
          <a:p>
            <a:pPr>
              <a:buNone/>
            </a:pPr>
            <a:endParaRPr lang="en-US" sz="22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4. Gagliano, Andrew, Ann Zielke, Emily Wagner, and Danielle Kerr.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How to Build an Elevator.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Chicago: Construction Press, 2009.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7467600" cy="639762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In case of editor or translator instead of the author</a:t>
            </a:r>
            <a:endParaRPr lang="en-US" sz="28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09600"/>
            <a:ext cx="8458200" cy="6096000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Foot note:</a:t>
            </a:r>
          </a:p>
          <a:p>
            <a:pPr>
              <a:buNone/>
            </a:pPr>
            <a:r>
              <a:rPr lang="en-US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For editor: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Hilmann von Halem, ed.,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Calligraphy in Modern Art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(Karachi: Pakistan-German Forum, 1975), 56.</a:t>
            </a:r>
            <a:endParaRPr lang="en-US" sz="24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93776" indent="-45720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5. Chuck Green, ed.,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Green Gross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(New York: Color Press, 2006), 40.</a:t>
            </a:r>
          </a:p>
          <a:p>
            <a:pPr marL="493776" indent="-457200">
              <a:buNone/>
            </a:pPr>
            <a:r>
              <a:rPr lang="en-US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For translator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5. Charles Rover, trans.,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Orange Shoes (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New York: Color Press, 2003), 33.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Bibliography:</a:t>
            </a:r>
          </a:p>
          <a:p>
            <a:pPr>
              <a:buNone/>
            </a:pPr>
            <a:r>
              <a:rPr lang="en-US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For editor: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Green, Chuck, ed. Green Gross. New York: Color Press, 2006.</a:t>
            </a:r>
          </a:p>
          <a:p>
            <a:pPr>
              <a:buNone/>
            </a:pPr>
            <a:r>
              <a:rPr lang="en-US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For translator: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Rover, Charles, trans. Orange Shoes. New York: Color Press, 2003.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438"/>
            <a:ext cx="8305800" cy="639762"/>
          </a:xfrm>
        </p:spPr>
        <p:txBody>
          <a:bodyPr>
            <a:normAutofit fontScale="90000"/>
          </a:bodyPr>
          <a:lstStyle/>
          <a:p>
            <a:r>
              <a:rPr lang="en-US" sz="28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For edited books with chapters written by different authors</a:t>
            </a:r>
            <a:endParaRPr lang="en-US" sz="28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686800" cy="5592763"/>
          </a:xfrm>
        </p:spPr>
        <p:txBody>
          <a:bodyPr/>
          <a:lstStyle/>
          <a:p>
            <a:r>
              <a:rPr lang="en-US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Footnote: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6. Ann Zielke, “Different People,” in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Surviving the College Experience, ed. Thomas Smith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(New York: College Press, 1999), 56.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Bibliography: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6. Zielke, Ann. “Different People.” In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Surviving the College Experience, edited by Thomas Smith, 54-78.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New York: College Press, 1999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86800" cy="1096962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For reference taken from Preface, foreword or Introduction</a:t>
            </a:r>
            <a:endParaRPr lang="en-US" sz="28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7467600" cy="4525963"/>
          </a:xfrm>
        </p:spPr>
        <p:txBody>
          <a:bodyPr>
            <a:normAutofit/>
          </a:bodyPr>
          <a:lstStyle/>
          <a:p>
            <a:endParaRPr lang="en-US" sz="24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Footnote: 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7. Gina Sevick, foreword to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Surviving the College Experience, by Margaret Wagner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(New York: College Press, 1999), xxi.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Bibliography: 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7. Sevick, Gina. Forward to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Surviving the College Experience, by Margaret Wagner, xx-xxii.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New York: College Press, 1999.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62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Edition other than the one</a:t>
            </a:r>
            <a:endParaRPr lang="en-US" sz="28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Foot note: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8.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Kleiner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Fred S.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Christin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J.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Mamiya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, Gardener’s Art through the Ages,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ed. (New York: Thomson Wadsworth), 39.</a:t>
            </a: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Bibliography:</a:t>
            </a:r>
          </a:p>
          <a:p>
            <a:pPr lvl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8.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Kleiner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Fred S.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Christin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J.Mamiya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. Gardener’s Art Through The Ages.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edition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New York: Thomson Wadsworth, 2005.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7315200" cy="715962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Unpublished Thesis or Dissertation</a:t>
            </a:r>
            <a:endParaRPr lang="en-US" sz="28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8915400" cy="6248400"/>
          </a:xfrm>
        </p:spPr>
        <p:txBody>
          <a:bodyPr>
            <a:normAutofit/>
          </a:bodyPr>
          <a:lstStyle/>
          <a:p>
            <a:pPr lvl="0"/>
            <a:r>
              <a:rPr lang="en-US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Footnote: </a:t>
            </a:r>
          </a:p>
          <a:p>
            <a:pPr lvl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9. Irfanullah Baber, “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Socio-Political Impact on Pakistani Painters during 1977-1988”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(M.Phil thesis, University of the Punjab, 2011), 67.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Sadia Arshad, “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Themes and Sources of the Current Generation of Pakistani Artists (1997-2007)”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(PhD diss., Lahore College for Women University, 2010), 58. 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Bibliography:</a:t>
            </a:r>
          </a:p>
          <a:p>
            <a:pPr lvl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9. Baber, Irfanullah. “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Socio-Political Impact on Pakistani Painters during 1977-1988”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M.Phil thesis, University of the Punjab, 2011.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Arshad, Sadia “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Themes and Sources of the Current Generation of Pakistani Artists (1997-2007)”.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PhD diss., Lahore College for Women University, 2010. </a:t>
            </a:r>
          </a:p>
          <a:p>
            <a:pPr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762000"/>
            <a:ext cx="7467600" cy="5135563"/>
          </a:xfrm>
        </p:spPr>
        <p:txBody>
          <a:bodyPr>
            <a:normAutofit/>
          </a:bodyPr>
          <a:lstStyle/>
          <a:p>
            <a:pPr marL="493776" indent="-457200"/>
            <a:r>
              <a:rPr lang="en-US" sz="2400" u="sng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Qualitative Research </a:t>
            </a:r>
          </a:p>
          <a:p>
            <a:pPr marL="493776" indent="-457200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93776" indent="-45720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Types of Research Writing</a:t>
            </a:r>
          </a:p>
          <a:p>
            <a:pPr marL="493776" indent="-457200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93776" indent="-457200">
              <a:buAutoNum type="arabicParenR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Expository Writing </a:t>
            </a:r>
            <a:r>
              <a:rPr lang="en-US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(A paper that explains, sort of a summary)</a:t>
            </a:r>
          </a:p>
          <a:p>
            <a:pPr marL="493776" indent="-457200">
              <a:buAutoNum type="arabicParenR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Persuasive Writing </a:t>
            </a:r>
            <a:r>
              <a:rPr lang="en-US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(Conceptual writing/Argumentative writing to prove your claim with relevant authentic facts)</a:t>
            </a:r>
          </a:p>
          <a:p>
            <a:pPr marL="493776" indent="-457200">
              <a:buAutoNum type="arabicParenR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Descriptive Writing ( Descriptive method)</a:t>
            </a:r>
          </a:p>
          <a:p>
            <a:pPr marL="493776" indent="-457200">
              <a:buAutoNum type="arabicParenR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Narrative Writing 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Anonymous book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7467600" cy="4525963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Foot Note: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10.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Basic History of Immigration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(San Francisco: Migration Press, 2009), 24.</a:t>
            </a: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Bibliography: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10.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Basic History of Immigration.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San Francisco: Migration Press, 2009.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868362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Print Periodical (General format)</a:t>
            </a:r>
            <a:endParaRPr lang="en-US" sz="28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55637"/>
            <a:ext cx="8686800" cy="5821363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Foot Note: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First name Last name, “Title of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Article”,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Title of Journal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Volume number (Year): page number. 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Example: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11. Brice Crate, “Queer Theory in English Literature”,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Queer Theory Quarterly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16 (June 2008): 238. </a:t>
            </a:r>
          </a:p>
          <a:p>
            <a:pPr>
              <a:buNone/>
            </a:pPr>
            <a:endParaRPr lang="en-US" sz="24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Bibliography: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First name Last name, “Title of Article”.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Title of Journal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Volume number (Year): inclusive page numbers. 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Example: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11. Crate, Brice. “Queer Theory in English Literature”.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Queer Theory Quarterly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16 (June 2008): 230-260.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731838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Article in a news paper</a:t>
            </a:r>
            <a:endParaRPr lang="en-US" sz="28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09600"/>
            <a:ext cx="8686800" cy="6096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Example: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Kevin Trost, “Creating Something Out of Nothing”,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New York Times,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July 16, 2008.</a:t>
            </a:r>
          </a:p>
          <a:p>
            <a:endParaRPr lang="en-US" sz="24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Reference of E-Book:</a:t>
            </a:r>
          </a:p>
          <a:p>
            <a:r>
              <a:rPr lang="en-US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Foot Note: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12. Gunther Barth,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Bitter Strength: A History of the Chinese in the United States, 1850-1870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(Cambridge: Harvard University Press, 1964), NetLibrary e-book. 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Bibliography: 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12. Barth, Gunter.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Bitter Strength: A History of the Chinese in the United States, 1850- 1870.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Cambridge: Harvard University Press, 1964. NetLibrary e-book.</a:t>
            </a:r>
            <a:endParaRPr lang="en-US" sz="24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639762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An article from online data base</a:t>
            </a:r>
            <a:endParaRPr lang="en-US" sz="28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85800"/>
            <a:ext cx="8534400" cy="5867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22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Follow the guidelines for a print journal article and include the URL and access date. </a:t>
            </a:r>
          </a:p>
          <a:p>
            <a:pPr>
              <a:buNone/>
            </a:pPr>
            <a:r>
              <a:rPr lang="en-US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Foot Note:</a:t>
            </a:r>
          </a:p>
          <a:p>
            <a:pPr>
              <a:buNone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13.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Brice Crate, “Queer Theory in English Literature,”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Queer Theory Quarterly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16 (June 2008): 238, http://jstor.org/038493484% (accessed July 14, 2009). </a:t>
            </a: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Bibliography: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13. Crate, Brice. “Queer Theory in English Literature.”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Queer Theory Quarterly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16 (June 2008): 230-260. http://jstor.org/038493484% (accessed July 14, 2009).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715962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  Website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84237"/>
            <a:ext cx="8610600" cy="58975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22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Include as much of the following information as you can: author, title of page, title or owner of site, URL, and access date.</a:t>
            </a:r>
          </a:p>
          <a:p>
            <a:r>
              <a:rPr lang="en-US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Foot Note: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14. Craig Marks, “How to Build Paper Airplanes,” Paper Airplanes, http://www.paperairplanes.com/learningtools (accessed June 1, 2006).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Bibliography: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14. Marks, Craig. “How to Build Paper Airplanes.” Paper Airplanes. http://paperairplanes.com/learningtools (accessed June 1, 2006).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Transliteration</a:t>
            </a:r>
          </a:p>
          <a:p>
            <a:pPr>
              <a:buNone/>
            </a:pP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	Islāmi </a:t>
            </a:r>
            <a:r>
              <a:rPr lang="en-US" sz="2800" i="1" u="sng" dirty="0" smtClean="0">
                <a:latin typeface="Times New Roman" pitchFamily="18" charset="0"/>
                <a:cs typeface="Times New Roman" pitchFamily="18" charset="0"/>
              </a:rPr>
              <a:t>Kh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aṭṭaṭi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Glossary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Tehqeeq-------------------------------Research</a:t>
            </a:r>
          </a:p>
          <a:p>
            <a:pPr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4962"/>
            <a:ext cx="7467600" cy="808038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Assignment for next week</a:t>
            </a:r>
            <a:endParaRPr lang="en-US" sz="28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686800" cy="32004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Presentation on synopsis</a:t>
            </a: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Submission of Research Paper on 27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th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February, 2015.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7467600" cy="715962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How to get started</a:t>
            </a:r>
            <a:endParaRPr lang="en-US" sz="36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31837"/>
            <a:ext cx="8686800" cy="5821363"/>
          </a:xfrm>
        </p:spPr>
        <p:txBody>
          <a:bodyPr>
            <a:normAutofit/>
          </a:bodyPr>
          <a:lstStyle/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Searching your interest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Selection of the Topic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Questions to ask from yourself after selection of the topic</a:t>
            </a:r>
          </a:p>
          <a:p>
            <a:pPr marL="550926" indent="-514350">
              <a:buAutoNum type="romanLcParenR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Why am I working on this topic?</a:t>
            </a:r>
          </a:p>
          <a:p>
            <a:pPr marL="550926" indent="-514350">
              <a:buAutoNum type="romanLcParenR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Do I really want to know and find “WHY” and “HOW”?</a:t>
            </a:r>
          </a:p>
          <a:p>
            <a:pPr marL="550926" indent="-514350">
              <a:buAutoNum type="romanLcParenR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What will be my contribution?</a:t>
            </a:r>
          </a:p>
        </p:txBody>
      </p:sp>
      <p:pic>
        <p:nvPicPr>
          <p:cNvPr id="1026" name="Picture 2" descr="C:\Users\4bs.production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35192" y="762000"/>
            <a:ext cx="2379808" cy="2971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"/>
            <a:ext cx="8534400" cy="6400800"/>
          </a:xfrm>
        </p:spPr>
        <p:txBody>
          <a:bodyPr>
            <a:normAutofit/>
          </a:bodyPr>
          <a:lstStyle/>
          <a:p>
            <a:pPr marL="550926" indent="-514350"/>
            <a:r>
              <a:rPr lang="en-US" sz="28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Some aspects in topic selection</a:t>
            </a:r>
          </a:p>
          <a:p>
            <a:pPr marL="550926" indent="-514350"/>
            <a:endParaRPr lang="en-US" sz="28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50926" indent="-514350">
              <a:buAutoNum type="romanLcParenR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How much material and data is available?</a:t>
            </a:r>
          </a:p>
          <a:p>
            <a:pPr marL="550926" indent="-514350">
              <a:buAutoNum type="romanLcParenR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Is the topic in your reach?</a:t>
            </a:r>
          </a:p>
          <a:p>
            <a:pPr marL="550926" indent="-514350">
              <a:buAutoNum type="romanLcParenR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Do you have enough resources?</a:t>
            </a:r>
          </a:p>
          <a:p>
            <a:pPr marL="550926" indent="-514350">
              <a:buAutoNum type="romanLcParenR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How will you manage your topic?</a:t>
            </a:r>
          </a:p>
          <a:p>
            <a:endParaRPr lang="en-US" sz="24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How to gather initial information</a:t>
            </a:r>
          </a:p>
          <a:p>
            <a:pPr>
              <a:buNone/>
            </a:pPr>
            <a:endParaRPr lang="en-US" sz="24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You must start with the overview of your topic in:</a:t>
            </a:r>
          </a:p>
          <a:p>
            <a:pPr marL="493776" indent="-457200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Encyclopedia and reference book </a:t>
            </a:r>
          </a:p>
          <a:p>
            <a:pPr marL="493776" indent="-457200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Meeting with experts of the field</a:t>
            </a:r>
          </a:p>
          <a:p>
            <a:pPr marL="493776" indent="-457200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Visit the site or examine the object/sample</a:t>
            </a:r>
          </a:p>
          <a:p>
            <a:pPr marL="493776" indent="-457200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Search the web (Jstor for authentic information)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839200" cy="6400800"/>
          </a:xfrm>
        </p:spPr>
        <p:txBody>
          <a:bodyPr>
            <a:normAutofit/>
          </a:bodyPr>
          <a:lstStyle/>
          <a:p>
            <a:endParaRPr lang="en-US" sz="28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Hypothesis</a:t>
            </a:r>
          </a:p>
          <a:p>
            <a:pPr>
              <a:buNone/>
            </a:pPr>
            <a:endParaRPr lang="en-US" sz="28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theory of “Cause and Effect”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answer of your crafted claim or question with evidence and fact can become your hypothesis.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7467600" cy="960438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Writing a Persuasive Research Paper </a:t>
            </a:r>
            <a:endParaRPr lang="en-US" sz="2800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686800" cy="57912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Format of paper</a:t>
            </a:r>
          </a:p>
          <a:p>
            <a:pPr>
              <a:buNone/>
            </a:pPr>
            <a:endParaRPr lang="en-US" sz="24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93776" indent="-457200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Title page</a:t>
            </a:r>
          </a:p>
          <a:p>
            <a:pPr marL="493776" indent="-457200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Contents</a:t>
            </a:r>
          </a:p>
          <a:p>
            <a:pPr marL="493776" indent="-457200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Abstract (Essence of the research paper)</a:t>
            </a:r>
          </a:p>
          <a:p>
            <a:pPr marL="493776" indent="-457200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Introduction ( </a:t>
            </a:r>
            <a:r>
              <a:rPr lang="en-US" sz="2400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. Introduction, ii. Hypothesis/claim/problem, iii. literature review and iv. conclusion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493776" indent="-457200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Background to the topic</a:t>
            </a:r>
          </a:p>
          <a:p>
            <a:pPr marL="493776" indent="-457200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Main body</a:t>
            </a:r>
          </a:p>
          <a:p>
            <a:pPr marL="493776" indent="-457200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Conclusion</a:t>
            </a:r>
          </a:p>
          <a:p>
            <a:pPr marL="493776" indent="-457200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Bibliography </a:t>
            </a:r>
          </a:p>
          <a:p>
            <a:pPr marL="493776" indent="-457200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Illustrations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534400" cy="1143000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Difference between Synopsis, Research Paper and Dissertation</a:t>
            </a:r>
            <a:endParaRPr lang="en-US" sz="28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763000" cy="5638800"/>
          </a:xfrm>
        </p:spPr>
        <p:txBody>
          <a:bodyPr>
            <a:normAutofit/>
          </a:bodyPr>
          <a:lstStyle/>
          <a:p>
            <a:endParaRPr lang="en-US" sz="28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Synopsis</a:t>
            </a:r>
            <a:r>
              <a:rPr lang="en-US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-----------------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Research Proposal(What are you doing to do? What will be the highlighted feature of the proposed research)</a:t>
            </a:r>
          </a:p>
          <a:p>
            <a:r>
              <a:rPr lang="en-US" sz="28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Research Paper-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---------Project/Assignment in which requirement of words vary</a:t>
            </a:r>
          </a:p>
          <a:p>
            <a:r>
              <a:rPr lang="en-US" sz="28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Dissertation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------------Thesis/the ultimate goal to achieve success with authenticity/ unlimited words (for studio practice 40,000 minimum, for art history 100000 minimum)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382000" cy="960438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Chicago Manuals of Style/</a:t>
            </a:r>
            <a:r>
              <a:rPr lang="en-US" sz="2800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Turabian’s</a:t>
            </a:r>
            <a:r>
              <a:rPr lang="en-US" sz="28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Method of Research</a:t>
            </a:r>
            <a:endParaRPr lang="en-US" sz="28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1"/>
            <a:ext cx="8763000" cy="58674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Preparing the outline</a:t>
            </a:r>
          </a:p>
          <a:p>
            <a:pPr marL="493776" indent="-457200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Introduction (Theoretical Framework)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493776" indent="-457200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Statement of the Problem (Reason with logic/claim, why?)</a:t>
            </a:r>
          </a:p>
          <a:p>
            <a:pPr marL="493776" indent="-457200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Literature Review</a:t>
            </a:r>
          </a:p>
          <a:p>
            <a:pPr marL="493776" indent="-457200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Question and Hypothesis</a:t>
            </a:r>
          </a:p>
          <a:p>
            <a:pPr marL="493776" indent="-457200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Choice of  Method (Methodology/Source citation)</a:t>
            </a:r>
          </a:p>
          <a:p>
            <a:pPr marL="493776" indent="-457200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Data Analysis (Main body of the text to prove your point)</a:t>
            </a:r>
          </a:p>
          <a:p>
            <a:pPr marL="493776" indent="-457200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Conclusion</a:t>
            </a:r>
          </a:p>
          <a:p>
            <a:pPr marL="493776" indent="-457200">
              <a:buFont typeface="+mj-lt"/>
              <a:buAutoNum type="arabicPeriod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93776" indent="-457200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665</TotalTime>
  <Words>1954</Words>
  <Application>Microsoft Office PowerPoint</Application>
  <PresentationFormat>On-screen Show (4:3)</PresentationFormat>
  <Paragraphs>329</Paragraphs>
  <Slides>36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3" baseType="lpstr">
      <vt:lpstr>Arial</vt:lpstr>
      <vt:lpstr>Calibri</vt:lpstr>
      <vt:lpstr>Franklin Gothic Book</vt:lpstr>
      <vt:lpstr>Times New Roman</vt:lpstr>
      <vt:lpstr>Wingdings</vt:lpstr>
      <vt:lpstr>Wingdings 2</vt:lpstr>
      <vt:lpstr>Technic</vt:lpstr>
      <vt:lpstr>Research Methodology</vt:lpstr>
      <vt:lpstr>Research</vt:lpstr>
      <vt:lpstr>PowerPoint Presentation</vt:lpstr>
      <vt:lpstr>How to get started</vt:lpstr>
      <vt:lpstr>PowerPoint Presentation</vt:lpstr>
      <vt:lpstr>PowerPoint Presentation</vt:lpstr>
      <vt:lpstr>Writing a Persuasive Research Paper </vt:lpstr>
      <vt:lpstr>Difference between Synopsis, Research Paper and Dissertation</vt:lpstr>
      <vt:lpstr>Chicago Manuals of Style/Turabian’s Method of Research</vt:lpstr>
      <vt:lpstr>How to Write a Synopsis</vt:lpstr>
      <vt:lpstr>Traits of a Researcher</vt:lpstr>
      <vt:lpstr>Sources for Data Collection</vt:lpstr>
      <vt:lpstr>How to take Notes </vt:lpstr>
      <vt:lpstr>PowerPoint Presentation</vt:lpstr>
      <vt:lpstr>Writing drafts</vt:lpstr>
      <vt:lpstr>What is Plagiarism</vt:lpstr>
      <vt:lpstr>When is citation required?</vt:lpstr>
      <vt:lpstr>How to write a citation</vt:lpstr>
      <vt:lpstr>Styles of Documentation</vt:lpstr>
      <vt:lpstr>Chicago Manual of Styles</vt:lpstr>
      <vt:lpstr>Difference between Foot notes and Bibliography</vt:lpstr>
      <vt:lpstr>How to cite a Book (General Format)</vt:lpstr>
      <vt:lpstr>PowerPoint Presentation</vt:lpstr>
      <vt:lpstr>4. For more than Four authors</vt:lpstr>
      <vt:lpstr>In case of editor or translator instead of the author</vt:lpstr>
      <vt:lpstr>For edited books with chapters written by different authors</vt:lpstr>
      <vt:lpstr>For reference taken from Preface, foreword or Introduction</vt:lpstr>
      <vt:lpstr>Edition other than the one</vt:lpstr>
      <vt:lpstr>Unpublished Thesis or Dissertation</vt:lpstr>
      <vt:lpstr>Anonymous book</vt:lpstr>
      <vt:lpstr>Print Periodical (General format)</vt:lpstr>
      <vt:lpstr>Article in a news paper</vt:lpstr>
      <vt:lpstr>An article from online data base</vt:lpstr>
      <vt:lpstr>   Website </vt:lpstr>
      <vt:lpstr>PowerPoint Presentation</vt:lpstr>
      <vt:lpstr>Assignment for next week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Methodology</dc:title>
  <dc:creator>4bs.production</dc:creator>
  <cp:lastModifiedBy>Naila Khan</cp:lastModifiedBy>
  <cp:revision>121</cp:revision>
  <dcterms:created xsi:type="dcterms:W3CDTF">2015-02-02T06:07:14Z</dcterms:created>
  <dcterms:modified xsi:type="dcterms:W3CDTF">2020-12-02T18:08:13Z</dcterms:modified>
</cp:coreProperties>
</file>