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3" r:id="rId3"/>
    <p:sldId id="271" r:id="rId4"/>
    <p:sldId id="270" r:id="rId5"/>
    <p:sldId id="280" r:id="rId6"/>
    <p:sldId id="281" r:id="rId7"/>
    <p:sldId id="282" r:id="rId8"/>
    <p:sldId id="267" r:id="rId9"/>
    <p:sldId id="265" r:id="rId10"/>
    <p:sldId id="266" r:id="rId11"/>
    <p:sldId id="283" r:id="rId12"/>
    <p:sldId id="284" r:id="rId13"/>
    <p:sldId id="28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p:scale>
          <a:sx n="76" d="100"/>
          <a:sy n="76" d="100"/>
        </p:scale>
        <p:origin x="-123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11/22/2020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11/22/2020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11/22/2020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11/22/2020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11/22/2020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11/22/2020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11/22/2020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lnSpcReduction="10000"/>
          </a:bodyPr>
          <a:lstStyle/>
          <a:p>
            <a:r>
              <a:rPr lang="en-US" sz="1400" dirty="0" smtClean="0"/>
              <a:t>Prepared by</a:t>
            </a:r>
          </a:p>
          <a:p>
            <a:r>
              <a:rPr lang="en-US" sz="2800" dirty="0" err="1" smtClean="0"/>
              <a:t>Noman</a:t>
            </a:r>
            <a:r>
              <a:rPr lang="en-US" sz="2800" dirty="0" smtClean="0"/>
              <a:t> </a:t>
            </a:r>
            <a:r>
              <a:rPr lang="en-US" sz="2800" dirty="0" err="1" smtClean="0"/>
              <a:t>Yaser</a:t>
            </a:r>
            <a:r>
              <a:rPr lang="en-US" sz="2800" dirty="0" smtClean="0"/>
              <a:t> </a:t>
            </a:r>
            <a:r>
              <a:rPr lang="en-US" sz="2800" dirty="0" err="1" smtClean="0"/>
              <a:t>Qureshi</a:t>
            </a:r>
            <a:endParaRPr lang="en-US" sz="2800" dirty="0" smtClean="0"/>
          </a:p>
          <a:p>
            <a:r>
              <a:rPr lang="en-US" dirty="0" smtClean="0"/>
              <a:t>Assistant Professor</a:t>
            </a:r>
          </a:p>
          <a:p>
            <a:r>
              <a:rPr lang="en-US" sz="2000" dirty="0" smtClean="0"/>
              <a:t>Communication and Media Studies</a:t>
            </a:r>
            <a:endParaRPr lang="en-US" sz="2000" dirty="0"/>
          </a:p>
        </p:txBody>
      </p:sp>
      <p:sp>
        <p:nvSpPr>
          <p:cNvPr id="2" name="Title 1"/>
          <p:cNvSpPr>
            <a:spLocks noGrp="1"/>
          </p:cNvSpPr>
          <p:nvPr>
            <p:ph type="ctrTitle"/>
          </p:nvPr>
        </p:nvSpPr>
        <p:spPr/>
        <p:txBody>
          <a:bodyPr/>
          <a:lstStyle/>
          <a:p>
            <a:r>
              <a:rPr lang="en-US" b="1" dirty="0" smtClean="0">
                <a:latin typeface="Calibri" pitchFamily="34" charset="0"/>
                <a:cs typeface="Calibri" pitchFamily="34" charset="0"/>
              </a:rPr>
              <a:t>Longitudinal Research</a:t>
            </a:r>
            <a:endParaRPr lang="en-US" b="1" dirty="0">
              <a:latin typeface="Calibri" pitchFamily="34" charset="0"/>
              <a:cs typeface="Calibri" pitchFamily="34" charset="0"/>
            </a:endParaRPr>
          </a:p>
        </p:txBody>
      </p:sp>
    </p:spTree>
    <p:extLst>
      <p:ext uri="{BB962C8B-B14F-4D97-AF65-F5344CB8AC3E}">
        <p14:creationId xmlns:p14="http://schemas.microsoft.com/office/powerpoint/2010/main" val="2785502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Cohort Analysis</a:t>
            </a:r>
            <a:endParaRPr lang="en-US" dirty="0"/>
          </a:p>
        </p:txBody>
      </p:sp>
      <p:sp>
        <p:nvSpPr>
          <p:cNvPr id="3" name="Content Placeholder 2"/>
          <p:cNvSpPr>
            <a:spLocks noGrp="1"/>
          </p:cNvSpPr>
          <p:nvPr>
            <p:ph sz="quarter" idx="1"/>
          </p:nvPr>
        </p:nvSpPr>
        <p:spPr/>
        <p:txBody>
          <a:bodyPr/>
          <a:lstStyle/>
          <a:p>
            <a:r>
              <a:rPr lang="en-US" dirty="0" smtClean="0"/>
              <a:t>A Cohort </a:t>
            </a:r>
            <a:r>
              <a:rPr lang="en-US" dirty="0"/>
              <a:t>is any group of individuals who </a:t>
            </a:r>
            <a:r>
              <a:rPr lang="en-US" dirty="0" smtClean="0"/>
              <a:t>are linked </a:t>
            </a:r>
            <a:r>
              <a:rPr lang="en-US" dirty="0"/>
              <a:t>in some way or who have experienced </a:t>
            </a:r>
            <a:r>
              <a:rPr lang="en-US" dirty="0" smtClean="0"/>
              <a:t>the same </a:t>
            </a:r>
            <a:r>
              <a:rPr lang="en-US" dirty="0"/>
              <a:t>significant life event within a given period.</a:t>
            </a:r>
          </a:p>
          <a:p>
            <a:r>
              <a:rPr lang="en-US" dirty="0" smtClean="0"/>
              <a:t>Any </a:t>
            </a:r>
            <a:r>
              <a:rPr lang="en-US" dirty="0"/>
              <a:t>study in which some characteristic of </a:t>
            </a:r>
            <a:r>
              <a:rPr lang="en-US" dirty="0" smtClean="0"/>
              <a:t>one or </a:t>
            </a:r>
            <a:r>
              <a:rPr lang="en-US" dirty="0"/>
              <a:t>more cohorts is measured at two or </a:t>
            </a:r>
            <a:r>
              <a:rPr lang="en-US" dirty="0" smtClean="0"/>
              <a:t>more points </a:t>
            </a:r>
            <a:r>
              <a:rPr lang="en-US" dirty="0"/>
              <a:t>in time is a Cohort Analysis.</a:t>
            </a:r>
            <a:endParaRPr lang="en-US" dirty="0"/>
          </a:p>
        </p:txBody>
      </p:sp>
    </p:spTree>
    <p:extLst>
      <p:ext uri="{BB962C8B-B14F-4D97-AF65-F5344CB8AC3E}">
        <p14:creationId xmlns:p14="http://schemas.microsoft.com/office/powerpoint/2010/main" val="3714424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a:t>
            </a:r>
            <a:endParaRPr lang="en-US" dirty="0"/>
          </a:p>
        </p:txBody>
      </p:sp>
      <p:sp>
        <p:nvSpPr>
          <p:cNvPr id="3" name="Content Placeholder 2"/>
          <p:cNvSpPr>
            <a:spLocks noGrp="1"/>
          </p:cNvSpPr>
          <p:nvPr>
            <p:ph sz="quarter" idx="1"/>
          </p:nvPr>
        </p:nvSpPr>
        <p:spPr/>
        <p:txBody>
          <a:bodyPr/>
          <a:lstStyle/>
          <a:p>
            <a:r>
              <a:rPr lang="en-US" dirty="0"/>
              <a:t>Cohort analysis is an </a:t>
            </a:r>
            <a:r>
              <a:rPr lang="en-US" dirty="0" smtClean="0"/>
              <a:t>appealing </a:t>
            </a:r>
            <a:r>
              <a:rPr lang="en-US" dirty="0"/>
              <a:t>and useful technique because it is highly flexible. </a:t>
            </a:r>
            <a:endParaRPr lang="en-US" dirty="0" smtClean="0"/>
          </a:p>
          <a:p>
            <a:r>
              <a:rPr lang="en-US" dirty="0" smtClean="0"/>
              <a:t>It </a:t>
            </a:r>
            <a:r>
              <a:rPr lang="en-US" dirty="0"/>
              <a:t>provides insight into the effects of maturation and social, cultural, and political change. </a:t>
            </a:r>
            <a:endParaRPr lang="en-US" dirty="0" smtClean="0"/>
          </a:p>
          <a:p>
            <a:r>
              <a:rPr lang="en-US" dirty="0" smtClean="0"/>
              <a:t>It </a:t>
            </a:r>
            <a:r>
              <a:rPr lang="en-US" dirty="0"/>
              <a:t>can be used with either original data or secondary data. </a:t>
            </a:r>
            <a:endParaRPr lang="en-US" dirty="0" smtClean="0"/>
          </a:p>
          <a:p>
            <a:r>
              <a:rPr lang="en-US" dirty="0" smtClean="0"/>
              <a:t>In </a:t>
            </a:r>
            <a:r>
              <a:rPr lang="en-US" dirty="0"/>
              <a:t>many instances, a cohort analysis can be less expensive than experiments or surveys.</a:t>
            </a:r>
          </a:p>
          <a:p>
            <a:pPr marL="0" indent="0">
              <a:buNone/>
            </a:pPr>
            <a:endParaRPr lang="en-US" dirty="0"/>
          </a:p>
          <a:p>
            <a:endParaRPr lang="en-US" dirty="0"/>
          </a:p>
        </p:txBody>
      </p:sp>
    </p:spTree>
    <p:extLst>
      <p:ext uri="{BB962C8B-B14F-4D97-AF65-F5344CB8AC3E}">
        <p14:creationId xmlns:p14="http://schemas.microsoft.com/office/powerpoint/2010/main" val="3400134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a:t>The major disadvantage of</a:t>
            </a:r>
            <a:r>
              <a:rPr lang="en-US" b="1" dirty="0"/>
              <a:t> </a:t>
            </a:r>
            <a:r>
              <a:rPr lang="en-US" dirty="0"/>
              <a:t>cohort analysis is that the specific effects of age, cohort, and period are difficult to </a:t>
            </a:r>
            <a:r>
              <a:rPr lang="en-US" dirty="0" smtClean="0"/>
              <a:t>untangle </a:t>
            </a:r>
            <a:r>
              <a:rPr lang="en-US" dirty="0"/>
              <a:t>through purely statistical analysis of a standard cohort table. </a:t>
            </a:r>
            <a:endParaRPr lang="en-US" dirty="0" smtClean="0"/>
          </a:p>
          <a:p>
            <a:r>
              <a:rPr lang="en-US" dirty="0" smtClean="0"/>
              <a:t>Moreover</a:t>
            </a:r>
            <a:r>
              <a:rPr lang="en-US" dirty="0"/>
              <a:t>, as a cohort grows older, many of its members die. If the remaining cohort members differ in </a:t>
            </a:r>
            <a:r>
              <a:rPr lang="en-US" dirty="0" smtClean="0"/>
              <a:t>regard </a:t>
            </a:r>
            <a:r>
              <a:rPr lang="en-US" dirty="0"/>
              <a:t>to the variable under study, the </a:t>
            </a:r>
            <a:r>
              <a:rPr lang="en-US" dirty="0" smtClean="0"/>
              <a:t>variation </a:t>
            </a:r>
            <a:r>
              <a:rPr lang="en-US" dirty="0"/>
              <a:t>in the cohort table may simply reflect this change. </a:t>
            </a:r>
            <a:endParaRPr lang="en-US" dirty="0" smtClean="0"/>
          </a:p>
          <a:p>
            <a:r>
              <a:rPr lang="en-US" dirty="0" smtClean="0"/>
              <a:t>sample mortality: </a:t>
            </a:r>
            <a:r>
              <a:rPr lang="en-US" dirty="0"/>
              <a:t>If a long period is involved or if the specific sample group is difficult to reach, the researcher may have some empty cells in the cohort table or some that contain too few members for meaningful analysis.</a:t>
            </a:r>
          </a:p>
          <a:p>
            <a:endParaRPr lang="en-US" dirty="0"/>
          </a:p>
        </p:txBody>
      </p:sp>
    </p:spTree>
    <p:extLst>
      <p:ext uri="{BB962C8B-B14F-4D97-AF65-F5344CB8AC3E}">
        <p14:creationId xmlns:p14="http://schemas.microsoft.com/office/powerpoint/2010/main" val="3824306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fontScale="62500" lnSpcReduction="20000"/>
          </a:bodyPr>
          <a:lstStyle/>
          <a:p>
            <a:pPr>
              <a:lnSpc>
                <a:spcPct val="200000"/>
              </a:lnSpc>
            </a:pPr>
            <a:r>
              <a:rPr lang="en-US" sz="3200" dirty="0" smtClean="0"/>
              <a:t>Questions</a:t>
            </a:r>
            <a:r>
              <a:rPr lang="en-US" sz="3200" dirty="0"/>
              <a:t>!</a:t>
            </a:r>
            <a:br>
              <a:rPr lang="en-US" sz="3200" dirty="0"/>
            </a:br>
            <a:r>
              <a:rPr lang="en-US" sz="3200" dirty="0"/>
              <a:t>Comments!</a:t>
            </a:r>
            <a:br>
              <a:rPr lang="en-US" sz="3200" dirty="0"/>
            </a:br>
            <a:endParaRPr lang="en-US" sz="3200" dirty="0"/>
          </a:p>
        </p:txBody>
      </p:sp>
      <p:sp>
        <p:nvSpPr>
          <p:cNvPr id="4" name="Title 3"/>
          <p:cNvSpPr>
            <a:spLocks noGrp="1"/>
          </p:cNvSpPr>
          <p:nvPr>
            <p:ph type="ctrTitle"/>
          </p:nvPr>
        </p:nvSpPr>
        <p:spPr>
          <a:xfrm>
            <a:off x="685800" y="381000"/>
            <a:ext cx="7772400" cy="2133600"/>
          </a:xfrm>
        </p:spPr>
        <p:txBody>
          <a:bodyPr>
            <a:normAutofit/>
          </a:bodyPr>
          <a:lstStyle/>
          <a:p>
            <a:r>
              <a:rPr lang="en-US" sz="4400" dirty="0" smtClean="0"/>
              <a:t>THANKS!</a:t>
            </a:r>
            <a:r>
              <a:rPr lang="en-US" sz="4400" dirty="0"/>
              <a:t/>
            </a:r>
            <a:br>
              <a:rPr lang="en-US" sz="4400" dirty="0"/>
            </a:br>
            <a:endParaRPr lang="en-US" dirty="0"/>
          </a:p>
        </p:txBody>
      </p:sp>
    </p:spTree>
    <p:extLst>
      <p:ext uri="{BB962C8B-B14F-4D97-AF65-F5344CB8AC3E}">
        <p14:creationId xmlns:p14="http://schemas.microsoft.com/office/powerpoint/2010/main" val="2656831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Longitudinal Studies</a:t>
            </a:r>
            <a:endParaRPr lang="en-US" sz="4000" dirty="0"/>
          </a:p>
        </p:txBody>
      </p:sp>
      <p:sp>
        <p:nvSpPr>
          <p:cNvPr id="3" name="Content Placeholder 2"/>
          <p:cNvSpPr>
            <a:spLocks noGrp="1"/>
          </p:cNvSpPr>
          <p:nvPr>
            <p:ph sz="quarter" idx="1"/>
          </p:nvPr>
        </p:nvSpPr>
        <p:spPr/>
        <p:txBody>
          <a:bodyPr>
            <a:normAutofit fontScale="92500" lnSpcReduction="10000"/>
          </a:bodyPr>
          <a:lstStyle/>
          <a:p>
            <a:pPr marL="0" indent="0">
              <a:buNone/>
            </a:pPr>
            <a:r>
              <a:rPr lang="en-US" b="1" dirty="0" smtClean="0"/>
              <a:t>Longitudinal v/s Cross-Sectional</a:t>
            </a:r>
          </a:p>
          <a:p>
            <a:r>
              <a:rPr lang="en-US" dirty="0" smtClean="0"/>
              <a:t>In </a:t>
            </a:r>
            <a:r>
              <a:rPr lang="en-US" dirty="0"/>
              <a:t>cross-sectional research, data are collected from a </a:t>
            </a:r>
            <a:r>
              <a:rPr lang="en-US" dirty="0" smtClean="0"/>
              <a:t>representative </a:t>
            </a:r>
            <a:r>
              <a:rPr lang="en-US" dirty="0"/>
              <a:t>sample at only one point in time. </a:t>
            </a:r>
            <a:endParaRPr lang="en-US" b="1" dirty="0" smtClean="0"/>
          </a:p>
          <a:p>
            <a:r>
              <a:rPr lang="en-US" dirty="0"/>
              <a:t>Longitudinal research, in contrast, involves the collection of data at different points in </a:t>
            </a:r>
            <a:r>
              <a:rPr lang="en-US" dirty="0" smtClean="0"/>
              <a:t>time</a:t>
            </a:r>
            <a:r>
              <a:rPr lang="en-US" dirty="0" smtClean="0"/>
              <a:t>.</a:t>
            </a:r>
          </a:p>
          <a:p>
            <a:r>
              <a:rPr lang="en-US" dirty="0" smtClean="0"/>
              <a:t>It </a:t>
            </a:r>
            <a:r>
              <a:rPr lang="en-US" dirty="0" smtClean="0"/>
              <a:t>involves repeated </a:t>
            </a:r>
            <a:r>
              <a:rPr lang="en-US" dirty="0"/>
              <a:t>measurement over time of one or more groups of subjects.</a:t>
            </a:r>
          </a:p>
          <a:p>
            <a:r>
              <a:rPr lang="en-US" dirty="0" smtClean="0"/>
              <a:t>Although </a:t>
            </a:r>
            <a:r>
              <a:rPr lang="en-US" dirty="0"/>
              <a:t>longitudinal investigations are relatively rare in mass media research, several longitudinal studies have been among the most influential and provocative in the field.</a:t>
            </a:r>
            <a:endParaRPr lang="en-US" b="1" dirty="0" smtClean="0"/>
          </a:p>
          <a:p>
            <a:pPr>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89604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History</a:t>
            </a:r>
            <a:endParaRPr lang="en-US" dirty="0"/>
          </a:p>
        </p:txBody>
      </p:sp>
      <p:sp>
        <p:nvSpPr>
          <p:cNvPr id="3" name="Content Placeholder 2"/>
          <p:cNvSpPr>
            <a:spLocks noGrp="1"/>
          </p:cNvSpPr>
          <p:nvPr>
            <p:ph sz="quarter" idx="1"/>
          </p:nvPr>
        </p:nvSpPr>
        <p:spPr/>
        <p:txBody>
          <a:bodyPr>
            <a:normAutofit/>
          </a:bodyPr>
          <a:lstStyle/>
          <a:p>
            <a:r>
              <a:rPr lang="en-US" dirty="0"/>
              <a:t>In </a:t>
            </a:r>
            <a:r>
              <a:rPr lang="en-US" dirty="0" smtClean="0"/>
              <a:t>the </a:t>
            </a:r>
            <a:r>
              <a:rPr lang="en-US" dirty="0"/>
              <a:t>mass media area, the first major longitudinal study was done by </a:t>
            </a:r>
            <a:r>
              <a:rPr lang="en-US" dirty="0" err="1"/>
              <a:t>Lazarsfeld</a:t>
            </a:r>
            <a:r>
              <a:rPr lang="en-US" dirty="0"/>
              <a:t>, </a:t>
            </a:r>
            <a:r>
              <a:rPr lang="en-US" dirty="0" err="1"/>
              <a:t>Berelson</a:t>
            </a:r>
            <a:r>
              <a:rPr lang="en-US" dirty="0"/>
              <a:t>, and </a:t>
            </a:r>
            <a:r>
              <a:rPr lang="en-US" dirty="0" err="1"/>
              <a:t>Gaudet</a:t>
            </a:r>
            <a:r>
              <a:rPr lang="en-US" dirty="0"/>
              <a:t> (1944) during the 1940 presidential </a:t>
            </a:r>
            <a:r>
              <a:rPr lang="en-US" dirty="0" smtClean="0"/>
              <a:t>election.</a:t>
            </a:r>
          </a:p>
          <a:p>
            <a:r>
              <a:rPr lang="en-US" dirty="0" err="1" smtClean="0"/>
              <a:t>Lazarsfeld</a:t>
            </a:r>
            <a:r>
              <a:rPr lang="en-US" dirty="0" smtClean="0"/>
              <a:t> </a:t>
            </a:r>
            <a:r>
              <a:rPr lang="en-US" dirty="0"/>
              <a:t>pioneered the use of the panel technique in which the same individuals are interviewed several times. </a:t>
            </a:r>
            <a:endParaRPr lang="en-US" dirty="0" smtClean="0"/>
          </a:p>
          <a:p>
            <a:r>
              <a:rPr lang="en-US" dirty="0" smtClean="0"/>
              <a:t>The Study involved 5 panels comprising 600 respondents each; collected the data at seven different points of time every month starting in May 1940 and ending in November 1940.</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a:t>
            </a:r>
            <a:endParaRPr lang="en-US" dirty="0"/>
          </a:p>
        </p:txBody>
      </p:sp>
      <p:sp>
        <p:nvSpPr>
          <p:cNvPr id="3" name="Content Placeholder 2"/>
          <p:cNvSpPr>
            <a:spLocks noGrp="1"/>
          </p:cNvSpPr>
          <p:nvPr>
            <p:ph sz="quarter" idx="1"/>
          </p:nvPr>
        </p:nvSpPr>
        <p:spPr/>
        <p:txBody>
          <a:bodyPr/>
          <a:lstStyle/>
          <a:p>
            <a:pPr marL="0" indent="0" algn="ctr">
              <a:lnSpc>
                <a:spcPct val="200000"/>
              </a:lnSpc>
              <a:buNone/>
            </a:pPr>
            <a:r>
              <a:rPr lang="en-US" dirty="0" smtClean="0"/>
              <a:t>Panel Studies</a:t>
            </a:r>
          </a:p>
          <a:p>
            <a:pPr marL="0" indent="0" algn="ctr">
              <a:lnSpc>
                <a:spcPct val="200000"/>
              </a:lnSpc>
              <a:buNone/>
            </a:pPr>
            <a:r>
              <a:rPr lang="en-US" dirty="0" smtClean="0"/>
              <a:t>Trend Studies</a:t>
            </a:r>
          </a:p>
          <a:p>
            <a:pPr marL="0" indent="0" algn="ctr">
              <a:lnSpc>
                <a:spcPct val="200000"/>
              </a:lnSpc>
              <a:buNone/>
            </a:pPr>
            <a:r>
              <a:rPr lang="en-US" dirty="0" smtClean="0"/>
              <a:t>Cohort Studies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Panel Studies</a:t>
            </a:r>
            <a:endParaRPr lang="en-US" dirty="0"/>
          </a:p>
        </p:txBody>
      </p:sp>
      <p:sp>
        <p:nvSpPr>
          <p:cNvPr id="3" name="Content Placeholder 2"/>
          <p:cNvSpPr>
            <a:spLocks noGrp="1"/>
          </p:cNvSpPr>
          <p:nvPr>
            <p:ph sz="quarter" idx="1"/>
          </p:nvPr>
        </p:nvSpPr>
        <p:spPr/>
        <p:txBody>
          <a:bodyPr>
            <a:normAutofit/>
          </a:bodyPr>
          <a:lstStyle/>
          <a:p>
            <a:r>
              <a:rPr lang="en-US" dirty="0"/>
              <a:t>Panel designs involve two or more waves of data collection using </a:t>
            </a:r>
            <a:r>
              <a:rPr lang="en-US" dirty="0" smtClean="0"/>
              <a:t>the same </a:t>
            </a:r>
            <a:r>
              <a:rPr lang="en-US" dirty="0"/>
              <a:t>measures on the same sample</a:t>
            </a:r>
            <a:r>
              <a:rPr lang="en-US" dirty="0" smtClean="0"/>
              <a:t>.</a:t>
            </a:r>
          </a:p>
          <a:p>
            <a:pPr lvl="0"/>
            <a:r>
              <a:rPr lang="en-US" dirty="0" smtClean="0"/>
              <a:t>One </a:t>
            </a:r>
            <a:r>
              <a:rPr lang="en-US" dirty="0"/>
              <a:t>of the panel study’s essential features is that researchers collect data from the same sample at different points in time. </a:t>
            </a:r>
            <a:endParaRPr lang="en-US" dirty="0" smtClean="0"/>
          </a:p>
          <a:p>
            <a:pPr lvl="0"/>
            <a:r>
              <a:rPr lang="en-US" dirty="0" smtClean="0"/>
              <a:t>Most </a:t>
            </a:r>
            <a:r>
              <a:rPr lang="en-US" dirty="0"/>
              <a:t>panel studies are designed for quantitative analysis, though they may also be used to collect qualitative data and analysis.</a:t>
            </a:r>
          </a:p>
          <a:p>
            <a:endParaRPr lang="en-US" dirty="0"/>
          </a:p>
        </p:txBody>
      </p:sp>
    </p:spTree>
    <p:extLst>
      <p:ext uri="{BB962C8B-B14F-4D97-AF65-F5344CB8AC3E}">
        <p14:creationId xmlns:p14="http://schemas.microsoft.com/office/powerpoint/2010/main" val="2576495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a:t>Panel data are particularly</a:t>
            </a:r>
            <a:r>
              <a:rPr lang="en-US" b="1" dirty="0"/>
              <a:t> </a:t>
            </a:r>
            <a:r>
              <a:rPr lang="en-US" dirty="0"/>
              <a:t>useful in answering questions about the </a:t>
            </a:r>
            <a:r>
              <a:rPr lang="en-US" dirty="0" smtClean="0"/>
              <a:t>dynamics </a:t>
            </a:r>
            <a:r>
              <a:rPr lang="en-US" dirty="0"/>
              <a:t>of change. </a:t>
            </a:r>
            <a:endParaRPr lang="en-US" dirty="0" smtClean="0"/>
          </a:p>
          <a:p>
            <a:pPr marL="0" indent="0">
              <a:buNone/>
            </a:pPr>
            <a:r>
              <a:rPr lang="en-US" dirty="0" smtClean="0"/>
              <a:t>For </a:t>
            </a:r>
            <a:r>
              <a:rPr lang="en-US" dirty="0"/>
              <a:t>example, under what conditions do voters change political party affiliation? What are the respective roles of mass media and friends in changing political </a:t>
            </a:r>
            <a:r>
              <a:rPr lang="en-US" dirty="0" smtClean="0"/>
              <a:t>attitudes?</a:t>
            </a:r>
          </a:p>
          <a:p>
            <a:r>
              <a:rPr lang="en-US" dirty="0" smtClean="0"/>
              <a:t>Repeated </a:t>
            </a:r>
            <a:r>
              <a:rPr lang="en-US" dirty="0"/>
              <a:t>contacts with the respondents may help reduce their </a:t>
            </a:r>
            <a:r>
              <a:rPr lang="en-US" dirty="0" smtClean="0"/>
              <a:t>suspicions</a:t>
            </a:r>
            <a:r>
              <a:rPr lang="en-US" dirty="0"/>
              <a:t>, so that later interviews yield more information than the initial </a:t>
            </a:r>
            <a:r>
              <a:rPr lang="en-US" dirty="0" smtClean="0"/>
              <a:t>encounters.</a:t>
            </a:r>
          </a:p>
          <a:p>
            <a:r>
              <a:rPr lang="en-US" dirty="0"/>
              <a:t>P</a:t>
            </a:r>
            <a:r>
              <a:rPr lang="en-US" dirty="0" smtClean="0"/>
              <a:t>anel </a:t>
            </a:r>
            <a:r>
              <a:rPr lang="en-US" dirty="0"/>
              <a:t>studies </a:t>
            </a:r>
            <a:r>
              <a:rPr lang="en-US" dirty="0" smtClean="0"/>
              <a:t>help </a:t>
            </a:r>
            <a:r>
              <a:rPr lang="en-US" dirty="0"/>
              <a:t>solve the problems normally encountered when defining a theory based on a one-shot case study. Since the research progresses over time, the researcher can allow for the </a:t>
            </a:r>
            <a:r>
              <a:rPr lang="en-US" dirty="0" smtClean="0"/>
              <a:t>influences </a:t>
            </a:r>
            <a:r>
              <a:rPr lang="en-US" dirty="0"/>
              <a:t>of competing stimuli on the subject.</a:t>
            </a:r>
          </a:p>
          <a:p>
            <a:endParaRPr lang="en-US" dirty="0"/>
          </a:p>
        </p:txBody>
      </p:sp>
    </p:spTree>
    <p:extLst>
      <p:ext uri="{BB962C8B-B14F-4D97-AF65-F5344CB8AC3E}">
        <p14:creationId xmlns:p14="http://schemas.microsoft.com/office/powerpoint/2010/main" val="649447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a:t>M</a:t>
            </a:r>
            <a:r>
              <a:rPr lang="en-US" dirty="0" smtClean="0"/>
              <a:t>embers </a:t>
            </a:r>
            <a:r>
              <a:rPr lang="en-US" dirty="0"/>
              <a:t>are often difficult to recruit </a:t>
            </a:r>
            <a:r>
              <a:rPr lang="en-US" dirty="0" smtClean="0"/>
              <a:t>because </a:t>
            </a:r>
            <a:r>
              <a:rPr lang="en-US" dirty="0"/>
              <a:t>of </a:t>
            </a:r>
            <a:r>
              <a:rPr lang="en-US" dirty="0" smtClean="0"/>
              <a:t>their unwillingness </a:t>
            </a:r>
            <a:r>
              <a:rPr lang="en-US" dirty="0"/>
              <a:t>to fill out </a:t>
            </a:r>
            <a:r>
              <a:rPr lang="en-US" dirty="0" smtClean="0"/>
              <a:t>questionnaires </a:t>
            </a:r>
            <a:r>
              <a:rPr lang="en-US" dirty="0"/>
              <a:t>or submit to interviews several times</a:t>
            </a:r>
            <a:r>
              <a:rPr lang="en-US" dirty="0" smtClean="0"/>
              <a:t>.</a:t>
            </a:r>
          </a:p>
          <a:p>
            <a:r>
              <a:rPr lang="en-US" dirty="0"/>
              <a:t>T</a:t>
            </a:r>
            <a:r>
              <a:rPr lang="en-US" dirty="0" smtClean="0"/>
              <a:t>he </a:t>
            </a:r>
            <a:r>
              <a:rPr lang="en-US" dirty="0"/>
              <a:t>problem of </a:t>
            </a:r>
            <a:r>
              <a:rPr lang="en-US" dirty="0" smtClean="0"/>
              <a:t>mortality—panel members </a:t>
            </a:r>
            <a:r>
              <a:rPr lang="en-US" dirty="0"/>
              <a:t>drop out for one reason or another. </a:t>
            </a:r>
            <a:r>
              <a:rPr lang="en-US" dirty="0" smtClean="0"/>
              <a:t>Usefulness of interviewing </a:t>
            </a:r>
            <a:r>
              <a:rPr lang="en-US" dirty="0"/>
              <a:t>the same people at </a:t>
            </a:r>
            <a:r>
              <a:rPr lang="en-US" dirty="0" smtClean="0"/>
              <a:t>different times diminishes due to decrease in sample size.</a:t>
            </a:r>
          </a:p>
          <a:p>
            <a:r>
              <a:rPr lang="en-US" dirty="0" smtClean="0"/>
              <a:t>Respondents often </a:t>
            </a:r>
            <a:r>
              <a:rPr lang="en-US" dirty="0"/>
              <a:t>become sensitized to measurement instruments after repeated </a:t>
            </a:r>
            <a:r>
              <a:rPr lang="en-US" dirty="0" smtClean="0"/>
              <a:t>interviewing</a:t>
            </a:r>
            <a:r>
              <a:rPr lang="en-US" dirty="0"/>
              <a:t>, thus making the sample </a:t>
            </a:r>
            <a:r>
              <a:rPr lang="en-US" dirty="0" smtClean="0"/>
              <a:t>atypical (Revolving panel design may be a solution by replacing around 25% respondents at each new point). </a:t>
            </a:r>
          </a:p>
          <a:p>
            <a:r>
              <a:rPr lang="en-US" dirty="0" smtClean="0"/>
              <a:t>Respondent error in case of self-administered measurement instruments- for example- filling in diaries (respondents do not fill it out until immediately it is due)</a:t>
            </a:r>
          </a:p>
          <a:p>
            <a:r>
              <a:rPr lang="en-US" dirty="0"/>
              <a:t>R</a:t>
            </a:r>
            <a:r>
              <a:rPr lang="en-US" dirty="0" smtClean="0"/>
              <a:t>equire </a:t>
            </a:r>
            <a:r>
              <a:rPr lang="en-US" dirty="0"/>
              <a:t>much more time than other types of studies and can be quite expensive.</a:t>
            </a:r>
          </a:p>
          <a:p>
            <a:endParaRPr lang="en-US" dirty="0" smtClean="0"/>
          </a:p>
          <a:p>
            <a:endParaRPr lang="en-US" dirty="0"/>
          </a:p>
          <a:p>
            <a:endParaRPr lang="en-US" dirty="0"/>
          </a:p>
        </p:txBody>
      </p:sp>
    </p:spTree>
    <p:extLst>
      <p:ext uri="{BB962C8B-B14F-4D97-AF65-F5344CB8AC3E}">
        <p14:creationId xmlns:p14="http://schemas.microsoft.com/office/powerpoint/2010/main" val="1127383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Trend </a:t>
            </a:r>
            <a:r>
              <a:rPr lang="en-US" sz="4000" dirty="0" smtClean="0"/>
              <a:t>Studies</a:t>
            </a:r>
            <a:endParaRPr lang="en-US" sz="4000" dirty="0"/>
          </a:p>
        </p:txBody>
      </p:sp>
      <p:sp>
        <p:nvSpPr>
          <p:cNvPr id="3" name="Content Placeholder 2"/>
          <p:cNvSpPr>
            <a:spLocks noGrp="1"/>
          </p:cNvSpPr>
          <p:nvPr>
            <p:ph sz="quarter" idx="1"/>
          </p:nvPr>
        </p:nvSpPr>
        <p:spPr/>
        <p:txBody>
          <a:bodyPr>
            <a:normAutofit fontScale="92500" lnSpcReduction="20000"/>
          </a:bodyPr>
          <a:lstStyle/>
          <a:p>
            <a:r>
              <a:rPr lang="en-US" dirty="0"/>
              <a:t>The trend study is probably the most com­mon type of longitudinal study in mass media research. </a:t>
            </a:r>
            <a:endParaRPr lang="en-US" dirty="0" smtClean="0"/>
          </a:p>
          <a:p>
            <a:r>
              <a:rPr lang="en-US" dirty="0" smtClean="0"/>
              <a:t>A trend </a:t>
            </a:r>
            <a:r>
              <a:rPr lang="en-US" dirty="0"/>
              <a:t>study samples different groups of people at differ­ent times from the same population.</a:t>
            </a:r>
          </a:p>
          <a:p>
            <a:r>
              <a:rPr lang="en-US" dirty="0"/>
              <a:t>Trend studies are useful, but they have </a:t>
            </a:r>
            <a:r>
              <a:rPr lang="en-US" dirty="0" smtClean="0"/>
              <a:t>limitations.</a:t>
            </a:r>
          </a:p>
          <a:p>
            <a:r>
              <a:rPr lang="en-US" dirty="0" smtClean="0"/>
              <a:t>Suppose </a:t>
            </a:r>
            <a:r>
              <a:rPr lang="en-US" dirty="0"/>
              <a:t>that a sample of adults is selected three months before an election and </a:t>
            </a:r>
            <a:r>
              <a:rPr lang="en-US" i="1" dirty="0"/>
              <a:t>57% </a:t>
            </a:r>
            <a:r>
              <a:rPr lang="en-US" dirty="0"/>
              <a:t>report that they intend to vote for Candidate A and 43% for Candidate B. A month later, a different sample drawn from the same population shows a change: </a:t>
            </a:r>
            <a:r>
              <a:rPr lang="en-US" i="1" dirty="0"/>
              <a:t>55% </a:t>
            </a:r>
            <a:r>
              <a:rPr lang="en-US" dirty="0"/>
              <a:t>report that they are going to vote for A and </a:t>
            </a:r>
            <a:r>
              <a:rPr lang="en-US" i="1" dirty="0"/>
              <a:t>45% </a:t>
            </a:r>
            <a:r>
              <a:rPr lang="en-US" dirty="0"/>
              <a:t>for B</a:t>
            </a:r>
            <a:r>
              <a:rPr lang="en-US" dirty="0" smtClean="0"/>
              <a:t>.</a:t>
            </a:r>
          </a:p>
          <a:p>
            <a:r>
              <a:rPr lang="en-US" dirty="0"/>
              <a:t>To determine both the gross change and the net change, a panel study is necessary.</a:t>
            </a:r>
          </a:p>
          <a:p>
            <a:endParaRPr lang="en-US" dirty="0"/>
          </a:p>
          <a:p>
            <a:endParaRPr lang="en-US" dirty="0"/>
          </a:p>
        </p:txBody>
      </p:sp>
    </p:spTree>
    <p:extLst>
      <p:ext uri="{BB962C8B-B14F-4D97-AF65-F5344CB8AC3E}">
        <p14:creationId xmlns:p14="http://schemas.microsoft.com/office/powerpoint/2010/main" val="1848853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Advantages and disadvantages</a:t>
            </a:r>
            <a:endParaRPr lang="en-US" sz="4000" dirty="0"/>
          </a:p>
        </p:txBody>
      </p:sp>
      <p:sp>
        <p:nvSpPr>
          <p:cNvPr id="3" name="Content Placeholder 2"/>
          <p:cNvSpPr>
            <a:spLocks noGrp="1"/>
          </p:cNvSpPr>
          <p:nvPr>
            <p:ph sz="quarter" idx="1"/>
          </p:nvPr>
        </p:nvSpPr>
        <p:spPr/>
        <p:txBody>
          <a:bodyPr>
            <a:normAutofit fontScale="92500" lnSpcReduction="10000"/>
          </a:bodyPr>
          <a:lstStyle/>
          <a:p>
            <a:pPr marL="0" indent="0" fontAlgn="base">
              <a:buNone/>
            </a:pPr>
            <a:r>
              <a:rPr lang="en-US" b="1" dirty="0"/>
              <a:t>Advantage</a:t>
            </a:r>
            <a:r>
              <a:rPr lang="en-US" dirty="0"/>
              <a:t>s.</a:t>
            </a:r>
          </a:p>
          <a:p>
            <a:pPr fontAlgn="base"/>
            <a:r>
              <a:rPr lang="en-US" dirty="0" smtClean="0"/>
              <a:t>Trend </a:t>
            </a:r>
            <a:r>
              <a:rPr lang="en-US" dirty="0"/>
              <a:t>studies are valuable in describing long-term changes in a popu­lation.</a:t>
            </a:r>
          </a:p>
          <a:p>
            <a:pPr fontAlgn="base"/>
            <a:r>
              <a:rPr lang="en-US" dirty="0" smtClean="0"/>
              <a:t>They </a:t>
            </a:r>
            <a:r>
              <a:rPr lang="en-US" dirty="0"/>
              <a:t>can establish a pattern over time to detect shifts and changes in some event.</a:t>
            </a:r>
          </a:p>
          <a:p>
            <a:r>
              <a:rPr lang="en-US" dirty="0" smtClean="0"/>
              <a:t>They </a:t>
            </a:r>
            <a:r>
              <a:rPr lang="en-US" dirty="0"/>
              <a:t>can be based on a comparison of survey data originally constructed for other </a:t>
            </a:r>
            <a:r>
              <a:rPr lang="en-US" dirty="0" smtClean="0"/>
              <a:t>purposes.</a:t>
            </a:r>
          </a:p>
          <a:p>
            <a:pPr fontAlgn="base"/>
            <a:r>
              <a:rPr lang="en-US" b="1" dirty="0"/>
              <a:t>Disadvantages.</a:t>
            </a:r>
            <a:endParaRPr lang="en-US" dirty="0"/>
          </a:p>
          <a:p>
            <a:pPr fontAlgn="base"/>
            <a:r>
              <a:rPr lang="en-US" dirty="0"/>
              <a:t>If data are unre­liable, false trends will show up in the results</a:t>
            </a:r>
            <a:r>
              <a:rPr lang="en-US"/>
              <a:t>. </a:t>
            </a:r>
            <a:endParaRPr lang="en-US" smtClean="0"/>
          </a:p>
          <a:p>
            <a:pPr fontAlgn="base"/>
            <a:r>
              <a:rPr lang="en-US" smtClean="0"/>
              <a:t>Trend </a:t>
            </a:r>
            <a:r>
              <a:rPr lang="en-US"/>
              <a:t>analy­sis must be based on consistent measures.</a:t>
            </a:r>
          </a:p>
          <a:p>
            <a:endParaRPr lang="en-US" dirty="0"/>
          </a:p>
        </p:txBody>
      </p:sp>
    </p:spTree>
    <p:extLst>
      <p:ext uri="{BB962C8B-B14F-4D97-AF65-F5344CB8AC3E}">
        <p14:creationId xmlns:p14="http://schemas.microsoft.com/office/powerpoint/2010/main" val="288255451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3103</TotalTime>
  <Words>844</Words>
  <Application>Microsoft Office PowerPoint</Application>
  <PresentationFormat>On-screen Show (4:3)</PresentationFormat>
  <Paragraphs>64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Civic</vt:lpstr>
      <vt:lpstr>Longitudinal Research</vt:lpstr>
      <vt:lpstr>Longitudinal Studies</vt:lpstr>
      <vt:lpstr>History</vt:lpstr>
      <vt:lpstr>Types</vt:lpstr>
      <vt:lpstr>Panel Studies</vt:lpstr>
      <vt:lpstr>Advantages</vt:lpstr>
      <vt:lpstr>Disadvantages</vt:lpstr>
      <vt:lpstr>Trend Studies</vt:lpstr>
      <vt:lpstr>Advantages and disadvantages</vt:lpstr>
      <vt:lpstr>Cohort Analysis</vt:lpstr>
      <vt:lpstr>Advantages</vt:lpstr>
      <vt:lpstr>Disadvantages</vt:lpstr>
      <vt:lpstr>THANKS!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Quantitative and Mixed Method Approach</dc:title>
  <dc:creator>Noman Yaser</dc:creator>
  <cp:lastModifiedBy>Noman Yaser</cp:lastModifiedBy>
  <cp:revision>68</cp:revision>
  <dcterms:created xsi:type="dcterms:W3CDTF">2006-08-16T00:00:00Z</dcterms:created>
  <dcterms:modified xsi:type="dcterms:W3CDTF">2020-11-22T17:19:27Z</dcterms:modified>
</cp:coreProperties>
</file>