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Lst>
  <p:notesMasterIdLst>
    <p:notesMasterId r:id="rId42"/>
  </p:notesMasterIdLst>
  <p:sldIdLst>
    <p:sldId id="261" r:id="rId3"/>
    <p:sldId id="256" r:id="rId4"/>
    <p:sldId id="257" r:id="rId5"/>
    <p:sldId id="258" r:id="rId6"/>
    <p:sldId id="259" r:id="rId7"/>
    <p:sldId id="260" r:id="rId8"/>
    <p:sldId id="262" r:id="rId9"/>
    <p:sldId id="263" r:id="rId10"/>
    <p:sldId id="264" r:id="rId11"/>
    <p:sldId id="266" r:id="rId12"/>
    <p:sldId id="267" r:id="rId13"/>
    <p:sldId id="268" r:id="rId14"/>
    <p:sldId id="269" r:id="rId15"/>
    <p:sldId id="270" r:id="rId16"/>
    <p:sldId id="271" r:id="rId17"/>
    <p:sldId id="282" r:id="rId18"/>
    <p:sldId id="283" r:id="rId19"/>
    <p:sldId id="284" r:id="rId20"/>
    <p:sldId id="285" r:id="rId21"/>
    <p:sldId id="272" r:id="rId22"/>
    <p:sldId id="273" r:id="rId23"/>
    <p:sldId id="274" r:id="rId24"/>
    <p:sldId id="275" r:id="rId25"/>
    <p:sldId id="276" r:id="rId26"/>
    <p:sldId id="277" r:id="rId27"/>
    <p:sldId id="278" r:id="rId28"/>
    <p:sldId id="280" r:id="rId29"/>
    <p:sldId id="279" r:id="rId30"/>
    <p:sldId id="281" r:id="rId31"/>
    <p:sldId id="286" r:id="rId32"/>
    <p:sldId id="287" r:id="rId33"/>
    <p:sldId id="288" r:id="rId34"/>
    <p:sldId id="289" r:id="rId35"/>
    <p:sldId id="290" r:id="rId36"/>
    <p:sldId id="291" r:id="rId37"/>
    <p:sldId id="292" r:id="rId38"/>
    <p:sldId id="294" r:id="rId39"/>
    <p:sldId id="295" r:id="rId40"/>
    <p:sldId id="29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141FF-78FB-41D3-8681-1F9B40EC01E5}" type="datetimeFigureOut">
              <a:rPr lang="en-US" smtClean="0"/>
              <a:pPr/>
              <a:t>5/3/2020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4338B-1B9E-4476-BBDE-11D295F48E08}" type="slidenum">
              <a:rPr lang="en-US" smtClean="0"/>
              <a:pPr/>
              <a:t>‹#›</a:t>
            </a:fld>
            <a:endParaRPr lang="en-US"/>
          </a:p>
        </p:txBody>
      </p:sp>
    </p:spTree>
    <p:extLst>
      <p:ext uri="{BB962C8B-B14F-4D97-AF65-F5344CB8AC3E}">
        <p14:creationId xmlns:p14="http://schemas.microsoft.com/office/powerpoint/2010/main" val="154761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74EDA-00CF-4CE6-88B2-8D38FF80C868}" type="slidenum">
              <a:rPr lang="en-US" smtClean="0"/>
              <a:pPr/>
              <a:t>27</a:t>
            </a:fld>
            <a:endParaRPr lang="en-US"/>
          </a:p>
        </p:txBody>
      </p:sp>
    </p:spTree>
    <p:extLst>
      <p:ext uri="{BB962C8B-B14F-4D97-AF65-F5344CB8AC3E}">
        <p14:creationId xmlns:p14="http://schemas.microsoft.com/office/powerpoint/2010/main" val="1264333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921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5BFA754-D5C3-4E66-96A6-867B257F58DC}"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35130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347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val="3235342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7662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258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6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5364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958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4541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7624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9580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9589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948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1651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8986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951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8.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022097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https://greatergood.berkeley.edu/topic/gratitude/definition"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hyperlink" Target="https://hbr.org/2013/11/the-big-benefits-of-a-little-thanks"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uardian.com/lifeandstyle/2018/oct/23/is-gratitude-secret-of-happiness-i-spent-month-finding-out" TargetMode="External"/><Relationship Id="rId2" Type="http://schemas.openxmlformats.org/officeDocument/2006/relationships/hyperlink" Target="https://access2interpr.wpengine.com/thank-you-to-our-access-academy-instructors/" TargetMode="External"/><Relationship Id="rId1" Type="http://schemas.openxmlformats.org/officeDocument/2006/relationships/slideLayout" Target="../slideLayouts/slideLayout2.xml"/><Relationship Id="rId4" Type="http://schemas.openxmlformats.org/officeDocument/2006/relationships/hyperlink" Target="https://www.merriam-webster.com/dictionary/thank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sciencedirect.com/science/article/pii/S0005796705000392" TargetMode="External"/><Relationship Id="rId2" Type="http://schemas.openxmlformats.org/officeDocument/2006/relationships/hyperlink" Target="https://www.tandfonline.com/doi/full/10.1080/17439760.2017.1414296"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onlinelibrary.wiley.com/doi/abs/10.1111/j.1475-6811.2010.01273.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latin-dictionary.net/search/english/gratias%20age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ictionary.cambridge.org/dictionary/english/grateful" TargetMode="External"/><Relationship Id="rId7" Type="http://schemas.openxmlformats.org/officeDocument/2006/relationships/hyperlink" Target="https://dictionary.cambridge.org/dictionary/english/offer" TargetMode="External"/><Relationship Id="rId2" Type="http://schemas.openxmlformats.org/officeDocument/2006/relationships/hyperlink" Target="https://dictionary.cambridge.org/dictionary/english/tell"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refuse" TargetMode="External"/><Relationship Id="rId5" Type="http://schemas.openxmlformats.org/officeDocument/2006/relationships/hyperlink" Target="https://dictionary.cambridge.org/dictionary/english/accept" TargetMode="External"/><Relationship Id="rId4" Type="http://schemas.openxmlformats.org/officeDocument/2006/relationships/hyperlink" Target="https://dictionary.cambridge.org/dictionary/english/polit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1037/ipp0000037" TargetMode="External"/><Relationship Id="rId2" Type="http://schemas.openxmlformats.org/officeDocument/2006/relationships/hyperlink" Target="https://escholarship.org/uc/item/73q6b248" TargetMode="External"/><Relationship Id="rId1" Type="http://schemas.openxmlformats.org/officeDocument/2006/relationships/slideLayout" Target="../slideLayouts/slideLayout2.xml"/><Relationship Id="rId5" Type="http://schemas.openxmlformats.org/officeDocument/2006/relationships/hyperlink" Target="https://www.researchgate.net/profile/Acacia_Parks/publication/313114740_Disentangling_the_Effects_of_Gratitude_and_Optimism_A_Cross-Cultural_Investigation/links/597ffa48a6fdcc1a9acef154/Disentangling-the-Effects-of-Gratitude-and-Optimism-A-Cross-Cultural-Investigation.pdf" TargetMode="External"/><Relationship Id="rId4" Type="http://schemas.openxmlformats.org/officeDocument/2006/relationships/hyperlink" Target="https://doi.org/10.2117/psysoc.2010.1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398" y="1871131"/>
            <a:ext cx="6815670" cy="3107268"/>
          </a:xfrm>
          <a:prstGeom prst="rect">
            <a:avLst/>
          </a:prstGeom>
        </p:spPr>
      </p:pic>
      <p:sp>
        <p:nvSpPr>
          <p:cNvPr id="2" name="Title 1"/>
          <p:cNvSpPr>
            <a:spLocks noGrp="1"/>
          </p:cNvSpPr>
          <p:nvPr>
            <p:ph type="ctrTitle"/>
          </p:nvPr>
        </p:nvSpPr>
        <p:spPr>
          <a:xfrm>
            <a:off x="1176749" y="3198890"/>
            <a:ext cx="6815669" cy="1515533"/>
          </a:xfrm>
        </p:spPr>
        <p:txBody>
          <a:bodyPr/>
          <a:lstStyle/>
          <a:p>
            <a:r>
              <a:rPr lang="en-US" sz="6000" b="1" i="1" dirty="0" smtClean="0">
                <a:latin typeface="Bradley Hand ITC" panose="03070402050302030203" pitchFamily="66" charset="0"/>
              </a:rPr>
              <a:t>Gratitude </a:t>
            </a:r>
            <a:br>
              <a:rPr lang="en-US" sz="6000" b="1" i="1" dirty="0" smtClean="0">
                <a:latin typeface="Bradley Hand ITC" panose="03070402050302030203" pitchFamily="66" charset="0"/>
              </a:rPr>
            </a:br>
            <a:r>
              <a:rPr lang="en-US" sz="6000" b="1" i="1" dirty="0" smtClean="0">
                <a:latin typeface="Bradley Hand ITC" panose="03070402050302030203" pitchFamily="66" charset="0"/>
              </a:rPr>
              <a:t>and </a:t>
            </a:r>
            <a:br>
              <a:rPr lang="en-US" sz="6000" b="1" i="1" dirty="0" smtClean="0">
                <a:latin typeface="Bradley Hand ITC" panose="03070402050302030203" pitchFamily="66" charset="0"/>
              </a:rPr>
            </a:br>
            <a:r>
              <a:rPr lang="en-US" sz="6000" b="1" i="1" dirty="0" smtClean="0">
                <a:latin typeface="Bradley Hand ITC" panose="03070402050302030203" pitchFamily="66" charset="0"/>
              </a:rPr>
              <a:t>Happiness</a:t>
            </a:r>
            <a:endParaRPr lang="en-US" sz="6000" b="1" i="1" dirty="0">
              <a:latin typeface="Bradley Hand ITC" panose="03070402050302030203" pitchFamily="66" charset="0"/>
            </a:endParaRPr>
          </a:p>
        </p:txBody>
      </p:sp>
    </p:spTree>
    <p:extLst>
      <p:ext uri="{BB962C8B-B14F-4D97-AF65-F5344CB8AC3E}">
        <p14:creationId xmlns:p14="http://schemas.microsoft.com/office/powerpoint/2010/main" val="584902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457201"/>
            <a:ext cx="7772400" cy="1470025"/>
          </a:xfrm>
        </p:spPr>
        <p:txBody>
          <a:bodyPr>
            <a:normAutofit/>
          </a:bodyPr>
          <a:lstStyle/>
          <a:p>
            <a:r>
              <a:rPr lang="en-US" sz="3200" b="1" dirty="0">
                <a:latin typeface="Times New Roman" pitchFamily="18" charset="0"/>
                <a:cs typeface="Times New Roman" pitchFamily="18" charset="0"/>
              </a:rPr>
              <a:t>Social and psychological effect of saying Thank you</a:t>
            </a:r>
          </a:p>
        </p:txBody>
      </p:sp>
      <p:pic>
        <p:nvPicPr>
          <p:cNvPr id="4" name="Picture 3" descr="thank tou image.jpg"/>
          <p:cNvPicPr>
            <a:picLocks noChangeAspect="1"/>
          </p:cNvPicPr>
          <p:nvPr/>
        </p:nvPicPr>
        <p:blipFill>
          <a:blip r:embed="rId2"/>
          <a:stretch>
            <a:fillRect/>
          </a:stretch>
        </p:blipFill>
        <p:spPr>
          <a:xfrm>
            <a:off x="2362200" y="1981200"/>
            <a:ext cx="7467600" cy="4384580"/>
          </a:xfrm>
          <a:prstGeom prst="rect">
            <a:avLst/>
          </a:prstGeom>
        </p:spPr>
      </p:pic>
    </p:spTree>
    <p:extLst>
      <p:ext uri="{BB962C8B-B14F-4D97-AF65-F5344CB8AC3E}">
        <p14:creationId xmlns:p14="http://schemas.microsoft.com/office/powerpoint/2010/main" val="240760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effect</a:t>
            </a:r>
            <a:endParaRPr lang="en-US" dirty="0"/>
          </a:p>
        </p:txBody>
      </p:sp>
      <p:sp>
        <p:nvSpPr>
          <p:cNvPr id="3" name="Content Placeholder 2"/>
          <p:cNvSpPr>
            <a:spLocks noGrp="1"/>
          </p:cNvSpPr>
          <p:nvPr>
            <p:ph idx="1"/>
          </p:nvPr>
        </p:nvSpPr>
        <p:spPr/>
        <p:txBody>
          <a:bodyPr>
            <a:noAutofit/>
          </a:bodyPr>
          <a:lstStyle/>
          <a:p>
            <a:r>
              <a:rPr lang="en-US" dirty="0">
                <a:latin typeface="Times New Roman" pitchFamily="18" charset="0"/>
                <a:cs typeface="Times New Roman" pitchFamily="18" charset="0"/>
              </a:rPr>
              <a:t>Researchers studying gratitude have found that being thankful and expressing it to others is good for our </a:t>
            </a:r>
            <a:r>
              <a:rPr lang="en-US" u="sng" dirty="0">
                <a:latin typeface="Times New Roman" pitchFamily="18" charset="0"/>
                <a:cs typeface="Times New Roman" pitchFamily="18" charset="0"/>
                <a:hlinkClick r:id="rId2"/>
              </a:rPr>
              <a:t>health and happiness</a:t>
            </a:r>
            <a:r>
              <a:rPr lang="en-US" dirty="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Not only does it feel good, it also helps us build trust and closer bonds with the people around us.</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3987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94" y="2362200"/>
            <a:ext cx="8229600" cy="2392362"/>
          </a:xfrm>
        </p:spPr>
        <p:txBody>
          <a:bodyPr>
            <a:noAutofit/>
          </a:bodyPr>
          <a:lstStyle/>
          <a:p>
            <a:pPr algn="l"/>
            <a:r>
              <a:rPr lang="en-US" sz="2800" dirty="0" smtClean="0">
                <a:latin typeface="Times New Roman" pitchFamily="18" charset="0"/>
                <a:cs typeface="Times New Roman" pitchFamily="18" charset="0"/>
              </a:rPr>
              <a:t>                Feelings </a:t>
            </a:r>
            <a:r>
              <a:rPr lang="en-US" sz="2800" dirty="0">
                <a:latin typeface="Times New Roman" pitchFamily="18" charset="0"/>
                <a:cs typeface="Times New Roman" pitchFamily="18" charset="0"/>
              </a:rPr>
              <a:t>of gratitude and generosity are helpful in solidifying our relationships with people we care about, and benefit to the one giving as well as the one on the receiving end. </a:t>
            </a:r>
            <a:br>
              <a:rPr lang="en-US" sz="2800" dirty="0">
                <a:latin typeface="Times New Roman" pitchFamily="18" charset="0"/>
                <a:cs typeface="Times New Roman" pitchFamily="18" charset="0"/>
              </a:rPr>
            </a:br>
            <a:endParaRPr lang="en-US" sz="2800" dirty="0"/>
          </a:p>
        </p:txBody>
      </p:sp>
      <p:pic>
        <p:nvPicPr>
          <p:cNvPr id="4" name="Content Placeholder 3" descr="sorry.png"/>
          <p:cNvPicPr>
            <a:picLocks noGrp="1" noChangeAspect="1"/>
          </p:cNvPicPr>
          <p:nvPr>
            <p:ph idx="1"/>
          </p:nvPr>
        </p:nvPicPr>
        <p:blipFill>
          <a:blip r:embed="rId2"/>
          <a:stretch>
            <a:fillRect/>
          </a:stretch>
        </p:blipFill>
        <p:spPr>
          <a:xfrm>
            <a:off x="8647611" y="2573383"/>
            <a:ext cx="2926080" cy="3017519"/>
          </a:xfrm>
        </p:spPr>
      </p:pic>
    </p:spTree>
    <p:extLst>
      <p:ext uri="{BB962C8B-B14F-4D97-AF65-F5344CB8AC3E}">
        <p14:creationId xmlns:p14="http://schemas.microsoft.com/office/powerpoint/2010/main" val="413534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11" y="2106460"/>
            <a:ext cx="8229600" cy="2743200"/>
          </a:xfrm>
        </p:spPr>
        <p:txBody>
          <a:bodyPr>
            <a:noAutofit/>
          </a:bodyPr>
          <a:lstStyle/>
          <a:p>
            <a:pPr algn="l"/>
            <a:r>
              <a:rPr lang="en-US" sz="2800" dirty="0">
                <a:latin typeface="Times New Roman" pitchFamily="18" charset="0"/>
                <a:cs typeface="Times New Roman" pitchFamily="18" charset="0"/>
              </a:rPr>
              <a:t>Moments of gratitude can act as “booster shots” for even healthy relationships, using the metaphor to argue that, just as vaccines provide a periodic boost toward one’s immune system functioning, appearing grateful towards one’s partner can act as a boost to maintaining a healthy relationship</a:t>
            </a:r>
            <a:br>
              <a:rPr lang="en-US" sz="2800" dirty="0">
                <a:latin typeface="Times New Roman" pitchFamily="18" charset="0"/>
                <a:cs typeface="Times New Roman" pitchFamily="18" charset="0"/>
              </a:rPr>
            </a:br>
            <a:endParaRPr lang="en-US" sz="2800" dirty="0"/>
          </a:p>
        </p:txBody>
      </p:sp>
      <p:pic>
        <p:nvPicPr>
          <p:cNvPr id="4" name="Content Placeholder 3" descr="relationship.jpg"/>
          <p:cNvPicPr>
            <a:picLocks noGrp="1" noChangeAspect="1"/>
          </p:cNvPicPr>
          <p:nvPr>
            <p:ph idx="1"/>
          </p:nvPr>
        </p:nvPicPr>
        <p:blipFill>
          <a:blip r:embed="rId2"/>
          <a:stretch>
            <a:fillRect/>
          </a:stretch>
        </p:blipFill>
        <p:spPr>
          <a:xfrm>
            <a:off x="9291508" y="2435072"/>
            <a:ext cx="2190750" cy="2085975"/>
          </a:xfrm>
        </p:spPr>
      </p:pic>
    </p:spTree>
    <p:extLst>
      <p:ext uri="{BB962C8B-B14F-4D97-AF65-F5344CB8AC3E}">
        <p14:creationId xmlns:p14="http://schemas.microsoft.com/office/powerpoint/2010/main" val="129581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effect</a:t>
            </a:r>
            <a:endParaRPr lang="en-US" dirty="0"/>
          </a:p>
        </p:txBody>
      </p:sp>
      <p:sp>
        <p:nvSpPr>
          <p:cNvPr id="3" name="Content Placeholder 2"/>
          <p:cNvSpPr>
            <a:spLocks noGrp="1"/>
          </p:cNvSpPr>
          <p:nvPr>
            <p:ph idx="1"/>
          </p:nvPr>
        </p:nvSpPr>
        <p:spPr>
          <a:xfrm>
            <a:off x="1981200" y="1447800"/>
            <a:ext cx="8229600" cy="5105400"/>
          </a:xfrm>
        </p:spPr>
        <p:txBody>
          <a:bodyPr>
            <a:normAutofit/>
          </a:bodyPr>
          <a:lstStyle/>
          <a:p>
            <a:r>
              <a:rPr lang="en-US" b="1" dirty="0">
                <a:latin typeface="Times New Roman" pitchFamily="18" charset="0"/>
                <a:cs typeface="Times New Roman" pitchFamily="18" charset="0"/>
              </a:rPr>
              <a:t>Awareness</a:t>
            </a:r>
          </a:p>
          <a:p>
            <a:pPr algn="just">
              <a:buNone/>
            </a:pPr>
            <a:r>
              <a:rPr lang="en-US" sz="2400" dirty="0">
                <a:latin typeface="Times New Roman" pitchFamily="18" charset="0"/>
                <a:cs typeface="Times New Roman" pitchFamily="18" charset="0"/>
              </a:rPr>
              <a:t>     Research has determined that people who are appreciated by a simple thank-you demonstrate a </a:t>
            </a:r>
            <a:r>
              <a:rPr lang="en-US" sz="2400" dirty="0">
                <a:latin typeface="Times New Roman" pitchFamily="18" charset="0"/>
                <a:cs typeface="Times New Roman" pitchFamily="18" charset="0"/>
                <a:hlinkClick r:id="rId2"/>
              </a:rPr>
              <a:t>50 per cent</a:t>
            </a:r>
            <a:r>
              <a:rPr lang="en-US" sz="2400" dirty="0">
                <a:latin typeface="Times New Roman" pitchFamily="18" charset="0"/>
                <a:cs typeface="Times New Roman" pitchFamily="18" charset="0"/>
              </a:rPr>
              <a:t> increase in their willingness to help</a:t>
            </a:r>
            <a:r>
              <a:rPr lang="en-US" dirty="0">
                <a:latin typeface="Times New Roman" pitchFamily="18" charset="0"/>
                <a:cs typeface="Times New Roman" pitchFamily="18" charset="0"/>
              </a:rPr>
              <a:t>.</a:t>
            </a:r>
          </a:p>
          <a:p>
            <a:r>
              <a:rPr lang="en-US" b="1" dirty="0">
                <a:latin typeface="Times New Roman" pitchFamily="18" charset="0"/>
                <a:cs typeface="Times New Roman" pitchFamily="18" charset="0"/>
              </a:rPr>
              <a:t>Accountability</a:t>
            </a:r>
          </a:p>
          <a:p>
            <a:pPr algn="just">
              <a:buNone/>
            </a:pPr>
            <a:r>
              <a:rPr lang="en-US"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Many of us remind ourselves each day how busy we are and how little time we have. However, we’re never so busy that we can’t take a second to say thank you to someone who does something to help us.</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80191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2035" y="1313883"/>
            <a:ext cx="8946541" cy="4195481"/>
          </a:xfrm>
        </p:spPr>
        <p:txBody>
          <a:bodyPr/>
          <a:lstStyle/>
          <a:p>
            <a:r>
              <a:rPr lang="en-US" b="1" dirty="0"/>
              <a:t>Action</a:t>
            </a:r>
          </a:p>
          <a:p>
            <a:pPr algn="just">
              <a:buNone/>
            </a:pPr>
            <a:r>
              <a:rPr lang="en-US" dirty="0" smtClean="0"/>
              <a:t>	</a:t>
            </a:r>
            <a:r>
              <a:rPr lang="en-US" sz="2400" dirty="0"/>
              <a:t>Obtaining the benefits of saying thank requires only intention and authenticity.</a:t>
            </a:r>
          </a:p>
          <a:p>
            <a:pPr algn="just"/>
            <a:r>
              <a:rPr lang="en-US" b="1" dirty="0"/>
              <a:t>Monitor for missed opportunities </a:t>
            </a:r>
            <a:r>
              <a:rPr lang="en-US" sz="2400" dirty="0"/>
              <a:t>			   Scan your day quickly and self-evaluate missed opportunities where you could have given a thank you but did not. </a:t>
            </a:r>
          </a:p>
          <a:p>
            <a:pPr algn="just"/>
            <a:r>
              <a:rPr lang="en-US" b="1" dirty="0"/>
              <a:t>Observe</a:t>
            </a:r>
            <a:r>
              <a:rPr lang="en-US" sz="2400" dirty="0"/>
              <a:t> </a:t>
            </a:r>
          </a:p>
          <a:p>
            <a:pPr algn="just">
              <a:buNone/>
            </a:pPr>
            <a:r>
              <a:rPr lang="en-US" sz="2400" dirty="0"/>
              <a:t>	 Notice how you feel when you say thank you sincerely and how the other person reacts.</a:t>
            </a:r>
          </a:p>
        </p:txBody>
      </p:sp>
    </p:spTree>
    <p:extLst>
      <p:ext uri="{BB962C8B-B14F-4D97-AF65-F5344CB8AC3E}">
        <p14:creationId xmlns:p14="http://schemas.microsoft.com/office/powerpoint/2010/main" val="629668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838201"/>
            <a:ext cx="7848600" cy="4498975"/>
          </a:xfrm>
        </p:spPr>
        <p:txBody>
          <a:bodyPr>
            <a:normAutofit/>
          </a:bodyPr>
          <a:lstStyle/>
          <a:p>
            <a:r>
              <a:rPr lang="en-US" sz="4800" dirty="0">
                <a:latin typeface="Algerian" pitchFamily="82" charset="0"/>
              </a:rPr>
              <a:t>Neurological Pathway of Experiencing and Expressing Gratitude</a:t>
            </a:r>
          </a:p>
        </p:txBody>
      </p:sp>
      <p:sp>
        <p:nvSpPr>
          <p:cNvPr id="3" name="Subtitle 2"/>
          <p:cNvSpPr>
            <a:spLocks noGrp="1"/>
          </p:cNvSpPr>
          <p:nvPr>
            <p:ph type="subTitle" idx="1"/>
          </p:nvPr>
        </p:nvSpPr>
        <p:spPr>
          <a:xfrm>
            <a:off x="2819401" y="4572001"/>
            <a:ext cx="45719" cy="45719"/>
          </a:xfrm>
        </p:spPr>
        <p:txBody>
          <a:bodyPr>
            <a:normAutofit fontScale="25000" lnSpcReduction="20000"/>
          </a:bodyPr>
          <a:lstStyle/>
          <a:p>
            <a:endParaRPr lang="en-US"/>
          </a:p>
        </p:txBody>
      </p:sp>
    </p:spTree>
    <p:extLst>
      <p:ext uri="{BB962C8B-B14F-4D97-AF65-F5344CB8AC3E}">
        <p14:creationId xmlns:p14="http://schemas.microsoft.com/office/powerpoint/2010/main" val="397377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507" y="783771"/>
            <a:ext cx="8229600" cy="5880255"/>
          </a:xfrm>
        </p:spPr>
        <p:txBody>
          <a:bodyPr>
            <a:normAutofit/>
          </a:bodyPr>
          <a:lstStyle/>
          <a:p>
            <a:pPr algn="l"/>
            <a:r>
              <a:rPr lang="en-US" sz="2000" dirty="0">
                <a:latin typeface="Times New Roman" pitchFamily="18" charset="0"/>
                <a:cs typeface="Times New Roman" pitchFamily="18" charset="0"/>
              </a:rPr>
              <a:t>A handful of </a:t>
            </a:r>
            <a:r>
              <a:rPr lang="en-US" sz="2000" dirty="0" err="1">
                <a:latin typeface="Times New Roman" pitchFamily="18" charset="0"/>
                <a:cs typeface="Times New Roman" pitchFamily="18" charset="0"/>
              </a:rPr>
              <a:t>neuroimaging</a:t>
            </a:r>
            <a:r>
              <a:rPr lang="en-US" sz="2000" dirty="0">
                <a:latin typeface="Times New Roman" pitchFamily="18" charset="0"/>
                <a:cs typeface="Times New Roman" pitchFamily="18" charset="0"/>
              </a:rPr>
              <a:t> studies have shed light on brain areas that are likely involved in experiencing and expressing gratitude, which leads towards a person’s happiness.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Brain areas that are activated while experiencing gratitude involves;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1- Activation of  </a:t>
            </a:r>
            <a:r>
              <a:rPr lang="en-US" sz="2000" dirty="0" err="1">
                <a:latin typeface="Times New Roman" pitchFamily="18" charset="0"/>
                <a:cs typeface="Times New Roman" pitchFamily="18" charset="0"/>
              </a:rPr>
              <a:t>mesolimbic</a:t>
            </a:r>
            <a:r>
              <a:rPr lang="en-US" sz="2000" dirty="0">
                <a:latin typeface="Times New Roman" pitchFamily="18" charset="0"/>
                <a:cs typeface="Times New Roman" pitchFamily="18" charset="0"/>
              </a:rPr>
              <a:t> and basal forebrain</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2- More activity in medial prefrontal cortex</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3- Activity increases in anterior </a:t>
            </a:r>
            <a:r>
              <a:rPr lang="en-US" sz="2000" dirty="0" err="1">
                <a:latin typeface="Times New Roman" pitchFamily="18" charset="0"/>
                <a:cs typeface="Times New Roman" pitchFamily="18" charset="0"/>
              </a:rPr>
              <a:t>cingulate</a:t>
            </a:r>
            <a:r>
              <a:rPr lang="en-US" sz="2000" dirty="0">
                <a:latin typeface="Times New Roman" pitchFamily="18" charset="0"/>
                <a:cs typeface="Times New Roman" pitchFamily="18" charset="0"/>
              </a:rPr>
              <a:t> cortex</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4- Activity increases in </a:t>
            </a:r>
            <a:r>
              <a:rPr lang="en-US" sz="2000" dirty="0" err="1">
                <a:latin typeface="Times New Roman" pitchFamily="18" charset="0"/>
                <a:cs typeface="Times New Roman" pitchFamily="18" charset="0"/>
              </a:rPr>
              <a:t>dorsomedial</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ventromedial</a:t>
            </a:r>
            <a:r>
              <a:rPr lang="en-US" sz="2000" dirty="0">
                <a:latin typeface="Times New Roman" pitchFamily="18" charset="0"/>
                <a:cs typeface="Times New Roman" pitchFamily="18" charset="0"/>
              </a:rPr>
              <a:t> areas of brain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5- More gray matter in right temporal lobe</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777613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414" y="849086"/>
            <a:ext cx="8229600" cy="5786845"/>
          </a:xfrm>
        </p:spPr>
        <p:txBody>
          <a:bodyPr>
            <a:normAutofit/>
          </a:bodyPr>
          <a:lstStyle/>
          <a:p>
            <a:pPr algn="l"/>
            <a:r>
              <a:rPr lang="en-US" sz="2000" dirty="0">
                <a:latin typeface="Times New Roman" pitchFamily="18" charset="0"/>
                <a:cs typeface="Times New Roman" pitchFamily="18" charset="0"/>
              </a:rPr>
              <a:t>Brain areas that go for more work while expressing gratitude involves;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1- Increased response of </a:t>
            </a:r>
            <a:r>
              <a:rPr lang="en-US" sz="2000" dirty="0" err="1">
                <a:latin typeface="Times New Roman" pitchFamily="18" charset="0"/>
                <a:cs typeface="Times New Roman" pitchFamily="18" charset="0"/>
              </a:rPr>
              <a:t>ventromedial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prefontal</a:t>
            </a:r>
            <a:r>
              <a:rPr lang="en-US" sz="2000" dirty="0">
                <a:latin typeface="Times New Roman" pitchFamily="18" charset="0"/>
                <a:cs typeface="Times New Roman" pitchFamily="18" charset="0"/>
              </a:rPr>
              <a:t> cortex</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2- More activity in </a:t>
            </a:r>
            <a:r>
              <a:rPr lang="en-US" sz="2000" dirty="0" err="1">
                <a:latin typeface="Times New Roman" pitchFamily="18" charset="0"/>
                <a:cs typeface="Times New Roman" pitchFamily="18" charset="0"/>
              </a:rPr>
              <a:t>pareital</a:t>
            </a:r>
            <a:r>
              <a:rPr lang="en-US" sz="2000" dirty="0">
                <a:latin typeface="Times New Roman" pitchFamily="18" charset="0"/>
                <a:cs typeface="Times New Roman" pitchFamily="18" charset="0"/>
              </a:rPr>
              <a:t> and lateral prefrontal cortex</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3- Increased activity in </a:t>
            </a:r>
            <a:r>
              <a:rPr lang="en-US" sz="2000" dirty="0" err="1">
                <a:latin typeface="Times New Roman" pitchFamily="18" charset="0"/>
                <a:cs typeface="Times New Roman" pitchFamily="18" charset="0"/>
              </a:rPr>
              <a:t>pregenual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cingulate</a:t>
            </a:r>
            <a:r>
              <a:rPr lang="en-US" sz="2000" dirty="0">
                <a:latin typeface="Times New Roman" pitchFamily="18" charset="0"/>
                <a:cs typeface="Times New Roman" pitchFamily="18" charset="0"/>
              </a:rPr>
              <a:t> cortex</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4- Increased neural hallmarks of altruistic brain</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5- Practicing gratitude may increase brain activity related to predicting how our actions affect other people.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Because;</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Experiencing and expressing gratitude is not just emotional,  rather it’s a cognitive process. </a:t>
            </a:r>
          </a:p>
        </p:txBody>
      </p:sp>
    </p:spTree>
    <p:extLst>
      <p:ext uri="{BB962C8B-B14F-4D97-AF65-F5344CB8AC3E}">
        <p14:creationId xmlns:p14="http://schemas.microsoft.com/office/powerpoint/2010/main" val="139279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783" y="901336"/>
            <a:ext cx="8229600" cy="4519749"/>
          </a:xfrm>
        </p:spPr>
        <p:txBody>
          <a:bodyPr>
            <a:normAutofit/>
          </a:bodyPr>
          <a:lstStyle/>
          <a:p>
            <a:pPr algn="l"/>
            <a:r>
              <a:rPr lang="en-US" sz="2000" dirty="0">
                <a:latin typeface="Times New Roman" pitchFamily="18" charset="0"/>
                <a:cs typeface="Times New Roman" pitchFamily="18" charset="0"/>
              </a:rPr>
              <a:t>Researches suggest that experiencing and expressing gratitude leads to one’s happiness and satisfaction. </a:t>
            </a:r>
            <a:r>
              <a:rPr lang="en-US" sz="2000" dirty="0" err="1">
                <a:latin typeface="Times New Roman" pitchFamily="18" charset="0"/>
                <a:cs typeface="Times New Roman" pitchFamily="18" charset="0"/>
              </a:rPr>
              <a:t>fMRI</a:t>
            </a:r>
            <a:r>
              <a:rPr lang="en-US" sz="2000" dirty="0">
                <a:latin typeface="Times New Roman" pitchFamily="18" charset="0"/>
                <a:cs typeface="Times New Roman" pitchFamily="18" charset="0"/>
              </a:rPr>
              <a:t> studies shows increased activity of </a:t>
            </a:r>
            <a:r>
              <a:rPr lang="en-US" sz="2000" dirty="0" err="1">
                <a:latin typeface="Times New Roman" pitchFamily="18" charset="0"/>
                <a:cs typeface="Times New Roman" pitchFamily="18" charset="0"/>
              </a:rPr>
              <a:t>amaygdala</a:t>
            </a:r>
            <a:r>
              <a:rPr lang="en-US" sz="2000" dirty="0">
                <a:latin typeface="Times New Roman" pitchFamily="18" charset="0"/>
                <a:cs typeface="Times New Roman" pitchFamily="18" charset="0"/>
              </a:rPr>
              <a:t> ( the emotion center of brain) during gratitude experience, expression and happiness. </a:t>
            </a:r>
          </a:p>
        </p:txBody>
      </p:sp>
    </p:spTree>
    <p:extLst>
      <p:ext uri="{BB962C8B-B14F-4D97-AF65-F5344CB8AC3E}">
        <p14:creationId xmlns:p14="http://schemas.microsoft.com/office/powerpoint/2010/main" val="80548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4924" y="3662353"/>
            <a:ext cx="6815669" cy="1515533"/>
          </a:xfrm>
        </p:spPr>
        <p:txBody>
          <a:bodyPr/>
          <a:lstStyle/>
          <a:p>
            <a:r>
              <a:rPr lang="en-US" dirty="0"/>
              <a:t>How did English speakers get the phrase “thank you</a:t>
            </a:r>
          </a:p>
        </p:txBody>
      </p:sp>
    </p:spTree>
    <p:extLst>
      <p:ext uri="{BB962C8B-B14F-4D97-AF65-F5344CB8AC3E}">
        <p14:creationId xmlns:p14="http://schemas.microsoft.com/office/powerpoint/2010/main" val="111903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1AAAB3D-E9DE-4DC0-9168-6F083C5B0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77" y="742122"/>
            <a:ext cx="9541565" cy="5791200"/>
          </a:xfrm>
          <a:prstGeom prst="rect">
            <a:avLst/>
          </a:prstGeom>
        </p:spPr>
      </p:pic>
    </p:spTree>
    <p:extLst>
      <p:ext uri="{BB962C8B-B14F-4D97-AF65-F5344CB8AC3E}">
        <p14:creationId xmlns:p14="http://schemas.microsoft.com/office/powerpoint/2010/main" val="2280689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7E6199-576B-4F04-8FF9-8A43F1C41DC8}"/>
              </a:ext>
            </a:extLst>
          </p:cNvPr>
          <p:cNvSpPr>
            <a:spLocks noGrp="1"/>
          </p:cNvSpPr>
          <p:nvPr>
            <p:ph type="title"/>
          </p:nvPr>
        </p:nvSpPr>
        <p:spPr>
          <a:xfrm>
            <a:off x="1487556" y="297759"/>
            <a:ext cx="10515600" cy="1325563"/>
          </a:xfrm>
        </p:spPr>
        <p:txBody>
          <a:bodyPr>
            <a:normAutofit fontScale="90000"/>
          </a:bodyPr>
          <a:lstStyle/>
          <a:p>
            <a:r>
              <a:rPr lang="en-US" b="1" dirty="0">
                <a:solidFill>
                  <a:srgbClr val="000000"/>
                </a:solidFill>
                <a:latin typeface="catamaran"/>
              </a:rPr>
              <a:t>  </a:t>
            </a:r>
            <a:br>
              <a:rPr lang="en-US" b="1" dirty="0">
                <a:solidFill>
                  <a:srgbClr val="000000"/>
                </a:solidFill>
                <a:latin typeface="catamaran"/>
              </a:rPr>
            </a:br>
            <a:r>
              <a:rPr lang="en-US" b="1" dirty="0">
                <a:solidFill>
                  <a:srgbClr val="000000"/>
                </a:solidFill>
                <a:latin typeface="catamaran"/>
              </a:rPr>
              <a:t> Islam on Gratitude and Happiness</a:t>
            </a:r>
            <a:br>
              <a:rPr lang="en-US" b="1" dirty="0">
                <a:solidFill>
                  <a:srgbClr val="000000"/>
                </a:solidFill>
                <a:latin typeface="catamaran"/>
              </a:rPr>
            </a:br>
            <a:endParaRPr lang="x-none" dirty="0"/>
          </a:p>
        </p:txBody>
      </p:sp>
      <p:sp>
        <p:nvSpPr>
          <p:cNvPr id="3" name="Content Placeholder 2">
            <a:extLst>
              <a:ext uri="{FF2B5EF4-FFF2-40B4-BE49-F238E27FC236}">
                <a16:creationId xmlns="" xmlns:a16="http://schemas.microsoft.com/office/drawing/2014/main" id="{956854D5-FFDE-4995-B3D9-452FAE804466}"/>
              </a:ext>
            </a:extLst>
          </p:cNvPr>
          <p:cNvSpPr>
            <a:spLocks noGrp="1"/>
          </p:cNvSpPr>
          <p:nvPr>
            <p:ph idx="1"/>
          </p:nvPr>
        </p:nvSpPr>
        <p:spPr>
          <a:xfrm>
            <a:off x="1341782" y="2162457"/>
            <a:ext cx="8946541" cy="4195481"/>
          </a:xfrm>
        </p:spPr>
        <p:txBody>
          <a:bodyPr/>
          <a:lstStyle/>
          <a:p>
            <a:r>
              <a:rPr lang="en-US" dirty="0"/>
              <a:t>Let us see what Islam says about gratitude and happiness. One of God’s commandments involves remembering Him and being grateful to Him. And one of the best ways to worship Him is to do so in the manner that he describes. God says:</a:t>
            </a:r>
          </a:p>
          <a:p>
            <a:endParaRPr lang="en-US" dirty="0"/>
          </a:p>
          <a:p>
            <a:r>
              <a:rPr lang="en-US" b="1" dirty="0"/>
              <a:t>… remember Me; I will remember you. And thank Me, and never be ungrateful. (Quran 2:152)</a:t>
            </a:r>
          </a:p>
          <a:p>
            <a:endParaRPr lang="en-US" b="1" dirty="0"/>
          </a:p>
          <a:p>
            <a:endParaRPr lang="x-none" dirty="0"/>
          </a:p>
        </p:txBody>
      </p:sp>
    </p:spTree>
    <p:extLst>
      <p:ext uri="{BB962C8B-B14F-4D97-AF65-F5344CB8AC3E}">
        <p14:creationId xmlns:p14="http://schemas.microsoft.com/office/powerpoint/2010/main" val="55822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5227425-4117-41A1-AFC6-D0075FD5488D}"/>
              </a:ext>
            </a:extLst>
          </p:cNvPr>
          <p:cNvSpPr>
            <a:spLocks noGrp="1"/>
          </p:cNvSpPr>
          <p:nvPr>
            <p:ph idx="1"/>
          </p:nvPr>
        </p:nvSpPr>
        <p:spPr>
          <a:xfrm>
            <a:off x="665922" y="1192695"/>
            <a:ext cx="10515600" cy="5181600"/>
          </a:xfrm>
        </p:spPr>
        <p:txBody>
          <a:bodyPr>
            <a:normAutofit/>
          </a:bodyPr>
          <a:lstStyle/>
          <a:p>
            <a:r>
              <a:rPr lang="en-US" dirty="0"/>
              <a:t>And He goes on to say:</a:t>
            </a:r>
          </a:p>
          <a:p>
            <a:endParaRPr lang="en-US" dirty="0"/>
          </a:p>
          <a:p>
            <a:r>
              <a:rPr lang="en-US" b="1" dirty="0"/>
              <a:t>… if you are grateful I will give you more of my blessings… (Quran 14:7)</a:t>
            </a:r>
          </a:p>
          <a:p>
            <a:endParaRPr lang="en-US" dirty="0"/>
          </a:p>
          <a:p>
            <a:r>
              <a:rPr lang="en-US" dirty="0"/>
              <a:t>If we look back at what we just read and understood we see that being grateful releases dopamine, dopamine sets up a loop, we find more things to be grateful for because it makes us feel good.</a:t>
            </a:r>
          </a:p>
          <a:p>
            <a:endParaRPr lang="en-US" dirty="0"/>
          </a:p>
          <a:p>
            <a:r>
              <a:rPr lang="en-US" dirty="0"/>
              <a:t>This is the perfection of God the Creator. He tells us how we can be happy and wires our brain in order for us to create the happiness by obeying Him.</a:t>
            </a:r>
            <a:endParaRPr lang="x-none" dirty="0"/>
          </a:p>
        </p:txBody>
      </p:sp>
    </p:spTree>
    <p:extLst>
      <p:ext uri="{BB962C8B-B14F-4D97-AF65-F5344CB8AC3E}">
        <p14:creationId xmlns:p14="http://schemas.microsoft.com/office/powerpoint/2010/main" val="3740357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1A7D211-B8F8-44B0-9206-B0FC3E2A25F8}"/>
              </a:ext>
            </a:extLst>
          </p:cNvPr>
          <p:cNvSpPr>
            <a:spLocks noGrp="1"/>
          </p:cNvSpPr>
          <p:nvPr>
            <p:ph idx="1"/>
          </p:nvPr>
        </p:nvSpPr>
        <p:spPr>
          <a:xfrm>
            <a:off x="586408" y="1330394"/>
            <a:ext cx="10515600" cy="5527606"/>
          </a:xfrm>
        </p:spPr>
        <p:txBody>
          <a:bodyPr/>
          <a:lstStyle/>
          <a:p>
            <a:r>
              <a:rPr lang="en-US" dirty="0"/>
              <a:t>Prophet Muhammad made it clear that expressing our gratitude to God not only involves thanking Him but also thanking others. He said that the one who does not thank the people does not thank God.[5]</a:t>
            </a:r>
          </a:p>
          <a:p>
            <a:endParaRPr lang="en-US" dirty="0"/>
          </a:p>
          <a:p>
            <a:r>
              <a:rPr lang="en-US" dirty="0"/>
              <a:t>He also said:</a:t>
            </a:r>
          </a:p>
          <a:p>
            <a:endParaRPr lang="en-US" dirty="0"/>
          </a:p>
          <a:p>
            <a:r>
              <a:rPr lang="en-US" b="1" dirty="0"/>
              <a:t>When someone does you a favor, then reciprocate and if you cannot find anything with which to return the favor then pray for him until you feel you have reciprocated enough.[6]</a:t>
            </a:r>
            <a:endParaRPr lang="x-none" b="1" dirty="0"/>
          </a:p>
        </p:txBody>
      </p:sp>
    </p:spTree>
    <p:extLst>
      <p:ext uri="{BB962C8B-B14F-4D97-AF65-F5344CB8AC3E}">
        <p14:creationId xmlns:p14="http://schemas.microsoft.com/office/powerpoint/2010/main" val="992262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B1D9AC2-52CC-46E0-8389-9E093A6FE564}"/>
              </a:ext>
            </a:extLst>
          </p:cNvPr>
          <p:cNvSpPr>
            <a:spLocks noGrp="1"/>
          </p:cNvSpPr>
          <p:nvPr>
            <p:ph idx="1"/>
          </p:nvPr>
        </p:nvSpPr>
        <p:spPr>
          <a:xfrm>
            <a:off x="493644" y="1139687"/>
            <a:ext cx="10515600" cy="5487850"/>
          </a:xfrm>
        </p:spPr>
        <p:txBody>
          <a:bodyPr>
            <a:normAutofit/>
          </a:bodyPr>
          <a:lstStyle/>
          <a:p>
            <a:endParaRPr lang="en-US" dirty="0"/>
          </a:p>
          <a:p>
            <a:r>
              <a:rPr lang="en-US" b="1" dirty="0"/>
              <a:t>   In a third narration Prophet Muhammad said that whoever says   </a:t>
            </a:r>
            <a:r>
              <a:rPr lang="en-US" b="1" dirty="0" err="1"/>
              <a:t>Jazakallhu</a:t>
            </a:r>
            <a:r>
              <a:rPr lang="en-US" b="1" dirty="0"/>
              <a:t> </a:t>
            </a:r>
            <a:r>
              <a:rPr lang="en-US" b="1" dirty="0" err="1"/>
              <a:t>khairun</a:t>
            </a:r>
            <a:r>
              <a:rPr lang="en-US" b="1" dirty="0"/>
              <a:t>, (may God reward you with good) to the one who   has done him a favor has done enough to thank him.[7]</a:t>
            </a:r>
          </a:p>
          <a:p>
            <a:endParaRPr lang="en-US" dirty="0"/>
          </a:p>
          <a:p>
            <a:r>
              <a:rPr lang="en-US" dirty="0"/>
              <a:t>Prophet Muhammad was able to take God’s commandments and weave them into the fabric of the society that he built.</a:t>
            </a:r>
          </a:p>
          <a:p>
            <a:endParaRPr lang="en-US" dirty="0"/>
          </a:p>
          <a:p>
            <a:r>
              <a:rPr lang="en-US" dirty="0"/>
              <a:t>The inbuilt gratitude in Islam paves a way to happiness and contentment in this life and the next.</a:t>
            </a:r>
            <a:endParaRPr lang="x-none" dirty="0"/>
          </a:p>
        </p:txBody>
      </p:sp>
    </p:spTree>
    <p:extLst>
      <p:ext uri="{BB962C8B-B14F-4D97-AF65-F5344CB8AC3E}">
        <p14:creationId xmlns:p14="http://schemas.microsoft.com/office/powerpoint/2010/main" val="4149248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5858" y="940527"/>
            <a:ext cx="8442542" cy="506838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1039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87" y="1269576"/>
            <a:ext cx="8229600" cy="1942306"/>
          </a:xfrm>
        </p:spPr>
        <p:txBody>
          <a:bodyPr>
            <a:normAutofit/>
          </a:bodyPr>
          <a:lstStyle/>
          <a:p>
            <a:r>
              <a:rPr lang="en-US" dirty="0" smtClean="0"/>
              <a:t>                     Ways to show gratitude </a:t>
            </a:r>
            <a:endParaRPr lang="en-US" dirty="0"/>
          </a:p>
        </p:txBody>
      </p:sp>
      <p:sp>
        <p:nvSpPr>
          <p:cNvPr id="3" name="Content Placeholder 2"/>
          <p:cNvSpPr>
            <a:spLocks noGrp="1"/>
          </p:cNvSpPr>
          <p:nvPr>
            <p:ph idx="1"/>
          </p:nvPr>
        </p:nvSpPr>
        <p:spPr>
          <a:xfrm>
            <a:off x="1981200" y="2873829"/>
            <a:ext cx="8229600" cy="3448594"/>
          </a:xfrm>
        </p:spPr>
        <p:txBody>
          <a:bodyPr/>
          <a:lstStyle/>
          <a:p>
            <a:pPr marL="64008" indent="0">
              <a:buNone/>
            </a:pPr>
            <a:r>
              <a:rPr lang="en-US" b="1" dirty="0" smtClean="0"/>
              <a:t>1.</a:t>
            </a:r>
            <a:r>
              <a:rPr lang="en-US" dirty="0" smtClean="0"/>
              <a:t> </a:t>
            </a:r>
            <a:r>
              <a:rPr lang="en-US" b="1" dirty="0" smtClean="0"/>
              <a:t>Touch someone </a:t>
            </a:r>
          </a:p>
          <a:p>
            <a:pPr marL="64008" indent="0">
              <a:buNone/>
            </a:pPr>
            <a:r>
              <a:rPr lang="en-US" dirty="0" smtClean="0"/>
              <a:t>Next time you are saying thank you to someone, reach out and lay your hand on their arm. Portray just how grateful you are.</a:t>
            </a:r>
          </a:p>
          <a:p>
            <a:pPr marL="64008" indent="0">
              <a:buNone/>
            </a:pPr>
            <a:r>
              <a:rPr lang="en-US" b="1" dirty="0" smtClean="0"/>
              <a:t>2. Give</a:t>
            </a:r>
          </a:p>
          <a:p>
            <a:pPr marL="64008" indent="0">
              <a:buNone/>
            </a:pPr>
            <a:r>
              <a:rPr lang="en-US" dirty="0" smtClean="0"/>
              <a:t>Give something small to those closest to you for no reason at all-just to show that they are on your mind.</a:t>
            </a:r>
            <a:endParaRPr lang="en-US" dirty="0"/>
          </a:p>
        </p:txBody>
      </p:sp>
    </p:spTree>
    <p:extLst>
      <p:ext uri="{BB962C8B-B14F-4D97-AF65-F5344CB8AC3E}">
        <p14:creationId xmlns:p14="http://schemas.microsoft.com/office/powerpoint/2010/main" val="92344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0992" y="838200"/>
            <a:ext cx="8229600" cy="6019800"/>
          </a:xfrm>
        </p:spPr>
        <p:txBody>
          <a:bodyPr>
            <a:normAutofit/>
          </a:bodyPr>
          <a:lstStyle/>
          <a:p>
            <a:pPr marL="64008" indent="0">
              <a:buNone/>
            </a:pPr>
            <a:r>
              <a:rPr lang="en-US" sz="2800" b="1" dirty="0" smtClean="0"/>
              <a:t>3. Feel lucky</a:t>
            </a:r>
          </a:p>
          <a:p>
            <a:pPr marL="64008" indent="0">
              <a:buNone/>
            </a:pPr>
            <a:r>
              <a:rPr lang="en-US" sz="2800" dirty="0" smtClean="0"/>
              <a:t>Feel lucky that you have a few dollars to spend on something like socks… take a brand new pair from that bulk bag you just got and hand them to someone homeless – new socks are priceless to them, but a dime a dozen to you.</a:t>
            </a:r>
          </a:p>
          <a:p>
            <a:pPr marL="64008" indent="0">
              <a:buNone/>
            </a:pPr>
            <a:r>
              <a:rPr lang="en-US" sz="2800" b="1" dirty="0" smtClean="0"/>
              <a:t>4. Smile</a:t>
            </a:r>
          </a:p>
          <a:p>
            <a:pPr marL="64008" indent="0">
              <a:buNone/>
            </a:pPr>
            <a:r>
              <a:rPr lang="en-US" sz="2800" dirty="0" smtClean="0"/>
              <a:t>Show your thanks to the world with an ear-to-ear smile and help spread that yummy feeling.</a:t>
            </a:r>
          </a:p>
          <a:p>
            <a:pPr marL="64008" indent="0">
              <a:buNone/>
            </a:pPr>
            <a:endParaRPr lang="en-US" sz="2800" b="1" dirty="0" smtClean="0"/>
          </a:p>
        </p:txBody>
      </p:sp>
    </p:spTree>
    <p:extLst>
      <p:ext uri="{BB962C8B-B14F-4D97-AF65-F5344CB8AC3E}">
        <p14:creationId xmlns:p14="http://schemas.microsoft.com/office/powerpoint/2010/main" val="2002998878"/>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0200" y="381000"/>
            <a:ext cx="4972050" cy="6096000"/>
          </a:xfrm>
          <a:prstGeom prst="rect">
            <a:avLst/>
          </a:prstGeom>
          <a:ln>
            <a:noFill/>
          </a:ln>
          <a:effectLst>
            <a:softEdge rad="112500"/>
          </a:effectLst>
        </p:spPr>
      </p:pic>
      <p:sp>
        <p:nvSpPr>
          <p:cNvPr id="3" name="Text Placeholder 2"/>
          <p:cNvSpPr>
            <a:spLocks noGrp="1"/>
          </p:cNvSpPr>
          <p:nvPr>
            <p:ph type="body" sz="half" idx="2"/>
          </p:nvPr>
        </p:nvSpPr>
        <p:spPr>
          <a:xfrm>
            <a:off x="1752600" y="367664"/>
            <a:ext cx="3345656" cy="5943600"/>
          </a:xfrm>
        </p:spPr>
        <p:txBody>
          <a:bodyPr>
            <a:normAutofit fontScale="92500" lnSpcReduction="20000"/>
          </a:bodyPr>
          <a:lstStyle/>
          <a:p>
            <a:r>
              <a:rPr lang="en-US" b="1" dirty="0" smtClean="0"/>
              <a:t>5. Give again </a:t>
            </a:r>
          </a:p>
          <a:p>
            <a:r>
              <a:rPr lang="en-US" dirty="0" smtClean="0"/>
              <a:t>Spend your thanksgiving in a soup kitchen, feeling gratitude for the capacity to volunteer your time and the fact that you have a home with  fridge stocked with food waiting for you. And that giant smile with you.</a:t>
            </a:r>
          </a:p>
          <a:p>
            <a:endParaRPr lang="en-US" b="1" dirty="0"/>
          </a:p>
          <a:p>
            <a:r>
              <a:rPr lang="en-US" b="1" dirty="0" smtClean="0"/>
              <a:t>6. Act without reward</a:t>
            </a:r>
          </a:p>
          <a:p>
            <a:r>
              <a:rPr lang="en-US" dirty="0" smtClean="0"/>
              <a:t>It look a while for me to see that this was his way of being grateful to something else, so he did not need to look back for a reward.</a:t>
            </a:r>
          </a:p>
          <a:p>
            <a:endParaRPr lang="en-US" dirty="0"/>
          </a:p>
          <a:p>
            <a:r>
              <a:rPr lang="en-US" b="1" dirty="0" smtClean="0"/>
              <a:t>7. Write a note </a:t>
            </a:r>
          </a:p>
          <a:p>
            <a:r>
              <a:rPr lang="en-US" dirty="0" smtClean="0"/>
              <a:t>A co-worker or a family member, or perhaps the guy who packs your groceries will all appreciate a handwritten note from you. In fact I bet they keep it somewhere for years to come.</a:t>
            </a:r>
          </a:p>
          <a:p>
            <a:endParaRPr lang="en-US" dirty="0"/>
          </a:p>
          <a:p>
            <a:r>
              <a:rPr lang="en-US" b="1" dirty="0" smtClean="0"/>
              <a:t>8. Be present </a:t>
            </a:r>
          </a:p>
          <a:p>
            <a:r>
              <a:rPr lang="en-US" dirty="0" smtClean="0"/>
              <a:t>Show gratitude by showing up and paying attention. Clear your mind and be in the room wit the people you are with, put your phone away and open your ears.</a:t>
            </a:r>
          </a:p>
          <a:p>
            <a:endParaRPr lang="en-US" b="1" dirty="0" smtClean="0"/>
          </a:p>
        </p:txBody>
      </p:sp>
    </p:spTree>
    <p:extLst>
      <p:ext uri="{BB962C8B-B14F-4D97-AF65-F5344CB8AC3E}">
        <p14:creationId xmlns:p14="http://schemas.microsoft.com/office/powerpoint/2010/main" val="982451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30263" y="679270"/>
            <a:ext cx="4038600" cy="5486400"/>
          </a:xfrm>
        </p:spPr>
        <p:txBody>
          <a:bodyPr>
            <a:normAutofit/>
          </a:bodyPr>
          <a:lstStyle/>
          <a:p>
            <a:pPr marL="64008" indent="0">
              <a:buNone/>
            </a:pPr>
            <a:r>
              <a:rPr lang="en-US" b="1" dirty="0" smtClean="0"/>
              <a:t>9. Grow </a:t>
            </a:r>
          </a:p>
          <a:p>
            <a:pPr marL="64008" indent="0">
              <a:buNone/>
            </a:pPr>
            <a:r>
              <a:rPr lang="en-US" dirty="0" smtClean="0"/>
              <a:t>Be grateful for what you already have by trying to further it, grow it and then spread it. Taking anything for granted often results in complacency and will stunt your growth as a human being.</a:t>
            </a:r>
          </a:p>
          <a:p>
            <a:pPr marL="64008" indent="0">
              <a:buNone/>
            </a:pPr>
            <a:r>
              <a:rPr lang="en-US" b="1" dirty="0" smtClean="0"/>
              <a:t>10. Have courage</a:t>
            </a:r>
          </a:p>
          <a:p>
            <a:pPr marL="64008" indent="0">
              <a:buNone/>
            </a:pPr>
            <a:r>
              <a:rPr lang="en-US" dirty="0" smtClean="0"/>
              <a:t>Show your thanks for the health, wellness and presence of others around you by having the bravado to say it, live it and keep it that way.</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889304" y="1189972"/>
            <a:ext cx="3302696" cy="4954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53513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199" y="1032236"/>
            <a:ext cx="9601196" cy="1303867"/>
          </a:xfrm>
        </p:spPr>
        <p:txBody>
          <a:bodyPr>
            <a:normAutofit/>
          </a:bodyPr>
          <a:lstStyle/>
          <a:p>
            <a:r>
              <a:rPr lang="en-US" sz="2400" dirty="0" smtClean="0"/>
              <a:t>Origin</a:t>
            </a:r>
            <a:endParaRPr lang="en-US" sz="2400" dirty="0"/>
          </a:p>
        </p:txBody>
      </p:sp>
      <p:sp>
        <p:nvSpPr>
          <p:cNvPr id="3" name="Content Placeholder 2"/>
          <p:cNvSpPr>
            <a:spLocks noGrp="1"/>
          </p:cNvSpPr>
          <p:nvPr>
            <p:ph idx="1"/>
          </p:nvPr>
        </p:nvSpPr>
        <p:spPr/>
        <p:txBody>
          <a:bodyPr>
            <a:normAutofit fontScale="85000" lnSpcReduction="10000"/>
          </a:bodyPr>
          <a:lstStyle/>
          <a:p>
            <a:r>
              <a:rPr lang="en-US" dirty="0"/>
              <a:t>Even though the language of “</a:t>
            </a:r>
            <a:r>
              <a:rPr lang="en-US" dirty="0">
                <a:hlinkClick r:id="rId2"/>
              </a:rPr>
              <a:t>thank you</a:t>
            </a:r>
            <a:r>
              <a:rPr lang="en-US" dirty="0"/>
              <a:t>” dates back hundreds of years ago, the </a:t>
            </a:r>
            <a:r>
              <a:rPr lang="en-US" dirty="0">
                <a:hlinkClick r:id="rId3"/>
              </a:rPr>
              <a:t>concept of gratitude</a:t>
            </a:r>
            <a:r>
              <a:rPr lang="en-US" dirty="0"/>
              <a:t> has always been a piece of human interaction. The fact that nearly every language today embodies the idea of thanking someone is incredible and goes to show how human communication can survive across different cultures and </a:t>
            </a:r>
            <a:r>
              <a:rPr lang="en-US" dirty="0" smtClean="0"/>
              <a:t>times.</a:t>
            </a:r>
            <a:endParaRPr lang="en-US" dirty="0"/>
          </a:p>
          <a:p>
            <a:r>
              <a:rPr lang="en-US" dirty="0" smtClean="0"/>
              <a:t>According </a:t>
            </a:r>
            <a:r>
              <a:rPr lang="en-US" dirty="0"/>
              <a:t>to </a:t>
            </a:r>
            <a:r>
              <a:rPr lang="en-US" dirty="0">
                <a:hlinkClick r:id="rId4"/>
              </a:rPr>
              <a:t>Merriam-Webster</a:t>
            </a:r>
            <a:r>
              <a:rPr lang="en-US" dirty="0"/>
              <a:t>, the first known use of “thanks” occurred before the 12th century, but it didn’t exactly translate to “gratitude” back then</a:t>
            </a:r>
            <a:r>
              <a:rPr lang="en-US" dirty="0" smtClean="0"/>
              <a:t>.</a:t>
            </a:r>
          </a:p>
          <a:p>
            <a:r>
              <a:rPr lang="en-US" dirty="0"/>
              <a:t>The word “thank” stems from the Latin word </a:t>
            </a:r>
            <a:r>
              <a:rPr lang="en-US" i="1" dirty="0" err="1"/>
              <a:t>tongēre</a:t>
            </a:r>
            <a:r>
              <a:rPr lang="en-US" dirty="0"/>
              <a:t>. The root </a:t>
            </a:r>
            <a:r>
              <a:rPr lang="en-US" i="1" dirty="0"/>
              <a:t>tong-</a:t>
            </a:r>
            <a:r>
              <a:rPr lang="en-US" dirty="0"/>
              <a:t> means “think.” Loosely translated, the expression might read “I will remember what you have done for me.” However, English is not the only language where “thank you” derives from Latin roots.</a:t>
            </a:r>
          </a:p>
        </p:txBody>
      </p:sp>
    </p:spTree>
    <p:extLst>
      <p:ext uri="{BB962C8B-B14F-4D97-AF65-F5344CB8AC3E}">
        <p14:creationId xmlns:p14="http://schemas.microsoft.com/office/powerpoint/2010/main" val="3985226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4583" y="1074103"/>
            <a:ext cx="9601200" cy="1303337"/>
          </a:xfrm>
        </p:spPr>
        <p:txBody>
          <a:bodyPr/>
          <a:lstStyle/>
          <a:p>
            <a:r>
              <a:rPr lang="en-US" dirty="0" smtClean="0"/>
              <a:t>Effect Of Gratitude On </a:t>
            </a:r>
            <a:r>
              <a:rPr lang="en-US" dirty="0" err="1" smtClean="0"/>
              <a:t>RelaTionsHips</a:t>
            </a:r>
            <a:endParaRPr lang="en-US" dirty="0"/>
          </a:p>
        </p:txBody>
      </p:sp>
      <p:sp>
        <p:nvSpPr>
          <p:cNvPr id="3" name="Content Placeholder 2"/>
          <p:cNvSpPr>
            <a:spLocks noGrp="1"/>
          </p:cNvSpPr>
          <p:nvPr>
            <p:ph sz="half" idx="4294967295"/>
          </p:nvPr>
        </p:nvSpPr>
        <p:spPr>
          <a:xfrm>
            <a:off x="770709" y="2403566"/>
            <a:ext cx="10593977" cy="3467009"/>
          </a:xfrm>
        </p:spPr>
        <p:txBody>
          <a:bodyPr>
            <a:normAutofit/>
          </a:bodyPr>
          <a:lstStyle/>
          <a:p>
            <a:r>
              <a:rPr lang="en-US" dirty="0" smtClean="0"/>
              <a:t>A powerful insight from the domain of positive psychology concerns the practice of gratitude (thankfulness and appreciation for the good things in one’s life).</a:t>
            </a:r>
          </a:p>
          <a:p>
            <a:r>
              <a:rPr lang="en-US" dirty="0" smtClean="0"/>
              <a:t>A large-scale </a:t>
            </a:r>
            <a:r>
              <a:rPr lang="en-US" dirty="0" smtClean="0">
                <a:hlinkClick r:id="rId2"/>
              </a:rPr>
              <a:t>study</a:t>
            </a:r>
            <a:r>
              <a:rPr lang="en-US" dirty="0" smtClean="0"/>
              <a:t> of over 31,000 people (broken down into three different samples) found that gratitude is associated with higher subjective well-being across the lifespan.</a:t>
            </a:r>
          </a:p>
          <a:p>
            <a:r>
              <a:rPr lang="en-US" dirty="0" smtClean="0"/>
              <a:t>Another</a:t>
            </a:r>
            <a:r>
              <a:rPr lang="en-US" dirty="0" smtClean="0">
                <a:hlinkClick r:id="rId3"/>
              </a:rPr>
              <a:t> study</a:t>
            </a:r>
            <a:r>
              <a:rPr lang="en-US" dirty="0" smtClean="0"/>
              <a:t> of Vietnam war veterans with PTSD found that daily gratitude was associated with increased resilience to trauma.</a:t>
            </a:r>
          </a:p>
          <a:p>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 addition, practicing gratitude is linked to increases in relationship connection and satisfaction; </a:t>
            </a:r>
            <a:r>
              <a:rPr lang="en-US" dirty="0" smtClean="0">
                <a:hlinkClick r:id="rId2"/>
              </a:rPr>
              <a:t>research</a:t>
            </a:r>
            <a:r>
              <a:rPr lang="en-US" dirty="0" smtClean="0"/>
              <a:t> suggests that everyday gratitude may act as a kind of “booster-shot” for our romantic relationships</a:t>
            </a:r>
          </a:p>
          <a:p>
            <a:r>
              <a:rPr lang="en-US" dirty="0" smtClean="0"/>
              <a:t>Gratitude can help relationships thrive by promoting a cycle of generosity. That is, one partner’s gratitude can prompt both partners to think and act in ways that convey gratitude to each other and promote commitment to their relationship. How does this cycle work?</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87829"/>
            <a:ext cx="9601196" cy="1763485"/>
          </a:xfrm>
        </p:spPr>
        <p:txBody>
          <a:bodyPr>
            <a:normAutofit fontScale="90000"/>
          </a:bodyPr>
          <a:lstStyle/>
          <a:p>
            <a:r>
              <a:rPr lang="en-US" dirty="0" smtClean="0"/>
              <a:t/>
            </a:r>
            <a:br>
              <a:rPr lang="en-US" dirty="0" smtClean="0"/>
            </a:br>
            <a:r>
              <a:rPr lang="en-US" dirty="0" smtClean="0"/>
              <a:t>Step One: Feel more grateful –&gt; Want to hold onto your relationship</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This part of the process is very simple: Moments of gratitude help people recognize the value in their partners—and a valuable partner is worth holding onto, of course. We found this to be true in a number of studies—i.e., when people feel more appreciative than usual of their partners, they also report more feelings of commitment.</a:t>
            </a:r>
          </a:p>
          <a:p>
            <a:r>
              <a:rPr lang="en-US" dirty="0" smtClean="0"/>
              <a:t>And this benefit of gratitude has long-term consequences: The more grateful people were at the beginning of the study, the more committed they were nine months later. So it seems that feelings of gratitude are tied to the motivation to maintain one’s relationship.</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Step Two: Feel more grateful –&gt; </a:t>
            </a:r>
            <a:r>
              <a:rPr lang="en-US" i="1" dirty="0" smtClean="0"/>
              <a:t>Work</a:t>
            </a:r>
            <a:r>
              <a:rPr lang="en-US" dirty="0" smtClean="0"/>
              <a:t> to keep your relationship</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Being motivated to stay in a relationship is only part of the story. We also need to act on that motivation. And gratitude is valuable here as well: Experiencing gratitude also seems to promote behaviors that help people hold onto their relationships.</a:t>
            </a:r>
          </a:p>
          <a:p>
            <a:r>
              <a:rPr lang="en-US" dirty="0" smtClean="0"/>
              <a:t>In one study, we found that people reported being more thoughtful and responsive to their partners’ needs on days when they felt more grateful for them.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Step Three: Work to keep relationship –&gt; Partner feels appreciated</a:t>
            </a:r>
            <a:br>
              <a:rPr lang="en-US" dirty="0" smtClean="0"/>
            </a:br>
            <a:endParaRPr lang="en-US" dirty="0"/>
          </a:p>
        </p:txBody>
      </p:sp>
      <p:pic>
        <p:nvPicPr>
          <p:cNvPr id="5" name="Picture Placeholder 4" descr="Friends_talking_at_coffee_shop.jpeg"/>
          <p:cNvPicPr>
            <a:picLocks noGrp="1" noChangeAspect="1"/>
          </p:cNvPicPr>
          <p:nvPr>
            <p:ph type="pic" idx="1"/>
          </p:nvPr>
        </p:nvPicPr>
        <p:blipFill>
          <a:blip r:embed="rId2"/>
          <a:srcRect l="28613" r="28613"/>
          <a:stretch>
            <a:fillRect/>
          </a:stretch>
        </p:blipFill>
        <p:spPr>
          <a:xfrm>
            <a:off x="7367452" y="1041400"/>
            <a:ext cx="4167052" cy="4775200"/>
          </a:xfrm>
        </p:spPr>
      </p:pic>
      <p:sp>
        <p:nvSpPr>
          <p:cNvPr id="3" name="Content Placeholder 2"/>
          <p:cNvSpPr>
            <a:spLocks noGrp="1"/>
          </p:cNvSpPr>
          <p:nvPr>
            <p:ph type="body" sz="half" idx="2"/>
          </p:nvPr>
        </p:nvSpPr>
        <p:spPr/>
        <p:txBody>
          <a:bodyPr/>
          <a:lstStyle/>
          <a:p>
            <a:pPr>
              <a:buNone/>
            </a:pPr>
            <a:r>
              <a:rPr lang="en-US" dirty="0" smtClean="0"/>
              <a:t>   This is where the good stuff happens. Recognizing you have a valuable partner and acting accordingly can help your partner feel more valued.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Step Four: Partner feels appreciated –&gt; Partner more grateful</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we complete the cycle: In our research we find that an appreciated partner is a grateful partner. On days when people report feeling more appreciated by their partners, they experience increases in their own feelings of gratitude for their partners. And this makes sense: What partner is more valuable than one who clearly values you?</a:t>
            </a:r>
          </a:p>
          <a:p>
            <a:r>
              <a:rPr lang="en-US" dirty="0" smtClean="0"/>
              <a:t>And this is where the benefits of gratitude really take off. Going back to the initial steps in this cycle, we remember that a grateful partner is a partner who will think and act in ways that help him hold onto the relationship. So now, both partners are focused on maintaining the relationship. In this way, that first moment of gratitude can spark an ongoing cycle of gratitude and generosity</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unset-2225387_640-e1520772841942.jpg"/>
          <p:cNvPicPr>
            <a:picLocks noGrp="1" noChangeAspect="1"/>
          </p:cNvPicPr>
          <p:nvPr>
            <p:ph idx="1"/>
          </p:nvPr>
        </p:nvPicPr>
        <p:blipFill>
          <a:blip r:embed="rId2"/>
          <a:stretch>
            <a:fillRect/>
          </a:stretch>
        </p:blipFill>
        <p:spPr>
          <a:xfrm>
            <a:off x="1645920" y="2557463"/>
            <a:ext cx="8503920" cy="331787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369" y="759854"/>
            <a:ext cx="10058400" cy="5632311"/>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Cultural Differences Shape Your </a:t>
            </a:r>
            <a:r>
              <a:rPr lang="en-US" sz="2400" b="1" dirty="0" smtClean="0">
                <a:latin typeface="Times New Roman" panose="02020603050405020304" pitchFamily="18" charset="0"/>
                <a:cs typeface="Times New Roman" panose="02020603050405020304" pitchFamily="18" charset="0"/>
              </a:rPr>
              <a:t>Gratitude</a:t>
            </a:r>
          </a:p>
          <a:p>
            <a:pPr algn="ct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t>
            </a:r>
            <a:r>
              <a:rPr lang="en-US" sz="2400" dirty="0" smtClean="0">
                <a:latin typeface="Times New Roman" panose="02020603050405020304" pitchFamily="18" charset="0"/>
                <a:cs typeface="Times New Roman" panose="02020603050405020304" pitchFamily="18" charset="0"/>
              </a:rPr>
              <a:t>hy don’t we all express gratitude in the same way?</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Cultural values, language, parenting practices, and education each play a role.</a:t>
            </a:r>
          </a:p>
          <a:p>
            <a:pPr algn="just"/>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First understand gratitude types.</a:t>
            </a:r>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	                    Verbal </a:t>
            </a:r>
            <a:r>
              <a:rPr lang="en-US" sz="2400" b="1" dirty="0">
                <a:latin typeface="Times New Roman" panose="02020603050405020304" pitchFamily="18" charset="0"/>
                <a:cs typeface="Times New Roman" panose="02020603050405020304" pitchFamily="18" charset="0"/>
              </a:rPr>
              <a:t>gratitude: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Saying </a:t>
            </a:r>
            <a:r>
              <a:rPr lang="en-US" sz="2400" dirty="0">
                <a:latin typeface="Times New Roman" panose="02020603050405020304" pitchFamily="18" charset="0"/>
                <a:cs typeface="Times New Roman" panose="02020603050405020304" pitchFamily="18" charset="0"/>
              </a:rPr>
              <a:t>thank you in some way.</a:t>
            </a:r>
          </a:p>
          <a:p>
            <a:pPr marL="342900" indent="-342900" algn="just">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	                  Concrete </a:t>
            </a:r>
            <a:r>
              <a:rPr lang="en-US" sz="2400" b="1" dirty="0">
                <a:latin typeface="Times New Roman" panose="02020603050405020304" pitchFamily="18" charset="0"/>
                <a:cs typeface="Times New Roman" panose="02020603050405020304" pitchFamily="18" charset="0"/>
              </a:rPr>
              <a:t>gratitude: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Reciprocating </a:t>
            </a:r>
            <a:r>
              <a:rPr lang="en-US" sz="2400" dirty="0">
                <a:latin typeface="Times New Roman" panose="02020603050405020304" pitchFamily="18" charset="0"/>
                <a:cs typeface="Times New Roman" panose="02020603050405020304" pitchFamily="18" charset="0"/>
              </a:rPr>
              <a:t>with something the child likes, such as offering the </a:t>
            </a:r>
            <a:r>
              <a:rPr lang="en-US" sz="2400" dirty="0" smtClean="0">
                <a:latin typeface="Times New Roman" panose="02020603050405020304" pitchFamily="18" charset="0"/>
                <a:cs typeface="Times New Roman" panose="02020603050405020304" pitchFamily="18" charset="0"/>
              </a:rPr>
              <a:t>	person </a:t>
            </a:r>
            <a:r>
              <a:rPr lang="en-US" sz="2400" dirty="0">
                <a:latin typeface="Times New Roman" panose="02020603050405020304" pitchFamily="18" charset="0"/>
                <a:cs typeface="Times New Roman" panose="02020603050405020304" pitchFamily="18" charset="0"/>
              </a:rPr>
              <a:t>some candy or a toy.</a:t>
            </a:r>
          </a:p>
          <a:p>
            <a:pPr marL="342900" indent="-342900" algn="just">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	                 Connective </a:t>
            </a:r>
            <a:r>
              <a:rPr lang="en-US" sz="2400" b="1" dirty="0">
                <a:latin typeface="Times New Roman" panose="02020603050405020304" pitchFamily="18" charset="0"/>
                <a:cs typeface="Times New Roman" panose="02020603050405020304" pitchFamily="18" charset="0"/>
              </a:rPr>
              <a:t>gratitude: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Reciprocating </a:t>
            </a:r>
            <a:r>
              <a:rPr lang="en-US" sz="2400" dirty="0">
                <a:latin typeface="Times New Roman" panose="02020603050405020304" pitchFamily="18" charset="0"/>
                <a:cs typeface="Times New Roman" panose="02020603050405020304" pitchFamily="18" charset="0"/>
              </a:rPr>
              <a:t>with something the wish-granter would like, such </a:t>
            </a:r>
            <a:r>
              <a:rPr lang="en-US" sz="2400" dirty="0" smtClean="0">
                <a:latin typeface="Times New Roman" panose="02020603050405020304" pitchFamily="18" charset="0"/>
                <a:cs typeface="Times New Roman" panose="02020603050405020304" pitchFamily="18" charset="0"/>
              </a:rPr>
              <a:t>	as </a:t>
            </a:r>
            <a:r>
              <a:rPr lang="en-US" sz="2400" dirty="0">
                <a:latin typeface="Times New Roman" panose="02020603050405020304" pitchFamily="18" charset="0"/>
                <a:cs typeface="Times New Roman" panose="02020603050405020304" pitchFamily="18" charset="0"/>
              </a:rPr>
              <a:t>friendship or </a:t>
            </a:r>
            <a:r>
              <a:rPr lang="en-US" sz="2400" dirty="0" smtClean="0">
                <a:latin typeface="Times New Roman" panose="02020603050405020304" pitchFamily="18" charset="0"/>
                <a:cs typeface="Times New Roman" panose="02020603050405020304" pitchFamily="18" charset="0"/>
              </a:rPr>
              <a:t>help.</a:t>
            </a:r>
          </a:p>
          <a:p>
            <a:pPr algn="just"/>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0039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7380" y="1229845"/>
            <a:ext cx="10260993" cy="5016758"/>
          </a:xfrm>
          <a:prstGeom prst="rect">
            <a:avLst/>
          </a:prstGeom>
        </p:spPr>
        <p:txBody>
          <a:bodyPr wrap="square">
            <a:spAutoFit/>
          </a:bodyPr>
          <a:lstStyle/>
          <a:p>
            <a:pPr marL="342900" indent="-342900" algn="just">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China and South Korea</a:t>
            </a:r>
            <a:r>
              <a:rPr lang="en-US" sz="2000" dirty="0" smtClean="0">
                <a:latin typeface="Times New Roman" panose="02020603050405020304" pitchFamily="18" charset="0"/>
                <a:cs typeface="Times New Roman" panose="02020603050405020304" pitchFamily="18" charset="0"/>
              </a:rPr>
              <a:t> tended to favor connective gratitude.</a:t>
            </a:r>
          </a:p>
          <a:p>
            <a:pPr algn="just"/>
            <a:r>
              <a:rPr lang="en-US" sz="20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United States</a:t>
            </a:r>
            <a:r>
              <a:rPr lang="en-US" sz="2000" dirty="0" smtClean="0">
                <a:latin typeface="Times New Roman" panose="02020603050405020304" pitchFamily="18" charset="0"/>
                <a:cs typeface="Times New Roman" panose="02020603050405020304" pitchFamily="18" charset="0"/>
              </a:rPr>
              <a:t> leaned toward concrete gratitude.</a:t>
            </a:r>
          </a:p>
          <a:p>
            <a:pPr algn="just"/>
            <a:r>
              <a:rPr lang="en-US" sz="2000" dirty="0" smtClean="0">
                <a:latin typeface="Times New Roman" panose="02020603050405020304" pitchFamily="18" charset="0"/>
                <a:cs typeface="Times New Roman" panose="02020603050405020304" pitchFamily="18" charset="0"/>
              </a:rPr>
              <a:t>	Children in </a:t>
            </a:r>
            <a:r>
              <a:rPr lang="en-US" sz="2000" b="1" dirty="0" smtClean="0">
                <a:latin typeface="Times New Roman" panose="02020603050405020304" pitchFamily="18" charset="0"/>
                <a:cs typeface="Times New Roman" panose="02020603050405020304" pitchFamily="18" charset="0"/>
              </a:rPr>
              <a:t>Guatemala</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where it’s common to say “Thanks be to God” in everyday speech (were particularly partial 	to verbal gratitude).</a:t>
            </a:r>
          </a:p>
          <a:p>
            <a:pPr algn="just"/>
            <a:r>
              <a:rPr lang="en-US" sz="20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Americans</a:t>
            </a:r>
            <a:r>
              <a:rPr lang="en-US" sz="2000" dirty="0" smtClean="0">
                <a:latin typeface="Times New Roman" panose="02020603050405020304" pitchFamily="18" charset="0"/>
                <a:cs typeface="Times New Roman" panose="02020603050405020304" pitchFamily="18" charset="0"/>
              </a:rPr>
              <a:t> were more likely than the Iranians to simply say thank you.</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Americans (and Italians, too) are inveterate </a:t>
            </a:r>
            <a:r>
              <a:rPr lang="en-US" sz="2000" dirty="0" err="1" smtClean="0">
                <a:latin typeface="Times New Roman" panose="02020603050405020304" pitchFamily="18" charset="0"/>
                <a:cs typeface="Times New Roman" panose="02020603050405020304" pitchFamily="18" charset="0"/>
              </a:rPr>
              <a:t>thankers</a:t>
            </a:r>
            <a:r>
              <a:rPr lang="en-US" sz="2000" dirty="0" smtClean="0">
                <a:latin typeface="Times New Roman" panose="02020603050405020304" pitchFamily="18" charset="0"/>
                <a:cs typeface="Times New Roman" panose="02020603050405020304" pitchFamily="18" charset="0"/>
              </a:rPr>
              <a:t>, expressing gratitude in many everyday situations when people from other cultures simply do not.</a:t>
            </a:r>
          </a:p>
          <a:p>
            <a:pPr algn="just"/>
            <a:r>
              <a:rPr lang="en-US" sz="20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 </a:t>
            </a:r>
            <a:r>
              <a:rPr lang="en-US" sz="2000" b="1" dirty="0" smtClean="0">
                <a:latin typeface="Times New Roman" panose="02020603050405020304" pitchFamily="18" charset="0"/>
                <a:cs typeface="Times New Roman" panose="02020603050405020304" pitchFamily="18" charset="0"/>
              </a:rPr>
              <a:t>Pakistan </a:t>
            </a:r>
            <a:r>
              <a:rPr lang="en-US" sz="2000" dirty="0" smtClean="0">
                <a:latin typeface="Times New Roman" panose="02020603050405020304" pitchFamily="18" charset="0"/>
                <a:cs typeface="Times New Roman" panose="02020603050405020304" pitchFamily="18" charset="0"/>
              </a:rPr>
              <a:t>being a Muslim “The Quran mentions gratitude and thankfulness as one of the major attributes of the faithful”. Mostly Pakistani shows verbal gratitude. </a:t>
            </a:r>
          </a:p>
          <a:p>
            <a:pPr algn="just"/>
            <a:r>
              <a:rPr lang="en-US" sz="20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 </a:t>
            </a:r>
            <a:r>
              <a:rPr lang="en-US" sz="2000" b="1" dirty="0" smtClean="0">
                <a:latin typeface="Times New Roman" panose="02020603050405020304" pitchFamily="18" charset="0"/>
                <a:cs typeface="Times New Roman" panose="02020603050405020304" pitchFamily="18" charset="0"/>
              </a:rPr>
              <a:t>India</a:t>
            </a:r>
            <a:r>
              <a:rPr lang="en-US" sz="2000" dirty="0" smtClean="0">
                <a:latin typeface="Times New Roman" panose="02020603050405020304" pitchFamily="18" charset="0"/>
                <a:cs typeface="Times New Roman" panose="02020603050405020304" pitchFamily="18" charset="0"/>
              </a:rPr>
              <a:t>, according to their religion they show gratitude with closes hands. That is sign of gratitude.</a:t>
            </a:r>
          </a:p>
          <a:p>
            <a:pPr algn="just"/>
            <a:r>
              <a:rPr lang="en-US" sz="20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73644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greatergood.berkeley.edu/images/made/images/uploads/How_cultural_differences_shape_your_gratitude_300_198_int_c1-1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94" y="579550"/>
            <a:ext cx="9105362" cy="555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11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Merci derives from the Latin word </a:t>
            </a:r>
            <a:r>
              <a:rPr lang="en-US" i="1" dirty="0" err="1"/>
              <a:t>mercēs</a:t>
            </a:r>
            <a:r>
              <a:rPr lang="en-US" dirty="0"/>
              <a:t>, which translates to “wages, fee, or price.” However, the modern use of </a:t>
            </a:r>
            <a:r>
              <a:rPr lang="en-US" i="1" dirty="0"/>
              <a:t>merci</a:t>
            </a:r>
            <a:r>
              <a:rPr lang="en-US" dirty="0"/>
              <a:t> comes from the Old French meaning of the word </a:t>
            </a:r>
            <a:r>
              <a:rPr lang="en-US" i="1" dirty="0" err="1"/>
              <a:t>mercit</a:t>
            </a:r>
            <a:r>
              <a:rPr lang="en-US" dirty="0"/>
              <a:t> which means “reward, gift, kindness, grace, and </a:t>
            </a:r>
            <a:r>
              <a:rPr lang="en-US" dirty="0" smtClean="0"/>
              <a:t>pity</a:t>
            </a:r>
          </a:p>
          <a:p>
            <a:r>
              <a:rPr lang="en-US" dirty="0" smtClean="0"/>
              <a:t>In </a:t>
            </a:r>
            <a:r>
              <a:rPr lang="en-US" dirty="0"/>
              <a:t>Spanish, the word </a:t>
            </a:r>
            <a:r>
              <a:rPr lang="en-US" i="1" dirty="0"/>
              <a:t>gracias</a:t>
            </a:r>
            <a:r>
              <a:rPr lang="en-US" dirty="0"/>
              <a:t> means “thank you” and derives from the Latin phrase, </a:t>
            </a:r>
            <a:r>
              <a:rPr lang="en-US" i="1" dirty="0" err="1">
                <a:hlinkClick r:id="rId2"/>
              </a:rPr>
              <a:t>gratias</a:t>
            </a:r>
            <a:r>
              <a:rPr lang="en-US" i="1" dirty="0">
                <a:hlinkClick r:id="rId2"/>
              </a:rPr>
              <a:t> </a:t>
            </a:r>
            <a:r>
              <a:rPr lang="en-US" i="1" dirty="0" err="1">
                <a:hlinkClick r:id="rId2"/>
              </a:rPr>
              <a:t>agere</a:t>
            </a:r>
            <a:r>
              <a:rPr lang="en-US" dirty="0"/>
              <a:t>, which means “to express thanks.” In Italian, </a:t>
            </a:r>
            <a:r>
              <a:rPr lang="en-US" i="1" dirty="0"/>
              <a:t>grazie</a:t>
            </a:r>
            <a:r>
              <a:rPr lang="en-US" dirty="0"/>
              <a:t> is used to say “thank you” and it also derives from </a:t>
            </a:r>
            <a:r>
              <a:rPr lang="en-US" i="1" dirty="0" err="1"/>
              <a:t>gratias</a:t>
            </a:r>
            <a:r>
              <a:rPr lang="en-US" i="1" dirty="0"/>
              <a:t> </a:t>
            </a:r>
            <a:r>
              <a:rPr lang="en-US" i="1" dirty="0" err="1"/>
              <a:t>agere</a:t>
            </a:r>
            <a:r>
              <a:rPr lang="en-US" dirty="0"/>
              <a:t>.</a:t>
            </a:r>
          </a:p>
        </p:txBody>
      </p:sp>
      <p:sp>
        <p:nvSpPr>
          <p:cNvPr id="4" name="Rectangle 3"/>
          <p:cNvSpPr/>
          <p:nvPr/>
        </p:nvSpPr>
        <p:spPr>
          <a:xfrm>
            <a:off x="1649371" y="1637603"/>
            <a:ext cx="768159" cy="369332"/>
          </a:xfrm>
          <a:prstGeom prst="rect">
            <a:avLst/>
          </a:prstGeom>
        </p:spPr>
        <p:txBody>
          <a:bodyPr wrap="none">
            <a:spAutoFit/>
          </a:bodyPr>
          <a:lstStyle/>
          <a:p>
            <a:r>
              <a:rPr lang="en-US" dirty="0"/>
              <a:t>Origin</a:t>
            </a:r>
          </a:p>
        </p:txBody>
      </p:sp>
    </p:spTree>
    <p:extLst>
      <p:ext uri="{BB962C8B-B14F-4D97-AF65-F5344CB8AC3E}">
        <p14:creationId xmlns:p14="http://schemas.microsoft.com/office/powerpoint/2010/main" val="420341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Actually Thank You Means !</a:t>
            </a:r>
            <a:endParaRPr lang="en-US" dirty="0"/>
          </a:p>
        </p:txBody>
      </p:sp>
      <p:sp>
        <p:nvSpPr>
          <p:cNvPr id="3" name="Content Placeholder 2"/>
          <p:cNvSpPr>
            <a:spLocks noGrp="1"/>
          </p:cNvSpPr>
          <p:nvPr>
            <p:ph idx="1"/>
          </p:nvPr>
        </p:nvSpPr>
        <p:spPr/>
        <p:txBody>
          <a:bodyPr/>
          <a:lstStyle/>
          <a:p>
            <a:endParaRPr lang="en-US" b="1" dirty="0" smtClean="0"/>
          </a:p>
          <a:p>
            <a:r>
              <a:rPr lang="en-US" b="1" dirty="0" smtClean="0"/>
              <a:t>Word used </a:t>
            </a:r>
            <a:r>
              <a:rPr lang="en-US" b="1" dirty="0"/>
              <a:t>to </a:t>
            </a:r>
            <a:r>
              <a:rPr lang="en-US" b="1" dirty="0">
                <a:hlinkClick r:id="rId2" tooltip="tell"/>
              </a:rPr>
              <a:t>tell</a:t>
            </a:r>
            <a:r>
              <a:rPr lang="en-US" b="1" dirty="0"/>
              <a:t> someone that you are </a:t>
            </a:r>
            <a:r>
              <a:rPr lang="en-US" b="1" dirty="0">
                <a:hlinkClick r:id="rId3" tooltip="grateful"/>
              </a:rPr>
              <a:t>grateful</a:t>
            </a:r>
            <a:r>
              <a:rPr lang="en-US" b="1" dirty="0"/>
              <a:t> because they have given you something or done something for </a:t>
            </a:r>
            <a:r>
              <a:rPr lang="en-US" b="1" dirty="0" smtClean="0"/>
              <a:t>you.</a:t>
            </a:r>
          </a:p>
          <a:p>
            <a:endParaRPr lang="en-US" b="1" dirty="0" smtClean="0"/>
          </a:p>
          <a:p>
            <a:r>
              <a:rPr lang="en-US" b="1" dirty="0" smtClean="0"/>
              <a:t>said </a:t>
            </a:r>
            <a:r>
              <a:rPr lang="en-US" b="1" dirty="0"/>
              <a:t>to </a:t>
            </a:r>
            <a:r>
              <a:rPr lang="en-US" b="1" dirty="0">
                <a:hlinkClick r:id="rId4" tooltip="politely"/>
              </a:rPr>
              <a:t>politely</a:t>
            </a:r>
            <a:r>
              <a:rPr lang="en-US" b="1" dirty="0"/>
              <a:t> </a:t>
            </a:r>
            <a:r>
              <a:rPr lang="en-US" b="1" dirty="0">
                <a:hlinkClick r:id="rId5" tooltip="accept"/>
              </a:rPr>
              <a:t>accept</a:t>
            </a:r>
            <a:r>
              <a:rPr lang="en-US" b="1" dirty="0"/>
              <a:t> or </a:t>
            </a:r>
            <a:r>
              <a:rPr lang="en-US" b="1" dirty="0">
                <a:hlinkClick r:id="rId6" tooltip="refuse"/>
              </a:rPr>
              <a:t>refuse</a:t>
            </a:r>
            <a:r>
              <a:rPr lang="en-US" b="1" dirty="0"/>
              <a:t> something that has been </a:t>
            </a:r>
            <a:r>
              <a:rPr lang="en-US" b="1" dirty="0">
                <a:hlinkClick r:id="rId7" tooltip="offered"/>
              </a:rPr>
              <a:t>offered</a:t>
            </a:r>
            <a:r>
              <a:rPr lang="en-US" b="1" dirty="0"/>
              <a:t> to you</a:t>
            </a:r>
            <a:endParaRPr lang="en-US" dirty="0"/>
          </a:p>
        </p:txBody>
      </p:sp>
    </p:spTree>
    <p:extLst>
      <p:ext uri="{BB962C8B-B14F-4D97-AF65-F5344CB8AC3E}">
        <p14:creationId xmlns:p14="http://schemas.microsoft.com/office/powerpoint/2010/main" val="304528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Gratitude </a:t>
            </a:r>
            <a:endParaRPr lang="en-US" dirty="0"/>
          </a:p>
        </p:txBody>
      </p:sp>
      <p:sp>
        <p:nvSpPr>
          <p:cNvPr id="3" name="Content Placeholder 2"/>
          <p:cNvSpPr>
            <a:spLocks noGrp="1"/>
          </p:cNvSpPr>
          <p:nvPr>
            <p:ph idx="1"/>
          </p:nvPr>
        </p:nvSpPr>
        <p:spPr/>
        <p:txBody>
          <a:bodyPr>
            <a:normAutofit fontScale="92500" lnSpcReduction="10000"/>
          </a:bodyPr>
          <a:lstStyle/>
          <a:p>
            <a:endParaRPr lang="en-US" b="1" dirty="0" smtClean="0"/>
          </a:p>
          <a:p>
            <a:r>
              <a:rPr lang="en-US" b="1" dirty="0" smtClean="0"/>
              <a:t>Verbal </a:t>
            </a:r>
            <a:r>
              <a:rPr lang="en-US" b="1" dirty="0"/>
              <a:t>gratitude:</a:t>
            </a:r>
            <a:r>
              <a:rPr lang="en-US" dirty="0"/>
              <a:t> Saying thank you in some way.</a:t>
            </a:r>
          </a:p>
          <a:p>
            <a:endParaRPr lang="en-US" b="1" dirty="0" smtClean="0"/>
          </a:p>
          <a:p>
            <a:r>
              <a:rPr lang="en-US" b="1" dirty="0" smtClean="0"/>
              <a:t>Concrete </a:t>
            </a:r>
            <a:r>
              <a:rPr lang="en-US" b="1" dirty="0"/>
              <a:t>gratitude:</a:t>
            </a:r>
            <a:r>
              <a:rPr lang="en-US" dirty="0"/>
              <a:t> Reciprocating with something the child likes, such as offering the person some candy or a toy.</a:t>
            </a:r>
          </a:p>
          <a:p>
            <a:endParaRPr lang="en-US" b="1" dirty="0" smtClean="0"/>
          </a:p>
          <a:p>
            <a:r>
              <a:rPr lang="en-US" b="1" dirty="0" smtClean="0"/>
              <a:t>Connective </a:t>
            </a:r>
            <a:r>
              <a:rPr lang="en-US" b="1" dirty="0"/>
              <a:t>gratitude:</a:t>
            </a:r>
            <a:r>
              <a:rPr lang="en-US" dirty="0"/>
              <a:t> Reciprocating with something the wish-granter would like, such as friendship or help</a:t>
            </a:r>
            <a:r>
              <a:rPr lang="en-US" dirty="0" smtClean="0"/>
              <a:t>.</a:t>
            </a:r>
            <a:endParaRPr lang="en-US" dirty="0"/>
          </a:p>
        </p:txBody>
      </p:sp>
    </p:spTree>
    <p:extLst>
      <p:ext uri="{BB962C8B-B14F-4D97-AF65-F5344CB8AC3E}">
        <p14:creationId xmlns:p14="http://schemas.microsoft.com/office/powerpoint/2010/main" val="49520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Gratitude across cultures</a:t>
            </a:r>
            <a:endParaRPr lang="en-US" dirty="0"/>
          </a:p>
        </p:txBody>
      </p:sp>
      <p:sp>
        <p:nvSpPr>
          <p:cNvPr id="3" name="Content Placeholder 2"/>
          <p:cNvSpPr>
            <a:spLocks noGrp="1"/>
          </p:cNvSpPr>
          <p:nvPr>
            <p:ph idx="1"/>
          </p:nvPr>
        </p:nvSpPr>
        <p:spPr/>
        <p:txBody>
          <a:bodyPr/>
          <a:lstStyle/>
          <a:p>
            <a:endParaRPr lang="en-US" dirty="0" smtClean="0"/>
          </a:p>
          <a:p>
            <a:r>
              <a:rPr lang="en-US" dirty="0" smtClean="0"/>
              <a:t>Despite </a:t>
            </a:r>
            <a:r>
              <a:rPr lang="en-US" dirty="0"/>
              <a:t>these age-related similarities, there were still differences between countries. Overall, children in China and South Korea tended to favor connective gratitude, while kids in the United States leaned toward concrete gratitude. Children in Guatemala—where it’s common to say “Thanks be to God” in everyday speech—were particularly partial to verbal gratitude</a:t>
            </a:r>
          </a:p>
        </p:txBody>
      </p:sp>
    </p:spTree>
    <p:extLst>
      <p:ext uri="{BB962C8B-B14F-4D97-AF65-F5344CB8AC3E}">
        <p14:creationId xmlns:p14="http://schemas.microsoft.com/office/powerpoint/2010/main" val="4199622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cultures shape our gratitude</a:t>
            </a:r>
            <a:endParaRPr lang="en-US" dirty="0"/>
          </a:p>
        </p:txBody>
      </p:sp>
      <p:sp>
        <p:nvSpPr>
          <p:cNvPr id="3" name="Content Placeholder 2"/>
          <p:cNvSpPr>
            <a:spLocks noGrp="1"/>
          </p:cNvSpPr>
          <p:nvPr>
            <p:ph idx="1"/>
          </p:nvPr>
        </p:nvSpPr>
        <p:spPr/>
        <p:txBody>
          <a:bodyPr/>
          <a:lstStyle/>
          <a:p>
            <a:endParaRPr lang="en-US" dirty="0" smtClean="0"/>
          </a:p>
          <a:p>
            <a:r>
              <a:rPr lang="en-US" dirty="0" smtClean="0"/>
              <a:t>Theoretically</a:t>
            </a:r>
            <a:r>
              <a:rPr lang="en-US" dirty="0"/>
              <a:t>, these autonomous-related societies would be the ones that are most supportive of authentic gratitude, since people would want to strengthen their relationships but would do so freely rather than out of a sense of obligation. True gratitude, after all, is not the polite thank you uttered to avoid seeming rude but a genuine wish to pay back the undeserved blessings you receive.</a:t>
            </a:r>
          </a:p>
        </p:txBody>
      </p:sp>
    </p:spTree>
    <p:extLst>
      <p:ext uri="{BB962C8B-B14F-4D97-AF65-F5344CB8AC3E}">
        <p14:creationId xmlns:p14="http://schemas.microsoft.com/office/powerpoint/2010/main" val="46977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Why don’t Asian and Asian American participants see the same benefit from this practice</a:t>
            </a:r>
          </a:p>
        </p:txBody>
      </p:sp>
      <p:sp>
        <p:nvSpPr>
          <p:cNvPr id="3" name="Content Placeholder 2"/>
          <p:cNvSpPr>
            <a:spLocks noGrp="1"/>
          </p:cNvSpPr>
          <p:nvPr>
            <p:ph idx="1"/>
          </p:nvPr>
        </p:nvSpPr>
        <p:spPr/>
        <p:txBody>
          <a:bodyPr/>
          <a:lstStyle/>
          <a:p>
            <a:r>
              <a:rPr lang="en-US" dirty="0"/>
              <a:t>Expressing appreciation for other people’s help may generate more mixed emotions for them, like </a:t>
            </a:r>
            <a:r>
              <a:rPr lang="en-US" dirty="0">
                <a:hlinkClick r:id="rId2"/>
              </a:rPr>
              <a:t>indebtedness</a:t>
            </a:r>
            <a:r>
              <a:rPr lang="en-US" dirty="0"/>
              <a:t>, </a:t>
            </a:r>
            <a:r>
              <a:rPr lang="en-US" dirty="0">
                <a:hlinkClick r:id="rId3"/>
              </a:rPr>
              <a:t>guilt</a:t>
            </a:r>
            <a:r>
              <a:rPr lang="en-US" dirty="0"/>
              <a:t>, and </a:t>
            </a:r>
            <a:r>
              <a:rPr lang="en-US" dirty="0">
                <a:hlinkClick r:id="rId4"/>
              </a:rPr>
              <a:t>regret</a:t>
            </a:r>
            <a:r>
              <a:rPr lang="en-US" dirty="0"/>
              <a:t>. In a recent </a:t>
            </a:r>
            <a:r>
              <a:rPr lang="en-US" dirty="0">
                <a:hlinkClick r:id="rId5"/>
              </a:rPr>
              <a:t>study</a:t>
            </a:r>
            <a:r>
              <a:rPr lang="en-US" dirty="0"/>
              <a:t> led by </a:t>
            </a:r>
            <a:r>
              <a:rPr lang="en-US" dirty="0" err="1"/>
              <a:t>Liudmila</a:t>
            </a:r>
            <a:r>
              <a:rPr lang="en-US" dirty="0"/>
              <a:t> </a:t>
            </a:r>
            <a:r>
              <a:rPr lang="en-US" dirty="0" err="1"/>
              <a:t>Titova</a:t>
            </a:r>
            <a:r>
              <a:rPr lang="en-US" dirty="0"/>
              <a:t>, for example, Indians who wrote about their gratitude did feel more positive emotions, but they also felt more guilt and sadness—feelings absent in Anglo Americans. The guilt they carried was mirrored in their writings, which more often talked about feeling in debt. For example, one person wrote, “[The] only thing which always pulls me down is that I could have given some gift as a token of gratitude.”</a:t>
            </a:r>
          </a:p>
        </p:txBody>
      </p:sp>
    </p:spTree>
    <p:extLst>
      <p:ext uri="{BB962C8B-B14F-4D97-AF65-F5344CB8AC3E}">
        <p14:creationId xmlns:p14="http://schemas.microsoft.com/office/powerpoint/2010/main" val="27725894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TotalTime>
  <Words>1430</Words>
  <Application>Microsoft Office PowerPoint</Application>
  <PresentationFormat>Custom</PresentationFormat>
  <Paragraphs>138</Paragraphs>
  <Slides>39</Slides>
  <Notes>1</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Organic</vt:lpstr>
      <vt:lpstr>Ion</vt:lpstr>
      <vt:lpstr>Gratitude  and  Happiness</vt:lpstr>
      <vt:lpstr>How did English speakers get the phrase “thank you</vt:lpstr>
      <vt:lpstr>Origin</vt:lpstr>
      <vt:lpstr>PowerPoint Presentation</vt:lpstr>
      <vt:lpstr>What Actually Thank You Means !</vt:lpstr>
      <vt:lpstr>Types Of Gratitude </vt:lpstr>
      <vt:lpstr>Gratitude across cultures</vt:lpstr>
      <vt:lpstr>How cultures shape our gratitude</vt:lpstr>
      <vt:lpstr>Why don’t Asian and Asian American participants see the same benefit from this practice</vt:lpstr>
      <vt:lpstr>Social and psychological effect of saying Thank you</vt:lpstr>
      <vt:lpstr>Social effect</vt:lpstr>
      <vt:lpstr>                Feelings of gratitude and generosity are helpful in solidifying our relationships with people we care about, and benefit to the one giving as well as the one on the receiving end.  </vt:lpstr>
      <vt:lpstr>Moments of gratitude can act as “booster shots” for even healthy relationships, using the metaphor to argue that, just as vaccines provide a periodic boost toward one’s immune system functioning, appearing grateful towards one’s partner can act as a boost to maintaining a healthy relationship </vt:lpstr>
      <vt:lpstr>Psychological effect</vt:lpstr>
      <vt:lpstr>PowerPoint Presentation</vt:lpstr>
      <vt:lpstr>Neurological Pathway of Experiencing and Expressing Gratitude</vt:lpstr>
      <vt:lpstr>A handful of neuroimaging studies have shed light on brain areas that are likely involved in experiencing and expressing gratitude, which leads towards a person’s happiness.   Brain areas that are activated while experiencing gratitude involves;  1- Activation of  mesolimbic and basal forebrain 2- More activity in medial prefrontal cortex 3- Activity increases in anterior cingulate cortex 4- Activity increases in dorsomedial and ventromedial areas of brain  5- More gray matter in right temporal lobe </vt:lpstr>
      <vt:lpstr>Brain areas that go for more work while expressing gratitude involves;  1- Increased response of ventromedial prefontal cortex 2- More activity in pareital and lateral prefrontal cortex 3- Increased activity in pregenual cingulate cortex 4- Increased neural hallmarks of altruistic brain 5- Practicing gratitude may increase brain activity related to predicting how our actions affect other people.        Because;                 Experiencing and expressing gratitude is not just emotional,  rather it’s a cognitive process. </vt:lpstr>
      <vt:lpstr>Researches suggest that experiencing and expressing gratitude leads to one’s happiness and satisfaction. fMRI studies shows increased activity of amaygdala ( the emotion center of brain) during gratitude experience, expression and happiness. </vt:lpstr>
      <vt:lpstr>PowerPoint Presentation</vt:lpstr>
      <vt:lpstr>    Islam on Gratitude and Happiness </vt:lpstr>
      <vt:lpstr>PowerPoint Presentation</vt:lpstr>
      <vt:lpstr>PowerPoint Presentation</vt:lpstr>
      <vt:lpstr>PowerPoint Presentation</vt:lpstr>
      <vt:lpstr>PowerPoint Presentation</vt:lpstr>
      <vt:lpstr>                     Ways to show gratitude </vt:lpstr>
      <vt:lpstr>PowerPoint Presentation</vt:lpstr>
      <vt:lpstr>PowerPoint Presentation</vt:lpstr>
      <vt:lpstr>PowerPoint Presentation</vt:lpstr>
      <vt:lpstr>Effect Of Gratitude On RelaTionsHips</vt:lpstr>
      <vt:lpstr>PowerPoint Presentation</vt:lpstr>
      <vt:lpstr> Step One: Feel more grateful –&gt; Want to hold onto your relationship </vt:lpstr>
      <vt:lpstr>  Step Two: Feel more grateful –&gt; Work to keep your relationship  </vt:lpstr>
      <vt:lpstr> Step Three: Work to keep relationship –&gt; Partner feels appreciated </vt:lpstr>
      <vt:lpstr> Step Four: Partner feels appreciated –&gt; Partner more grateful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English speakers get the phrase “thank you</dc:title>
  <dc:creator>asmairfan237@gmail.com</dc:creator>
  <cp:lastModifiedBy>ANUM YOUSAF</cp:lastModifiedBy>
  <cp:revision>14</cp:revision>
  <dcterms:created xsi:type="dcterms:W3CDTF">2020-04-07T04:10:05Z</dcterms:created>
  <dcterms:modified xsi:type="dcterms:W3CDTF">2020-05-03T10:38:16Z</dcterms:modified>
</cp:coreProperties>
</file>