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C9079EB-846B-42DE-B889-BC8080A6AAE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1494532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9079EB-846B-42DE-B889-BC8080A6AAE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316501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9079EB-846B-42DE-B889-BC8080A6AAE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3555100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C9079EB-846B-42DE-B889-BC8080A6AAE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4201753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9079EB-846B-42DE-B889-BC8080A6AAED}"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1059643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C9079EB-846B-42DE-B889-BC8080A6AAED}"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3693977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C9079EB-846B-42DE-B889-BC8080A6AAED}"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2188690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9079EB-846B-42DE-B889-BC8080A6AAED}"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78629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9079EB-846B-42DE-B889-BC8080A6AAED}"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185176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9079EB-846B-42DE-B889-BC8080A6AAED}"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146008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9079EB-846B-42DE-B889-BC8080A6AAED}"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8A597-985F-4553-8F5B-63F8350BEADF}" type="slidenum">
              <a:rPr lang="en-US" smtClean="0"/>
              <a:t>‹#›</a:t>
            </a:fld>
            <a:endParaRPr lang="en-US"/>
          </a:p>
        </p:txBody>
      </p:sp>
    </p:spTree>
    <p:extLst>
      <p:ext uri="{BB962C8B-B14F-4D97-AF65-F5344CB8AC3E}">
        <p14:creationId xmlns:p14="http://schemas.microsoft.com/office/powerpoint/2010/main" val="3709729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9079EB-846B-42DE-B889-BC8080A6AAED}" type="datetimeFigureOut">
              <a:rPr lang="en-US" smtClean="0"/>
              <a:t>5/4/2020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8A597-985F-4553-8F5B-63F8350BEADF}" type="slidenum">
              <a:rPr lang="en-US" smtClean="0"/>
              <a:t>‹#›</a:t>
            </a:fld>
            <a:endParaRPr lang="en-US"/>
          </a:p>
        </p:txBody>
      </p:sp>
    </p:spTree>
    <p:extLst>
      <p:ext uri="{BB962C8B-B14F-4D97-AF65-F5344CB8AC3E}">
        <p14:creationId xmlns:p14="http://schemas.microsoft.com/office/powerpoint/2010/main" val="190280114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4914106"/>
          </a:xfrm>
        </p:spPr>
        <p:txBody>
          <a:bodyPr>
            <a:normAutofit/>
          </a:bodyPr>
          <a:lstStyle/>
          <a:p>
            <a:pPr algn="ctr"/>
            <a:r>
              <a:rPr lang="en-US" sz="4800" dirty="0" smtClean="0">
                <a:latin typeface="Times New Roman" panose="02020603050405020304" pitchFamily="18" charset="0"/>
                <a:cs typeface="Times New Roman" panose="02020603050405020304" pitchFamily="18" charset="0"/>
              </a:rPr>
              <a:t>Operant Conditioning</a:t>
            </a:r>
            <a:r>
              <a:rPr lang="en-US" sz="4800" smtClean="0">
                <a:latin typeface="Times New Roman" panose="02020603050405020304" pitchFamily="18" charset="0"/>
                <a:cs typeface="Times New Roman" panose="02020603050405020304" pitchFamily="18" charset="0"/>
              </a:rPr>
              <a:t/>
            </a:r>
            <a:br>
              <a:rPr lang="en-US" sz="4800" smtClean="0">
                <a:latin typeface="Times New Roman" panose="02020603050405020304" pitchFamily="18" charset="0"/>
                <a:cs typeface="Times New Roman" panose="02020603050405020304" pitchFamily="18" charset="0"/>
              </a:rPr>
            </a:br>
            <a:r>
              <a:rPr lang="en-US" sz="4800" smtClean="0">
                <a:latin typeface="Times New Roman" panose="02020603050405020304" pitchFamily="18" charset="0"/>
                <a:cs typeface="Times New Roman" panose="02020603050405020304" pitchFamily="18" charset="0"/>
              </a:rPr>
              <a:t>(ENG-110)</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49856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Positive Reinforcement</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95400"/>
            <a:ext cx="8229600" cy="5159408"/>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Positive reinforcement occurs when a response is strengthened because it is followed by the presentation of a rewarding stimulus.</a:t>
            </a:r>
          </a:p>
          <a:p>
            <a:pPr algn="just"/>
            <a:r>
              <a:rPr lang="en-US" sz="3600" dirty="0" smtClean="0">
                <a:latin typeface="Times New Roman" panose="02020603050405020304" pitchFamily="18" charset="0"/>
                <a:cs typeface="Times New Roman" panose="02020603050405020304" pitchFamily="18" charset="0"/>
              </a:rPr>
              <a:t>Positive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is a stimulus added to the environment that brings about an increase in a preceding response(e.g., food, money or praise)</a:t>
            </a:r>
          </a:p>
          <a:p>
            <a:pPr algn="jus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9147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Negative reinforcement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0"/>
            <a:ext cx="8229600" cy="4854608"/>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Negative reinforcement occurs when a response is strengthened because it is followed by the removal of an aversive (unpleasant) stimulus.</a:t>
            </a:r>
          </a:p>
          <a:p>
            <a:pPr algn="just"/>
            <a:r>
              <a:rPr lang="en-US" sz="3600" dirty="0" smtClean="0">
                <a:latin typeface="Times New Roman" panose="02020603050405020304" pitchFamily="18" charset="0"/>
                <a:cs typeface="Times New Roman" panose="02020603050405020304" pitchFamily="18" charset="0"/>
              </a:rPr>
              <a:t>Negative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is an unpleasant stimulus whose removal leads to an increase in the probability that a preceding response will be repeated in the future.</a:t>
            </a:r>
          </a:p>
          <a:p>
            <a:endParaRPr lang="en-US" dirty="0"/>
          </a:p>
        </p:txBody>
      </p:sp>
    </p:spTree>
    <p:extLst>
      <p:ext uri="{BB962C8B-B14F-4D97-AF65-F5344CB8AC3E}">
        <p14:creationId xmlns:p14="http://schemas.microsoft.com/office/powerpoint/2010/main" val="2092147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7494"/>
            <a:ext cx="8229600" cy="951706"/>
          </a:xfrm>
        </p:spPr>
        <p:txBody>
          <a:bodyPr>
            <a:noAutofit/>
          </a:bodyPr>
          <a:lstStyle/>
          <a:p>
            <a:r>
              <a:rPr lang="en-US" sz="4800" dirty="0" smtClean="0">
                <a:latin typeface="Times New Roman" panose="02020603050405020304" pitchFamily="18" charset="0"/>
                <a:cs typeface="Times New Roman" panose="02020603050405020304" pitchFamily="18" charset="0"/>
              </a:rPr>
              <a:t>Example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28800" y="1295400"/>
            <a:ext cx="8534400" cy="5257800"/>
          </a:xfrm>
        </p:spPr>
        <p:txBody>
          <a:bodyPr>
            <a:normAutofit fontScale="92500"/>
          </a:bodyPr>
          <a:lstStyle/>
          <a:p>
            <a:pPr algn="just">
              <a:lnSpc>
                <a:spcPct val="120000"/>
              </a:lnSpc>
            </a:pPr>
            <a:r>
              <a:rPr lang="en-US" sz="3900" dirty="0" smtClean="0">
                <a:latin typeface="Times New Roman" panose="02020603050405020304" pitchFamily="18" charset="0"/>
                <a:cs typeface="Times New Roman" panose="02020603050405020304" pitchFamily="18" charset="0"/>
              </a:rPr>
              <a:t>If you have an itchy rash (an unpleasant stimulus) that is relieved when you apply a certain brand of ointment, you are more likely to use that ointment the next time you have an itchy rash. Using the ointment, then, is negatively reinforcing, because it removes the unpleasant itch.</a:t>
            </a:r>
          </a:p>
          <a:p>
            <a:endParaRPr lang="en-US" dirty="0"/>
          </a:p>
        </p:txBody>
      </p:sp>
    </p:spTree>
    <p:extLst>
      <p:ext uri="{BB962C8B-B14F-4D97-AF65-F5344CB8AC3E}">
        <p14:creationId xmlns:p14="http://schemas.microsoft.com/office/powerpoint/2010/main" val="1764047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90600"/>
            <a:ext cx="8229600" cy="5464208"/>
          </a:xfrm>
        </p:spPr>
        <p:txBody>
          <a:bodyPr/>
          <a:lstStyle/>
          <a:p>
            <a:pPr algn="just"/>
            <a:r>
              <a:rPr lang="en-US" sz="3600" dirty="0" smtClean="0">
                <a:latin typeface="Times New Roman" panose="02020603050405020304" pitchFamily="18" charset="0"/>
                <a:cs typeface="Times New Roman" panose="02020603050405020304" pitchFamily="18" charset="0"/>
              </a:rPr>
              <a:t>Similarly, if your iPod volume is so loud that it hurts your ears when you first turn it on, you are likely to reduce the volume level. Lowering the volume is negatively reinforcing, and you are more apt to repeat the action in the future when you first turn it on. </a:t>
            </a:r>
          </a:p>
          <a:p>
            <a:endParaRPr lang="en-US" dirty="0"/>
          </a:p>
        </p:txBody>
      </p:sp>
    </p:spTree>
    <p:extLst>
      <p:ext uri="{BB962C8B-B14F-4D97-AF65-F5344CB8AC3E}">
        <p14:creationId xmlns:p14="http://schemas.microsoft.com/office/powerpoint/2010/main" val="3051629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769008"/>
          </a:xfrm>
        </p:spPr>
        <p:txBody>
          <a:bodyPr/>
          <a:lstStyle/>
          <a:p>
            <a:pPr algn="just"/>
            <a:r>
              <a:rPr lang="en-US" sz="3600" dirty="0" smtClean="0">
                <a:latin typeface="Times New Roman" panose="02020603050405020304" pitchFamily="18" charset="0"/>
                <a:cs typeface="Times New Roman" panose="02020603050405020304" pitchFamily="18" charset="0"/>
              </a:rPr>
              <a:t>Negative reinforcement, then, teaches the individual that taking an action removes a negative condition that exists in the environment. </a:t>
            </a:r>
          </a:p>
          <a:p>
            <a:pPr algn="just"/>
            <a:r>
              <a:rPr lang="en-US" sz="3600" dirty="0" smtClean="0">
                <a:latin typeface="Times New Roman" panose="02020603050405020304" pitchFamily="18" charset="0"/>
                <a:cs typeface="Times New Roman" panose="02020603050405020304" pitchFamily="18" charset="0"/>
              </a:rPr>
              <a:t>Like positive </a:t>
            </a:r>
            <a:r>
              <a:rPr lang="en-US" sz="3600" dirty="0" err="1" smtClean="0">
                <a:latin typeface="Times New Roman" panose="02020603050405020304" pitchFamily="18" charset="0"/>
                <a:cs typeface="Times New Roman" panose="02020603050405020304" pitchFamily="18" charset="0"/>
              </a:rPr>
              <a:t>reinforcers</a:t>
            </a:r>
            <a:r>
              <a:rPr lang="en-US" sz="3600" dirty="0" smtClean="0">
                <a:latin typeface="Times New Roman" panose="02020603050405020304" pitchFamily="18" charset="0"/>
                <a:cs typeface="Times New Roman" panose="02020603050405020304" pitchFamily="18" charset="0"/>
              </a:rPr>
              <a:t>, negative </a:t>
            </a:r>
            <a:r>
              <a:rPr lang="en-US" sz="3600" dirty="0" err="1" smtClean="0">
                <a:latin typeface="Times New Roman" panose="02020603050405020304" pitchFamily="18" charset="0"/>
                <a:cs typeface="Times New Roman" panose="02020603050405020304" pitchFamily="18" charset="0"/>
              </a:rPr>
              <a:t>reinforcers</a:t>
            </a:r>
            <a:r>
              <a:rPr lang="en-US" sz="3600" dirty="0" smtClean="0">
                <a:latin typeface="Times New Roman" panose="02020603050405020304" pitchFamily="18" charset="0"/>
                <a:cs typeface="Times New Roman" panose="02020603050405020304" pitchFamily="18" charset="0"/>
              </a:rPr>
              <a:t> increase the likelihood that preceding behaviors will be repeated.</a:t>
            </a:r>
          </a:p>
          <a:p>
            <a:endParaRPr lang="en-US" dirty="0"/>
          </a:p>
        </p:txBody>
      </p:sp>
    </p:spTree>
    <p:extLst>
      <p:ext uri="{BB962C8B-B14F-4D97-AF65-F5344CB8AC3E}">
        <p14:creationId xmlns:p14="http://schemas.microsoft.com/office/powerpoint/2010/main" val="4049899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Punishment</a:t>
            </a:r>
            <a:endParaRPr lang="en-US" sz="4800" dirty="0"/>
          </a:p>
        </p:txBody>
      </p:sp>
      <p:sp>
        <p:nvSpPr>
          <p:cNvPr id="3" name="Content Placeholder 2"/>
          <p:cNvSpPr>
            <a:spLocks noGrp="1"/>
          </p:cNvSpPr>
          <p:nvPr>
            <p:ph idx="1"/>
          </p:nvPr>
        </p:nvSpPr>
        <p:spPr>
          <a:xfrm>
            <a:off x="1981200" y="1981200"/>
            <a:ext cx="8229600" cy="4572000"/>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A stimulus that decreases the probability that a previous behavior will occur again. 				OR                                         Punishment occurs when an event following a response weakens the tendency to make that response.</a:t>
            </a:r>
          </a:p>
          <a:p>
            <a:pPr algn="just"/>
            <a:endParaRPr lang="en-US" sz="3600" dirty="0" smtClean="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5695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5769008"/>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Example                                                       In a Skinner box, the administration of punishment is very simple. When a rat presses the lever, it receives a brief shock.</a:t>
            </a:r>
          </a:p>
          <a:p>
            <a:pPr algn="just"/>
            <a:r>
              <a:rPr lang="en-US" sz="3600" dirty="0" smtClean="0">
                <a:latin typeface="Times New Roman" panose="02020603050405020304" pitchFamily="18" charset="0"/>
                <a:cs typeface="Times New Roman" panose="02020603050405020304" pitchFamily="18" charset="0"/>
              </a:rPr>
              <a:t>This procedure usually leads to a rapid decline in the animal’s response rate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44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Types of Punishment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buNone/>
            </a:pPr>
            <a:r>
              <a:rPr lang="en-US" dirty="0" smtClean="0"/>
              <a:t>	</a:t>
            </a:r>
            <a:r>
              <a:rPr lang="en-US" sz="3600" dirty="0" smtClean="0">
                <a:latin typeface="Times New Roman" panose="02020603050405020304" pitchFamily="18" charset="0"/>
                <a:cs typeface="Times New Roman" panose="02020603050405020304" pitchFamily="18" charset="0"/>
              </a:rPr>
              <a:t>Positive punishment                                 </a:t>
            </a:r>
          </a:p>
          <a:p>
            <a:pPr>
              <a:buNone/>
            </a:pPr>
            <a:r>
              <a:rPr lang="en-US" sz="3600" dirty="0" smtClean="0">
                <a:latin typeface="Times New Roman" panose="02020603050405020304" pitchFamily="18" charset="0"/>
                <a:cs typeface="Times New Roman" panose="02020603050405020304" pitchFamily="18" charset="0"/>
              </a:rPr>
              <a:t>   Negative punishment                                          </a:t>
            </a:r>
          </a:p>
        </p:txBody>
      </p:sp>
    </p:spTree>
    <p:extLst>
      <p:ext uri="{BB962C8B-B14F-4D97-AF65-F5344CB8AC3E}">
        <p14:creationId xmlns:p14="http://schemas.microsoft.com/office/powerpoint/2010/main" val="1010192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600200"/>
          </a:xfrm>
        </p:spPr>
        <p:txBody>
          <a:bodyPr>
            <a:normAutofit/>
          </a:bodyPr>
          <a:lstStyle/>
          <a:p>
            <a:r>
              <a:rPr lang="en-US" sz="4800" dirty="0" smtClean="0">
                <a:latin typeface="Times New Roman" panose="02020603050405020304" pitchFamily="18" charset="0"/>
                <a:cs typeface="Times New Roman" panose="02020603050405020304" pitchFamily="18" charset="0"/>
              </a:rPr>
              <a:t>Positive Punishment</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algn="just">
              <a:lnSpc>
                <a:spcPct val="110000"/>
              </a:lnSpc>
            </a:pPr>
            <a:r>
              <a:rPr lang="en-US" sz="3600" dirty="0" smtClean="0">
                <a:latin typeface="Times New Roman" panose="02020603050405020304" pitchFamily="18" charset="0"/>
                <a:cs typeface="Times New Roman" panose="02020603050405020304" pitchFamily="18" charset="0"/>
              </a:rPr>
              <a:t>Positive punishment weakens a response through the application of an unpleasant stimulus.</a:t>
            </a:r>
          </a:p>
          <a:p>
            <a:pPr algn="just">
              <a:lnSpc>
                <a:spcPct val="110000"/>
              </a:lnSpc>
            </a:pPr>
            <a:r>
              <a:rPr lang="en-US" sz="3600" dirty="0" smtClean="0">
                <a:latin typeface="Times New Roman" panose="02020603050405020304" pitchFamily="18" charset="0"/>
                <a:cs typeface="Times New Roman" panose="02020603050405020304" pitchFamily="18" charset="0"/>
              </a:rPr>
              <a:t>positive” means adding something. </a:t>
            </a:r>
          </a:p>
          <a:p>
            <a:pPr algn="just">
              <a:lnSpc>
                <a:spcPct val="110000"/>
              </a:lnSpc>
            </a:pPr>
            <a:r>
              <a:rPr lang="en-US" sz="3600" dirty="0" smtClean="0">
                <a:latin typeface="Times New Roman" panose="02020603050405020304" pitchFamily="18" charset="0"/>
                <a:cs typeface="Times New Roman" panose="02020603050405020304" pitchFamily="18" charset="0"/>
              </a:rPr>
              <a:t>Example</a:t>
            </a:r>
          </a:p>
          <a:p>
            <a:pPr algn="just">
              <a:lnSpc>
                <a:spcPct val="110000"/>
              </a:lnSpc>
            </a:pPr>
            <a:r>
              <a:rPr lang="en-US" sz="3600" dirty="0" smtClean="0">
                <a:latin typeface="Times New Roman" panose="02020603050405020304" pitchFamily="18" charset="0"/>
                <a:cs typeface="Times New Roman" panose="02020603050405020304" pitchFamily="18" charset="0"/>
              </a:rPr>
              <a:t>spanking a child for misbehaving or spending ten years in jail for committing a crime is positive punishment.</a:t>
            </a:r>
          </a:p>
          <a:p>
            <a:endParaRPr lang="en-US" dirty="0"/>
          </a:p>
        </p:txBody>
      </p:sp>
    </p:spTree>
    <p:extLst>
      <p:ext uri="{BB962C8B-B14F-4D97-AF65-F5344CB8AC3E}">
        <p14:creationId xmlns:p14="http://schemas.microsoft.com/office/powerpoint/2010/main" val="1544985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Negative Punishment</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524000"/>
            <a:ext cx="8229600" cy="4930808"/>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Negative punishment weakens a response through the removal of  pleasant stimulus.</a:t>
            </a:r>
          </a:p>
          <a:p>
            <a:pPr algn="just"/>
            <a:r>
              <a:rPr lang="en-US" sz="3600" dirty="0" smtClean="0">
                <a:latin typeface="Times New Roman" panose="02020603050405020304" pitchFamily="18" charset="0"/>
                <a:cs typeface="Times New Roman" panose="02020603050405020304" pitchFamily="18" charset="0"/>
              </a:rPr>
              <a:t>“negative” means removing something.</a:t>
            </a:r>
          </a:p>
        </p:txBody>
      </p:sp>
    </p:spTree>
    <p:extLst>
      <p:ext uri="{BB962C8B-B14F-4D97-AF65-F5344CB8AC3E}">
        <p14:creationId xmlns:p14="http://schemas.microsoft.com/office/powerpoint/2010/main" val="1986125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anose="02020603050405020304" pitchFamily="18" charset="0"/>
                <a:cs typeface="Times New Roman" panose="02020603050405020304" pitchFamily="18" charset="0"/>
              </a:rPr>
              <a:t>Definition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447800"/>
            <a:ext cx="8229600" cy="5007008"/>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Learning in which a voluntary response is strengthened or weakened, depending on its favorable or unfavorable consequences.</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operant conditioning is a form of learning in which responses come to be controlled by their consequences</a:t>
            </a:r>
          </a:p>
          <a:p>
            <a:endParaRPr lang="en-US" dirty="0"/>
          </a:p>
        </p:txBody>
      </p:sp>
    </p:spTree>
    <p:extLst>
      <p:ext uri="{BB962C8B-B14F-4D97-AF65-F5344CB8AC3E}">
        <p14:creationId xmlns:p14="http://schemas.microsoft.com/office/powerpoint/2010/main" val="11219666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381000"/>
            <a:ext cx="8229600" cy="6073808"/>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Example</a:t>
            </a:r>
          </a:p>
          <a:p>
            <a:pPr algn="just"/>
            <a:r>
              <a:rPr lang="en-US" sz="3600" dirty="0" smtClean="0">
                <a:latin typeface="Times New Roman" panose="02020603050405020304" pitchFamily="18" charset="0"/>
                <a:cs typeface="Times New Roman" panose="02020603050405020304" pitchFamily="18" charset="0"/>
              </a:rPr>
              <a:t> when a teenager is told she is “grounded” and will no longer be able to use the family car because of her poor grades.</a:t>
            </a:r>
          </a:p>
          <a:p>
            <a:pPr algn="just"/>
            <a:r>
              <a:rPr lang="en-US" sz="3600" dirty="0" smtClean="0">
                <a:latin typeface="Times New Roman" panose="02020603050405020304" pitchFamily="18" charset="0"/>
                <a:cs typeface="Times New Roman" panose="02020603050405020304" pitchFamily="18" charset="0"/>
              </a:rPr>
              <a:t>when an employee is informed that he has been demoted with a cut in pay because of a poor job evaluation, negative punishment is being administered.</a:t>
            </a: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420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371600"/>
            <a:ext cx="8229600" cy="5083208"/>
          </a:xfrm>
        </p:spPr>
        <p:txBody>
          <a:bodyPr/>
          <a:lstStyle/>
          <a:p>
            <a:pPr algn="just"/>
            <a:r>
              <a:rPr lang="en-US" sz="3600" dirty="0" smtClean="0">
                <a:latin typeface="Times New Roman" panose="02020603050405020304" pitchFamily="18" charset="0"/>
                <a:cs typeface="Times New Roman" panose="02020603050405020304" pitchFamily="18" charset="0"/>
              </a:rPr>
              <a:t>Both positive and negative punishment result in a decrease in the likelihood that a prior behavior will be repeated</a:t>
            </a:r>
          </a:p>
          <a:p>
            <a:endParaRPr lang="en-US" dirty="0"/>
          </a:p>
        </p:txBody>
      </p:sp>
    </p:spTree>
    <p:extLst>
      <p:ext uri="{BB962C8B-B14F-4D97-AF65-F5344CB8AC3E}">
        <p14:creationId xmlns:p14="http://schemas.microsoft.com/office/powerpoint/2010/main" val="163895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362200" y="383633"/>
          <a:ext cx="7772400" cy="6047740"/>
        </p:xfrm>
        <a:graphic>
          <a:graphicData uri="http://schemas.openxmlformats.org/drawingml/2006/table">
            <a:tbl>
              <a:tblPr firstRow="1" bandRow="1">
                <a:tableStyleId>{5C22544A-7EE6-4342-B048-85BDC9FD1C3A}</a:tableStyleId>
              </a:tblPr>
              <a:tblGrid>
                <a:gridCol w="1943100"/>
                <a:gridCol w="1943100"/>
                <a:gridCol w="1943100"/>
                <a:gridCol w="1943100"/>
              </a:tblGrid>
              <a:tr h="628650">
                <a:tc>
                  <a:txBody>
                    <a:bodyPr/>
                    <a:lstStyle/>
                    <a:p>
                      <a:r>
                        <a:rPr lang="en-US" dirty="0" smtClean="0"/>
                        <a:t>Process</a:t>
                      </a:r>
                      <a:endParaRPr lang="en-US" dirty="0"/>
                    </a:p>
                  </a:txBody>
                  <a:tcPr/>
                </a:tc>
                <a:tc>
                  <a:txBody>
                    <a:bodyPr/>
                    <a:lstStyle/>
                    <a:p>
                      <a:r>
                        <a:rPr lang="en-US" dirty="0" smtClean="0"/>
                        <a:t>Behavior</a:t>
                      </a:r>
                      <a:endParaRPr lang="en-US" dirty="0"/>
                    </a:p>
                  </a:txBody>
                  <a:tcPr/>
                </a:tc>
                <a:tc>
                  <a:txBody>
                    <a:bodyPr/>
                    <a:lstStyle/>
                    <a:p>
                      <a:r>
                        <a:rPr lang="en-US" dirty="0" smtClean="0"/>
                        <a:t>Consequences</a:t>
                      </a:r>
                      <a:endParaRPr lang="en-US" dirty="0"/>
                    </a:p>
                  </a:txBody>
                  <a:tcPr/>
                </a:tc>
                <a:tc>
                  <a:txBody>
                    <a:bodyPr/>
                    <a:lstStyle/>
                    <a:p>
                      <a:r>
                        <a:rPr lang="en-US" dirty="0" smtClean="0"/>
                        <a:t>Effect on behavior</a:t>
                      </a:r>
                      <a:endParaRPr lang="en-US" dirty="0"/>
                    </a:p>
                  </a:txBody>
                  <a:tcPr/>
                </a:tc>
              </a:tr>
              <a:tr h="1202690">
                <a:tc>
                  <a:txBody>
                    <a:bodyPr/>
                    <a:lstStyle/>
                    <a:p>
                      <a:r>
                        <a:rPr lang="en-US" dirty="0" smtClean="0"/>
                        <a:t>Positive reinforcement</a:t>
                      </a:r>
                      <a:endParaRPr lang="en-US" dirty="0"/>
                    </a:p>
                  </a:txBody>
                  <a:tcPr/>
                </a:tc>
                <a:tc>
                  <a:txBody>
                    <a:bodyPr/>
                    <a:lstStyle/>
                    <a:p>
                      <a:pPr algn="ctr"/>
                      <a:r>
                        <a:rPr lang="en-US" dirty="0" smtClean="0"/>
                        <a:t>Pressing the lever (response)</a:t>
                      </a:r>
                      <a:endParaRPr lang="en-US" dirty="0"/>
                    </a:p>
                  </a:txBody>
                  <a:tcPr/>
                </a:tc>
                <a:tc>
                  <a:txBody>
                    <a:bodyPr/>
                    <a:lstStyle/>
                    <a:p>
                      <a:pPr algn="ctr"/>
                      <a:r>
                        <a:rPr kumimoji="0" lang="en-US" sz="1800" kern="1200" baseline="0" dirty="0" smtClean="0">
                          <a:solidFill>
                            <a:schemeClr val="dk1"/>
                          </a:solidFill>
                          <a:latin typeface="+mn-lt"/>
                          <a:ea typeface="+mn-ea"/>
                          <a:cs typeface="+mn-cs"/>
                        </a:rPr>
                        <a:t>Food delivered </a:t>
                      </a:r>
                      <a:r>
                        <a:rPr kumimoji="0" lang="en-US" sz="1800" b="1" kern="1200" baseline="0" dirty="0" smtClean="0">
                          <a:solidFill>
                            <a:schemeClr val="dk1"/>
                          </a:solidFill>
                          <a:latin typeface="+mn-lt"/>
                          <a:ea typeface="+mn-ea"/>
                          <a:cs typeface="+mn-cs"/>
                        </a:rPr>
                        <a:t>(Rewarding stimulus</a:t>
                      </a:r>
                    </a:p>
                    <a:p>
                      <a:pPr algn="ctr"/>
                      <a:r>
                        <a:rPr kumimoji="0" lang="en-US" sz="1800" b="1" kern="1200" baseline="0" dirty="0" smtClean="0">
                          <a:solidFill>
                            <a:schemeClr val="dk1"/>
                          </a:solidFill>
                          <a:latin typeface="+mn-lt"/>
                          <a:ea typeface="+mn-ea"/>
                          <a:cs typeface="+mn-cs"/>
                        </a:rPr>
                        <a:t>Presented)</a:t>
                      </a:r>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increases</a:t>
                      </a:r>
                      <a:endParaRPr lang="en-US" dirty="0"/>
                    </a:p>
                  </a:txBody>
                  <a:tcPr/>
                </a:tc>
              </a:tr>
              <a:tr h="1704975">
                <a:tc>
                  <a:txBody>
                    <a:bodyPr/>
                    <a:lstStyle/>
                    <a:p>
                      <a:r>
                        <a:rPr lang="en-US" dirty="0" smtClean="0"/>
                        <a:t>Negative reinforcement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dirty="0" smtClean="0"/>
                        <a:t>Pressing the lever (response)</a:t>
                      </a:r>
                    </a:p>
                    <a:p>
                      <a:endParaRPr lang="en-US" dirty="0"/>
                    </a:p>
                  </a:txBody>
                  <a:tcPr/>
                </a:tc>
                <a:tc>
                  <a:txBody>
                    <a:bodyPr/>
                    <a:lstStyle/>
                    <a:p>
                      <a:pPr algn="ctr"/>
                      <a:r>
                        <a:rPr kumimoji="0" lang="en-US" sz="1800" kern="1200" baseline="0" dirty="0" smtClean="0">
                          <a:solidFill>
                            <a:schemeClr val="dk1"/>
                          </a:solidFill>
                          <a:latin typeface="+mn-lt"/>
                          <a:ea typeface="+mn-ea"/>
                          <a:cs typeface="+mn-cs"/>
                        </a:rPr>
                        <a:t>Shock turned off</a:t>
                      </a:r>
                    </a:p>
                    <a:p>
                      <a:pPr algn="ctr"/>
                      <a:r>
                        <a:rPr kumimoji="0" lang="en-US" sz="1800" b="1" kern="1200" baseline="0" dirty="0" smtClean="0">
                          <a:solidFill>
                            <a:schemeClr val="dk1"/>
                          </a:solidFill>
                          <a:latin typeface="+mn-lt"/>
                          <a:ea typeface="+mn-ea"/>
                          <a:cs typeface="+mn-cs"/>
                        </a:rPr>
                        <a:t>(Aversive stimulus</a:t>
                      </a:r>
                    </a:p>
                    <a:p>
                      <a:pPr algn="ctr"/>
                      <a:r>
                        <a:rPr kumimoji="0" lang="en-US" sz="1800" b="1" kern="1200" baseline="0" dirty="0" smtClean="0">
                          <a:solidFill>
                            <a:schemeClr val="dk1"/>
                          </a:solidFill>
                          <a:latin typeface="+mn-lt"/>
                          <a:ea typeface="+mn-ea"/>
                          <a:cs typeface="+mn-cs"/>
                        </a:rPr>
                        <a:t>Removed)</a:t>
                      </a:r>
                    </a:p>
                    <a:p>
                      <a:endParaRPr lang="en-US" dirty="0"/>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increases</a:t>
                      </a:r>
                      <a:endParaRPr lang="en-US" dirty="0"/>
                    </a:p>
                  </a:txBody>
                  <a:tcPr/>
                </a:tc>
              </a:tr>
              <a:tr h="2511425">
                <a:tc>
                  <a:txBody>
                    <a:bodyPr/>
                    <a:lstStyle/>
                    <a:p>
                      <a:r>
                        <a:rPr lang="en-US" dirty="0" smtClean="0"/>
                        <a:t>punishment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dirty="0" smtClean="0"/>
                        <a:t>Pressing the lever (response)</a:t>
                      </a:r>
                    </a:p>
                    <a:p>
                      <a:endParaRPr lang="en-US" dirty="0"/>
                    </a:p>
                  </a:txBody>
                  <a:tcPr/>
                </a:tc>
                <a:tc>
                  <a:txBody>
                    <a:bodyPr/>
                    <a:lstStyle/>
                    <a:p>
                      <a:pPr algn="ctr"/>
                      <a:r>
                        <a:rPr kumimoji="0" lang="en-US" sz="1800" kern="1200" baseline="0" dirty="0" smtClean="0">
                          <a:solidFill>
                            <a:schemeClr val="dk1"/>
                          </a:solidFill>
                          <a:latin typeface="+mn-lt"/>
                          <a:ea typeface="+mn-ea"/>
                          <a:cs typeface="+mn-cs"/>
                        </a:rPr>
                        <a:t>Shock turned on</a:t>
                      </a:r>
                      <a:r>
                        <a:rPr kumimoji="0" lang="en-US" sz="1800" b="1" kern="1200" baseline="0" dirty="0" smtClean="0">
                          <a:solidFill>
                            <a:schemeClr val="dk1"/>
                          </a:solidFill>
                          <a:latin typeface="+mn-lt"/>
                          <a:ea typeface="+mn-ea"/>
                          <a:cs typeface="+mn-cs"/>
                        </a:rPr>
                        <a:t> (Aversive stimulus presented)</a:t>
                      </a:r>
                    </a:p>
                    <a:p>
                      <a:endParaRPr lang="en-US" dirty="0"/>
                    </a:p>
                  </a:txBody>
                  <a:tcPr/>
                </a:tc>
                <a:tc>
                  <a:txBody>
                    <a:bodyPr/>
                    <a:lstStyle/>
                    <a:p>
                      <a:pPr algn="ctr"/>
                      <a:r>
                        <a:rPr kumimoji="0" lang="en-US" sz="1800" kern="1200" baseline="0" dirty="0" smtClean="0">
                          <a:solidFill>
                            <a:schemeClr val="dk1"/>
                          </a:solidFill>
                          <a:latin typeface="+mn-lt"/>
                          <a:ea typeface="+mn-ea"/>
                          <a:cs typeface="+mn-cs"/>
                        </a:rPr>
                        <a:t>Tendency to press</a:t>
                      </a:r>
                    </a:p>
                    <a:p>
                      <a:pPr algn="ctr"/>
                      <a:r>
                        <a:rPr kumimoji="0" lang="en-US" sz="1800" kern="1200" baseline="0" dirty="0" smtClean="0">
                          <a:solidFill>
                            <a:schemeClr val="dk1"/>
                          </a:solidFill>
                          <a:latin typeface="+mn-lt"/>
                          <a:ea typeface="+mn-ea"/>
                          <a:cs typeface="+mn-cs"/>
                        </a:rPr>
                        <a:t>lever decreases</a:t>
                      </a:r>
                      <a:endParaRPr lang="en-US" dirty="0"/>
                    </a:p>
                  </a:txBody>
                  <a:tcPr/>
                </a:tc>
              </a:tr>
            </a:tbl>
          </a:graphicData>
        </a:graphic>
      </p:graphicFrame>
    </p:spTree>
    <p:extLst>
      <p:ext uri="{BB962C8B-B14F-4D97-AF65-F5344CB8AC3E}">
        <p14:creationId xmlns:p14="http://schemas.microsoft.com/office/powerpoint/2010/main" val="2703980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1" y="1143000"/>
          <a:ext cx="7162800" cy="4871720"/>
        </p:xfrm>
        <a:graphic>
          <a:graphicData uri="http://schemas.openxmlformats.org/drawingml/2006/table">
            <a:tbl>
              <a:tblPr firstRow="1" bandRow="1">
                <a:tableStyleId>{5C22544A-7EE6-4342-B048-85BDC9FD1C3A}</a:tableStyleId>
              </a:tblPr>
              <a:tblGrid>
                <a:gridCol w="3623310"/>
                <a:gridCol w="3539490"/>
              </a:tblGrid>
              <a:tr h="1873250">
                <a:tc>
                  <a:txBody>
                    <a:bodyPr/>
                    <a:lstStyle/>
                    <a:p>
                      <a:pPr algn="just"/>
                      <a:r>
                        <a:rPr kumimoji="0" lang="en-US" sz="1800" b="1" kern="1200" baseline="0" dirty="0" smtClean="0">
                          <a:solidFill>
                            <a:schemeClr val="lt1"/>
                          </a:solidFill>
                          <a:latin typeface="+mn-lt"/>
                          <a:ea typeface="+mn-ea"/>
                          <a:cs typeface="+mn-cs"/>
                        </a:rPr>
                        <a:t>Adding pleasant stimulus to increase the behavior.</a:t>
                      </a:r>
                    </a:p>
                    <a:p>
                      <a:pPr algn="just"/>
                      <a:r>
                        <a:rPr kumimoji="0" lang="en-US" sz="1800" b="1" kern="1200" baseline="0" dirty="0" smtClean="0">
                          <a:solidFill>
                            <a:schemeClr val="bg1"/>
                          </a:solidFill>
                          <a:latin typeface="+mn-lt"/>
                          <a:ea typeface="+mn-ea"/>
                          <a:cs typeface="+mn-cs"/>
                        </a:rPr>
                        <a:t>Example:</a:t>
                      </a:r>
                      <a:r>
                        <a:rPr kumimoji="0" lang="en-US" sz="1800" b="1" kern="1200" baseline="0" dirty="0" smtClean="0">
                          <a:solidFill>
                            <a:schemeClr val="lt1"/>
                          </a:solidFill>
                          <a:latin typeface="+mn-lt"/>
                          <a:ea typeface="+mn-ea"/>
                          <a:cs typeface="+mn-cs"/>
                        </a:rPr>
                        <a:t> Giving a raise for good performance</a:t>
                      </a:r>
                    </a:p>
                    <a:p>
                      <a:pPr algn="just"/>
                      <a:r>
                        <a:rPr kumimoji="0" lang="en-US" sz="1800" b="1" kern="1200" baseline="0" dirty="0" smtClean="0">
                          <a:solidFill>
                            <a:schemeClr val="bg1"/>
                          </a:solidFill>
                          <a:latin typeface="+mn-lt"/>
                          <a:ea typeface="+mn-ea"/>
                          <a:cs typeface="+mn-cs"/>
                        </a:rPr>
                        <a:t>Result</a:t>
                      </a:r>
                      <a:r>
                        <a:rPr kumimoji="0" lang="en-US" sz="1800" b="1" kern="1200" baseline="0" dirty="0" smtClean="0">
                          <a:solidFill>
                            <a:schemeClr val="lt1"/>
                          </a:solidFill>
                          <a:latin typeface="+mn-lt"/>
                          <a:ea typeface="+mn-ea"/>
                          <a:cs typeface="+mn-cs"/>
                        </a:rPr>
                        <a:t>: </a:t>
                      </a:r>
                      <a:r>
                        <a:rPr kumimoji="0" lang="en-US" sz="1800" b="1" i="1" kern="1200" baseline="0" dirty="0" smtClean="0">
                          <a:solidFill>
                            <a:schemeClr val="lt1"/>
                          </a:solidFill>
                          <a:latin typeface="+mn-lt"/>
                          <a:ea typeface="+mn-ea"/>
                          <a:cs typeface="+mn-cs"/>
                        </a:rPr>
                        <a:t>Increase in r</a:t>
                      </a:r>
                      <a:r>
                        <a:rPr kumimoji="0" lang="en-US" sz="1800" b="1" kern="1200" baseline="0" dirty="0" smtClean="0">
                          <a:solidFill>
                            <a:schemeClr val="lt1"/>
                          </a:solidFill>
                          <a:latin typeface="+mn-lt"/>
                          <a:ea typeface="+mn-ea"/>
                          <a:cs typeface="+mn-cs"/>
                        </a:rPr>
                        <a:t>esponse of good performance</a:t>
                      </a:r>
                      <a:endParaRPr lang="en-US" dirty="0"/>
                    </a:p>
                  </a:txBody>
                  <a:tcPr/>
                </a:tc>
                <a:tc>
                  <a:txBody>
                    <a:bodyPr/>
                    <a:lstStyle/>
                    <a:p>
                      <a:pPr algn="just"/>
                      <a:r>
                        <a:rPr kumimoji="0" lang="en-US" sz="1800" b="1" kern="1200" baseline="0" dirty="0" smtClean="0">
                          <a:solidFill>
                            <a:schemeClr val="lt1"/>
                          </a:solidFill>
                          <a:latin typeface="+mn-lt"/>
                          <a:ea typeface="+mn-ea"/>
                          <a:cs typeface="+mn-cs"/>
                        </a:rPr>
                        <a:t>Adding unpleasant stimulus to decrease the behavior.</a:t>
                      </a:r>
                    </a:p>
                    <a:p>
                      <a:pPr algn="just"/>
                      <a:r>
                        <a:rPr kumimoji="0" lang="en-US" sz="1800" b="1" kern="1200" baseline="0" dirty="0" smtClean="0">
                          <a:solidFill>
                            <a:schemeClr val="bg1"/>
                          </a:solidFill>
                          <a:latin typeface="+mn-lt"/>
                          <a:ea typeface="+mn-ea"/>
                          <a:cs typeface="+mn-cs"/>
                        </a:rPr>
                        <a:t>Example:</a:t>
                      </a:r>
                      <a:r>
                        <a:rPr kumimoji="0" lang="en-US" sz="1800" b="1" kern="1200" baseline="0" dirty="0" smtClean="0">
                          <a:solidFill>
                            <a:schemeClr val="lt1"/>
                          </a:solidFill>
                          <a:latin typeface="+mn-lt"/>
                          <a:ea typeface="+mn-ea"/>
                          <a:cs typeface="+mn-cs"/>
                        </a:rPr>
                        <a:t> Yelling at a teenager when she steals a bracelet</a:t>
                      </a:r>
                    </a:p>
                    <a:p>
                      <a:pPr algn="just"/>
                      <a:r>
                        <a:rPr kumimoji="0" lang="en-US" sz="1800" b="1" kern="1200" baseline="0" dirty="0" smtClean="0">
                          <a:solidFill>
                            <a:schemeClr val="bg1"/>
                          </a:solidFill>
                          <a:latin typeface="+mn-lt"/>
                          <a:ea typeface="+mn-ea"/>
                          <a:cs typeface="+mn-cs"/>
                        </a:rPr>
                        <a:t>Result: </a:t>
                      </a:r>
                      <a:r>
                        <a:rPr kumimoji="0" lang="en-US" sz="1800" b="1" i="1" kern="1200" baseline="0" dirty="0" smtClean="0">
                          <a:solidFill>
                            <a:schemeClr val="lt1"/>
                          </a:solidFill>
                          <a:latin typeface="+mn-lt"/>
                          <a:ea typeface="+mn-ea"/>
                          <a:cs typeface="+mn-cs"/>
                        </a:rPr>
                        <a:t>Decrease in </a:t>
                      </a:r>
                      <a:r>
                        <a:rPr kumimoji="0" lang="en-US" sz="1800" b="1" kern="1200" baseline="0" dirty="0" smtClean="0">
                          <a:solidFill>
                            <a:schemeClr val="lt1"/>
                          </a:solidFill>
                          <a:latin typeface="+mn-lt"/>
                          <a:ea typeface="+mn-ea"/>
                          <a:cs typeface="+mn-cs"/>
                        </a:rPr>
                        <a:t>frequency of response of stealing</a:t>
                      </a:r>
                      <a:endParaRPr lang="en-US" dirty="0"/>
                    </a:p>
                  </a:txBody>
                  <a:tcPr/>
                </a:tc>
              </a:tr>
              <a:tr h="2998470">
                <a:tc>
                  <a:txBody>
                    <a:bodyPr/>
                    <a:lstStyle/>
                    <a:p>
                      <a:pPr algn="just"/>
                      <a:r>
                        <a:rPr kumimoji="0" lang="en-US" sz="1800" kern="1200" baseline="0" dirty="0" smtClean="0">
                          <a:solidFill>
                            <a:schemeClr val="dk1"/>
                          </a:solidFill>
                          <a:latin typeface="+mn-lt"/>
                          <a:ea typeface="+mn-ea"/>
                          <a:cs typeface="+mn-cs"/>
                        </a:rPr>
                        <a:t>Removing unpleasant stimulus to increase the behavior.</a:t>
                      </a:r>
                    </a:p>
                    <a:p>
                      <a:pPr algn="just"/>
                      <a:r>
                        <a:rPr kumimoji="0" lang="en-US" sz="1800" b="1" kern="1200" baseline="0" dirty="0" smtClean="0">
                          <a:solidFill>
                            <a:schemeClr val="dk1"/>
                          </a:solidFill>
                          <a:latin typeface="+mn-lt"/>
                          <a:ea typeface="+mn-ea"/>
                          <a:cs typeface="+mn-cs"/>
                        </a:rPr>
                        <a:t>Example: </a:t>
                      </a:r>
                      <a:r>
                        <a:rPr kumimoji="0" lang="en-US" sz="1800" kern="1200" baseline="0" dirty="0" smtClean="0">
                          <a:solidFill>
                            <a:schemeClr val="dk1"/>
                          </a:solidFill>
                          <a:latin typeface="+mn-lt"/>
                          <a:ea typeface="+mn-ea"/>
                          <a:cs typeface="+mn-cs"/>
                        </a:rPr>
                        <a:t>Applying ointment to</a:t>
                      </a:r>
                    </a:p>
                    <a:p>
                      <a:pPr algn="just"/>
                      <a:r>
                        <a:rPr kumimoji="0" lang="en-US" sz="1800" kern="1200" baseline="0" dirty="0" smtClean="0">
                          <a:solidFill>
                            <a:schemeClr val="dk1"/>
                          </a:solidFill>
                          <a:latin typeface="+mn-lt"/>
                          <a:ea typeface="+mn-ea"/>
                          <a:cs typeface="+mn-cs"/>
                        </a:rPr>
                        <a:t>relieve an itchy rash leads to a</a:t>
                      </a:r>
                    </a:p>
                    <a:p>
                      <a:pPr algn="just"/>
                      <a:r>
                        <a:rPr kumimoji="0" lang="en-US" sz="1800" kern="1200" baseline="0" dirty="0" smtClean="0">
                          <a:solidFill>
                            <a:schemeClr val="dk1"/>
                          </a:solidFill>
                          <a:latin typeface="+mn-lt"/>
                          <a:ea typeface="+mn-ea"/>
                          <a:cs typeface="+mn-cs"/>
                        </a:rPr>
                        <a:t>higher future likelihood of applying the ointment</a:t>
                      </a:r>
                    </a:p>
                    <a:p>
                      <a:pPr algn="just"/>
                      <a:r>
                        <a:rPr kumimoji="0" lang="en-US" sz="1800" b="1" kern="1200" baseline="0" dirty="0" smtClean="0">
                          <a:solidFill>
                            <a:schemeClr val="dk1"/>
                          </a:solidFill>
                          <a:latin typeface="+mn-lt"/>
                          <a:ea typeface="+mn-ea"/>
                          <a:cs typeface="+mn-cs"/>
                        </a:rPr>
                        <a:t>Result: </a:t>
                      </a:r>
                      <a:r>
                        <a:rPr kumimoji="0" lang="en-US" sz="1800" i="1" kern="1200" baseline="0" dirty="0" smtClean="0">
                          <a:solidFill>
                            <a:schemeClr val="dk1"/>
                          </a:solidFill>
                          <a:latin typeface="+mn-lt"/>
                          <a:ea typeface="+mn-ea"/>
                          <a:cs typeface="+mn-cs"/>
                        </a:rPr>
                        <a:t>Increase in response of</a:t>
                      </a:r>
                    </a:p>
                    <a:p>
                      <a:pPr algn="just"/>
                      <a:r>
                        <a:rPr kumimoji="0" lang="en-US" sz="1800" kern="1200" baseline="0" dirty="0" smtClean="0">
                          <a:solidFill>
                            <a:schemeClr val="dk1"/>
                          </a:solidFill>
                          <a:latin typeface="+mn-lt"/>
                          <a:ea typeface="+mn-ea"/>
                          <a:cs typeface="+mn-cs"/>
                        </a:rPr>
                        <a:t>using ointment</a:t>
                      </a:r>
                      <a:endParaRPr lang="en-US" dirty="0"/>
                    </a:p>
                  </a:txBody>
                  <a:tcPr/>
                </a:tc>
                <a:tc>
                  <a:txBody>
                    <a:bodyPr/>
                    <a:lstStyle/>
                    <a:p>
                      <a:pPr algn="just"/>
                      <a:r>
                        <a:rPr kumimoji="0" lang="en-US" sz="1800" kern="1200" baseline="0" dirty="0" smtClean="0">
                          <a:solidFill>
                            <a:schemeClr val="dk1"/>
                          </a:solidFill>
                          <a:latin typeface="+mn-lt"/>
                          <a:ea typeface="+mn-ea"/>
                          <a:cs typeface="+mn-cs"/>
                        </a:rPr>
                        <a:t>Removing pleasant stimulus to decrease the behavior.</a:t>
                      </a:r>
                    </a:p>
                    <a:p>
                      <a:pPr algn="just"/>
                      <a:r>
                        <a:rPr kumimoji="0" lang="en-US" sz="1800" b="1" kern="1200" baseline="0" dirty="0" err="1" smtClean="0">
                          <a:solidFill>
                            <a:schemeClr val="bg1"/>
                          </a:solidFill>
                          <a:latin typeface="+mn-lt"/>
                          <a:ea typeface="+mn-ea"/>
                          <a:cs typeface="+mn-cs"/>
                        </a:rPr>
                        <a:t>Example:</a:t>
                      </a:r>
                      <a:r>
                        <a:rPr kumimoji="0" lang="en-US" sz="1800" kern="1200" baseline="0" dirty="0" err="1" smtClean="0">
                          <a:solidFill>
                            <a:schemeClr val="dk1"/>
                          </a:solidFill>
                          <a:latin typeface="+mn-lt"/>
                          <a:ea typeface="+mn-ea"/>
                          <a:cs typeface="+mn-cs"/>
                        </a:rPr>
                        <a:t>Restricting</a:t>
                      </a:r>
                      <a:r>
                        <a:rPr kumimoji="0" lang="en-US" sz="1800" kern="1200" baseline="0" dirty="0" smtClean="0">
                          <a:solidFill>
                            <a:schemeClr val="dk1"/>
                          </a:solidFill>
                          <a:latin typeface="+mn-lt"/>
                          <a:ea typeface="+mn-ea"/>
                          <a:cs typeface="+mn-cs"/>
                        </a:rPr>
                        <a:t> teenager’s access to car due to breaking curfew</a:t>
                      </a:r>
                    </a:p>
                    <a:p>
                      <a:pPr algn="just"/>
                      <a:r>
                        <a:rPr kumimoji="0" lang="en-US" sz="1800" b="1" kern="1200" baseline="0" dirty="0" smtClean="0">
                          <a:solidFill>
                            <a:schemeClr val="dk1"/>
                          </a:solidFill>
                          <a:latin typeface="+mn-lt"/>
                          <a:ea typeface="+mn-ea"/>
                          <a:cs typeface="+mn-cs"/>
                        </a:rPr>
                        <a:t>Result: </a:t>
                      </a:r>
                      <a:r>
                        <a:rPr kumimoji="0" lang="en-US" sz="1800" i="1" kern="1200" baseline="0" dirty="0" smtClean="0">
                          <a:solidFill>
                            <a:schemeClr val="dk1"/>
                          </a:solidFill>
                          <a:latin typeface="+mn-lt"/>
                          <a:ea typeface="+mn-ea"/>
                          <a:cs typeface="+mn-cs"/>
                        </a:rPr>
                        <a:t>Decrease in response of </a:t>
                      </a:r>
                      <a:r>
                        <a:rPr kumimoji="0" lang="en-US" sz="1800" kern="1200" baseline="0" dirty="0" smtClean="0">
                          <a:solidFill>
                            <a:schemeClr val="dk1"/>
                          </a:solidFill>
                          <a:latin typeface="+mn-lt"/>
                          <a:ea typeface="+mn-ea"/>
                          <a:cs typeface="+mn-cs"/>
                        </a:rPr>
                        <a:t>breaking curfew</a:t>
                      </a:r>
                      <a:endParaRPr lang="en-US" dirty="0"/>
                    </a:p>
                  </a:txBody>
                  <a:tcPr/>
                </a:tc>
              </a:tr>
            </a:tbl>
          </a:graphicData>
        </a:graphic>
      </p:graphicFrame>
      <p:sp>
        <p:nvSpPr>
          <p:cNvPr id="5" name="TextBox 4"/>
          <p:cNvSpPr txBox="1"/>
          <p:nvPr/>
        </p:nvSpPr>
        <p:spPr>
          <a:xfrm>
            <a:off x="3657600" y="304800"/>
            <a:ext cx="1981200" cy="368300"/>
          </a:xfrm>
          <a:prstGeom prst="rect">
            <a:avLst/>
          </a:prstGeom>
          <a:noFill/>
        </p:spPr>
        <p:txBody>
          <a:bodyPr wrap="square" rtlCol="0">
            <a:spAutoFit/>
          </a:bodyPr>
          <a:lstStyle/>
          <a:p>
            <a:r>
              <a:rPr lang="en-US" dirty="0" smtClean="0"/>
              <a:t>Reinforcement </a:t>
            </a:r>
            <a:endParaRPr lang="en-US" dirty="0"/>
          </a:p>
        </p:txBody>
      </p:sp>
      <p:sp>
        <p:nvSpPr>
          <p:cNvPr id="6" name="TextBox 5"/>
          <p:cNvSpPr txBox="1"/>
          <p:nvPr/>
        </p:nvSpPr>
        <p:spPr>
          <a:xfrm>
            <a:off x="7239000" y="304800"/>
            <a:ext cx="1676400" cy="368300"/>
          </a:xfrm>
          <a:prstGeom prst="rect">
            <a:avLst/>
          </a:prstGeom>
          <a:noFill/>
        </p:spPr>
        <p:txBody>
          <a:bodyPr wrap="square" rtlCol="0">
            <a:spAutoFit/>
          </a:bodyPr>
          <a:lstStyle/>
          <a:p>
            <a:r>
              <a:rPr lang="en-US" dirty="0" smtClean="0"/>
              <a:t>Punishment </a:t>
            </a:r>
            <a:endParaRPr lang="en-US" dirty="0"/>
          </a:p>
        </p:txBody>
      </p:sp>
      <p:sp>
        <p:nvSpPr>
          <p:cNvPr id="7" name="TextBox 6"/>
          <p:cNvSpPr txBox="1"/>
          <p:nvPr/>
        </p:nvSpPr>
        <p:spPr>
          <a:xfrm>
            <a:off x="1524000" y="2209800"/>
            <a:ext cx="1524000" cy="645160"/>
          </a:xfrm>
          <a:prstGeom prst="rect">
            <a:avLst/>
          </a:prstGeom>
          <a:noFill/>
        </p:spPr>
        <p:txBody>
          <a:bodyPr wrap="square" rtlCol="0">
            <a:spAutoFit/>
          </a:bodyPr>
          <a:lstStyle/>
          <a:p>
            <a:r>
              <a:rPr lang="en-US" dirty="0" smtClean="0"/>
              <a:t>Positive (adding)</a:t>
            </a:r>
            <a:endParaRPr lang="en-US" dirty="0"/>
          </a:p>
        </p:txBody>
      </p:sp>
      <p:sp>
        <p:nvSpPr>
          <p:cNvPr id="8" name="TextBox 7"/>
          <p:cNvSpPr txBox="1"/>
          <p:nvPr/>
        </p:nvSpPr>
        <p:spPr>
          <a:xfrm>
            <a:off x="1524000" y="4572000"/>
            <a:ext cx="1828800" cy="645160"/>
          </a:xfrm>
          <a:prstGeom prst="rect">
            <a:avLst/>
          </a:prstGeom>
          <a:noFill/>
        </p:spPr>
        <p:txBody>
          <a:bodyPr wrap="square" rtlCol="0">
            <a:spAutoFit/>
          </a:bodyPr>
          <a:lstStyle/>
          <a:p>
            <a:r>
              <a:rPr lang="en-US" dirty="0" smtClean="0"/>
              <a:t>Negative (removing)</a:t>
            </a:r>
            <a:endParaRPr lang="en-US" dirty="0"/>
          </a:p>
        </p:txBody>
      </p:sp>
    </p:spTree>
    <p:extLst>
      <p:ext uri="{BB962C8B-B14F-4D97-AF65-F5344CB8AC3E}">
        <p14:creationId xmlns:p14="http://schemas.microsoft.com/office/powerpoint/2010/main" val="106028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800" dirty="0" smtClean="0">
                <a:latin typeface="Times New Roman" panose="02020603050405020304" pitchFamily="18" charset="0"/>
                <a:cs typeface="Times New Roman" panose="02020603050405020304" pitchFamily="18" charset="0"/>
              </a:rPr>
              <a:t>Schedules of Reinforcement</a:t>
            </a:r>
            <a:br>
              <a:rPr lang="en-US" sz="4800"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95400"/>
            <a:ext cx="8229600" cy="5159408"/>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A schedule of reinforcement determines which occurrences of a specific response result in the presentation of a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Different patterns of frequency and timing of reinforcement following desired behavior.</a:t>
            </a:r>
          </a:p>
        </p:txBody>
      </p:sp>
    </p:spTree>
    <p:extLst>
      <p:ext uri="{BB962C8B-B14F-4D97-AF65-F5344CB8AC3E}">
        <p14:creationId xmlns:p14="http://schemas.microsoft.com/office/powerpoint/2010/main" val="1645819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09600"/>
            <a:ext cx="8229600" cy="5845208"/>
          </a:xfrm>
        </p:spPr>
        <p:txBody>
          <a:bodyPr/>
          <a:lstStyle/>
          <a:p>
            <a:pPr>
              <a:buNone/>
            </a:pPr>
            <a:r>
              <a:rPr lang="en-US" dirty="0" smtClean="0"/>
              <a:t>	</a:t>
            </a:r>
            <a:r>
              <a:rPr lang="en-US" sz="3600" dirty="0" smtClean="0">
                <a:solidFill>
                  <a:schemeClr val="accent2">
                    <a:lumMod val="60000"/>
                    <a:lumOff val="40000"/>
                  </a:schemeClr>
                </a:solidFill>
                <a:latin typeface="Times New Roman" panose="02020603050405020304" pitchFamily="18" charset="0"/>
                <a:cs typeface="Times New Roman" panose="02020603050405020304" pitchFamily="18" charset="0"/>
              </a:rPr>
              <a:t>1.Continuous Reinforcement                    2.Partial Reinforcement                     </a:t>
            </a:r>
            <a:r>
              <a:rPr lang="en-US" sz="3600" dirty="0" smtClean="0">
                <a:latin typeface="Times New Roman" panose="02020603050405020304" pitchFamily="18" charset="0"/>
                <a:cs typeface="Times New Roman" panose="02020603050405020304" pitchFamily="18" charset="0"/>
              </a:rPr>
              <a:t>a)Ratio schedule                                                    	</a:t>
            </a:r>
            <a:r>
              <a:rPr lang="en-US" sz="3600" dirty="0" err="1" smtClean="0">
                <a:latin typeface="Times New Roman" panose="02020603050405020304" pitchFamily="18" charset="0"/>
                <a:cs typeface="Times New Roman" panose="02020603050405020304" pitchFamily="18" charset="0"/>
              </a:rPr>
              <a:t>i</a:t>
            </a:r>
            <a:r>
              <a:rPr lang="en-US" sz="3600" dirty="0" smtClean="0">
                <a:latin typeface="Times New Roman" panose="02020603050405020304" pitchFamily="18" charset="0"/>
                <a:cs typeface="Times New Roman" panose="02020603050405020304" pitchFamily="18" charset="0"/>
              </a:rPr>
              <a:t>) fixed ratio                                     	ii)variable ratio                               b)Interval schedule                                     	</a:t>
            </a:r>
            <a:r>
              <a:rPr lang="en-US" sz="3600" dirty="0" err="1" smtClean="0">
                <a:latin typeface="Times New Roman" panose="02020603050405020304" pitchFamily="18" charset="0"/>
                <a:cs typeface="Times New Roman" panose="02020603050405020304" pitchFamily="18" charset="0"/>
              </a:rPr>
              <a:t>i</a:t>
            </a:r>
            <a:r>
              <a:rPr lang="en-US" sz="3600" dirty="0" smtClean="0">
                <a:latin typeface="Times New Roman" panose="02020603050405020304" pitchFamily="18" charset="0"/>
                <a:cs typeface="Times New Roman" panose="02020603050405020304" pitchFamily="18" charset="0"/>
              </a:rPr>
              <a:t>) fixed interval                                     	ii)variable interval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281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5300" dirty="0" smtClean="0">
                <a:latin typeface="Times New Roman" panose="02020603050405020304" pitchFamily="18" charset="0"/>
                <a:cs typeface="Times New Roman" panose="02020603050405020304" pitchFamily="18" charset="0"/>
              </a:rPr>
              <a:t>Continuous Reinforcement Schedule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sz="3600" dirty="0" smtClean="0">
                <a:latin typeface="Times New Roman" panose="02020603050405020304" pitchFamily="18" charset="0"/>
                <a:cs typeface="Times New Roman" panose="02020603050405020304" pitchFamily="18" charset="0"/>
              </a:rPr>
              <a:t>Reinforcing of a behavior every time it occurs.</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Continuous reinforcement occurs when every instance of a designated response is reinforced.</a:t>
            </a:r>
          </a:p>
          <a:p>
            <a:endParaRPr lang="en-US" dirty="0"/>
          </a:p>
        </p:txBody>
      </p:sp>
    </p:spTree>
    <p:extLst>
      <p:ext uri="{BB962C8B-B14F-4D97-AF65-F5344CB8AC3E}">
        <p14:creationId xmlns:p14="http://schemas.microsoft.com/office/powerpoint/2010/main" val="4033667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8229600" cy="1056926"/>
          </a:xfrm>
        </p:spPr>
        <p:txBody>
          <a:bodyPr>
            <a:normAutofit fontScale="90000"/>
          </a:bodyPr>
          <a:lstStyle/>
          <a:p>
            <a:r>
              <a:rPr lang="en-US" sz="5300" dirty="0" smtClean="0">
                <a:latin typeface="Times New Roman" panose="02020603050405020304" pitchFamily="18" charset="0"/>
                <a:cs typeface="Times New Roman" panose="02020603050405020304" pitchFamily="18" charset="0"/>
              </a:rPr>
              <a:t>Partial/Intermittent Reinforcement Schedule</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just"/>
            <a:r>
              <a:rPr lang="en-US" sz="3600" dirty="0" smtClean="0">
                <a:latin typeface="Times New Roman" panose="02020603050405020304" pitchFamily="18" charset="0"/>
                <a:cs typeface="Times New Roman" panose="02020603050405020304" pitchFamily="18" charset="0"/>
              </a:rPr>
              <a:t>Reinforcing of a behavior some but not all of the time.</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Intermittent, or partial, reinforcement occurs when a designated response is reinforced only some of the time</a:t>
            </a:r>
          </a:p>
          <a:p>
            <a:endParaRPr lang="en-US" dirty="0"/>
          </a:p>
        </p:txBody>
      </p:sp>
    </p:spTree>
    <p:extLst>
      <p:ext uri="{BB962C8B-B14F-4D97-AF65-F5344CB8AC3E}">
        <p14:creationId xmlns:p14="http://schemas.microsoft.com/office/powerpoint/2010/main" val="31072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981200" y="685800"/>
            <a:ext cx="8229600" cy="3810000"/>
          </a:xfrm>
        </p:spPr>
        <p:txBody>
          <a:bodyPr>
            <a:normAutofit/>
          </a:bodyPr>
          <a:lstStyle/>
          <a:p>
            <a:pPr algn="ctr"/>
            <a:r>
              <a:rPr lang="en-US" sz="4800" dirty="0" smtClean="0">
                <a:latin typeface="Times New Roman" panose="02020603050405020304" pitchFamily="18" charset="0"/>
                <a:cs typeface="Times New Roman" panose="02020603050405020304" pitchFamily="18" charset="0"/>
              </a:rPr>
              <a:t>Types of Partial Reinforcement Schedule</a:t>
            </a:r>
            <a:r>
              <a:rPr lang="en-US" dirty="0" smtClean="0"/>
              <a:t/>
            </a:r>
            <a:br>
              <a:rPr lang="en-US" dirty="0" smtClean="0"/>
            </a:br>
            <a:endParaRPr lang="en-US" dirty="0"/>
          </a:p>
        </p:txBody>
      </p:sp>
    </p:spTree>
    <p:extLst>
      <p:ext uri="{BB962C8B-B14F-4D97-AF65-F5344CB8AC3E}">
        <p14:creationId xmlns:p14="http://schemas.microsoft.com/office/powerpoint/2010/main" val="41501912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dirty="0" smtClean="0">
                <a:latin typeface="Times New Roman" panose="02020603050405020304" pitchFamily="18" charset="0"/>
                <a:cs typeface="Times New Roman" panose="02020603050405020304" pitchFamily="18" charset="0"/>
              </a:rPr>
              <a:t>Ratio schedules (Based on no. of responses)</a:t>
            </a:r>
            <a:r>
              <a:rPr lang="en-US" sz="4400" dirty="0" smtClean="0">
                <a:latin typeface="Times New Roman" panose="02020603050405020304" pitchFamily="18" charset="0"/>
                <a:cs typeface="Times New Roman" panose="02020603050405020304" pitchFamily="18" charset="0"/>
              </a:rPr>
              <a:t/>
            </a:r>
            <a:br>
              <a:rPr lang="en-US" sz="4400" dirty="0" smtClean="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524000" y="1524000"/>
            <a:ext cx="9144000" cy="5334000"/>
          </a:xfrm>
        </p:spPr>
        <p:txBody>
          <a:bodyPr>
            <a:normAutofit lnSpcReduction="10000"/>
          </a:bodyPr>
          <a:lstStyle/>
          <a:p>
            <a:pPr algn="just"/>
            <a:r>
              <a:rPr lang="en-US" sz="3600" dirty="0" smtClean="0">
                <a:latin typeface="Times New Roman" panose="02020603050405020304" pitchFamily="18" charset="0"/>
                <a:cs typeface="Times New Roman" panose="02020603050405020304" pitchFamily="18" charset="0"/>
              </a:rPr>
              <a:t>It requires the organism to make the designated response a certain number of times to gain each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i</a:t>
            </a:r>
            <a:r>
              <a:rPr lang="en-US" sz="3600" dirty="0" smtClean="0">
                <a:latin typeface="Times New Roman" panose="02020603050405020304" pitchFamily="18" charset="0"/>
                <a:cs typeface="Times New Roman" panose="02020603050405020304" pitchFamily="18" charset="0"/>
              </a:rPr>
              <a:t>. fixed-ratio (FR) schedule</a:t>
            </a:r>
          </a:p>
          <a:p>
            <a:pPr algn="just"/>
            <a:r>
              <a:rPr lang="en-US" sz="3600" dirty="0" smtClean="0">
                <a:latin typeface="Times New Roman" panose="02020603050405020304" pitchFamily="18" charset="0"/>
                <a:cs typeface="Times New Roman" panose="02020603050405020304" pitchFamily="18" charset="0"/>
              </a:rPr>
              <a:t>The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is given after a fixed number of non reinforced responses.</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A schedule by which reinforcement is given only after a specific number of responses are made.</a:t>
            </a:r>
          </a:p>
          <a:p>
            <a:endParaRPr lang="en-US" dirty="0"/>
          </a:p>
        </p:txBody>
      </p:sp>
    </p:spTree>
    <p:extLst>
      <p:ext uri="{BB962C8B-B14F-4D97-AF65-F5344CB8AC3E}">
        <p14:creationId xmlns:p14="http://schemas.microsoft.com/office/powerpoint/2010/main" val="635501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219200"/>
          </a:xfrm>
        </p:spPr>
        <p:txBody>
          <a:bodyPr>
            <a:normAutofit/>
          </a:bodyPr>
          <a:lstStyle/>
          <a:p>
            <a:r>
              <a:rPr lang="en-US" sz="4800" dirty="0" smtClean="0">
                <a:latin typeface="Times New Roman" panose="02020603050405020304" pitchFamily="18" charset="0"/>
                <a:cs typeface="Times New Roman" panose="02020603050405020304" pitchFamily="18" charset="0"/>
              </a:rPr>
              <a:t>Experiment </a:t>
            </a: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0" y="1066800"/>
            <a:ext cx="9144000" cy="5388008"/>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Rat was placed in a box at first the rat  wandered around the box, explored the environment in a relatively random fashion and pressed the lever by chance, as a result received food. The first time this happened, the rat did not learn the connection between pressing a lever and receiving food and continued to explore the box. </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3551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762000"/>
            <a:ext cx="8229600" cy="5692808"/>
          </a:xfrm>
        </p:spPr>
        <p:txBody>
          <a:bodyPr/>
          <a:lstStyle/>
          <a:p>
            <a:pPr algn="just"/>
            <a:r>
              <a:rPr lang="en-US" sz="3600" dirty="0" smtClean="0">
                <a:latin typeface="Times New Roman" panose="02020603050405020304" pitchFamily="18" charset="0"/>
                <a:cs typeface="Times New Roman" panose="02020603050405020304" pitchFamily="18" charset="0"/>
              </a:rPr>
              <a:t>Examples: </a:t>
            </a:r>
          </a:p>
          <a:p>
            <a:pPr algn="just"/>
            <a:r>
              <a:rPr lang="en-US" sz="3600" dirty="0" smtClean="0">
                <a:latin typeface="Times New Roman" panose="02020603050405020304" pitchFamily="18" charset="0"/>
                <a:cs typeface="Times New Roman" panose="02020603050405020304" pitchFamily="18" charset="0"/>
              </a:rPr>
              <a:t> A rat is reinforced for every tenth lever press.</a:t>
            </a:r>
          </a:p>
          <a:p>
            <a:pPr algn="just"/>
            <a:r>
              <a:rPr lang="en-US" sz="3600" dirty="0" smtClean="0">
                <a:latin typeface="Times New Roman" panose="02020603050405020304" pitchFamily="18" charset="0"/>
                <a:cs typeface="Times New Roman" panose="02020603050405020304" pitchFamily="18" charset="0"/>
              </a:rPr>
              <a:t> A salesperson receives a bonus for every fourth set of encyclopedias sold. </a:t>
            </a:r>
          </a:p>
          <a:p>
            <a:endParaRPr lang="en-US" dirty="0"/>
          </a:p>
        </p:txBody>
      </p:sp>
    </p:spTree>
    <p:extLst>
      <p:ext uri="{BB962C8B-B14F-4D97-AF65-F5344CB8AC3E}">
        <p14:creationId xmlns:p14="http://schemas.microsoft.com/office/powerpoint/2010/main" val="193929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381000"/>
            <a:ext cx="8153400" cy="5867400"/>
          </a:xfrm>
        </p:spPr>
        <p:txBody>
          <a:bodyPr>
            <a:normAutofit/>
          </a:bodyPr>
          <a:lstStyle/>
          <a:p>
            <a:pPr algn="just">
              <a:lnSpc>
                <a:spcPct val="110000"/>
              </a:lnSpc>
              <a:buNone/>
            </a:pPr>
            <a:r>
              <a:rPr lang="en-US" sz="3600" dirty="0" smtClean="0">
                <a:latin typeface="Times New Roman" panose="02020603050405020304" pitchFamily="18" charset="0"/>
                <a:cs typeface="Times New Roman" panose="02020603050405020304" pitchFamily="18" charset="0"/>
              </a:rPr>
              <a:t>ii.</a:t>
            </a:r>
            <a:r>
              <a:rPr lang="en-US" sz="3600" dirty="0" smtClean="0"/>
              <a:t> </a:t>
            </a:r>
            <a:r>
              <a:rPr lang="en-US" sz="3600" dirty="0" smtClean="0">
                <a:latin typeface="Times New Roman" panose="02020603050405020304" pitchFamily="18" charset="0"/>
                <a:cs typeface="Times New Roman" panose="02020603050405020304" pitchFamily="18" charset="0"/>
              </a:rPr>
              <a:t>Variable-Ratio (VR) Schedule</a:t>
            </a:r>
          </a:p>
          <a:p>
            <a:pPr algn="just">
              <a:lnSpc>
                <a:spcPct val="110000"/>
              </a:lnSpc>
            </a:pPr>
            <a:r>
              <a:rPr lang="en-US" sz="3600" dirty="0" smtClean="0">
                <a:latin typeface="Times New Roman" panose="02020603050405020304" pitchFamily="18" charset="0"/>
                <a:cs typeface="Times New Roman" panose="02020603050405020304" pitchFamily="18" charset="0"/>
              </a:rPr>
              <a:t>The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is given after a variable number of non reinforced responses. </a:t>
            </a:r>
          </a:p>
          <a:p>
            <a:pPr algn="just">
              <a:lnSpc>
                <a:spcPct val="110000"/>
              </a:lnSpc>
              <a:buNone/>
            </a:pPr>
            <a:r>
              <a:rPr lang="en-US" sz="3600" dirty="0" smtClean="0">
                <a:latin typeface="Times New Roman" panose="02020603050405020304" pitchFamily="18" charset="0"/>
                <a:cs typeface="Times New Roman" panose="02020603050405020304" pitchFamily="18" charset="0"/>
              </a:rPr>
              <a:t>				OR</a:t>
            </a:r>
          </a:p>
          <a:p>
            <a:pPr algn="just">
              <a:lnSpc>
                <a:spcPct val="110000"/>
              </a:lnSpc>
            </a:pPr>
            <a:r>
              <a:rPr lang="en-US" sz="3600" dirty="0" smtClean="0">
                <a:latin typeface="Times New Roman" panose="02020603050405020304" pitchFamily="18" charset="0"/>
                <a:cs typeface="Times New Roman" panose="02020603050405020304" pitchFamily="18" charset="0"/>
              </a:rPr>
              <a:t>A schedule by which reinforcement occurs after a varying number of responses rather than after a fixed number.</a:t>
            </a:r>
          </a:p>
          <a:p>
            <a:endParaRPr lang="en-US" dirty="0"/>
          </a:p>
        </p:txBody>
      </p:sp>
    </p:spTree>
    <p:extLst>
      <p:ext uri="{BB962C8B-B14F-4D97-AF65-F5344CB8AC3E}">
        <p14:creationId xmlns:p14="http://schemas.microsoft.com/office/powerpoint/2010/main" val="1139457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685800"/>
            <a:ext cx="8229600" cy="4876800"/>
          </a:xfrm>
        </p:spPr>
        <p:txBody>
          <a:bodyPr/>
          <a:lstStyle/>
          <a:p>
            <a:pPr algn="just"/>
            <a:r>
              <a:rPr lang="en-US" sz="3600" dirty="0" smtClean="0">
                <a:latin typeface="Times New Roman" panose="02020603050405020304" pitchFamily="18" charset="0"/>
                <a:cs typeface="Times New Roman" panose="02020603050405020304" pitchFamily="18" charset="0"/>
              </a:rPr>
              <a:t>Examples:  A rat is reinforced for every tenth lever press on the average. The exact number of responses required for reinforcement varies from one time to the next. </a:t>
            </a:r>
          </a:p>
          <a:p>
            <a:endParaRPr lang="en-US" dirty="0"/>
          </a:p>
        </p:txBody>
      </p:sp>
    </p:spTree>
    <p:extLst>
      <p:ext uri="{BB962C8B-B14F-4D97-AF65-F5344CB8AC3E}">
        <p14:creationId xmlns:p14="http://schemas.microsoft.com/office/powerpoint/2010/main" val="5474134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5300" dirty="0" smtClean="0">
                <a:latin typeface="Times New Roman" panose="02020603050405020304" pitchFamily="18" charset="0"/>
                <a:cs typeface="Times New Roman" panose="02020603050405020304" pitchFamily="18" charset="0"/>
              </a:rPr>
              <a:t>Interval Schedules (Based on  the amount of time)</a:t>
            </a:r>
            <a:r>
              <a:rPr lang="en-US" dirty="0" smtClean="0"/>
              <a:t/>
            </a:r>
            <a:br>
              <a:rPr lang="en-US" dirty="0" smtClean="0"/>
            </a:br>
            <a:endParaRPr lang="en-US" dirty="0"/>
          </a:p>
        </p:txBody>
      </p:sp>
      <p:sp>
        <p:nvSpPr>
          <p:cNvPr id="3" name="Content Placeholder 2"/>
          <p:cNvSpPr>
            <a:spLocks noGrp="1"/>
          </p:cNvSpPr>
          <p:nvPr>
            <p:ph idx="1"/>
          </p:nvPr>
        </p:nvSpPr>
        <p:spPr>
          <a:xfrm>
            <a:off x="1524000" y="1524000"/>
            <a:ext cx="9144000" cy="5334000"/>
          </a:xfrm>
        </p:spPr>
        <p:txBody>
          <a:bodyPr>
            <a:normAutofit fontScale="62500" lnSpcReduction="20000"/>
          </a:bodyPr>
          <a:lstStyle/>
          <a:p>
            <a:pPr algn="just">
              <a:lnSpc>
                <a:spcPct val="120000"/>
              </a:lnSpc>
            </a:pPr>
            <a:r>
              <a:rPr lang="en-US" sz="5100" dirty="0" smtClean="0">
                <a:latin typeface="Times New Roman" panose="02020603050405020304" pitchFamily="18" charset="0"/>
                <a:cs typeface="Times New Roman" panose="02020603050405020304" pitchFamily="18" charset="0"/>
              </a:rPr>
              <a:t>It requires a time period to pass between the presentation of  </a:t>
            </a:r>
            <a:r>
              <a:rPr lang="en-US" sz="5100" dirty="0" err="1" smtClean="0">
                <a:latin typeface="Times New Roman" panose="02020603050405020304" pitchFamily="18" charset="0"/>
                <a:cs typeface="Times New Roman" panose="02020603050405020304" pitchFamily="18" charset="0"/>
              </a:rPr>
              <a:t>reinforcers</a:t>
            </a:r>
            <a:r>
              <a:rPr lang="en-US" sz="5100" dirty="0" smtClean="0">
                <a:latin typeface="Times New Roman" panose="02020603050405020304" pitchFamily="18" charset="0"/>
                <a:cs typeface="Times New Roman" panose="02020603050405020304" pitchFamily="18" charset="0"/>
              </a:rPr>
              <a:t>.</a:t>
            </a:r>
          </a:p>
          <a:p>
            <a:pPr algn="just">
              <a:lnSpc>
                <a:spcPct val="120000"/>
              </a:lnSpc>
              <a:buNone/>
            </a:pPr>
            <a:r>
              <a:rPr lang="en-US" sz="5100" dirty="0" smtClean="0">
                <a:latin typeface="Times New Roman" panose="02020603050405020304" pitchFamily="18" charset="0"/>
                <a:cs typeface="Times New Roman" panose="02020603050405020304" pitchFamily="18" charset="0"/>
              </a:rPr>
              <a:t>	</a:t>
            </a:r>
            <a:r>
              <a:rPr lang="en-US" sz="5100" dirty="0" err="1" smtClean="0">
                <a:latin typeface="Times New Roman" panose="02020603050405020304" pitchFamily="18" charset="0"/>
                <a:cs typeface="Times New Roman" panose="02020603050405020304" pitchFamily="18" charset="0"/>
              </a:rPr>
              <a:t>i</a:t>
            </a:r>
            <a:r>
              <a:rPr lang="en-US" sz="5100" dirty="0" smtClean="0">
                <a:latin typeface="Times New Roman" panose="02020603050405020304" pitchFamily="18" charset="0"/>
                <a:cs typeface="Times New Roman" panose="02020603050405020304" pitchFamily="18" charset="0"/>
              </a:rPr>
              <a:t>. Fixed Interval schedules </a:t>
            </a:r>
          </a:p>
          <a:p>
            <a:pPr algn="just">
              <a:lnSpc>
                <a:spcPct val="120000"/>
              </a:lnSpc>
            </a:pPr>
            <a:r>
              <a:rPr lang="en-US" sz="5100" dirty="0" smtClean="0">
                <a:latin typeface="Times New Roman" panose="02020603050405020304" pitchFamily="18" charset="0"/>
                <a:cs typeface="Times New Roman" panose="02020603050405020304" pitchFamily="18" charset="0"/>
              </a:rPr>
              <a:t>With a fixed interval (FI) schedule, the </a:t>
            </a:r>
            <a:r>
              <a:rPr lang="en-US" sz="5100" dirty="0" err="1" smtClean="0">
                <a:latin typeface="Times New Roman" panose="02020603050405020304" pitchFamily="18" charset="0"/>
                <a:cs typeface="Times New Roman" panose="02020603050405020304" pitchFamily="18" charset="0"/>
              </a:rPr>
              <a:t>reinforcer</a:t>
            </a:r>
            <a:r>
              <a:rPr lang="en-US" sz="5100" dirty="0" smtClean="0">
                <a:latin typeface="Times New Roman" panose="02020603050405020304" pitchFamily="18" charset="0"/>
                <a:cs typeface="Times New Roman" panose="02020603050405020304" pitchFamily="18" charset="0"/>
              </a:rPr>
              <a:t> is given for the first response that occurs after a fixed time interval has elapsed.</a:t>
            </a:r>
          </a:p>
          <a:p>
            <a:pPr algn="just">
              <a:lnSpc>
                <a:spcPct val="120000"/>
              </a:lnSpc>
              <a:buNone/>
            </a:pPr>
            <a:r>
              <a:rPr lang="en-US" sz="5100" dirty="0" smtClean="0">
                <a:latin typeface="Times New Roman" panose="02020603050405020304" pitchFamily="18" charset="0"/>
                <a:cs typeface="Times New Roman" panose="02020603050405020304" pitchFamily="18" charset="0"/>
              </a:rPr>
              <a:t>					OR</a:t>
            </a:r>
          </a:p>
          <a:p>
            <a:pPr algn="just">
              <a:lnSpc>
                <a:spcPct val="120000"/>
              </a:lnSpc>
            </a:pPr>
            <a:r>
              <a:rPr lang="en-US" sz="5100" dirty="0" smtClean="0">
                <a:latin typeface="Times New Roman" panose="02020603050405020304" pitchFamily="18" charset="0"/>
                <a:cs typeface="Times New Roman" panose="02020603050405020304" pitchFamily="18" charset="0"/>
              </a:rPr>
              <a:t>A schedule that provides reinforcement for a response only if a fixed time period has elapsed.</a:t>
            </a:r>
          </a:p>
          <a:p>
            <a:endParaRPr lang="en-US" dirty="0" smtClean="0"/>
          </a:p>
          <a:p>
            <a:endParaRPr lang="en-US" dirty="0" smtClean="0"/>
          </a:p>
        </p:txBody>
      </p:sp>
    </p:spTree>
    <p:extLst>
      <p:ext uri="{BB962C8B-B14F-4D97-AF65-F5344CB8AC3E}">
        <p14:creationId xmlns:p14="http://schemas.microsoft.com/office/powerpoint/2010/main" val="3871923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0" y="609600"/>
            <a:ext cx="7772400" cy="5745960"/>
          </a:xfrm>
        </p:spPr>
        <p:txBody>
          <a:bodyPr/>
          <a:lstStyle/>
          <a:p>
            <a:pPr algn="just"/>
            <a:r>
              <a:rPr lang="en-US" b="1" dirty="0" smtClean="0"/>
              <a:t> </a:t>
            </a:r>
            <a:r>
              <a:rPr lang="en-US" sz="3600" dirty="0" smtClean="0">
                <a:latin typeface="Times New Roman" panose="02020603050405020304" pitchFamily="18" charset="0"/>
                <a:cs typeface="Times New Roman" panose="02020603050405020304" pitchFamily="18" charset="0"/>
              </a:rPr>
              <a:t>Example:</a:t>
            </a:r>
          </a:p>
          <a:p>
            <a:pPr algn="just"/>
            <a:r>
              <a:rPr lang="en-US" sz="3600" dirty="0" smtClean="0">
                <a:latin typeface="Times New Roman" panose="02020603050405020304" pitchFamily="18" charset="0"/>
                <a:cs typeface="Times New Roman" panose="02020603050405020304" pitchFamily="18" charset="0"/>
              </a:rPr>
              <a:t> A rat is reinforced for the first lever press after a 2-minute interval has elapsed and then must wait 2 minutes before being able to earn the next reinforcement.</a:t>
            </a:r>
          </a:p>
          <a:p>
            <a:pPr algn="just"/>
            <a:r>
              <a:rPr lang="en-US" sz="3600" dirty="0" smtClean="0">
                <a:latin typeface="Times New Roman" panose="02020603050405020304" pitchFamily="18" charset="0"/>
                <a:cs typeface="Times New Roman" panose="02020603050405020304" pitchFamily="18" charset="0"/>
              </a:rPr>
              <a:t>Another example of a fixed-interval schedule is a weekly paycheck.</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6176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381000"/>
            <a:ext cx="8610600" cy="5974560"/>
          </a:xfrm>
        </p:spPr>
        <p:txBody>
          <a:bodyPr>
            <a:noAutofit/>
          </a:bodyPr>
          <a:lstStyle/>
          <a:p>
            <a:pPr algn="just">
              <a:buNone/>
            </a:pPr>
            <a:r>
              <a:rPr lang="en-US" sz="3600" dirty="0" smtClean="0">
                <a:latin typeface="Times New Roman" panose="02020603050405020304" pitchFamily="18" charset="0"/>
                <a:cs typeface="Times New Roman" panose="02020603050405020304" pitchFamily="18" charset="0"/>
              </a:rPr>
              <a:t>	ii. Variable Interval schedules </a:t>
            </a:r>
          </a:p>
          <a:p>
            <a:pPr algn="just"/>
            <a:r>
              <a:rPr lang="en-US" sz="3600" dirty="0" smtClean="0">
                <a:latin typeface="Times New Roman" panose="02020603050405020304" pitchFamily="18" charset="0"/>
                <a:cs typeface="Times New Roman" panose="02020603050405020304" pitchFamily="18" charset="0"/>
              </a:rPr>
              <a:t>With a variable-interval (VI) schedule, the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is given for the first response after a variable time interval has elapsed.</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A schedule by which the time between reinforcements varies around some average rather than being fixed.</a:t>
            </a:r>
          </a:p>
        </p:txBody>
      </p:sp>
    </p:spTree>
    <p:extLst>
      <p:ext uri="{BB962C8B-B14F-4D97-AF65-F5344CB8AC3E}">
        <p14:creationId xmlns:p14="http://schemas.microsoft.com/office/powerpoint/2010/main" val="773398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914400"/>
            <a:ext cx="8229600" cy="5540408"/>
          </a:xfrm>
        </p:spPr>
        <p:txBody>
          <a:bodyPr/>
          <a:lstStyle/>
          <a:p>
            <a:pPr algn="just"/>
            <a:r>
              <a:rPr lang="en-US" sz="3600" dirty="0" smtClean="0">
                <a:latin typeface="Times New Roman" panose="02020603050405020304" pitchFamily="18" charset="0"/>
                <a:cs typeface="Times New Roman" panose="02020603050405020304" pitchFamily="18" charset="0"/>
              </a:rPr>
              <a:t>Example:</a:t>
            </a:r>
          </a:p>
          <a:p>
            <a:pPr algn="just"/>
            <a:r>
              <a:rPr lang="en-US" sz="3600" dirty="0" smtClean="0">
                <a:latin typeface="Times New Roman" panose="02020603050405020304" pitchFamily="18" charset="0"/>
                <a:cs typeface="Times New Roman" panose="02020603050405020304" pitchFamily="18" charset="0"/>
              </a:rPr>
              <a:t>A rat is reinforced for the first lever press after a 1-minute interval has elapsed, but the following intervals are 3 minutes, 2 minutes,4 minutes, and so on.</a:t>
            </a:r>
          </a:p>
          <a:p>
            <a:endParaRPr lang="en-US" dirty="0"/>
          </a:p>
        </p:txBody>
      </p:sp>
    </p:spTree>
    <p:extLst>
      <p:ext uri="{BB962C8B-B14F-4D97-AF65-F5344CB8AC3E}">
        <p14:creationId xmlns:p14="http://schemas.microsoft.com/office/powerpoint/2010/main" val="3541265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676400"/>
            <a:ext cx="8229600" cy="3886200"/>
          </a:xfrm>
        </p:spPr>
        <p:txBody>
          <a:bodyPr>
            <a:normAutofit/>
          </a:bodyPr>
          <a:lstStyle/>
          <a:p>
            <a:pPr algn="just"/>
            <a:r>
              <a:rPr lang="en-US" sz="3600" dirty="0" smtClean="0">
                <a:latin typeface="Times New Roman" panose="02020603050405020304" pitchFamily="18" charset="0"/>
                <a:cs typeface="Times New Roman" panose="02020603050405020304" pitchFamily="18" charset="0"/>
              </a:rPr>
              <a:t>Learning occurs more rapidly under a continuous reinforcement schedule.</a:t>
            </a:r>
          </a:p>
          <a:p>
            <a:pPr algn="just"/>
            <a:r>
              <a:rPr lang="en-US" sz="3600" dirty="0" smtClean="0">
                <a:latin typeface="Times New Roman" panose="02020603050405020304" pitchFamily="18" charset="0"/>
                <a:cs typeface="Times New Roman" panose="02020603050405020304" pitchFamily="18" charset="0"/>
              </a:rPr>
              <a:t>Behavior lasts longer under a partial reinforcement schedule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773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304800"/>
            <a:ext cx="9144000" cy="6553200"/>
          </a:xfrm>
        </p:spPr>
        <p:txBody>
          <a:bodyPr>
            <a:normAutofit/>
          </a:bodyPr>
          <a:lstStyle/>
          <a:p>
            <a:pPr algn="just">
              <a:lnSpc>
                <a:spcPct val="110000"/>
              </a:lnSpc>
              <a:buNone/>
            </a:pPr>
            <a:r>
              <a:rPr lang="en-US" sz="32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accidentally the rat pressed the lever again and received food, so he learned the connection between pressing a lever and receiving food and the response was increased (positive reinforcement).</a:t>
            </a:r>
          </a:p>
          <a:p>
            <a:pPr algn="just">
              <a:lnSpc>
                <a:spcPct val="110000"/>
              </a:lnSpc>
              <a:buNone/>
            </a:pPr>
            <a:r>
              <a:rPr lang="en-US" sz="3600" dirty="0" smtClean="0">
                <a:latin typeface="Times New Roman" panose="02020603050405020304" pitchFamily="18" charset="0"/>
                <a:cs typeface="Times New Roman" panose="02020603050405020304" pitchFamily="18" charset="0"/>
              </a:rPr>
              <a:t>	While a rat is in a Skinner box, a moderate electric shock was delivered to the him through the floor of the box. When the rat pressed the lever, the shock was turned off for a period of time (negative reinforcement).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591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685800"/>
            <a:ext cx="8382000" cy="5769008"/>
          </a:xfrm>
        </p:spPr>
        <p:txBody>
          <a:bodyPr>
            <a:normAutofit/>
          </a:bodyPr>
          <a:lstStyle/>
          <a:p>
            <a:pPr algn="just">
              <a:buNone/>
            </a:pPr>
            <a:r>
              <a:rPr lang="en-US" sz="3600" dirty="0" smtClean="0">
                <a:latin typeface="Times New Roman" panose="02020603050405020304" pitchFamily="18" charset="0"/>
                <a:cs typeface="Times New Roman" panose="02020603050405020304" pitchFamily="18" charset="0"/>
              </a:rPr>
              <a:t>	Thus, lever pressing leads to removal of an aversive stimulus (shock). Although this sequence of events is different from those for positive reinforcement, it reliably strengthens the rat’s lever pressing</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response.</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9095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b="1" dirty="0" smtClean="0">
                <a:latin typeface="Times New Roman" panose="02020603050405020304" pitchFamily="18" charset="0"/>
                <a:cs typeface="Times New Roman" panose="02020603050405020304" pitchFamily="18" charset="0"/>
              </a:rPr>
              <a:t>Reinforcement</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828800" y="1219200"/>
            <a:ext cx="8610600" cy="5257800"/>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The process by which a stimulus increases the probability that a preceding behavior will be repeated.</a:t>
            </a:r>
          </a:p>
          <a:p>
            <a:pPr algn="just">
              <a:buNone/>
            </a:pPr>
            <a:r>
              <a:rPr lang="en-US" sz="3600" dirty="0" smtClean="0">
                <a:latin typeface="Times New Roman" panose="02020603050405020304" pitchFamily="18" charset="0"/>
                <a:cs typeface="Times New Roman" panose="02020603050405020304" pitchFamily="18" charset="0"/>
              </a:rPr>
              <a:t>					OR</a:t>
            </a:r>
          </a:p>
          <a:p>
            <a:pPr algn="just"/>
            <a:r>
              <a:rPr lang="en-US" sz="3600" dirty="0" smtClean="0">
                <a:latin typeface="Times New Roman" panose="02020603050405020304" pitchFamily="18" charset="0"/>
                <a:cs typeface="Times New Roman" panose="02020603050405020304" pitchFamily="18" charset="0"/>
              </a:rPr>
              <a:t>Reinforcement occurs when an event following a response increases an organism’s tendency to make that response.</a:t>
            </a: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121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3600" dirty="0" smtClean="0">
                <a:latin typeface="Times New Roman" panose="02020603050405020304" pitchFamily="18" charset="0"/>
                <a:cs typeface="Times New Roman" panose="02020603050405020304" pitchFamily="18" charset="0"/>
              </a:rPr>
              <a:t>Example </a:t>
            </a:r>
          </a:p>
          <a:p>
            <a:pPr algn="just"/>
            <a:r>
              <a:rPr lang="en-US" sz="3600" dirty="0" smtClean="0">
                <a:latin typeface="Times New Roman" panose="02020603050405020304" pitchFamily="18" charset="0"/>
                <a:cs typeface="Times New Roman" panose="02020603050405020304" pitchFamily="18" charset="0"/>
              </a:rPr>
              <a:t>In other words, a response(pressing the lever ) is strengthened because it leads to rewarding consequences (food).</a:t>
            </a:r>
          </a:p>
          <a:p>
            <a:pPr algn="just"/>
            <a:endParaRPr lang="en-US" sz="3600" dirty="0" smtClean="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850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57200"/>
            <a:ext cx="8229600" cy="838200"/>
          </a:xfrm>
        </p:spPr>
        <p:txBody>
          <a:bodyPr>
            <a:noAutofit/>
          </a:bodyPr>
          <a:lstStyle/>
          <a:p>
            <a:r>
              <a:rPr lang="en-US" sz="4800" b="1" dirty="0" smtClean="0">
                <a:latin typeface="Times New Roman" panose="02020603050405020304" pitchFamily="18" charset="0"/>
                <a:cs typeface="Times New Roman" panose="02020603050405020304" pitchFamily="18" charset="0"/>
              </a:rPr>
              <a:t>Reinforcer </a:t>
            </a:r>
            <a:br>
              <a:rPr lang="en-US" sz="4800" b="1" dirty="0" smtClean="0">
                <a:latin typeface="Times New Roman" panose="02020603050405020304" pitchFamily="18" charset="0"/>
                <a:cs typeface="Times New Roman" panose="02020603050405020304" pitchFamily="18" charset="0"/>
              </a:rPr>
            </a:br>
            <a:endParaRPr lang="en-US" sz="4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5083208"/>
          </a:xfrm>
        </p:spPr>
        <p:txBody>
          <a:bodyPr>
            <a:noAutofit/>
          </a:bodyPr>
          <a:lstStyle/>
          <a:p>
            <a:pPr algn="just"/>
            <a:r>
              <a:rPr lang="en-US" sz="3600" dirty="0" smtClean="0">
                <a:latin typeface="Times New Roman" panose="02020603050405020304" pitchFamily="18" charset="0"/>
                <a:cs typeface="Times New Roman" panose="02020603050405020304" pitchFamily="18" charset="0"/>
              </a:rPr>
              <a:t>Any stimulus that increases the probability that a preceding behavior will occur again.</a:t>
            </a:r>
          </a:p>
          <a:p>
            <a:pPr algn="just"/>
            <a:r>
              <a:rPr lang="en-US" sz="3600" dirty="0" smtClean="0">
                <a:latin typeface="Times New Roman" panose="02020603050405020304" pitchFamily="18" charset="0"/>
                <a:cs typeface="Times New Roman" panose="02020603050405020304" pitchFamily="18" charset="0"/>
              </a:rPr>
              <a:t>Example </a:t>
            </a:r>
          </a:p>
          <a:p>
            <a:pPr algn="just"/>
            <a:r>
              <a:rPr lang="en-US" sz="3600" dirty="0" smtClean="0">
                <a:latin typeface="Times New Roman" panose="02020603050405020304" pitchFamily="18" charset="0"/>
                <a:cs typeface="Times New Roman" panose="02020603050405020304" pitchFamily="18" charset="0"/>
              </a:rPr>
              <a:t>Hence, food is a </a:t>
            </a:r>
            <a:r>
              <a:rPr lang="en-US" sz="3600" dirty="0" err="1" smtClean="0">
                <a:latin typeface="Times New Roman" panose="02020603050405020304" pitchFamily="18" charset="0"/>
                <a:cs typeface="Times New Roman" panose="02020603050405020304" pitchFamily="18" charset="0"/>
              </a:rPr>
              <a:t>reinforcer</a:t>
            </a:r>
            <a:r>
              <a:rPr lang="en-US" sz="3600" dirty="0" smtClean="0">
                <a:latin typeface="Times New Roman" panose="02020603050405020304" pitchFamily="18" charset="0"/>
                <a:cs typeface="Times New Roman" panose="02020603050405020304" pitchFamily="18" charset="0"/>
              </a:rPr>
              <a:t>, because it increases the probability that the behavior of “pressing the lever”</a:t>
            </a:r>
            <a:r>
              <a:rPr lang="en-US" sz="3600" i="1"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will take place.</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5344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300" b="1" dirty="0" smtClean="0">
                <a:latin typeface="Times New Roman" panose="02020603050405020304" pitchFamily="18" charset="0"/>
                <a:cs typeface="Times New Roman" panose="02020603050405020304" pitchFamily="18" charset="0"/>
              </a:rPr>
              <a:t>Types of  Reinforcement</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Positive Reinforcement</a:t>
            </a:r>
          </a:p>
          <a:p>
            <a:r>
              <a:rPr lang="en-US" sz="3600" b="1" dirty="0" smtClean="0">
                <a:latin typeface="Times New Roman" panose="02020603050405020304" pitchFamily="18" charset="0"/>
                <a:cs typeface="Times New Roman" panose="02020603050405020304" pitchFamily="18" charset="0"/>
              </a:rPr>
              <a:t>Negative Reinforcement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917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1109</Words>
  <Application>Microsoft Office PowerPoint</Application>
  <PresentationFormat>Widescreen</PresentationFormat>
  <Paragraphs>138</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Times New Roman</vt:lpstr>
      <vt:lpstr>Office Theme</vt:lpstr>
      <vt:lpstr>Operant Conditioning (ENG-110)</vt:lpstr>
      <vt:lpstr>Definition </vt:lpstr>
      <vt:lpstr>Experiment </vt:lpstr>
      <vt:lpstr>PowerPoint Presentation</vt:lpstr>
      <vt:lpstr>PowerPoint Presentation</vt:lpstr>
      <vt:lpstr>Reinforcement </vt:lpstr>
      <vt:lpstr>PowerPoint Presentation</vt:lpstr>
      <vt:lpstr>Reinforcer  </vt:lpstr>
      <vt:lpstr>Types of  Reinforcement </vt:lpstr>
      <vt:lpstr>Positive Reinforcement </vt:lpstr>
      <vt:lpstr>Negative reinforcement </vt:lpstr>
      <vt:lpstr>Example </vt:lpstr>
      <vt:lpstr>PowerPoint Presentation</vt:lpstr>
      <vt:lpstr>PowerPoint Presentation</vt:lpstr>
      <vt:lpstr>Punishment</vt:lpstr>
      <vt:lpstr>PowerPoint Presentation</vt:lpstr>
      <vt:lpstr>Types of Punishment </vt:lpstr>
      <vt:lpstr>Positive Punishment</vt:lpstr>
      <vt:lpstr>Negative Punishment</vt:lpstr>
      <vt:lpstr>PowerPoint Presentation</vt:lpstr>
      <vt:lpstr>PowerPoint Presentation</vt:lpstr>
      <vt:lpstr>PowerPoint Presentation</vt:lpstr>
      <vt:lpstr>PowerPoint Presentation</vt:lpstr>
      <vt:lpstr>Schedules of Reinforcement </vt:lpstr>
      <vt:lpstr>PowerPoint Presentation</vt:lpstr>
      <vt:lpstr>Continuous Reinforcement Schedule  </vt:lpstr>
      <vt:lpstr>Partial/Intermittent Reinforcement Schedule </vt:lpstr>
      <vt:lpstr>Types of Partial Reinforcement Schedule </vt:lpstr>
      <vt:lpstr>Ratio schedules (Based on no. of responses) </vt:lpstr>
      <vt:lpstr>PowerPoint Presentation</vt:lpstr>
      <vt:lpstr>PowerPoint Presentation</vt:lpstr>
      <vt:lpstr>PowerPoint Presentation</vt:lpstr>
      <vt:lpstr>Interval Schedules (Based on  the amount of time)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Operant Conditioning </dc:title>
  <dc:creator>Nouman Awan</dc:creator>
  <cp:lastModifiedBy>Nouman Awan</cp:lastModifiedBy>
  <cp:revision>3</cp:revision>
  <dcterms:created xsi:type="dcterms:W3CDTF">2020-05-04T00:08:56Z</dcterms:created>
  <dcterms:modified xsi:type="dcterms:W3CDTF">2020-05-04T10:23:54Z</dcterms:modified>
</cp:coreProperties>
</file>