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D3DA4-CA29-412B-B558-E193B553ED27}"/>
              </a:ext>
            </a:extLst>
          </p:cNvPr>
          <p:cNvSpPr>
            <a:spLocks noGrp="1"/>
          </p:cNvSpPr>
          <p:nvPr>
            <p:ph type="ctrTitle"/>
          </p:nvPr>
        </p:nvSpPr>
        <p:spPr/>
        <p:txBody>
          <a:bodyPr/>
          <a:lstStyle/>
          <a:p>
            <a:r>
              <a:rPr lang="en-US" dirty="0"/>
              <a:t>Types of essays</a:t>
            </a:r>
          </a:p>
        </p:txBody>
      </p:sp>
      <p:sp>
        <p:nvSpPr>
          <p:cNvPr id="3" name="Subtitle 2">
            <a:extLst>
              <a:ext uri="{FF2B5EF4-FFF2-40B4-BE49-F238E27FC236}">
                <a16:creationId xmlns:a16="http://schemas.microsoft.com/office/drawing/2014/main" id="{9A1F4057-5ADC-42C9-91BD-3927CDEA46DC}"/>
              </a:ext>
            </a:extLst>
          </p:cNvPr>
          <p:cNvSpPr>
            <a:spLocks noGrp="1"/>
          </p:cNvSpPr>
          <p:nvPr>
            <p:ph type="subTitle" idx="1"/>
          </p:nvPr>
        </p:nvSpPr>
        <p:spPr/>
        <p:txBody>
          <a:bodyPr/>
          <a:lstStyle/>
          <a:p>
            <a:r>
              <a:rPr lang="en-US" dirty="0"/>
              <a:t>Lecture: 5</a:t>
            </a:r>
          </a:p>
        </p:txBody>
      </p:sp>
    </p:spTree>
    <p:extLst>
      <p:ext uri="{BB962C8B-B14F-4D97-AF65-F5344CB8AC3E}">
        <p14:creationId xmlns:p14="http://schemas.microsoft.com/office/powerpoint/2010/main" val="189884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DF6C1-0757-4753-A5E7-EA0A71E57963}"/>
              </a:ext>
            </a:extLst>
          </p:cNvPr>
          <p:cNvSpPr>
            <a:spLocks noGrp="1"/>
          </p:cNvSpPr>
          <p:nvPr>
            <p:ph type="title"/>
          </p:nvPr>
        </p:nvSpPr>
        <p:spPr/>
        <p:txBody>
          <a:bodyPr/>
          <a:lstStyle/>
          <a:p>
            <a:r>
              <a:rPr lang="en-US" dirty="0"/>
              <a:t>WHAT IS AN ESSAY?</a:t>
            </a:r>
          </a:p>
        </p:txBody>
      </p:sp>
      <p:sp>
        <p:nvSpPr>
          <p:cNvPr id="3" name="Content Placeholder 2">
            <a:extLst>
              <a:ext uri="{FF2B5EF4-FFF2-40B4-BE49-F238E27FC236}">
                <a16:creationId xmlns:a16="http://schemas.microsoft.com/office/drawing/2014/main" id="{7F8807FD-0515-408E-B1A2-66409CBF18AF}"/>
              </a:ext>
            </a:extLst>
          </p:cNvPr>
          <p:cNvSpPr>
            <a:spLocks noGrp="1"/>
          </p:cNvSpPr>
          <p:nvPr>
            <p:ph idx="1"/>
          </p:nvPr>
        </p:nvSpPr>
        <p:spPr/>
        <p:txBody>
          <a:bodyPr/>
          <a:lstStyle/>
          <a:p>
            <a:pPr algn="l"/>
            <a:r>
              <a:rPr lang="en-US" b="0" i="0" dirty="0">
                <a:solidFill>
                  <a:srgbClr val="4C4C4C"/>
                </a:solidFill>
                <a:effectLst/>
                <a:latin typeface="open sans"/>
              </a:rPr>
              <a:t>Effectively writing different types of essays has become critical to academic success. Essay writing is a common school assignment, a part of standardized tests, and a requirement on college applications. Often on tests, choosing the correct type of essay to write in response to a writing prompt is key to getting the question right. Clearly, students can’t afford to remain confused about types of essays.</a:t>
            </a:r>
          </a:p>
          <a:p>
            <a:pPr algn="l"/>
            <a:r>
              <a:rPr lang="en-US" b="0" i="0" dirty="0">
                <a:solidFill>
                  <a:srgbClr val="4C4C4C"/>
                </a:solidFill>
                <a:effectLst/>
                <a:latin typeface="open sans"/>
              </a:rPr>
              <a:t>There are over a dozen types of essays, so it’s easy to get confused. However, rest assured, the number is actually more manageable. Essentially there are four major types of essays, with the variations making up the remainder.</a:t>
            </a:r>
          </a:p>
          <a:p>
            <a:endParaRPr lang="en-US" dirty="0"/>
          </a:p>
        </p:txBody>
      </p:sp>
    </p:spTree>
    <p:extLst>
      <p:ext uri="{BB962C8B-B14F-4D97-AF65-F5344CB8AC3E}">
        <p14:creationId xmlns:p14="http://schemas.microsoft.com/office/powerpoint/2010/main" val="360682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3976E-0BDC-470F-B3C2-7AB9B20468BC}"/>
              </a:ext>
            </a:extLst>
          </p:cNvPr>
          <p:cNvSpPr>
            <a:spLocks noGrp="1"/>
          </p:cNvSpPr>
          <p:nvPr>
            <p:ph type="title"/>
          </p:nvPr>
        </p:nvSpPr>
        <p:spPr/>
        <p:txBody>
          <a:bodyPr/>
          <a:lstStyle/>
          <a:p>
            <a:r>
              <a:rPr lang="en-US" dirty="0"/>
              <a:t>TYPES</a:t>
            </a:r>
          </a:p>
        </p:txBody>
      </p:sp>
      <p:sp>
        <p:nvSpPr>
          <p:cNvPr id="3" name="Content Placeholder 2">
            <a:extLst>
              <a:ext uri="{FF2B5EF4-FFF2-40B4-BE49-F238E27FC236}">
                <a16:creationId xmlns:a16="http://schemas.microsoft.com/office/drawing/2014/main" id="{B83F636C-D4E5-4438-92BC-C30EC2AE09CE}"/>
              </a:ext>
            </a:extLst>
          </p:cNvPr>
          <p:cNvSpPr>
            <a:spLocks noGrp="1"/>
          </p:cNvSpPr>
          <p:nvPr>
            <p:ph idx="1"/>
          </p:nvPr>
        </p:nvSpPr>
        <p:spPr>
          <a:xfrm>
            <a:off x="1966092" y="2439261"/>
            <a:ext cx="8211577" cy="3563974"/>
          </a:xfrm>
        </p:spPr>
        <p:txBody>
          <a:bodyPr/>
          <a:lstStyle/>
          <a:p>
            <a:r>
              <a:rPr lang="en-US" b="1" i="0" dirty="0">
                <a:solidFill>
                  <a:srgbClr val="4C4C4C"/>
                </a:solidFill>
                <a:effectLst/>
                <a:latin typeface="open sans"/>
              </a:rPr>
              <a:t>Four Major Types of Essays</a:t>
            </a:r>
            <a:br>
              <a:rPr lang="en-US" dirty="0"/>
            </a:br>
            <a:r>
              <a:rPr lang="en-US" b="0" i="0" dirty="0">
                <a:solidFill>
                  <a:srgbClr val="4C4C4C"/>
                </a:solidFill>
                <a:effectLst/>
                <a:latin typeface="open sans"/>
              </a:rPr>
              <a:t>Distinguishing between types of essays is simply a matter of determining the writer’s goal. Does the writer want to tell about a personal experience, describe something, explain an issue, or convince the reader to accept a certain viewpoint? The four major types of essays address these purposes:</a:t>
            </a:r>
            <a:endParaRPr lang="en-US" dirty="0"/>
          </a:p>
        </p:txBody>
      </p:sp>
    </p:spTree>
    <p:extLst>
      <p:ext uri="{BB962C8B-B14F-4D97-AF65-F5344CB8AC3E}">
        <p14:creationId xmlns:p14="http://schemas.microsoft.com/office/powerpoint/2010/main" val="70356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76DC-0A78-44DC-A4BE-00CBE17490CD}"/>
              </a:ext>
            </a:extLst>
          </p:cNvPr>
          <p:cNvSpPr>
            <a:spLocks noGrp="1"/>
          </p:cNvSpPr>
          <p:nvPr>
            <p:ph type="title"/>
          </p:nvPr>
        </p:nvSpPr>
        <p:spPr/>
        <p:txBody>
          <a:bodyPr/>
          <a:lstStyle/>
          <a:p>
            <a:r>
              <a:rPr lang="en-US" b="1" i="1" dirty="0">
                <a:solidFill>
                  <a:srgbClr val="4C4C4C"/>
                </a:solidFill>
                <a:effectLst/>
                <a:latin typeface="open sans"/>
              </a:rPr>
              <a:t>. Narrative Essays: Telling a Story</a:t>
            </a:r>
            <a:endParaRPr lang="en-US" dirty="0"/>
          </a:p>
        </p:txBody>
      </p:sp>
      <p:sp>
        <p:nvSpPr>
          <p:cNvPr id="3" name="Content Placeholder 2">
            <a:extLst>
              <a:ext uri="{FF2B5EF4-FFF2-40B4-BE49-F238E27FC236}">
                <a16:creationId xmlns:a16="http://schemas.microsoft.com/office/drawing/2014/main" id="{E2858DAC-B8D0-47B0-B7CF-D3524C2D7B25}"/>
              </a:ext>
            </a:extLst>
          </p:cNvPr>
          <p:cNvSpPr>
            <a:spLocks noGrp="1"/>
          </p:cNvSpPr>
          <p:nvPr>
            <p:ph idx="1"/>
          </p:nvPr>
        </p:nvSpPr>
        <p:spPr/>
        <p:txBody>
          <a:bodyPr/>
          <a:lstStyle/>
          <a:p>
            <a:pPr marL="0" indent="0" algn="just">
              <a:buNone/>
            </a:pPr>
            <a:br>
              <a:rPr lang="en-US" b="0" i="0" dirty="0">
                <a:solidFill>
                  <a:srgbClr val="4C4C4C"/>
                </a:solidFill>
                <a:effectLst/>
                <a:latin typeface="open sans"/>
              </a:rPr>
            </a:br>
            <a:r>
              <a:rPr lang="en-US" b="0" i="0" dirty="0">
                <a:solidFill>
                  <a:srgbClr val="4C4C4C"/>
                </a:solidFill>
                <a:effectLst/>
                <a:latin typeface="open sans"/>
              </a:rPr>
              <a:t>In a </a:t>
            </a:r>
            <a:r>
              <a:rPr lang="en-US" dirty="0">
                <a:solidFill>
                  <a:schemeClr val="tx1"/>
                </a:solidFill>
                <a:latin typeface="open sans"/>
              </a:rPr>
              <a:t>narrative essay</a:t>
            </a:r>
            <a:r>
              <a:rPr lang="en-US" b="0" i="0" dirty="0">
                <a:solidFill>
                  <a:schemeClr val="tx1"/>
                </a:solidFill>
                <a:effectLst/>
                <a:latin typeface="open sans"/>
              </a:rPr>
              <a:t>,</a:t>
            </a:r>
            <a:r>
              <a:rPr lang="en-US" b="0" i="0" dirty="0">
                <a:solidFill>
                  <a:srgbClr val="4C4C4C"/>
                </a:solidFill>
                <a:effectLst/>
                <a:latin typeface="open sans"/>
              </a:rPr>
              <a:t> the writer tells a story about a real-life experience. While telling a story may sound easy to do, the narrative essay challenges students to think and write about themselves. When writing a narrative essay, writers should try to involve the reader by making the story as vivid as possible. The fact that narrative essays are usually written in the first person helps engage the reader. “I” sentences give readers a feeling of being part of the story. A well-crafted narrative essay will also build towards drawing a conclusion or making a personal statement.</a:t>
            </a:r>
          </a:p>
          <a:p>
            <a:endParaRPr lang="en-US" dirty="0"/>
          </a:p>
        </p:txBody>
      </p:sp>
    </p:spTree>
    <p:extLst>
      <p:ext uri="{BB962C8B-B14F-4D97-AF65-F5344CB8AC3E}">
        <p14:creationId xmlns:p14="http://schemas.microsoft.com/office/powerpoint/2010/main" val="200101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ADEE-5516-4AAC-BA67-D91F0AFA528F}"/>
              </a:ext>
            </a:extLst>
          </p:cNvPr>
          <p:cNvSpPr>
            <a:spLocks noGrp="1"/>
          </p:cNvSpPr>
          <p:nvPr>
            <p:ph type="title"/>
          </p:nvPr>
        </p:nvSpPr>
        <p:spPr/>
        <p:txBody>
          <a:bodyPr/>
          <a:lstStyle/>
          <a:p>
            <a:r>
              <a:rPr lang="en-US" b="1" i="1" dirty="0">
                <a:solidFill>
                  <a:srgbClr val="4C4C4C"/>
                </a:solidFill>
                <a:effectLst/>
                <a:latin typeface="open sans"/>
              </a:rPr>
              <a:t>Descriptive Essays: Painting a Picture</a:t>
            </a:r>
            <a:endParaRPr lang="en-US" dirty="0"/>
          </a:p>
        </p:txBody>
      </p:sp>
      <p:sp>
        <p:nvSpPr>
          <p:cNvPr id="3" name="Content Placeholder 2">
            <a:extLst>
              <a:ext uri="{FF2B5EF4-FFF2-40B4-BE49-F238E27FC236}">
                <a16:creationId xmlns:a16="http://schemas.microsoft.com/office/drawing/2014/main" id="{A2F4AE48-E4B4-40BD-ABFE-3A79B1AB2695}"/>
              </a:ext>
            </a:extLst>
          </p:cNvPr>
          <p:cNvSpPr>
            <a:spLocks noGrp="1"/>
          </p:cNvSpPr>
          <p:nvPr>
            <p:ph idx="1"/>
          </p:nvPr>
        </p:nvSpPr>
        <p:spPr>
          <a:xfrm>
            <a:off x="1842052" y="2411896"/>
            <a:ext cx="8640418" cy="3328131"/>
          </a:xfrm>
        </p:spPr>
        <p:txBody>
          <a:bodyPr/>
          <a:lstStyle/>
          <a:p>
            <a:pPr marL="0" indent="0" algn="just">
              <a:buNone/>
            </a:pPr>
            <a:br>
              <a:rPr lang="en-US" b="0" i="0" dirty="0">
                <a:solidFill>
                  <a:srgbClr val="4C4C4C"/>
                </a:solidFill>
                <a:effectLst/>
                <a:latin typeface="open sans"/>
              </a:rPr>
            </a:br>
            <a:r>
              <a:rPr lang="en-US" b="0" i="0" dirty="0">
                <a:solidFill>
                  <a:srgbClr val="4C4C4C"/>
                </a:solidFill>
                <a:effectLst/>
                <a:latin typeface="open sans"/>
              </a:rPr>
              <a:t>A cousin of the narrative essay, a </a:t>
            </a:r>
            <a:r>
              <a:rPr lang="en-US" dirty="0">
                <a:solidFill>
                  <a:schemeClr val="tx1"/>
                </a:solidFill>
                <a:latin typeface="open sans"/>
              </a:rPr>
              <a:t>descriptive essay</a:t>
            </a:r>
            <a:r>
              <a:rPr lang="en-US" b="0" i="0" dirty="0">
                <a:solidFill>
                  <a:schemeClr val="tx1"/>
                </a:solidFill>
                <a:effectLst/>
                <a:latin typeface="open sans"/>
              </a:rPr>
              <a:t> paints a picture with words. A writer might describe a person, place, object</a:t>
            </a:r>
            <a:r>
              <a:rPr lang="en-US" b="0" i="0" dirty="0">
                <a:solidFill>
                  <a:srgbClr val="4C4C4C"/>
                </a:solidFill>
                <a:effectLst/>
                <a:latin typeface="open sans"/>
              </a:rPr>
              <a:t>, or even memory of special significance. However, this type of essay is not description for description’s sake. The descriptive essay strives to communicate a deeper meaning through the description. In a descriptive essay, the writer should show, not tell, through the use of colorful words and sensory details. The best descriptive essays appeal to the reader’s emotions, with a result that is highly evocative.</a:t>
            </a:r>
          </a:p>
          <a:p>
            <a:endParaRPr lang="en-US" dirty="0"/>
          </a:p>
        </p:txBody>
      </p:sp>
    </p:spTree>
    <p:extLst>
      <p:ext uri="{BB962C8B-B14F-4D97-AF65-F5344CB8AC3E}">
        <p14:creationId xmlns:p14="http://schemas.microsoft.com/office/powerpoint/2010/main" val="2572131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70ED-598F-40DB-A6C5-7257F211A4E4}"/>
              </a:ext>
            </a:extLst>
          </p:cNvPr>
          <p:cNvSpPr>
            <a:spLocks noGrp="1"/>
          </p:cNvSpPr>
          <p:nvPr>
            <p:ph type="title"/>
          </p:nvPr>
        </p:nvSpPr>
        <p:spPr/>
        <p:txBody>
          <a:bodyPr/>
          <a:lstStyle/>
          <a:p>
            <a:r>
              <a:rPr lang="en-US" b="1" i="1" dirty="0">
                <a:solidFill>
                  <a:srgbClr val="4C4C4C"/>
                </a:solidFill>
                <a:effectLst/>
                <a:latin typeface="open sans"/>
              </a:rPr>
              <a:t>Expository Essays: Just the Facts</a:t>
            </a:r>
            <a:endParaRPr lang="en-US" dirty="0"/>
          </a:p>
        </p:txBody>
      </p:sp>
      <p:sp>
        <p:nvSpPr>
          <p:cNvPr id="3" name="Content Placeholder 2">
            <a:extLst>
              <a:ext uri="{FF2B5EF4-FFF2-40B4-BE49-F238E27FC236}">
                <a16:creationId xmlns:a16="http://schemas.microsoft.com/office/drawing/2014/main" id="{A452565B-DD96-407F-85A7-77446CA618B0}"/>
              </a:ext>
            </a:extLst>
          </p:cNvPr>
          <p:cNvSpPr>
            <a:spLocks noGrp="1"/>
          </p:cNvSpPr>
          <p:nvPr>
            <p:ph idx="1"/>
          </p:nvPr>
        </p:nvSpPr>
        <p:spPr>
          <a:xfrm>
            <a:off x="1364974" y="2319130"/>
            <a:ext cx="8595890" cy="3420897"/>
          </a:xfrm>
        </p:spPr>
        <p:txBody>
          <a:bodyPr/>
          <a:lstStyle/>
          <a:p>
            <a:br>
              <a:rPr lang="en-US" dirty="0"/>
            </a:br>
            <a:r>
              <a:rPr lang="en-US" b="0" i="0" dirty="0">
                <a:solidFill>
                  <a:srgbClr val="4C4C4C"/>
                </a:solidFill>
                <a:effectLst/>
                <a:latin typeface="open sans"/>
              </a:rPr>
              <a:t>The </a:t>
            </a:r>
            <a:r>
              <a:rPr lang="en-US" dirty="0">
                <a:solidFill>
                  <a:schemeClr val="tx1"/>
                </a:solidFill>
                <a:latin typeface="open sans"/>
              </a:rPr>
              <a:t>expository essay</a:t>
            </a:r>
            <a:r>
              <a:rPr lang="en-US" b="0" i="0" dirty="0">
                <a:solidFill>
                  <a:schemeClr val="tx1"/>
                </a:solidFill>
                <a:effectLst/>
                <a:latin typeface="open sans"/>
              </a:rPr>
              <a:t> </a:t>
            </a:r>
            <a:r>
              <a:rPr lang="en-US" b="0" i="0" dirty="0">
                <a:solidFill>
                  <a:srgbClr val="4C4C4C"/>
                </a:solidFill>
                <a:effectLst/>
                <a:latin typeface="open sans"/>
              </a:rPr>
              <a:t>is an informative piece of writing that presents a balanced analysis of a topic. In an expository essay, the writer explains or defines a topic, using facts, statistics, and examples. Expository writing encompasses a wide range of essay variations, such as the comparison and contrast essay, the cause and effect essay, and the “how to” or process essay. Because expository essays are based on facts and not personal feelings, writers don’t reveal their emotions or write in the first person.</a:t>
            </a:r>
            <a:endParaRPr lang="en-US" dirty="0"/>
          </a:p>
        </p:txBody>
      </p:sp>
    </p:spTree>
    <p:extLst>
      <p:ext uri="{BB962C8B-B14F-4D97-AF65-F5344CB8AC3E}">
        <p14:creationId xmlns:p14="http://schemas.microsoft.com/office/powerpoint/2010/main" val="330292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36-19E1-468F-A671-1375587E460F}"/>
              </a:ext>
            </a:extLst>
          </p:cNvPr>
          <p:cNvSpPr>
            <a:spLocks noGrp="1"/>
          </p:cNvSpPr>
          <p:nvPr>
            <p:ph type="title"/>
          </p:nvPr>
        </p:nvSpPr>
        <p:spPr/>
        <p:txBody>
          <a:bodyPr/>
          <a:lstStyle/>
          <a:p>
            <a:r>
              <a:rPr lang="en-US" b="1" i="1" dirty="0">
                <a:solidFill>
                  <a:srgbClr val="4C4C4C"/>
                </a:solidFill>
                <a:effectLst/>
                <a:latin typeface="open sans"/>
              </a:rPr>
              <a:t>Persuasive Essays: Convince Me</a:t>
            </a:r>
            <a:endParaRPr lang="en-US" dirty="0"/>
          </a:p>
        </p:txBody>
      </p:sp>
      <p:sp>
        <p:nvSpPr>
          <p:cNvPr id="3" name="Content Placeholder 2">
            <a:extLst>
              <a:ext uri="{FF2B5EF4-FFF2-40B4-BE49-F238E27FC236}">
                <a16:creationId xmlns:a16="http://schemas.microsoft.com/office/drawing/2014/main" id="{0C023F65-63CD-40D1-9EE1-5664FE85C613}"/>
              </a:ext>
            </a:extLst>
          </p:cNvPr>
          <p:cNvSpPr>
            <a:spLocks noGrp="1"/>
          </p:cNvSpPr>
          <p:nvPr>
            <p:ph idx="1"/>
          </p:nvPr>
        </p:nvSpPr>
        <p:spPr>
          <a:xfrm>
            <a:off x="2231136" y="2491410"/>
            <a:ext cx="7999542" cy="3248618"/>
          </a:xfrm>
        </p:spPr>
        <p:txBody>
          <a:bodyPr/>
          <a:lstStyle/>
          <a:p>
            <a:br>
              <a:rPr lang="en-US" dirty="0"/>
            </a:br>
            <a:r>
              <a:rPr lang="en-US" b="0" i="0" dirty="0">
                <a:solidFill>
                  <a:srgbClr val="4C4C4C"/>
                </a:solidFill>
                <a:effectLst/>
                <a:latin typeface="open sans"/>
              </a:rPr>
              <a:t>While like an expository essay in its presentation of facts, the goal of the </a:t>
            </a:r>
            <a:r>
              <a:rPr lang="en-US" dirty="0">
                <a:solidFill>
                  <a:schemeClr val="tx1"/>
                </a:solidFill>
                <a:latin typeface="open sans"/>
              </a:rPr>
              <a:t>persuasive essay</a:t>
            </a:r>
            <a:r>
              <a:rPr lang="en-US" b="0" i="0" dirty="0">
                <a:solidFill>
                  <a:schemeClr val="tx1"/>
                </a:solidFill>
                <a:effectLst/>
                <a:latin typeface="open sans"/>
              </a:rPr>
              <a:t> </a:t>
            </a:r>
            <a:r>
              <a:rPr lang="en-US" b="0" i="0" dirty="0">
                <a:solidFill>
                  <a:srgbClr val="4C4C4C"/>
                </a:solidFill>
                <a:effectLst/>
                <a:latin typeface="open sans"/>
              </a:rPr>
              <a:t>is to convince the reader to accept the writer’s point of view or recommendation. The writer must build a case using facts and logic, as well as examples, expert opinion, and sound reasoning. The writer should present all sides of the argument, but must be able to communicate clearly and without equivocation why a certain position is correct.</a:t>
            </a:r>
            <a:endParaRPr lang="en-US" dirty="0"/>
          </a:p>
        </p:txBody>
      </p:sp>
    </p:spTree>
    <p:extLst>
      <p:ext uri="{BB962C8B-B14F-4D97-AF65-F5344CB8AC3E}">
        <p14:creationId xmlns:p14="http://schemas.microsoft.com/office/powerpoint/2010/main" val="59731064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9</TotalTime>
  <Words>605</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open sans</vt:lpstr>
      <vt:lpstr>Parcel</vt:lpstr>
      <vt:lpstr>Types of essays</vt:lpstr>
      <vt:lpstr>WHAT IS AN ESSAY?</vt:lpstr>
      <vt:lpstr>TYPES</vt:lpstr>
      <vt:lpstr>. Narrative Essays: Telling a Story</vt:lpstr>
      <vt:lpstr>Descriptive Essays: Painting a Picture</vt:lpstr>
      <vt:lpstr>Expository Essays: Just the Facts</vt:lpstr>
      <vt:lpstr>Persuasive Essays: Convince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essays</dc:title>
  <dc:creator>Maleeha Imran</dc:creator>
  <cp:lastModifiedBy>Maleeha Imran</cp:lastModifiedBy>
  <cp:revision>2</cp:revision>
  <dcterms:created xsi:type="dcterms:W3CDTF">2020-11-19T19:17:45Z</dcterms:created>
  <dcterms:modified xsi:type="dcterms:W3CDTF">2020-11-19T19:27:00Z</dcterms:modified>
</cp:coreProperties>
</file>