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6"/>
  </p:notesMasterIdLst>
  <p:sldIdLst>
    <p:sldId id="283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305" r:id="rId24"/>
    <p:sldId id="306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18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0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0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0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0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205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5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86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48587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B33D5-C0F7-4679-B94B-7B40CD327A4A}" type="datetime1">
              <a:rPr lang="en-US" smtClean="0"/>
              <a:t>5/2/2020</a:t>
            </a:fld>
            <a:endParaRPr lang="en-US"/>
          </a:p>
        </p:txBody>
      </p:sp>
      <p:sp>
        <p:nvSpPr>
          <p:cNvPr id="1048588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89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87BF-A7BB-4D57-854E-F432D968BAE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94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F38D-3160-45C6-9A6D-1BD7DE28D928}" type="datetime1">
              <a:rPr lang="en-US" smtClean="0"/>
              <a:t>5/2/2020</a:t>
            </a:fld>
            <a:endParaRPr lang="en-US"/>
          </a:p>
        </p:txBody>
      </p:sp>
      <p:sp>
        <p:nvSpPr>
          <p:cNvPr id="10486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87BF-A7BB-4D57-854E-F432D968BA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0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71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7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400CB-8F51-4D10-AF43-F0AB352A1A66}" type="datetime1">
              <a:rPr lang="en-US" smtClean="0"/>
              <a:t>5/2/2020</a:t>
            </a:fld>
            <a:endParaRPr lang="en-US"/>
          </a:p>
        </p:txBody>
      </p:sp>
      <p:sp>
        <p:nvSpPr>
          <p:cNvPr id="104867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7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87BF-A7BB-4D57-854E-F432D968BA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9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68B28-AC0F-4A0E-95BC-563D87A136FE}" type="datetime1">
              <a:rPr lang="en-US" smtClean="0"/>
              <a:t>5/2/2020</a:t>
            </a:fld>
            <a:endParaRPr lang="en-US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87BF-A7BB-4D57-854E-F432D968BA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8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89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B19E-BD09-43B1-BB36-9CCE82C6B9B0}" type="datetime1">
              <a:rPr lang="en-US" smtClean="0"/>
              <a:t>5/2/2020</a:t>
            </a:fld>
            <a:endParaRPr lang="en-US"/>
          </a:p>
        </p:txBody>
      </p:sp>
      <p:sp>
        <p:nvSpPr>
          <p:cNvPr id="10486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87BF-A7BB-4D57-854E-F432D968BAE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5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5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5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4F7F8-0747-4F1D-82FD-246349F6200F}" type="datetime1">
              <a:rPr lang="en-US" smtClean="0"/>
              <a:t>5/2/2020</a:t>
            </a:fld>
            <a:endParaRPr lang="en-US"/>
          </a:p>
        </p:txBody>
      </p:sp>
      <p:sp>
        <p:nvSpPr>
          <p:cNvPr id="104865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87BF-A7BB-4D57-854E-F432D968BA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59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60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>
            <a:normAutofit fontScale="95833" lnSpcReduction="20000"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61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62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6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9126-65D4-468B-B350-E89AE1C0241E}" type="datetime1">
              <a:rPr lang="en-US" smtClean="0"/>
              <a:t>5/2/2020</a:t>
            </a:fld>
            <a:endParaRPr lang="en-US"/>
          </a:p>
        </p:txBody>
      </p:sp>
      <p:sp>
        <p:nvSpPr>
          <p:cNvPr id="1048664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65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87BF-A7BB-4D57-854E-F432D968BA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6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4C6F8-386E-4508-A3FE-AD750BA84E78}" type="datetime1">
              <a:rPr lang="en-US" smtClean="0"/>
              <a:t>5/2/2020</a:t>
            </a:fld>
            <a:endParaRPr lang="en-US"/>
          </a:p>
        </p:txBody>
      </p:sp>
      <p:sp>
        <p:nvSpPr>
          <p:cNvPr id="104866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6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87BF-A7BB-4D57-854E-F432D968BA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F700F-FB30-49EA-AF02-ED057050C2D9}" type="datetime1">
              <a:rPr lang="en-US" smtClean="0"/>
              <a:t>5/2/2020</a:t>
            </a:fld>
            <a:endParaRPr lang="en-US"/>
          </a:p>
        </p:txBody>
      </p:sp>
      <p:sp>
        <p:nvSpPr>
          <p:cNvPr id="104867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7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87BF-A7BB-4D57-854E-F432D968BA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8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99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700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70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7FEBF-0091-46DC-B303-7C49326C35B6}" type="datetime1">
              <a:rPr lang="en-US" smtClean="0"/>
              <a:t>5/2/2020</a:t>
            </a:fld>
            <a:endParaRPr lang="en-US"/>
          </a:p>
        </p:txBody>
      </p:sp>
      <p:sp>
        <p:nvSpPr>
          <p:cNvPr id="104870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0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87BF-A7BB-4D57-854E-F432D968BA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8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79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80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81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8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B082D-F311-4900-B9F2-49D0A7A4C737}" type="datetime1">
              <a:rPr lang="en-US" smtClean="0"/>
              <a:t>5/2/2020</a:t>
            </a:fld>
            <a:endParaRPr lang="en-US"/>
          </a:p>
        </p:txBody>
      </p:sp>
      <p:sp>
        <p:nvSpPr>
          <p:cNvPr id="104868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8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8A387BF-A7BB-4D57-854E-F432D968BAEF}" type="slidenum">
              <a:rPr lang="en-US" smtClean="0"/>
              <a:t>‹#›</a:t>
            </a:fld>
            <a:endParaRPr lang="en-US"/>
          </a:p>
        </p:txBody>
      </p:sp>
      <p:sp>
        <p:nvSpPr>
          <p:cNvPr id="1048685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48686" name="Freeform 9"/>
          <p:cNvSpPr/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687" name="Freeform 10"/>
          <p:cNvSpPr/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Freeform 6"/>
          <p:cNvSpPr/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577" name="Freeform 7"/>
          <p:cNvSpPr/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578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79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4858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848578E-EF40-4B35-A5C1-9BF0DF8658C1}" type="datetime1">
              <a:rPr lang="en-US" smtClean="0"/>
              <a:t>5/2/2020</a:t>
            </a:fld>
            <a:endParaRPr lang="en-US"/>
          </a:p>
        </p:txBody>
      </p:sp>
      <p:sp>
        <p:nvSpPr>
          <p:cNvPr id="1048581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2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A387BF-A7BB-4D57-854E-F432D968BAEF}" type="slidenum">
              <a:rPr lang="en-US" smtClean="0"/>
              <a:t>‹#›</a:t>
            </a:fld>
            <a:endParaRPr lang="en-US"/>
          </a:p>
        </p:txBody>
      </p:sp>
      <p:grpSp>
        <p:nvGrpSpPr>
          <p:cNvPr id="13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048583" name="Freeform 11"/>
            <p:cNvSpPr/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16000">
                    <a:schemeClr val="accent2">
                      <a:shade val="75000"/>
                      <a:alpha val="56000"/>
                    </a:schemeClr>
                  </a:gs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048584" name="Freeform 12"/>
            <p:cNvSpPr/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33000">
                    <a:schemeClr val="accent2">
                      <a:alpha val="56000"/>
                    </a:schemeClr>
                  </a:gs>
                  <a:gs pos="44000">
                    <a:schemeClr val="accent1"/>
                  </a:gs>
                  <a:gs pos="74000">
                    <a:schemeClr val="accent4"/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229600" cy="1447800"/>
          </a:xfrm>
        </p:spPr>
        <p:txBody>
          <a:bodyPr>
            <a:normAutofit fontScale="90000"/>
          </a:bodyPr>
          <a:lstStyle/>
          <a:p>
            <a:r>
              <a:rPr dirty="0" smtClean="0"/>
              <a:t>Employee </a:t>
            </a:r>
            <a:r>
              <a:rPr lang="en-US" dirty="0" smtClean="0"/>
              <a:t>Development</a:t>
            </a:r>
            <a:r>
              <a:rPr dirty="0" smtClean="0"/>
              <a:t>, </a:t>
            </a:r>
            <a:r>
              <a:rPr lang="en-US" dirty="0" smtClean="0"/>
              <a:t>Training </a:t>
            </a:r>
            <a:r>
              <a:rPr lang="en-US" dirty="0" smtClean="0"/>
              <a:t>System </a:t>
            </a:r>
            <a:r>
              <a:rPr dirty="0" smtClean="0"/>
              <a:t>&amp; </a:t>
            </a:r>
            <a:r>
              <a:rPr lang="en-US" dirty="0" smtClean="0"/>
              <a:t>Pay </a:t>
            </a:r>
            <a:r>
              <a:rPr dirty="0" smtClean="0"/>
              <a:t>system</a:t>
            </a:r>
            <a:endParaRPr lang="en-US" dirty="0"/>
          </a:p>
        </p:txBody>
      </p:sp>
      <p:sp>
        <p:nvSpPr>
          <p:cNvPr id="1048591" name="Subtitle 2"/>
          <p:cNvSpPr>
            <a:spLocks noGrp="1"/>
          </p:cNvSpPr>
          <p:nvPr>
            <p:ph type="subTitle" idx="1"/>
          </p:nvPr>
        </p:nvSpPr>
        <p:spPr>
          <a:xfrm>
            <a:off x="0" y="3048000"/>
            <a:ext cx="4419600" cy="38100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2097152" name="Picture 2" descr="C:\Users\Ayyaz\Downloads\download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3810000"/>
            <a:ext cx="3810000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Creating Learning Environment</a:t>
            </a:r>
            <a:endParaRPr lang="en-US" dirty="0"/>
          </a:p>
        </p:txBody>
      </p:sp>
      <p:sp>
        <p:nvSpPr>
          <p:cNvPr id="104861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Employees need to know why they should learn.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Employees need meaningful training content.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Employee need to have opportunities to practice.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Employee need feedback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97156" name="Picture 1" descr="C:\Users\Ayyaz\Downloads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4191000"/>
            <a:ext cx="3657600" cy="2362200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87BF-A7BB-4D57-854E-F432D968BAEF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Conti………</a:t>
            </a:r>
            <a:endParaRPr lang="en-US" dirty="0"/>
          </a:p>
        </p:txBody>
      </p:sp>
      <p:sp>
        <p:nvSpPr>
          <p:cNvPr id="104861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Employees learn by observing, experiences,&amp; interacting with others.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Employees need the training program to be properly coordinated &amp; administrated.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Employees need to commit training content to memory.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87BF-A7BB-4D57-854E-F432D968BAEF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 of Training</a:t>
            </a:r>
            <a:endParaRPr lang="en-US" dirty="0"/>
          </a:p>
        </p:txBody>
      </p:sp>
      <p:sp>
        <p:nvSpPr>
          <p:cNvPr id="1048619" name="Content Placeholder 2"/>
          <p:cNvSpPr>
            <a:spLocks noGrp="1"/>
          </p:cNvSpPr>
          <p:nvPr>
            <p:ph idx="1"/>
          </p:nvPr>
        </p:nvSpPr>
        <p:spPr>
          <a:xfrm>
            <a:off x="914400" y="2057400"/>
            <a:ext cx="7315200" cy="4800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48620" name="Flowchart: Connector 3"/>
          <p:cNvSpPr/>
          <p:nvPr/>
        </p:nvSpPr>
        <p:spPr>
          <a:xfrm>
            <a:off x="3810000" y="3124200"/>
            <a:ext cx="1981200" cy="1600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Transfer of Training</a:t>
            </a:r>
            <a:endParaRPr lang="en-US" dirty="0"/>
          </a:p>
        </p:txBody>
      </p:sp>
      <p:sp>
        <p:nvSpPr>
          <p:cNvPr id="1048621" name="Flowchart: Alternate Process 4"/>
          <p:cNvSpPr/>
          <p:nvPr/>
        </p:nvSpPr>
        <p:spPr>
          <a:xfrm>
            <a:off x="3581400" y="2057400"/>
            <a:ext cx="2133600" cy="5334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Climate for transfer</a:t>
            </a:r>
            <a:endParaRPr lang="en-US" dirty="0"/>
          </a:p>
        </p:txBody>
      </p:sp>
      <p:sp>
        <p:nvSpPr>
          <p:cNvPr id="1048622" name="Flowchart: Preparation 5"/>
          <p:cNvSpPr/>
          <p:nvPr/>
        </p:nvSpPr>
        <p:spPr>
          <a:xfrm>
            <a:off x="5943600" y="2971800"/>
            <a:ext cx="2514600" cy="838200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Technological support</a:t>
            </a:r>
            <a:endParaRPr lang="en-US" dirty="0"/>
          </a:p>
        </p:txBody>
      </p:sp>
      <p:sp>
        <p:nvSpPr>
          <p:cNvPr id="1048623" name="Flowchart: Preparation 6"/>
          <p:cNvSpPr/>
          <p:nvPr/>
        </p:nvSpPr>
        <p:spPr>
          <a:xfrm>
            <a:off x="1066800" y="2819400"/>
            <a:ext cx="2286000" cy="838200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Opportunity to learn </a:t>
            </a:r>
            <a:endParaRPr lang="en-US" dirty="0"/>
          </a:p>
        </p:txBody>
      </p:sp>
      <p:sp>
        <p:nvSpPr>
          <p:cNvPr id="1048624" name="Flowchart: Preparation 7"/>
          <p:cNvSpPr/>
          <p:nvPr/>
        </p:nvSpPr>
        <p:spPr>
          <a:xfrm>
            <a:off x="6324600" y="4800600"/>
            <a:ext cx="2133600" cy="762000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Manager support</a:t>
            </a:r>
            <a:endParaRPr lang="en-US" dirty="0"/>
          </a:p>
        </p:txBody>
      </p:sp>
      <p:sp>
        <p:nvSpPr>
          <p:cNvPr id="1048625" name="Flowchart: Preparation 8"/>
          <p:cNvSpPr/>
          <p:nvPr/>
        </p:nvSpPr>
        <p:spPr>
          <a:xfrm>
            <a:off x="1066800" y="4648200"/>
            <a:ext cx="2362200" cy="914400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Self management skills</a:t>
            </a:r>
            <a:endParaRPr lang="en-US" dirty="0"/>
          </a:p>
        </p:txBody>
      </p:sp>
      <p:sp>
        <p:nvSpPr>
          <p:cNvPr id="1048626" name="Flowchart: Terminator 10"/>
          <p:cNvSpPr/>
          <p:nvPr/>
        </p:nvSpPr>
        <p:spPr>
          <a:xfrm>
            <a:off x="3657600" y="5486400"/>
            <a:ext cx="2209800" cy="68580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Peer support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87BF-A7BB-4D57-854E-F432D968BAEF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Selecting Training Methods</a:t>
            </a:r>
            <a:endParaRPr lang="en-US" dirty="0"/>
          </a:p>
        </p:txBody>
      </p:sp>
      <p:sp>
        <p:nvSpPr>
          <p:cNvPr id="1048628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772400" cy="4343400"/>
          </a:xfrm>
        </p:spPr>
        <p:txBody>
          <a:bodyPr>
            <a:no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Presentation methods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classroom instruction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Distance learning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Audiovisual techniques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Mobile technologies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Hands on Methods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On the-job training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Self-directed learning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Simulations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Business games and case studies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Behavior modeling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E-learning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97157" name="Picture 1" descr="C:\Users\Ayyaz\Downloads\5-popular-employee-training-methods-for-workplace-training-and-how-to-choose-between-them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4419600"/>
            <a:ext cx="4057650" cy="2438400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87BF-A7BB-4D57-854E-F432D968BAEF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Evaluate training process</a:t>
            </a:r>
            <a:endParaRPr lang="en-US" dirty="0"/>
          </a:p>
        </p:txBody>
      </p:sp>
      <p:sp>
        <p:nvSpPr>
          <p:cNvPr id="104863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Reaction, Satisfaction &amp; Intension.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Knowledge retention.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Applicant &amp; implementation.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Business impact.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Return on investment.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87BF-A7BB-4D57-854E-F432D968BAEF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 pay system</a:t>
            </a:r>
            <a:endParaRPr lang="en-US" dirty="0"/>
          </a:p>
        </p:txBody>
      </p:sp>
      <p:sp>
        <p:nvSpPr>
          <p:cNvPr id="104863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pay system is the method used to determine what a position should pay and how much a person should earn. It may take into consideration a person's experience, knowledge, and the skills necessary to complete a job. It also provides a fair and consistent method for determining a pay rate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97158" name="Picture 2" descr="C:\Users\Ayyaz\Downloads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4724400"/>
            <a:ext cx="2847975" cy="1895475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87BF-A7BB-4D57-854E-F432D968BAEF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Salary systems</a:t>
            </a:r>
            <a:endParaRPr lang="en-US" dirty="0"/>
          </a:p>
        </p:txBody>
      </p:sp>
      <p:sp>
        <p:nvSpPr>
          <p:cNvPr id="104863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Salary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systems – also referred to as compensation plans or pay structure – are a collection of steps, policies and practices employers use to pay employees for their work. Salary systems consist of more than producing a weekly, biweekly or bimonthly paycheck.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87BF-A7BB-4D57-854E-F432D968BAEF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Compensation?</a:t>
            </a:r>
            <a:endParaRPr lang="en-US" b="1" dirty="0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  <a:ln>
            <a:solidFill>
              <a:srgbClr val="000000"/>
            </a:solidFill>
            <a:prstDash val="dash"/>
          </a:ln>
        </p:spPr>
        <p:txBody>
          <a:bodyPr anchor="ctr">
            <a:normAutofit/>
          </a:bodyPr>
          <a:lstStyle/>
          <a:p>
            <a:pPr>
              <a:buFont typeface="Wingdings" charset="2"/>
              <a:buChar char="l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Compensation is the total cash and non-cash payments that you give to an employee in exchange for the work they do for your business"</a:t>
            </a:r>
          </a:p>
          <a:p>
            <a:pPr marL="0" indent="0">
              <a:buNone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87BF-A7BB-4D57-854E-F432D968BAEF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Title 104863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/>
              <a:t> Six principles of compensation</a:t>
            </a:r>
          </a:p>
        </p:txBody>
      </p:sp>
      <p:sp>
        <p:nvSpPr>
          <p:cNvPr id="1048638" name="Content Placeholder 1048637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>
            <a:normAutofit fontScale="96154"/>
          </a:bodyPr>
          <a:lstStyle/>
          <a:p>
            <a:r>
              <a:rPr lang="en-US" b="1"/>
              <a:t>1. To be legal</a:t>
            </a:r>
            <a:r>
              <a:rPr lang="en-US"/>
              <a:t>, It must get approval from the govt. or for management in the organization.</a:t>
            </a:r>
          </a:p>
          <a:p>
            <a:r>
              <a:rPr lang="en-US" b="1"/>
              <a:t>2. To be adequate</a:t>
            </a:r>
            <a:r>
              <a:rPr lang="en-US"/>
              <a:t>. compensation must be sufficient so that needs of the employees are fulfilled substantially.</a:t>
            </a:r>
          </a:p>
          <a:p>
            <a:r>
              <a:rPr lang="en-US" b="1"/>
              <a:t>3. To be Motivational.</a:t>
            </a:r>
            <a:r>
              <a:rPr lang="en-US"/>
              <a:t> compensation must increase the level of motivation and job satisfaction of the employees.</a:t>
            </a:r>
          </a:p>
          <a:p>
            <a:r>
              <a:rPr lang="en-US" b="1"/>
              <a:t>4.To be equitable.</a:t>
            </a:r>
            <a:r>
              <a:rPr lang="en-US"/>
              <a:t> compensation policy should be declared in such a way so that no discrimination can be observed.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87BF-A7BB-4D57-854E-F432D968BAEF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Title 104863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Continue...</a:t>
            </a:r>
          </a:p>
        </p:txBody>
      </p:sp>
      <p:sp>
        <p:nvSpPr>
          <p:cNvPr id="1048640" name="Content Placeholder 104863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6 To provide security,</a:t>
            </a:r>
            <a:r>
              <a:rPr lang="en-US"/>
              <a:t> Employees must have guarantee of getting wages or compensation regularly without any break.</a:t>
            </a:r>
          </a:p>
          <a:p>
            <a:r>
              <a:rPr lang="en-US" b="1"/>
              <a:t>6. To be cost benefit effective.</a:t>
            </a:r>
            <a:r>
              <a:rPr lang="en-US"/>
              <a:t> The organization must make a balance between cost for giving compensation and benefits to be accrued from the employees.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87BF-A7BB-4D57-854E-F432D968BAEF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 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  </a:t>
            </a:r>
            <a:br>
              <a:rPr lang="en-US" b="1" dirty="0" smtClean="0"/>
            </a:br>
            <a:r>
              <a:rPr lang="en-US" b="1" dirty="0" smtClean="0"/>
              <a:t>                                                            Employee training Development</a:t>
            </a:r>
            <a:endParaRPr lang="en-US" dirty="0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>
          <a:xfrm>
            <a:off x="457199" y="1447799"/>
            <a:ext cx="8229600" cy="4948991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Training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act of increasing the skills of an employee for doing a particular job, &amp; thus it’s a process of learning a sequence of programmed behavior to do that particular job.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Training helps employees to do their current job</a:t>
            </a:r>
            <a:r>
              <a:rPr lang="en-US" altLang="en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Development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" sz="2800" dirty="0" smtClean="0">
                <a:latin typeface="Times New Roman" pitchFamily="18" charset="0"/>
                <a:cs typeface="Times New Roman" pitchFamily="18" charset="0"/>
              </a:rPr>
              <a:t>Development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" sz="280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process where the employee with the support of his/her employer undergoes various training programs to enhance his/her skills and acquire new knowledge and skills.</a:t>
            </a:r>
            <a:endParaRPr lang="zh-CN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87BF-A7BB-4D57-854E-F432D968BAEF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Components of compensation</a:t>
            </a:r>
            <a:endParaRPr lang="en-US" b="1" dirty="0"/>
          </a:p>
        </p:txBody>
      </p:sp>
      <p:sp>
        <p:nvSpPr>
          <p:cNvPr id="104864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357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omponents of Compensation. A typical compensation of an employee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comprises of following components</a:t>
            </a:r>
          </a:p>
          <a:p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1F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inan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cial compensation</a:t>
            </a:r>
          </a:p>
          <a:p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2)Non financial compensati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endParaRPr lang="en-GB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 F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inancial compensation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refers to financial benefits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offered and provided to employ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es in retu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rn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of the service they provide to the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organization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For example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:-</a:t>
            </a:r>
            <a:endParaRPr lang="en-GB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GB" sz="2800" b="0" dirty="0" smtClean="0">
                <a:latin typeface="Times New Roman" pitchFamily="18" charset="0"/>
                <a:cs typeface="Times New Roman" pitchFamily="18" charset="0"/>
              </a:rPr>
              <a:t>asic Wages/Salari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GB" sz="2800" b="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, Dearness allowances, Incentive ,bonus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GB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87BF-A7BB-4D57-854E-F432D968BAEF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Title 104864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2)Non financial compensati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en-US"/>
          </a:p>
        </p:txBody>
      </p:sp>
      <p:sp>
        <p:nvSpPr>
          <p:cNvPr id="1048644" name="Content Placeholder 1048643"/>
          <p:cNvSpPr>
            <a:spLocks noGrp="1"/>
          </p:cNvSpPr>
          <p:nvPr>
            <p:ph idx="1"/>
          </p:nvPr>
        </p:nvSpPr>
        <p:spPr/>
        <p:txBody>
          <a:bodyPr>
            <a:normAutofit fontScale="96154" lnSpcReduction="10000"/>
          </a:bodyPr>
          <a:lstStyle/>
          <a:p>
            <a:r>
              <a:rPr lang="en-US" b="1"/>
              <a:t>Non financial compensation</a:t>
            </a:r>
            <a:r>
              <a:rPr lang="en-US"/>
              <a:t>. These benefits give psychologically stisfaction to employees even when financial benefit is not available. Such benefits are</a:t>
            </a:r>
          </a:p>
          <a:p>
            <a:r>
              <a:rPr lang="en-US"/>
              <a:t>(</a:t>
            </a:r>
            <a:r>
              <a:rPr lang="en-US" b="1"/>
              <a:t>a) </a:t>
            </a:r>
            <a:r>
              <a:rPr lang="en-US"/>
              <a:t>Recognition of merit through certificate. etc</a:t>
            </a:r>
          </a:p>
          <a:p>
            <a:r>
              <a:rPr lang="en-US"/>
              <a:t>(</a:t>
            </a:r>
            <a:r>
              <a:rPr lang="en-US" b="1"/>
              <a:t>b) </a:t>
            </a:r>
            <a:r>
              <a:rPr lang="en-US"/>
              <a:t>Offerning challenging job responsibilitics</a:t>
            </a:r>
          </a:p>
          <a:p>
            <a:r>
              <a:rPr lang="en-US"/>
              <a:t>(</a:t>
            </a:r>
            <a:r>
              <a:rPr lang="en-US" b="1"/>
              <a:t>c) </a:t>
            </a:r>
            <a:r>
              <a:rPr lang="en-US"/>
              <a:t>Promoting growth prospects</a:t>
            </a:r>
          </a:p>
          <a:p>
            <a:r>
              <a:rPr lang="en-US"/>
              <a:t>(</a:t>
            </a:r>
            <a:r>
              <a:rPr lang="en-US" b="1"/>
              <a:t>d) </a:t>
            </a:r>
            <a:r>
              <a:rPr lang="en-US"/>
              <a:t>Comfortable working conditions</a:t>
            </a:r>
          </a:p>
          <a:p>
            <a:r>
              <a:rPr lang="en-US"/>
              <a:t>(</a:t>
            </a:r>
            <a:r>
              <a:rPr lang="en-US" b="1"/>
              <a:t>e) </a:t>
            </a:r>
            <a:r>
              <a:rPr lang="en-US"/>
              <a:t>Competent supervision</a:t>
            </a:r>
          </a:p>
          <a:p>
            <a:r>
              <a:rPr lang="en-US" b="1"/>
              <a:t>(f)</a:t>
            </a:r>
            <a:r>
              <a:rPr lang="en-US" b="0"/>
              <a:t>Commission </a:t>
            </a:r>
          </a:p>
          <a:p>
            <a:r>
              <a:rPr lang="en-US" b="0"/>
              <a:t>(</a:t>
            </a:r>
            <a:r>
              <a:rPr lang="en-US" b="1"/>
              <a:t>g)</a:t>
            </a:r>
            <a:r>
              <a:rPr lang="en-US" b="0"/>
              <a:t>Fringe,</a:t>
            </a:r>
            <a:r>
              <a:rPr lang="en-US" altLang="en-US" b="0"/>
              <a:t>》</a:t>
            </a:r>
            <a:r>
              <a:rPr lang="en-US"/>
              <a:t> Vacation,  pension, Health services</a:t>
            </a:r>
            <a:endParaRPr lang="en-US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87BF-A7BB-4D57-854E-F432D968BAEF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Title 104864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Types of Compensation</a:t>
            </a:r>
            <a:r>
              <a:rPr lang="en-US"/>
              <a:t> </a:t>
            </a:r>
          </a:p>
        </p:txBody>
      </p:sp>
      <p:sp>
        <p:nvSpPr>
          <p:cNvPr id="1048646" name="Content Placeholder 104864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/>
              <a:t>There are two types of Compensation.</a:t>
            </a:r>
          </a:p>
          <a:p>
            <a:r>
              <a:rPr lang="en-US" b="1"/>
              <a:t>1. Direct base compensation</a:t>
            </a:r>
          </a:p>
          <a:p>
            <a:r>
              <a:rPr lang="en-US" b="1"/>
              <a:t>2. Indirect base compensation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87BF-A7BB-4D57-854E-F432D968BAEF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Title 104864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Direct compensation</a:t>
            </a:r>
            <a:endParaRPr lang="en-US"/>
          </a:p>
        </p:txBody>
      </p:sp>
      <p:sp>
        <p:nvSpPr>
          <p:cNvPr id="1048648" name="Content Placeholder 104864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l"/>
            </a:pPr>
            <a:r>
              <a:rPr lang="en-US"/>
              <a:t>Direct compesation refers to monetary benefits offered and provided to employees in return of the services they provide to the organization.</a:t>
            </a:r>
          </a:p>
          <a:p>
            <a:r>
              <a:rPr lang="en-US"/>
              <a:t>The monetary benefits include salary, house rent allowance, conveyance, leave travel allowance medical reimbursements special allowances bonus ete.</a:t>
            </a:r>
          </a:p>
          <a:p>
            <a:r>
              <a:rPr lang="en-US"/>
              <a:t>B</a:t>
            </a:r>
            <a:r>
              <a:rPr lang="en-US" altLang="en-US"/>
              <a:t>onus,</a:t>
            </a:r>
            <a:r>
              <a:rPr lang="en-US"/>
              <a:t> basic salary, house rent allowances, medical reimbursement, special allowances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87BF-A7BB-4D57-854E-F432D968BAEF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Title 104864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Indirect base compensation</a:t>
            </a:r>
            <a:endParaRPr lang="en-US"/>
          </a:p>
        </p:txBody>
      </p:sp>
      <p:sp>
        <p:nvSpPr>
          <p:cNvPr id="1048650" name="Content Placeholder 104864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Indirect compensation refers to non-monetary benefits offered and provided to employees in live of the services provided by  an organization.</a:t>
            </a:r>
          </a:p>
          <a:p>
            <a:r>
              <a:rPr lang="en-US"/>
              <a:t>They include Leave policy, overtime policy, car policy, hospitalization, Insurance retirement benefits, holiday home, insurances, leave travel , flexible timing, leave policy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87BF-A7BB-4D57-854E-F432D968BAEF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en-US" dirty="0" smtClean="0"/>
              <a:t>Training &amp; Development process</a:t>
            </a:r>
            <a:endParaRPr lang="en-US" dirty="0"/>
          </a:p>
        </p:txBody>
      </p:sp>
      <p:sp>
        <p:nvSpPr>
          <p:cNvPr id="1048600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/>
          </a:bodyPr>
          <a:lstStyle/>
          <a:p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Training &amp; development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process is an organizational activity aimed at improving the performance of the individuals and groups of employees in the organizational settings. ...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Through '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training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' employees are taught specific skills.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while through '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' employee's personality and management skills are enhanced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97153" name="Picture 1" descr="C:\Users\Ayyaz\Downloads\download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4800601"/>
            <a:ext cx="2724150" cy="2057400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87BF-A7BB-4D57-854E-F432D968BAEF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pic>
        <p:nvPicPr>
          <p:cNvPr id="2097154" name="Picture 2" descr="C:\Users\Ayyaz\Downloads\unnamed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371600"/>
            <a:ext cx="9144000" cy="5410200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87BF-A7BB-4D57-854E-F432D968BAEF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en-US" dirty="0" smtClean="0"/>
              <a:t>Designing effective training process</a:t>
            </a:r>
            <a:endParaRPr lang="en-US" dirty="0"/>
          </a:p>
        </p:txBody>
      </p:sp>
      <p:sp>
        <p:nvSpPr>
          <p:cNvPr id="104860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763000" cy="5410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Needs Assessment 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Ensuring employees readiness for training.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Creating learning environment.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Ensuring transfer of training.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Selecting training method.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Evaluating training programs</a:t>
            </a:r>
          </a:p>
          <a:p>
            <a:pPr>
              <a:buFont typeface="Wingdings" pitchFamily="2" charset="2"/>
              <a:buChar char="Ø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87BF-A7BB-4D57-854E-F432D968BAEF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04860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" b="1"/>
              <a:t>Need Assessment </a:t>
            </a:r>
            <a:endParaRPr lang="en-US"/>
          </a:p>
        </p:txBody>
      </p:sp>
      <p:sp>
        <p:nvSpPr>
          <p:cNvPr id="1048605" name="Content Placeholder 104860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"/>
              <a:t>The first step is training need &amp; assessment.</a:t>
            </a:r>
            <a:endParaRPr lang="en-US"/>
          </a:p>
          <a:p>
            <a:r>
              <a:rPr lang="en-US" altLang="en"/>
              <a:t>Before planing the training, Management should assess training need &amp; assessment.</a:t>
            </a:r>
            <a:endParaRPr lang="en-US"/>
          </a:p>
          <a:p>
            <a:r>
              <a:rPr lang="en-US" altLang="en"/>
              <a:t>Training need is the gap between actual skills, knowledge, abilities &amp; competencies &amp; desired level of skills knowledge &amp; competencies.</a:t>
            </a:r>
            <a:endParaRPr lang="en-US"/>
          </a:p>
          <a:p>
            <a:r>
              <a:rPr lang="en-US" altLang="en"/>
              <a:t>This estimates how many employees s of what level &amp; need the training urgently &amp; at future. 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87BF-A7BB-4D57-854E-F432D968BAEF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en-US" dirty="0" smtClean="0"/>
              <a:t>Ensuring employee readiness</a:t>
            </a:r>
            <a:endParaRPr lang="en-US" dirty="0"/>
          </a:p>
        </p:txBody>
      </p:sp>
      <p:sp>
        <p:nvSpPr>
          <p:cNvPr id="1048607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763000" cy="5410200"/>
          </a:xfrm>
        </p:spPr>
        <p:txBody>
          <a:bodyPr>
            <a:normAutofit/>
          </a:bodyPr>
          <a:lstStyle/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Motivation to learn is the desire of the trainee to learn the content of the training program.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Self-efficacy is the employees’ belief that they can successfully learn the content of the training program.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97155" name="Picture 1" descr="C:\Users\Ayyaz\Downloads\download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43400" y="4267200"/>
            <a:ext cx="4419600" cy="2209800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87BF-A7BB-4D57-854E-F432D968BAEF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                                                                                     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                                            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Managers increase employee efficacy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1048609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72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Letting employees know that the purpose of training is to try to improve performance.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Provide information as much as possible about the training program &amp; purpose of training.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Showing employees the training success of their peers who are now in similar jobs.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Providing feedback that managers have ability to overcome learning difficulties.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87BF-A7BB-4D57-854E-F432D968BAEF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Basic Skills</a:t>
            </a:r>
            <a:endParaRPr lang="en-US" dirty="0"/>
          </a:p>
        </p:txBody>
      </p:sp>
      <p:sp>
        <p:nvSpPr>
          <p:cNvPr id="10486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 Cognitive ability                       Reading ability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               </a:t>
            </a:r>
          </a:p>
          <a:p>
            <a:pPr>
              <a:buNone/>
            </a:pPr>
            <a:r>
              <a:rPr lang="en-US" dirty="0" smtClean="0"/>
              <a:t>                                    S                                    </a:t>
            </a:r>
          </a:p>
          <a:p>
            <a:pPr>
              <a:buNone/>
            </a:pPr>
            <a:r>
              <a:rPr lang="en-US" dirty="0" smtClean="0"/>
              <a:t>                                    K                                       </a:t>
            </a:r>
          </a:p>
          <a:p>
            <a:pPr>
              <a:buNone/>
            </a:pPr>
            <a:r>
              <a:rPr lang="en-US" dirty="0" smtClean="0"/>
              <a:t>                                     I                                             </a:t>
            </a:r>
          </a:p>
          <a:p>
            <a:pPr>
              <a:buNone/>
            </a:pPr>
            <a:r>
              <a:rPr lang="en-US" dirty="0" smtClean="0"/>
              <a:t>                                    L                                       </a:t>
            </a:r>
          </a:p>
          <a:p>
            <a:pPr>
              <a:buNone/>
            </a:pPr>
            <a:r>
              <a:rPr lang="en-US" dirty="0" smtClean="0"/>
              <a:t>                                    L</a:t>
            </a:r>
          </a:p>
          <a:p>
            <a:pPr>
              <a:buNone/>
            </a:pPr>
            <a:r>
              <a:rPr lang="en-US" dirty="0" smtClean="0"/>
              <a:t>                                    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048612" name="Flowchart: Connector 3"/>
          <p:cNvSpPr/>
          <p:nvPr/>
        </p:nvSpPr>
        <p:spPr>
          <a:xfrm>
            <a:off x="762000" y="2895600"/>
            <a:ext cx="2590800" cy="2971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Verbal comprehension, Quantitative ability,&amp; reasoning ability </a:t>
            </a:r>
            <a:endParaRPr lang="en-US" dirty="0"/>
          </a:p>
        </p:txBody>
      </p:sp>
      <p:sp>
        <p:nvSpPr>
          <p:cNvPr id="1048613" name="Flowchart: Connector 4"/>
          <p:cNvSpPr/>
          <p:nvPr/>
        </p:nvSpPr>
        <p:spPr>
          <a:xfrm>
            <a:off x="5334000" y="3048000"/>
            <a:ext cx="2438400" cy="2971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difficulty level of written materials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87BF-A7BB-4D57-854E-F432D968BAEF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1019</Words>
  <Application>Microsoft Office PowerPoint</Application>
  <PresentationFormat>On-screen Show (4:3)</PresentationFormat>
  <Paragraphs>156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Flow</vt:lpstr>
      <vt:lpstr>Employee Development, Training System &amp; Pay system</vt:lpstr>
      <vt:lpstr>                                                                            Employee training Development</vt:lpstr>
      <vt:lpstr>Training &amp; Development process</vt:lpstr>
      <vt:lpstr>Process</vt:lpstr>
      <vt:lpstr>Designing effective training process</vt:lpstr>
      <vt:lpstr>Need Assessment </vt:lpstr>
      <vt:lpstr>Ensuring employee readiness</vt:lpstr>
      <vt:lpstr>                                                                                                                                                                         Managers increase employee efficacy </vt:lpstr>
      <vt:lpstr> Basic Skills</vt:lpstr>
      <vt:lpstr>Creating Learning Environment</vt:lpstr>
      <vt:lpstr>Conti………</vt:lpstr>
      <vt:lpstr>Transfer of Training</vt:lpstr>
      <vt:lpstr>Selecting Training Methods</vt:lpstr>
      <vt:lpstr>Evaluate training process</vt:lpstr>
      <vt:lpstr>Job pay system</vt:lpstr>
      <vt:lpstr>Salary systems</vt:lpstr>
      <vt:lpstr>What is Compensation?</vt:lpstr>
      <vt:lpstr> Six principles of compensation</vt:lpstr>
      <vt:lpstr>Continue...</vt:lpstr>
      <vt:lpstr>Components of compensation</vt:lpstr>
      <vt:lpstr>2)Non financial compensation</vt:lpstr>
      <vt:lpstr>Types of Compensation </vt:lpstr>
      <vt:lpstr>Direct compensation</vt:lpstr>
      <vt:lpstr>Indirect base compensation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Ayyaz</dc:creator>
  <cp:lastModifiedBy>corei5</cp:lastModifiedBy>
  <cp:revision>4</cp:revision>
  <dcterms:created xsi:type="dcterms:W3CDTF">2020-02-23T04:30:48Z</dcterms:created>
  <dcterms:modified xsi:type="dcterms:W3CDTF">2020-05-02T08:20:09Z</dcterms:modified>
</cp:coreProperties>
</file>