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3D5-C0F7-4679-B94B-7B40CD327A4A}" type="datetime1">
              <a:rPr lang="en-US" smtClean="0"/>
              <a:t>5/2/2020</a:t>
            </a:fld>
            <a:endParaRPr lang="en-US"/>
          </a:p>
        </p:txBody>
      </p:sp>
      <p:sp>
        <p:nvSpPr>
          <p:cNvPr id="104858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38D-3160-45C6-9A6D-1BD7DE28D928}" type="datetime1">
              <a:rPr lang="en-US" smtClean="0"/>
              <a:t>5/2/2020</a:t>
            </a:fld>
            <a:endParaRPr lang="en-US"/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00CB-8F51-4D10-AF43-F0AB352A1A66}" type="datetime1">
              <a:rPr lang="en-US" smtClean="0"/>
              <a:t>5/2/2020</a:t>
            </a:fld>
            <a:endParaRPr lang="en-US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8B28-AC0F-4A0E-95BC-563D87A136FE}" type="datetime1">
              <a:rPr lang="en-US" smtClean="0"/>
              <a:t>5/2/2020</a:t>
            </a:fld>
            <a:endParaRPr 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9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19E-BD09-43B1-BB36-9CCE82C6B9B0}" type="datetime1">
              <a:rPr lang="en-US" smtClean="0"/>
              <a:t>5/2/2020</a:t>
            </a:fld>
            <a:endParaRPr lang="en-US"/>
          </a:p>
        </p:txBody>
      </p:sp>
      <p:sp>
        <p:nvSpPr>
          <p:cNvPr id="10486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F7F8-0747-4F1D-82FD-246349F6200F}" type="datetime1">
              <a:rPr lang="en-US" smtClean="0"/>
              <a:t>5/2/2020</a:t>
            </a:fld>
            <a:endParaRPr lang="en-US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9126-65D4-468B-B350-E89AE1C0241E}" type="datetime1">
              <a:rPr lang="en-US" smtClean="0"/>
              <a:t>5/2/2020</a:t>
            </a:fld>
            <a:endParaRPr lang="en-US"/>
          </a:p>
        </p:txBody>
      </p:sp>
      <p:sp>
        <p:nvSpPr>
          <p:cNvPr id="104866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6F8-386E-4508-A3FE-AD750BA84E78}" type="datetime1">
              <a:rPr lang="en-US" smtClean="0"/>
              <a:t>5/2/2020</a:t>
            </a:fld>
            <a:endParaRPr lang="en-US"/>
          </a:p>
        </p:txBody>
      </p:sp>
      <p:sp>
        <p:nvSpPr>
          <p:cNvPr id="10486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700F-FB30-49EA-AF02-ED057050C2D9}" type="datetime1">
              <a:rPr lang="en-US" smtClean="0"/>
              <a:t>5/2/2020</a:t>
            </a:fld>
            <a:endParaRPr lang="en-US"/>
          </a:p>
        </p:txBody>
      </p:sp>
      <p:sp>
        <p:nvSpPr>
          <p:cNvPr id="10486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9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0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FEBF-0091-46DC-B303-7C49326C35B6}" type="datetime1">
              <a:rPr lang="en-US" smtClean="0"/>
              <a:t>5/2/2020</a:t>
            </a:fld>
            <a:endParaRPr lang="en-US"/>
          </a:p>
        </p:txBody>
      </p:sp>
      <p:sp>
        <p:nvSpPr>
          <p:cNvPr id="10487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79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82D-F311-4900-B9F2-49D0A7A4C737}" type="datetime1">
              <a:rPr lang="en-US" smtClean="0"/>
              <a:t>5/2/2020</a:t>
            </a:fld>
            <a:endParaRPr lang="en-US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  <p:sp>
        <p:nvSpPr>
          <p:cNvPr id="1048685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86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87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8578E-EF40-4B35-A5C1-9BF0DF8658C1}" type="datetime1">
              <a:rPr lang="en-US" smtClean="0"/>
              <a:t>5/2/2020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A387BF-A7BB-4D57-854E-F432D968BAEF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dirty="0" smtClean="0"/>
              <a:t>Employee </a:t>
            </a:r>
            <a:r>
              <a:rPr lang="en-US" dirty="0" smtClean="0"/>
              <a:t>Development</a:t>
            </a:r>
            <a:r>
              <a:rPr dirty="0" smtClean="0"/>
              <a:t>, </a:t>
            </a:r>
            <a:r>
              <a:rPr lang="en-US" dirty="0" smtClean="0"/>
              <a:t>Training </a:t>
            </a:r>
            <a:r>
              <a:rPr lang="en-US" dirty="0" smtClean="0"/>
              <a:t>System </a:t>
            </a:r>
            <a:r>
              <a:rPr dirty="0" smtClean="0"/>
              <a:t>&amp; </a:t>
            </a:r>
            <a:r>
              <a:rPr lang="en-US" dirty="0" smtClean="0"/>
              <a:t>Pay </a:t>
            </a:r>
            <a:r>
              <a:rPr dirty="0" smtClean="0"/>
              <a:t>system</a:t>
            </a:r>
            <a:endParaRPr lang="en-US" dirty="0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4419600" cy="381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97152" name="Picture 2" descr="C:\Users\Ayyaz\Download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100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Learning Environment</a:t>
            </a:r>
            <a:endParaRPr lang="en-US" dirty="0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Employees need to know why they should learn.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Employees need meaningful training content.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 need to have opportunities to practice.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 need feedback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6" name="Picture 1" descr="C:\Users\Ayyaz\Download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191000"/>
            <a:ext cx="3657600" cy="23622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Conti………</a:t>
            </a:r>
            <a:endParaRPr lang="en-US" dirty="0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Employees learn by observing, experiences,&amp; interacting with others.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Employees need the training program to be properly coordinated &amp; administrated.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Employees need to commit training content to memory.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Training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48620" name="Flowchart: Connector 3"/>
          <p:cNvSpPr/>
          <p:nvPr/>
        </p:nvSpPr>
        <p:spPr>
          <a:xfrm>
            <a:off x="3810000" y="3124200"/>
            <a:ext cx="1981200" cy="1600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Transfer of Training</a:t>
            </a:r>
            <a:endParaRPr lang="en-US" dirty="0"/>
          </a:p>
        </p:txBody>
      </p:sp>
      <p:sp>
        <p:nvSpPr>
          <p:cNvPr id="1048621" name="Flowchart: Alternate Process 4"/>
          <p:cNvSpPr/>
          <p:nvPr/>
        </p:nvSpPr>
        <p:spPr>
          <a:xfrm>
            <a:off x="3581400" y="2057400"/>
            <a:ext cx="21336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Climate for transfer</a:t>
            </a:r>
            <a:endParaRPr lang="en-US" dirty="0"/>
          </a:p>
        </p:txBody>
      </p:sp>
      <p:sp>
        <p:nvSpPr>
          <p:cNvPr id="1048622" name="Flowchart: Preparation 5"/>
          <p:cNvSpPr/>
          <p:nvPr/>
        </p:nvSpPr>
        <p:spPr>
          <a:xfrm>
            <a:off x="5943600" y="2971800"/>
            <a:ext cx="2514600" cy="8382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Technological support</a:t>
            </a:r>
            <a:endParaRPr lang="en-US" dirty="0"/>
          </a:p>
        </p:txBody>
      </p:sp>
      <p:sp>
        <p:nvSpPr>
          <p:cNvPr id="1048623" name="Flowchart: Preparation 6"/>
          <p:cNvSpPr/>
          <p:nvPr/>
        </p:nvSpPr>
        <p:spPr>
          <a:xfrm>
            <a:off x="1066800" y="2819400"/>
            <a:ext cx="2286000" cy="8382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Opportunity to learn </a:t>
            </a:r>
            <a:endParaRPr lang="en-US" dirty="0"/>
          </a:p>
        </p:txBody>
      </p:sp>
      <p:sp>
        <p:nvSpPr>
          <p:cNvPr id="1048624" name="Flowchart: Preparation 7"/>
          <p:cNvSpPr/>
          <p:nvPr/>
        </p:nvSpPr>
        <p:spPr>
          <a:xfrm>
            <a:off x="6324600" y="4800600"/>
            <a:ext cx="2133600" cy="7620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 support</a:t>
            </a:r>
            <a:endParaRPr lang="en-US" dirty="0"/>
          </a:p>
        </p:txBody>
      </p:sp>
      <p:sp>
        <p:nvSpPr>
          <p:cNvPr id="1048625" name="Flowchart: Preparation 8"/>
          <p:cNvSpPr/>
          <p:nvPr/>
        </p:nvSpPr>
        <p:spPr>
          <a:xfrm>
            <a:off x="1066800" y="4648200"/>
            <a:ext cx="2362200" cy="9144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 management skills</a:t>
            </a:r>
            <a:endParaRPr lang="en-US" dirty="0"/>
          </a:p>
        </p:txBody>
      </p:sp>
      <p:sp>
        <p:nvSpPr>
          <p:cNvPr id="1048626" name="Flowchart: Terminator 10"/>
          <p:cNvSpPr/>
          <p:nvPr/>
        </p:nvSpPr>
        <p:spPr>
          <a:xfrm>
            <a:off x="3657600" y="5486400"/>
            <a:ext cx="2209800" cy="685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Peer support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Training Methods</a:t>
            </a: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34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Presentation methods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classroom instruction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Distance learning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Audiovisual techniques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Mobile technologies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Hands on Methods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the-job training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Self-directed learning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Simulations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Business games and case studies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Behavior modeling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E-learning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7" name="Picture 1" descr="C:\Users\Ayyaz\Downloads\5-popular-employee-training-methods-for-workplace-training-and-how-to-choose-between-the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19600"/>
            <a:ext cx="4057650" cy="2438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training process</a:t>
            </a:r>
            <a:endParaRPr lang="en-US" dirty="0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Reaction, Satisfaction &amp; Intension.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Knowledge retention.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Applicant &amp; implementation.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Business impact.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Return on investment.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pay system</a:t>
            </a:r>
            <a:endParaRPr lang="en-US" dirty="0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pay system is the method used to determine what a position should pay and how much a person should earn. It may take into consideration a person's experience, knowledge, and the skills necessary to complete a job. It also provides a fair and consistent method for determining a pay rate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8" name="Picture 2" descr="C:\Users\Ayyaz\Download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724400"/>
            <a:ext cx="2847975" cy="189547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systems</a:t>
            </a:r>
            <a:endParaRPr lang="en-US" dirty="0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systems – also referred to as compensation plans or pay structure – are a collection of steps, policies and practices employers use to pay employees for their work. Salary systems consist of more than producing a weekly, biweekly or bimonthly paycheck.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Compensation?</a:t>
            </a:r>
            <a:endParaRPr lang="en-US" b="1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ln>
            <a:solidFill>
              <a:srgbClr val="000000"/>
            </a:solidFill>
            <a:prstDash val="dash"/>
          </a:ln>
        </p:spPr>
        <p:txBody>
          <a:bodyPr anchor="ctr">
            <a:normAutofit/>
          </a:bodyPr>
          <a:lstStyle/>
          <a:p>
            <a:pPr>
              <a:buFont typeface="Wingdings" charset="2"/>
              <a:buChar char="l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Compensation is the total cash and non-cash payments that you give to an employee in exchange for the work they do for your business"</a:t>
            </a: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04863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 Six principles of compensation</a:t>
            </a:r>
          </a:p>
        </p:txBody>
      </p:sp>
      <p:sp>
        <p:nvSpPr>
          <p:cNvPr id="1048638" name="Content Placeholder 1048637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96154"/>
          </a:bodyPr>
          <a:lstStyle/>
          <a:p>
            <a:r>
              <a:rPr lang="en-US" b="1"/>
              <a:t>1. To be legal</a:t>
            </a:r>
            <a:r>
              <a:rPr lang="en-US"/>
              <a:t>, It must get approval from the govt. or for management in the organization.</a:t>
            </a:r>
          </a:p>
          <a:p>
            <a:r>
              <a:rPr lang="en-US" b="1"/>
              <a:t>2. To be adequate</a:t>
            </a:r>
            <a:r>
              <a:rPr lang="en-US"/>
              <a:t>. compensation must be sufficient so that needs of the employees are fulfilled substantially.</a:t>
            </a:r>
          </a:p>
          <a:p>
            <a:r>
              <a:rPr lang="en-US" b="1"/>
              <a:t>3. To be Motivational.</a:t>
            </a:r>
            <a:r>
              <a:rPr lang="en-US"/>
              <a:t> compensation must increase the level of motivation and job satisfaction of the employees.</a:t>
            </a:r>
          </a:p>
          <a:p>
            <a:r>
              <a:rPr lang="en-US" b="1"/>
              <a:t>4.To be equitable.</a:t>
            </a:r>
            <a:r>
              <a:rPr lang="en-US"/>
              <a:t> compensation policy should be declared in such a way so that no discrimination can be observed.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0486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Continue...</a:t>
            </a:r>
          </a:p>
        </p:txBody>
      </p:sp>
      <p:sp>
        <p:nvSpPr>
          <p:cNvPr id="1048640" name="Content Placeholder 104863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6 To provide security,</a:t>
            </a:r>
            <a:r>
              <a:rPr lang="en-US"/>
              <a:t> Employees must have guarantee of getting wages or compensation regularly without any break.</a:t>
            </a:r>
          </a:p>
          <a:p>
            <a:r>
              <a:rPr lang="en-US" b="1"/>
              <a:t>6. To be cost benefit effective.</a:t>
            </a:r>
            <a:r>
              <a:rPr lang="en-US"/>
              <a:t> The organization must make a balance between cost for giving compensation and benefits to be accrued from the employees.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</a:t>
            </a:r>
            <a:br>
              <a:rPr lang="en-US" b="1" dirty="0" smtClean="0"/>
            </a:br>
            <a:r>
              <a:rPr lang="en-US" b="1" dirty="0" smtClean="0"/>
              <a:t>                                                            Employee training Development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457199" y="1447799"/>
            <a:ext cx="8229600" cy="4948991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Training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act of increasing the skills of an employee for doing a particular job, &amp; thus it’s a process of learning a sequence of programmed behavior to do that particular job.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 helps employees to do their current job</a:t>
            </a:r>
            <a:r>
              <a:rPr lang="en-US" altLang="en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Development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" sz="28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process where the employee with the support of his/her employer undergoes various training programs to enhance his/her skills and acquire new knowledge and skills.</a:t>
            </a:r>
            <a:endParaRPr lang="zh-CN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 of compensation</a:t>
            </a:r>
            <a:endParaRPr lang="en-US" b="1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357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omponents of Compensation. A typical compensation of an employee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comprises of following components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inan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cial compensation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2)Non financial compensati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F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inancial compensation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refers to financial benefits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offered and provided to employ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es in retu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rn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of the service they provide to 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organization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asic Wages/Salari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, Dearness allowances, Incentive ,bonus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0486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2)Non financial compensati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/>
          </a:p>
        </p:txBody>
      </p:sp>
      <p:sp>
        <p:nvSpPr>
          <p:cNvPr id="1048644" name="Content Placeholder 1048643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10000"/>
          </a:bodyPr>
          <a:lstStyle/>
          <a:p>
            <a:r>
              <a:rPr lang="en-US" b="1"/>
              <a:t>Non financial compensation</a:t>
            </a:r>
            <a:r>
              <a:rPr lang="en-US"/>
              <a:t>. These benefits give psychologically stisfaction to employees even when financial benefit is not available. Such benefits are</a:t>
            </a:r>
          </a:p>
          <a:p>
            <a:r>
              <a:rPr lang="en-US"/>
              <a:t>(</a:t>
            </a:r>
            <a:r>
              <a:rPr lang="en-US" b="1"/>
              <a:t>a) </a:t>
            </a:r>
            <a:r>
              <a:rPr lang="en-US"/>
              <a:t>Recognition of merit through certificate. etc</a:t>
            </a:r>
          </a:p>
          <a:p>
            <a:r>
              <a:rPr lang="en-US"/>
              <a:t>(</a:t>
            </a:r>
            <a:r>
              <a:rPr lang="en-US" b="1"/>
              <a:t>b) </a:t>
            </a:r>
            <a:r>
              <a:rPr lang="en-US"/>
              <a:t>Offerning challenging job responsibilitics</a:t>
            </a:r>
          </a:p>
          <a:p>
            <a:r>
              <a:rPr lang="en-US"/>
              <a:t>(</a:t>
            </a:r>
            <a:r>
              <a:rPr lang="en-US" b="1"/>
              <a:t>c) </a:t>
            </a:r>
            <a:r>
              <a:rPr lang="en-US"/>
              <a:t>Promoting growth prospects</a:t>
            </a:r>
          </a:p>
          <a:p>
            <a:r>
              <a:rPr lang="en-US"/>
              <a:t>(</a:t>
            </a:r>
            <a:r>
              <a:rPr lang="en-US" b="1"/>
              <a:t>d) </a:t>
            </a:r>
            <a:r>
              <a:rPr lang="en-US"/>
              <a:t>Comfortable working conditions</a:t>
            </a:r>
          </a:p>
          <a:p>
            <a:r>
              <a:rPr lang="en-US"/>
              <a:t>(</a:t>
            </a:r>
            <a:r>
              <a:rPr lang="en-US" b="1"/>
              <a:t>e) </a:t>
            </a:r>
            <a:r>
              <a:rPr lang="en-US"/>
              <a:t>Competent supervision</a:t>
            </a:r>
          </a:p>
          <a:p>
            <a:r>
              <a:rPr lang="en-US" b="1"/>
              <a:t>(f)</a:t>
            </a:r>
            <a:r>
              <a:rPr lang="en-US" b="0"/>
              <a:t>Commission </a:t>
            </a:r>
          </a:p>
          <a:p>
            <a:r>
              <a:rPr lang="en-US" b="0"/>
              <a:t>(</a:t>
            </a:r>
            <a:r>
              <a:rPr lang="en-US" b="1"/>
              <a:t>g)</a:t>
            </a:r>
            <a:r>
              <a:rPr lang="en-US" b="0"/>
              <a:t>Fringe,</a:t>
            </a:r>
            <a:r>
              <a:rPr lang="en-US" altLang="en-US" b="0"/>
              <a:t>》</a:t>
            </a:r>
            <a:r>
              <a:rPr lang="en-US"/>
              <a:t> Vacation,  pension, Health services</a:t>
            </a:r>
            <a:endParaRPr lang="en-US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0486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Types of Compensation</a:t>
            </a:r>
            <a:r>
              <a:rPr lang="en-US"/>
              <a:t> </a:t>
            </a:r>
          </a:p>
        </p:txBody>
      </p:sp>
      <p:sp>
        <p:nvSpPr>
          <p:cNvPr id="1048646" name="Content Placeholder 10486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There are two types of Compensation.</a:t>
            </a:r>
          </a:p>
          <a:p>
            <a:r>
              <a:rPr lang="en-US" b="1"/>
              <a:t>1. Direct base compensation</a:t>
            </a:r>
          </a:p>
          <a:p>
            <a:r>
              <a:rPr lang="en-US" b="1"/>
              <a:t>2. Indirect base compensation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Direct compensation</a:t>
            </a:r>
            <a:endParaRPr lang="en-US"/>
          </a:p>
        </p:txBody>
      </p:sp>
      <p:sp>
        <p:nvSpPr>
          <p:cNvPr id="1048648" name="Content Placeholder 104864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r>
              <a:rPr lang="en-US"/>
              <a:t>Direct compesation refers to monetary benefits offered and provided to employees in return of the services they provide to the organization.</a:t>
            </a:r>
          </a:p>
          <a:p>
            <a:r>
              <a:rPr lang="en-US"/>
              <a:t>The monetary benefits include salary, house rent allowance, conveyance, leave travel allowance medical reimbursements special allowances bonus ete.</a:t>
            </a:r>
          </a:p>
          <a:p>
            <a:r>
              <a:rPr lang="en-US"/>
              <a:t>B</a:t>
            </a:r>
            <a:r>
              <a:rPr lang="en-US" altLang="en-US"/>
              <a:t>onus,</a:t>
            </a:r>
            <a:r>
              <a:rPr lang="en-US"/>
              <a:t> basic salary, house rent allowances, medical reimbursement, special allowances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Indirect base compensation</a:t>
            </a:r>
            <a:endParaRPr lang="en-US"/>
          </a:p>
        </p:txBody>
      </p:sp>
      <p:sp>
        <p:nvSpPr>
          <p:cNvPr id="1048650" name="Content Placeholder 10486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Indirect compensation refers to non-monetary benefits offered and provided to employees in live of the services provided by  an organization.</a:t>
            </a:r>
          </a:p>
          <a:p>
            <a:r>
              <a:rPr lang="en-US"/>
              <a:t>They include Leave policy, overtime policy, car policy, hospitalization, Insurance retirement benefits, holiday home, insurances, leave travel , flexible timing, leave policy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Training &amp; Development process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Training &amp; development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 is an organizational activity aimed at improving the performance of the individuals and groups of employees in the organizational settings. ...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'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' employees are taught specific skills.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while through '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' employee's personality and management skills are enhanced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3" name="Picture 1" descr="C:\Users\Ayyaz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800601"/>
            <a:ext cx="2724150" cy="2057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pic>
        <p:nvPicPr>
          <p:cNvPr id="2097154" name="Picture 2" descr="C:\Users\Ayyaz\Downloads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102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Designing effective training process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Needs Assessment 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Ensuring employees readiness for training.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Creating learning environment.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Ensuring transfer of training.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Selecting training method.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Evaluating training programs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" b="1"/>
              <a:t>Need Assessment </a:t>
            </a:r>
            <a:endParaRPr lang="en-US"/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"/>
              <a:t>The first step is training need &amp; assessment.</a:t>
            </a:r>
            <a:endParaRPr lang="en-US"/>
          </a:p>
          <a:p>
            <a:r>
              <a:rPr lang="en-US" altLang="en"/>
              <a:t>Before planing the training, Management should assess training need &amp; assessment.</a:t>
            </a:r>
            <a:endParaRPr lang="en-US"/>
          </a:p>
          <a:p>
            <a:r>
              <a:rPr lang="en-US" altLang="en"/>
              <a:t>Training need is the gap between actual skills, knowledge, abilities &amp; competencies &amp; desired level of skills knowledge &amp; competencies.</a:t>
            </a:r>
            <a:endParaRPr lang="en-US"/>
          </a:p>
          <a:p>
            <a:r>
              <a:rPr lang="en-US" altLang="en"/>
              <a:t>This estimates how many employees s of what level &amp; need the training urgently &amp; at future.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Ensuring employee readiness</a:t>
            </a:r>
            <a:endParaRPr lang="en-US" dirty="0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4102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Motivation to learn is the desire of the trainee to learn the content of the training program.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Self-efficacy is the employees’ belief that they can successfully learn the content of the training program.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5" name="Picture 1" descr="C:\Users\Ayyaz\Downloads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267200"/>
            <a:ext cx="4419600" cy="22098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Managers increase employee efficacy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Letting employees know that the purpose of training is to try to improve performance.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 information as much as possible about the training program &amp; purpose of training.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Showing employees the training success of their peers who are now in similar jobs.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Providing feedback that managers have ability to overcome learning difficulties.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Basic Skills</a:t>
            </a:r>
            <a:endParaRPr lang="en-US" dirty="0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Cognitive ability                       Reading ability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S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K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I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L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L</a:t>
            </a:r>
          </a:p>
          <a:p>
            <a:pPr>
              <a:buNone/>
            </a:pPr>
            <a:r>
              <a:rPr lang="en-US" dirty="0" smtClean="0"/>
              <a:t>                                    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48612" name="Flowchart: Connector 3"/>
          <p:cNvSpPr/>
          <p:nvPr/>
        </p:nvSpPr>
        <p:spPr>
          <a:xfrm>
            <a:off x="762000" y="2895600"/>
            <a:ext cx="2590800" cy="2971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Verbal comprehension, Quantitative ability,&amp; reasoning ability </a:t>
            </a:r>
            <a:endParaRPr lang="en-US" dirty="0"/>
          </a:p>
        </p:txBody>
      </p:sp>
      <p:sp>
        <p:nvSpPr>
          <p:cNvPr id="1048613" name="Flowchart: Connector 4"/>
          <p:cNvSpPr/>
          <p:nvPr/>
        </p:nvSpPr>
        <p:spPr>
          <a:xfrm>
            <a:off x="5334000" y="3048000"/>
            <a:ext cx="2438400" cy="2971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difficulty level of written materials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87BF-A7BB-4D57-854E-F432D968BAE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1019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Employee Development, Training System &amp; Pay system</vt:lpstr>
      <vt:lpstr>                                                                            Employee training Development</vt:lpstr>
      <vt:lpstr>Training &amp; Development process</vt:lpstr>
      <vt:lpstr>Process</vt:lpstr>
      <vt:lpstr>Designing effective training process</vt:lpstr>
      <vt:lpstr>Need Assessment </vt:lpstr>
      <vt:lpstr>Ensuring employee readiness</vt:lpstr>
      <vt:lpstr>                                                                                                                                                                         Managers increase employee efficacy </vt:lpstr>
      <vt:lpstr> Basic Skills</vt:lpstr>
      <vt:lpstr>Creating Learning Environment</vt:lpstr>
      <vt:lpstr>Conti………</vt:lpstr>
      <vt:lpstr>Transfer of Training</vt:lpstr>
      <vt:lpstr>Selecting Training Methods</vt:lpstr>
      <vt:lpstr>Evaluate training process</vt:lpstr>
      <vt:lpstr>Job pay system</vt:lpstr>
      <vt:lpstr>Salary systems</vt:lpstr>
      <vt:lpstr>What is Compensation?</vt:lpstr>
      <vt:lpstr> Six principles of compensation</vt:lpstr>
      <vt:lpstr>Continue...</vt:lpstr>
      <vt:lpstr>Components of compensation</vt:lpstr>
      <vt:lpstr>2)Non financial compensation</vt:lpstr>
      <vt:lpstr>Types of Compensation </vt:lpstr>
      <vt:lpstr>Direct compensation</vt:lpstr>
      <vt:lpstr>Indirect base compensation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Ayyaz</dc:creator>
  <cp:lastModifiedBy>corei5</cp:lastModifiedBy>
  <cp:revision>4</cp:revision>
  <dcterms:created xsi:type="dcterms:W3CDTF">2020-02-23T04:30:48Z</dcterms:created>
  <dcterms:modified xsi:type="dcterms:W3CDTF">2020-05-02T08:20:09Z</dcterms:modified>
</cp:coreProperties>
</file>