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0" r:id="rId1"/>
  </p:sldMasterIdLst>
  <p:notesMasterIdLst>
    <p:notesMasterId r:id="rId21"/>
  </p:notesMasterIdLst>
  <p:sldIdLst>
    <p:sldId id="27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356A8-0B83-41C6-93FA-0E9E0AC3EFCC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2C62E-2F06-4E78-AA07-4BDA62D50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70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A2C62E-2F06-4E78-AA07-4BDA62D505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74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Variable and Types of Variables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193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705850" cy="381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930"/>
                <a:gridCol w="230504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685800" y="1828800"/>
            <a:ext cx="7696200" cy="1252220"/>
          </a:xfrm>
          <a:custGeom>
            <a:avLst/>
            <a:gdLst/>
            <a:ahLst/>
            <a:cxnLst/>
            <a:rect l="l" t="t" r="r" b="b"/>
            <a:pathLst>
              <a:path w="7696200" h="1252220">
                <a:moveTo>
                  <a:pt x="7487539" y="0"/>
                </a:moveTo>
                <a:lnTo>
                  <a:pt x="208648" y="0"/>
                </a:lnTo>
                <a:lnTo>
                  <a:pt x="160805" y="5513"/>
                </a:lnTo>
                <a:lnTo>
                  <a:pt x="116887" y="21217"/>
                </a:lnTo>
                <a:lnTo>
                  <a:pt x="78146" y="45856"/>
                </a:lnTo>
                <a:lnTo>
                  <a:pt x="45835" y="78175"/>
                </a:lnTo>
                <a:lnTo>
                  <a:pt x="21206" y="116919"/>
                </a:lnTo>
                <a:lnTo>
                  <a:pt x="5510" y="160833"/>
                </a:lnTo>
                <a:lnTo>
                  <a:pt x="0" y="208661"/>
                </a:lnTo>
                <a:lnTo>
                  <a:pt x="0" y="1043177"/>
                </a:lnTo>
                <a:lnTo>
                  <a:pt x="5510" y="1091005"/>
                </a:lnTo>
                <a:lnTo>
                  <a:pt x="21206" y="1134919"/>
                </a:lnTo>
                <a:lnTo>
                  <a:pt x="45835" y="1173663"/>
                </a:lnTo>
                <a:lnTo>
                  <a:pt x="78146" y="1205982"/>
                </a:lnTo>
                <a:lnTo>
                  <a:pt x="116887" y="1230621"/>
                </a:lnTo>
                <a:lnTo>
                  <a:pt x="160805" y="1246325"/>
                </a:lnTo>
                <a:lnTo>
                  <a:pt x="208648" y="1251839"/>
                </a:lnTo>
                <a:lnTo>
                  <a:pt x="7487539" y="1251839"/>
                </a:lnTo>
                <a:lnTo>
                  <a:pt x="7535366" y="1246325"/>
                </a:lnTo>
                <a:lnTo>
                  <a:pt x="7579280" y="1230621"/>
                </a:lnTo>
                <a:lnTo>
                  <a:pt x="7618024" y="1205982"/>
                </a:lnTo>
                <a:lnTo>
                  <a:pt x="7650343" y="1173663"/>
                </a:lnTo>
                <a:lnTo>
                  <a:pt x="7674982" y="1134919"/>
                </a:lnTo>
                <a:lnTo>
                  <a:pt x="7690686" y="1091005"/>
                </a:lnTo>
                <a:lnTo>
                  <a:pt x="7696200" y="1043177"/>
                </a:lnTo>
                <a:lnTo>
                  <a:pt x="7696200" y="208661"/>
                </a:lnTo>
                <a:lnTo>
                  <a:pt x="7690686" y="160833"/>
                </a:lnTo>
                <a:lnTo>
                  <a:pt x="7674982" y="116919"/>
                </a:lnTo>
                <a:lnTo>
                  <a:pt x="7650343" y="78175"/>
                </a:lnTo>
                <a:lnTo>
                  <a:pt x="7618024" y="45856"/>
                </a:lnTo>
                <a:lnTo>
                  <a:pt x="7579280" y="21217"/>
                </a:lnTo>
                <a:lnTo>
                  <a:pt x="7535366" y="5513"/>
                </a:lnTo>
                <a:lnTo>
                  <a:pt x="7487539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41044" y="2010536"/>
            <a:ext cx="6614159" cy="81915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marR="5080">
              <a:lnSpc>
                <a:spcPts val="2890"/>
              </a:lnSpc>
              <a:spcBef>
                <a:spcPts val="580"/>
              </a:spcBef>
              <a:tabLst>
                <a:tab pos="1806575" algn="l"/>
              </a:tabLst>
            </a:pPr>
            <a:r>
              <a:rPr sz="2800" spc="-5" dirty="0">
                <a:latin typeface="Times New Roman"/>
                <a:cs typeface="Times New Roman"/>
              </a:rPr>
              <a:t>intervening	variables are similar to moderator  variables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800" y="3657600"/>
            <a:ext cx="7696200" cy="1252220"/>
          </a:xfrm>
          <a:custGeom>
            <a:avLst/>
            <a:gdLst/>
            <a:ahLst/>
            <a:cxnLst/>
            <a:rect l="l" t="t" r="r" b="b"/>
            <a:pathLst>
              <a:path w="7696200" h="1252220">
                <a:moveTo>
                  <a:pt x="7487539" y="0"/>
                </a:moveTo>
                <a:lnTo>
                  <a:pt x="208648" y="0"/>
                </a:lnTo>
                <a:lnTo>
                  <a:pt x="160805" y="5513"/>
                </a:lnTo>
                <a:lnTo>
                  <a:pt x="116887" y="21217"/>
                </a:lnTo>
                <a:lnTo>
                  <a:pt x="78146" y="45856"/>
                </a:lnTo>
                <a:lnTo>
                  <a:pt x="45835" y="78175"/>
                </a:lnTo>
                <a:lnTo>
                  <a:pt x="21206" y="116919"/>
                </a:lnTo>
                <a:lnTo>
                  <a:pt x="5510" y="160833"/>
                </a:lnTo>
                <a:lnTo>
                  <a:pt x="0" y="208661"/>
                </a:lnTo>
                <a:lnTo>
                  <a:pt x="0" y="1043177"/>
                </a:lnTo>
                <a:lnTo>
                  <a:pt x="5510" y="1091005"/>
                </a:lnTo>
                <a:lnTo>
                  <a:pt x="21206" y="1134919"/>
                </a:lnTo>
                <a:lnTo>
                  <a:pt x="45835" y="1173663"/>
                </a:lnTo>
                <a:lnTo>
                  <a:pt x="78146" y="1205982"/>
                </a:lnTo>
                <a:lnTo>
                  <a:pt x="116887" y="1230621"/>
                </a:lnTo>
                <a:lnTo>
                  <a:pt x="160805" y="1246325"/>
                </a:lnTo>
                <a:lnTo>
                  <a:pt x="208648" y="1251839"/>
                </a:lnTo>
                <a:lnTo>
                  <a:pt x="7487539" y="1251839"/>
                </a:lnTo>
                <a:lnTo>
                  <a:pt x="7535366" y="1246325"/>
                </a:lnTo>
                <a:lnTo>
                  <a:pt x="7579280" y="1230621"/>
                </a:lnTo>
                <a:lnTo>
                  <a:pt x="7618024" y="1205982"/>
                </a:lnTo>
                <a:lnTo>
                  <a:pt x="7650343" y="1173663"/>
                </a:lnTo>
                <a:lnTo>
                  <a:pt x="7674982" y="1134919"/>
                </a:lnTo>
                <a:lnTo>
                  <a:pt x="7690686" y="1091005"/>
                </a:lnTo>
                <a:lnTo>
                  <a:pt x="7696200" y="1043177"/>
                </a:lnTo>
                <a:lnTo>
                  <a:pt x="7696200" y="208661"/>
                </a:lnTo>
                <a:lnTo>
                  <a:pt x="7690686" y="160833"/>
                </a:lnTo>
                <a:lnTo>
                  <a:pt x="7674982" y="116919"/>
                </a:lnTo>
                <a:lnTo>
                  <a:pt x="7650343" y="78175"/>
                </a:lnTo>
                <a:lnTo>
                  <a:pt x="7618024" y="45856"/>
                </a:lnTo>
                <a:lnTo>
                  <a:pt x="7579280" y="21217"/>
                </a:lnTo>
                <a:lnTo>
                  <a:pt x="7535366" y="5513"/>
                </a:lnTo>
                <a:lnTo>
                  <a:pt x="7487539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25804" y="3743705"/>
            <a:ext cx="7383780" cy="102235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 marR="5080">
              <a:lnSpc>
                <a:spcPct val="86300"/>
              </a:lnSpc>
              <a:spcBef>
                <a:spcPts val="495"/>
              </a:spcBef>
            </a:pPr>
            <a:r>
              <a:rPr sz="2400" dirty="0">
                <a:latin typeface="Times New Roman"/>
                <a:cs typeface="Times New Roman"/>
              </a:rPr>
              <a:t>but they are not included in original study either because</a:t>
            </a:r>
            <a:r>
              <a:rPr sz="2400" spc="-1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 researcher has not considered the possibility of their </a:t>
            </a:r>
            <a:r>
              <a:rPr sz="2400" spc="-15" dirty="0">
                <a:latin typeface="Times New Roman"/>
                <a:cs typeface="Times New Roman"/>
              </a:rPr>
              <a:t>effort  </a:t>
            </a:r>
            <a:r>
              <a:rPr sz="2400" dirty="0">
                <a:latin typeface="Times New Roman"/>
                <a:cs typeface="Times New Roman"/>
              </a:rPr>
              <a:t>or </a:t>
            </a:r>
            <a:r>
              <a:rPr sz="2400" spc="-5" dirty="0">
                <a:latin typeface="Times New Roman"/>
                <a:cs typeface="Times New Roman"/>
              </a:rPr>
              <a:t>because </a:t>
            </a:r>
            <a:r>
              <a:rPr sz="2400" dirty="0">
                <a:latin typeface="Times New Roman"/>
                <a:cs typeface="Times New Roman"/>
              </a:rPr>
              <a:t>they cannot be identified in a precise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way.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079093" y="1081862"/>
            <a:ext cx="47002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80665" algn="l"/>
              </a:tabLst>
            </a:pPr>
            <a:r>
              <a:rPr sz="3600" spc="-5" dirty="0">
                <a:solidFill>
                  <a:srgbClr val="000000"/>
                </a:solidFill>
                <a:latin typeface="Comic Sans MS"/>
                <a:cs typeface="Comic Sans MS"/>
              </a:rPr>
              <a:t>Inte</a:t>
            </a:r>
            <a:r>
              <a:rPr sz="3600" spc="-15" dirty="0">
                <a:solidFill>
                  <a:srgbClr val="000000"/>
                </a:solidFill>
                <a:latin typeface="Comic Sans MS"/>
                <a:cs typeface="Comic Sans MS"/>
              </a:rPr>
              <a:t>r</a:t>
            </a:r>
            <a:r>
              <a:rPr sz="3600" spc="-5" dirty="0">
                <a:solidFill>
                  <a:srgbClr val="000000"/>
                </a:solidFill>
                <a:latin typeface="Comic Sans MS"/>
                <a:cs typeface="Comic Sans MS"/>
              </a:rPr>
              <a:t>venin</a:t>
            </a:r>
            <a:r>
              <a:rPr sz="3600" dirty="0">
                <a:solidFill>
                  <a:srgbClr val="000000"/>
                </a:solidFill>
                <a:latin typeface="Comic Sans MS"/>
                <a:cs typeface="Comic Sans MS"/>
              </a:rPr>
              <a:t>g	</a:t>
            </a:r>
            <a:r>
              <a:rPr sz="3600" spc="-5" dirty="0">
                <a:solidFill>
                  <a:srgbClr val="000000"/>
                </a:solidFill>
                <a:latin typeface="Comic Sans MS"/>
                <a:cs typeface="Comic Sans MS"/>
              </a:rPr>
              <a:t>v</a:t>
            </a:r>
            <a:r>
              <a:rPr sz="3600" spc="5" dirty="0">
                <a:solidFill>
                  <a:srgbClr val="000000"/>
                </a:solidFill>
                <a:latin typeface="Comic Sans MS"/>
                <a:cs typeface="Comic Sans MS"/>
              </a:rPr>
              <a:t>a</a:t>
            </a:r>
            <a:r>
              <a:rPr sz="3600" spc="-5" dirty="0">
                <a:solidFill>
                  <a:srgbClr val="000000"/>
                </a:solidFill>
                <a:latin typeface="Comic Sans MS"/>
                <a:cs typeface="Comic Sans MS"/>
              </a:rPr>
              <a:t>riables</a:t>
            </a:r>
            <a:endParaRPr sz="36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705850" cy="381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930"/>
                <a:gridCol w="230504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752089" y="1845386"/>
            <a:ext cx="58572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Times New Roman"/>
                <a:cs typeface="Times New Roman"/>
              </a:rPr>
              <a:t>abilities</a:t>
            </a:r>
            <a:r>
              <a:rPr sz="4000" spc="345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may</a:t>
            </a:r>
            <a:r>
              <a:rPr sz="4000" spc="35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be</a:t>
            </a:r>
            <a:r>
              <a:rPr sz="4000" spc="35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due</a:t>
            </a:r>
            <a:r>
              <a:rPr sz="4000" spc="335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to</a:t>
            </a:r>
            <a:r>
              <a:rPr sz="4000" spc="35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test-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8216" y="1845386"/>
            <a:ext cx="361061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Times New Roman"/>
                <a:cs typeface="Times New Roman"/>
              </a:rPr>
              <a:t>Learners’</a:t>
            </a:r>
            <a:endParaRPr sz="4000">
              <a:latin typeface="Times New Roman"/>
              <a:cs typeface="Times New Roman"/>
            </a:endParaRPr>
          </a:p>
          <a:p>
            <a:pPr marL="102235">
              <a:lnSpc>
                <a:spcPct val="100000"/>
              </a:lnSpc>
              <a:tabLst>
                <a:tab pos="1989455" algn="l"/>
              </a:tabLst>
            </a:pPr>
            <a:r>
              <a:rPr sz="4000" spc="-5" dirty="0">
                <a:latin typeface="Times New Roman"/>
                <a:cs typeface="Times New Roman"/>
              </a:rPr>
              <a:t>taking	abilities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63566" y="2455291"/>
            <a:ext cx="39433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815464" algn="l"/>
                <a:tab pos="3307715" algn="l"/>
              </a:tabLst>
            </a:pPr>
            <a:r>
              <a:rPr sz="4000" spc="-5" dirty="0">
                <a:latin typeface="Times New Roman"/>
                <a:cs typeface="Times New Roman"/>
              </a:rPr>
              <a:t>rat</a:t>
            </a:r>
            <a:r>
              <a:rPr sz="4000" spc="5" dirty="0">
                <a:latin typeface="Times New Roman"/>
                <a:cs typeface="Times New Roman"/>
              </a:rPr>
              <a:t>h</a:t>
            </a:r>
            <a:r>
              <a:rPr sz="4000" spc="-5" dirty="0">
                <a:latin typeface="Times New Roman"/>
                <a:cs typeface="Times New Roman"/>
              </a:rPr>
              <a:t>er</a:t>
            </a:r>
            <a:r>
              <a:rPr sz="4000" dirty="0">
                <a:latin typeface="Times New Roman"/>
                <a:cs typeface="Times New Roman"/>
              </a:rPr>
              <a:t>	</a:t>
            </a:r>
            <a:r>
              <a:rPr sz="4000" spc="-5" dirty="0">
                <a:latin typeface="Times New Roman"/>
                <a:cs typeface="Times New Roman"/>
              </a:rPr>
              <a:t>th</a:t>
            </a:r>
            <a:r>
              <a:rPr sz="4000" dirty="0">
                <a:latin typeface="Times New Roman"/>
                <a:cs typeface="Times New Roman"/>
              </a:rPr>
              <a:t>a</a:t>
            </a:r>
            <a:r>
              <a:rPr sz="4000" spc="-5" dirty="0">
                <a:latin typeface="Times New Roman"/>
                <a:cs typeface="Times New Roman"/>
              </a:rPr>
              <a:t>n</a:t>
            </a:r>
            <a:r>
              <a:rPr sz="4000" dirty="0">
                <a:latin typeface="Times New Roman"/>
                <a:cs typeface="Times New Roman"/>
              </a:rPr>
              <a:t>	the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8131" y="3064840"/>
            <a:ext cx="20732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Times New Roman"/>
                <a:cs typeface="Times New Roman"/>
              </a:rPr>
              <a:t>treatme</a:t>
            </a:r>
            <a:r>
              <a:rPr sz="4000" dirty="0">
                <a:latin typeface="Times New Roman"/>
                <a:cs typeface="Times New Roman"/>
              </a:rPr>
              <a:t>n</a:t>
            </a:r>
            <a:r>
              <a:rPr sz="4000" spc="5" dirty="0">
                <a:latin typeface="Times New Roman"/>
                <a:cs typeface="Times New Roman"/>
              </a:rPr>
              <a:t>t</a:t>
            </a:r>
            <a:r>
              <a:rPr sz="4000" spc="-5" dirty="0">
                <a:latin typeface="Times New Roman"/>
                <a:cs typeface="Times New Roman"/>
              </a:rPr>
              <a:t>.</a:t>
            </a:r>
            <a:endParaRPr sz="4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705850" cy="381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930"/>
                <a:gridCol w="230504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865378"/>
            <a:ext cx="45783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96465" algn="l"/>
              </a:tabLst>
            </a:pPr>
            <a:r>
              <a:rPr sz="4800" b="1" spc="-5" dirty="0">
                <a:latin typeface="Times New Roman"/>
                <a:cs typeface="Times New Roman"/>
              </a:rPr>
              <a:t>Control	varia</a:t>
            </a:r>
            <a:r>
              <a:rPr sz="4800" b="1" spc="-15" dirty="0">
                <a:latin typeface="Times New Roman"/>
                <a:cs typeface="Times New Roman"/>
              </a:rPr>
              <a:t>b</a:t>
            </a:r>
            <a:r>
              <a:rPr sz="4800" b="1" spc="-5" dirty="0">
                <a:latin typeface="Times New Roman"/>
                <a:cs typeface="Times New Roman"/>
              </a:rPr>
              <a:t>les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848434"/>
            <a:ext cx="7936230" cy="2562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81965" marR="62230" indent="-469900">
              <a:lnSpc>
                <a:spcPct val="100000"/>
              </a:lnSpc>
              <a:spcBef>
                <a:spcPts val="105"/>
              </a:spcBef>
              <a:buClr>
                <a:srgbClr val="660000"/>
              </a:buClr>
              <a:buSzPct val="70312"/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3200" dirty="0">
                <a:latin typeface="Times New Roman"/>
                <a:cs typeface="Times New Roman"/>
              </a:rPr>
              <a:t>When conducting research, one ideally</a:t>
            </a:r>
            <a:r>
              <a:rPr sz="3200" spc="-1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wants  to study the effects of the independent  variable on a dependent</a:t>
            </a:r>
            <a:r>
              <a:rPr sz="3200" spc="-1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variable.</a:t>
            </a:r>
            <a:endParaRPr sz="3200">
              <a:latin typeface="Times New Roman"/>
              <a:cs typeface="Times New Roman"/>
            </a:endParaRPr>
          </a:p>
          <a:p>
            <a:pPr marL="481965" marR="5080" indent="-469900">
              <a:lnSpc>
                <a:spcPct val="100000"/>
              </a:lnSpc>
              <a:spcBef>
                <a:spcPts val="770"/>
              </a:spcBef>
              <a:buClr>
                <a:srgbClr val="660000"/>
              </a:buClr>
              <a:buSzPct val="70312"/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3200" dirty="0">
                <a:latin typeface="Times New Roman"/>
                <a:cs typeface="Times New Roman"/>
              </a:rPr>
              <a:t>For example, consider the impact of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feedback  type on a performance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measure.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705850" cy="381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930"/>
                <a:gridCol w="230504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535940" y="1840814"/>
            <a:ext cx="7976870" cy="3830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1965" marR="1041400" indent="-469900">
              <a:lnSpc>
                <a:spcPct val="100000"/>
              </a:lnSpc>
              <a:spcBef>
                <a:spcPts val="100"/>
              </a:spcBef>
              <a:buClr>
                <a:srgbClr val="660000"/>
              </a:buClr>
              <a:buSzPct val="69791"/>
              <a:buFont typeface="Wingdings"/>
              <a:buChar char=""/>
              <a:tabLst>
                <a:tab pos="482600" algn="l"/>
                <a:tab pos="3049270" algn="l"/>
              </a:tabLst>
            </a:pPr>
            <a:r>
              <a:rPr sz="4800" dirty="0">
                <a:latin typeface="Times New Roman"/>
                <a:cs typeface="Times New Roman"/>
              </a:rPr>
              <a:t>The </a:t>
            </a:r>
            <a:r>
              <a:rPr sz="4800" spc="-5" dirty="0">
                <a:latin typeface="Times New Roman"/>
                <a:cs typeface="Times New Roman"/>
              </a:rPr>
              <a:t>findings </a:t>
            </a:r>
            <a:r>
              <a:rPr sz="4800" dirty="0">
                <a:latin typeface="Times New Roman"/>
                <a:cs typeface="Times New Roman"/>
              </a:rPr>
              <a:t>may not </a:t>
            </a:r>
            <a:r>
              <a:rPr sz="4800" spc="-10" dirty="0">
                <a:latin typeface="Times New Roman"/>
                <a:cs typeface="Times New Roman"/>
              </a:rPr>
              <a:t>be  </a:t>
            </a:r>
            <a:r>
              <a:rPr sz="4800" dirty="0">
                <a:latin typeface="Times New Roman"/>
                <a:cs typeface="Times New Roman"/>
              </a:rPr>
              <a:t>caused</a:t>
            </a:r>
            <a:r>
              <a:rPr sz="4800" spc="-50" dirty="0">
                <a:latin typeface="Times New Roman"/>
                <a:cs typeface="Times New Roman"/>
              </a:rPr>
              <a:t> </a:t>
            </a:r>
            <a:r>
              <a:rPr sz="4800" spc="-5" dirty="0">
                <a:latin typeface="Times New Roman"/>
                <a:cs typeface="Times New Roman"/>
              </a:rPr>
              <a:t>by	the</a:t>
            </a:r>
            <a:r>
              <a:rPr sz="4800" spc="-30" dirty="0">
                <a:latin typeface="Times New Roman"/>
                <a:cs typeface="Times New Roman"/>
              </a:rPr>
              <a:t> </a:t>
            </a:r>
            <a:r>
              <a:rPr sz="4800" spc="-5" dirty="0">
                <a:latin typeface="Times New Roman"/>
                <a:cs typeface="Times New Roman"/>
              </a:rPr>
              <a:t>independent  variable.</a:t>
            </a:r>
            <a:endParaRPr sz="4800">
              <a:latin typeface="Times New Roman"/>
              <a:cs typeface="Times New Roman"/>
            </a:endParaRPr>
          </a:p>
          <a:p>
            <a:pPr marL="481965" marR="5080" indent="-469900">
              <a:lnSpc>
                <a:spcPct val="100000"/>
              </a:lnSpc>
              <a:spcBef>
                <a:spcPts val="1160"/>
              </a:spcBef>
              <a:buClr>
                <a:srgbClr val="660000"/>
              </a:buClr>
              <a:buSzPct val="69791"/>
              <a:buFont typeface="Wingdings"/>
              <a:buChar char=""/>
              <a:tabLst>
                <a:tab pos="482600" algn="l"/>
                <a:tab pos="2717165" algn="l"/>
                <a:tab pos="3783965" algn="l"/>
                <a:tab pos="5187315" algn="l"/>
              </a:tabLst>
            </a:pPr>
            <a:r>
              <a:rPr sz="4800" dirty="0">
                <a:latin typeface="Times New Roman"/>
                <a:cs typeface="Times New Roman"/>
              </a:rPr>
              <a:t>What do	you	</a:t>
            </a:r>
            <a:r>
              <a:rPr sz="4800" spc="-5" dirty="0">
                <a:latin typeface="Times New Roman"/>
                <a:cs typeface="Times New Roman"/>
              </a:rPr>
              <a:t>think	</a:t>
            </a:r>
            <a:r>
              <a:rPr sz="4800" dirty="0">
                <a:latin typeface="Times New Roman"/>
                <a:cs typeface="Times New Roman"/>
              </a:rPr>
              <a:t>they can</a:t>
            </a:r>
            <a:r>
              <a:rPr sz="4800" spc="-100" dirty="0">
                <a:latin typeface="Times New Roman"/>
                <a:cs typeface="Times New Roman"/>
              </a:rPr>
              <a:t> </a:t>
            </a:r>
            <a:r>
              <a:rPr sz="4800" dirty="0">
                <a:latin typeface="Times New Roman"/>
                <a:cs typeface="Times New Roman"/>
              </a:rPr>
              <a:t>be  due</a:t>
            </a:r>
            <a:r>
              <a:rPr sz="4800" spc="-25" dirty="0">
                <a:latin typeface="Times New Roman"/>
                <a:cs typeface="Times New Roman"/>
              </a:rPr>
              <a:t> </a:t>
            </a:r>
            <a:r>
              <a:rPr sz="4800" dirty="0">
                <a:latin typeface="Times New Roman"/>
                <a:cs typeface="Times New Roman"/>
              </a:rPr>
              <a:t>to?</a:t>
            </a:r>
            <a:endParaRPr sz="4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705850" cy="381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930"/>
                <a:gridCol w="230504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535940" y="1944446"/>
            <a:ext cx="8073390" cy="2903855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481965" marR="6350" indent="-469900" algn="just">
              <a:lnSpc>
                <a:spcPct val="102200"/>
              </a:lnSpc>
              <a:spcBef>
                <a:spcPts val="5"/>
              </a:spcBef>
              <a:buClr>
                <a:srgbClr val="660000"/>
              </a:buClr>
              <a:buSzPct val="84722"/>
              <a:buFont typeface="Wingdings"/>
              <a:buChar char=""/>
              <a:tabLst>
                <a:tab pos="622935" algn="l"/>
              </a:tabLst>
            </a:pPr>
            <a:r>
              <a:rPr dirty="0"/>
              <a:t>	</a:t>
            </a:r>
            <a:r>
              <a:rPr sz="3600" dirty="0">
                <a:latin typeface="Times New Roman"/>
                <a:cs typeface="Times New Roman"/>
              </a:rPr>
              <a:t>the </a:t>
            </a:r>
            <a:r>
              <a:rPr sz="3600" spc="-5" dirty="0">
                <a:latin typeface="Times New Roman"/>
                <a:cs typeface="Times New Roman"/>
              </a:rPr>
              <a:t>possibility </a:t>
            </a:r>
            <a:r>
              <a:rPr sz="3600" dirty="0">
                <a:latin typeface="Times New Roman"/>
                <a:cs typeface="Times New Roman"/>
              </a:rPr>
              <a:t>that </a:t>
            </a:r>
            <a:r>
              <a:rPr sz="3600" spc="-5" dirty="0">
                <a:latin typeface="Times New Roman"/>
                <a:cs typeface="Times New Roman"/>
              </a:rPr>
              <a:t>learners </a:t>
            </a:r>
            <a:r>
              <a:rPr sz="3600" dirty="0">
                <a:latin typeface="Times New Roman"/>
                <a:cs typeface="Times New Roman"/>
              </a:rPr>
              <a:t>with  different </a:t>
            </a:r>
            <a:r>
              <a:rPr sz="3600" spc="-5" dirty="0">
                <a:latin typeface="Times New Roman"/>
                <a:cs typeface="Times New Roman"/>
              </a:rPr>
              <a:t>levels </a:t>
            </a:r>
            <a:r>
              <a:rPr sz="3600" dirty="0">
                <a:latin typeface="Times New Roman"/>
                <a:cs typeface="Times New Roman"/>
              </a:rPr>
              <a:t>of </a:t>
            </a:r>
            <a:r>
              <a:rPr sz="3600" spc="-5" dirty="0">
                <a:latin typeface="Times New Roman"/>
                <a:cs typeface="Times New Roman"/>
              </a:rPr>
              <a:t>proficiency </a:t>
            </a:r>
            <a:r>
              <a:rPr sz="3600" dirty="0">
                <a:latin typeface="Times New Roman"/>
                <a:cs typeface="Times New Roman"/>
              </a:rPr>
              <a:t>respond  </a:t>
            </a:r>
            <a:r>
              <a:rPr sz="3600" spc="-5" dirty="0">
                <a:latin typeface="Times New Roman"/>
                <a:cs typeface="Times New Roman"/>
              </a:rPr>
              <a:t>differently to different types of</a:t>
            </a:r>
            <a:r>
              <a:rPr sz="3600" spc="6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feedback.</a:t>
            </a:r>
            <a:endParaRPr sz="3600">
              <a:latin typeface="Times New Roman"/>
              <a:cs typeface="Times New Roman"/>
            </a:endParaRPr>
          </a:p>
          <a:p>
            <a:pPr marL="481965" marR="5080" indent="-469900" algn="just">
              <a:lnSpc>
                <a:spcPct val="100000"/>
              </a:lnSpc>
              <a:spcBef>
                <a:spcPts val="865"/>
              </a:spcBef>
              <a:buClr>
                <a:srgbClr val="660000"/>
              </a:buClr>
              <a:buSzPct val="69444"/>
              <a:buFont typeface="Wingdings"/>
              <a:buChar char=""/>
              <a:tabLst>
                <a:tab pos="482600" algn="l"/>
              </a:tabLst>
            </a:pPr>
            <a:r>
              <a:rPr sz="3600" dirty="0">
                <a:latin typeface="Times New Roman"/>
                <a:cs typeface="Times New Roman"/>
              </a:rPr>
              <a:t>Another </a:t>
            </a:r>
            <a:r>
              <a:rPr sz="3600" spc="-5" dirty="0">
                <a:latin typeface="Times New Roman"/>
                <a:cs typeface="Times New Roman"/>
              </a:rPr>
              <a:t>possibility is </a:t>
            </a:r>
            <a:r>
              <a:rPr sz="3600" dirty="0">
                <a:latin typeface="Times New Roman"/>
                <a:cs typeface="Times New Roman"/>
              </a:rPr>
              <a:t>the difference </a:t>
            </a:r>
            <a:r>
              <a:rPr sz="3600" spc="10" dirty="0">
                <a:latin typeface="Times New Roman"/>
                <a:cs typeface="Times New Roman"/>
              </a:rPr>
              <a:t>of  </a:t>
            </a:r>
            <a:r>
              <a:rPr sz="3600" spc="-5" dirty="0">
                <a:latin typeface="Times New Roman"/>
                <a:cs typeface="Times New Roman"/>
              </a:rPr>
              <a:t>their </a:t>
            </a:r>
            <a:r>
              <a:rPr sz="3600" dirty="0">
                <a:latin typeface="Times New Roman"/>
                <a:cs typeface="Times New Roman"/>
              </a:rPr>
              <a:t>prior </a:t>
            </a:r>
            <a:r>
              <a:rPr sz="3600" spc="-5" dirty="0">
                <a:latin typeface="Times New Roman"/>
                <a:cs typeface="Times New Roman"/>
              </a:rPr>
              <a:t>language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experiences.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705850" cy="381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930"/>
                <a:gridCol w="230504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35965" y="1947164"/>
            <a:ext cx="8203565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Times New Roman"/>
                <a:cs typeface="Times New Roman"/>
              </a:rPr>
              <a:t>Whenever possible, </a:t>
            </a:r>
            <a:r>
              <a:rPr sz="3600" b="1" spc="-15" dirty="0">
                <a:latin typeface="Times New Roman"/>
                <a:cs typeface="Times New Roman"/>
              </a:rPr>
              <a:t>researchers </a:t>
            </a:r>
            <a:r>
              <a:rPr sz="3600" b="1" spc="-5" dirty="0">
                <a:latin typeface="Times New Roman"/>
                <a:cs typeface="Times New Roman"/>
              </a:rPr>
              <a:t>need </a:t>
            </a:r>
            <a:r>
              <a:rPr sz="3600" b="1" dirty="0">
                <a:latin typeface="Times New Roman"/>
                <a:cs typeface="Times New Roman"/>
              </a:rPr>
              <a:t>to  identify </a:t>
            </a:r>
            <a:r>
              <a:rPr sz="3600" b="1" spc="-5" dirty="0">
                <a:latin typeface="Times New Roman"/>
                <a:cs typeface="Times New Roman"/>
              </a:rPr>
              <a:t>these possible </a:t>
            </a:r>
            <a:r>
              <a:rPr sz="3600" b="1" dirty="0">
                <a:latin typeface="Times New Roman"/>
                <a:cs typeface="Times New Roman"/>
              </a:rPr>
              <a:t>factors </a:t>
            </a:r>
            <a:r>
              <a:rPr sz="3600" b="1" spc="-5" dirty="0">
                <a:latin typeface="Times New Roman"/>
                <a:cs typeface="Times New Roman"/>
              </a:rPr>
              <a:t>and </a:t>
            </a:r>
            <a:r>
              <a:rPr sz="3600" b="1" spc="-15" dirty="0">
                <a:latin typeface="Times New Roman"/>
                <a:cs typeface="Times New Roman"/>
              </a:rPr>
              <a:t>control  </a:t>
            </a:r>
            <a:r>
              <a:rPr sz="3600" b="1" dirty="0">
                <a:latin typeface="Times New Roman"/>
                <a:cs typeface="Times New Roman"/>
              </a:rPr>
              <a:t>them </a:t>
            </a:r>
            <a:r>
              <a:rPr sz="3600" b="1" spc="-5" dirty="0">
                <a:latin typeface="Times New Roman"/>
                <a:cs typeface="Times New Roman"/>
              </a:rPr>
              <a:t>in </a:t>
            </a:r>
            <a:r>
              <a:rPr sz="3600" b="1" dirty="0">
                <a:latin typeface="Times New Roman"/>
                <a:cs typeface="Times New Roman"/>
              </a:rPr>
              <a:t>some </a:t>
            </a:r>
            <a:r>
              <a:rPr sz="3600" b="1" spc="-55" dirty="0">
                <a:latin typeface="Times New Roman"/>
                <a:cs typeface="Times New Roman"/>
              </a:rPr>
              <a:t>way, </a:t>
            </a:r>
            <a:r>
              <a:rPr sz="3600" b="1" dirty="0">
                <a:latin typeface="Times New Roman"/>
                <a:cs typeface="Times New Roman"/>
              </a:rPr>
              <a:t>although </a:t>
            </a:r>
            <a:r>
              <a:rPr sz="3600" b="1" spc="-5" dirty="0">
                <a:latin typeface="Times New Roman"/>
                <a:cs typeface="Times New Roman"/>
              </a:rPr>
              <a:t>it </a:t>
            </a:r>
            <a:r>
              <a:rPr sz="3600" b="1" dirty="0">
                <a:latin typeface="Times New Roman"/>
                <a:cs typeface="Times New Roman"/>
              </a:rPr>
              <a:t>should be  </a:t>
            </a:r>
            <a:r>
              <a:rPr sz="3600" b="1" spc="-10" dirty="0">
                <a:latin typeface="Times New Roman"/>
                <a:cs typeface="Times New Roman"/>
              </a:rPr>
              <a:t>recognized </a:t>
            </a:r>
            <a:r>
              <a:rPr sz="3600" b="1" dirty="0">
                <a:latin typeface="Times New Roman"/>
                <a:cs typeface="Times New Roman"/>
              </a:rPr>
              <a:t>that </a:t>
            </a:r>
            <a:r>
              <a:rPr sz="3600" b="1" spc="-5" dirty="0">
                <a:latin typeface="Times New Roman"/>
                <a:cs typeface="Times New Roman"/>
              </a:rPr>
              <a:t>identifying </a:t>
            </a:r>
            <a:r>
              <a:rPr sz="3600" b="1" dirty="0">
                <a:latin typeface="Times New Roman"/>
                <a:cs typeface="Times New Roman"/>
              </a:rPr>
              <a:t>them </a:t>
            </a:r>
            <a:r>
              <a:rPr sz="3600" b="1" spc="-5" dirty="0">
                <a:latin typeface="Times New Roman"/>
                <a:cs typeface="Times New Roman"/>
              </a:rPr>
              <a:t>in L2  </a:t>
            </a:r>
            <a:r>
              <a:rPr sz="3600" b="1" dirty="0">
                <a:latin typeface="Times New Roman"/>
                <a:cs typeface="Times New Roman"/>
              </a:rPr>
              <a:t>and </a:t>
            </a:r>
            <a:r>
              <a:rPr sz="3600" b="1" spc="-10" dirty="0">
                <a:latin typeface="Times New Roman"/>
                <a:cs typeface="Times New Roman"/>
              </a:rPr>
              <a:t>foreign </a:t>
            </a:r>
            <a:r>
              <a:rPr sz="3600" b="1" dirty="0">
                <a:latin typeface="Times New Roman"/>
                <a:cs typeface="Times New Roman"/>
              </a:rPr>
              <a:t>language learning </a:t>
            </a:r>
            <a:r>
              <a:rPr sz="3600" b="1" spc="-5" dirty="0">
                <a:latin typeface="Times New Roman"/>
                <a:cs typeface="Times New Roman"/>
              </a:rPr>
              <a:t>may </a:t>
            </a:r>
            <a:r>
              <a:rPr sz="3600" b="1" spc="10" dirty="0">
                <a:latin typeface="Times New Roman"/>
                <a:cs typeface="Times New Roman"/>
              </a:rPr>
              <a:t>be  </a:t>
            </a:r>
            <a:r>
              <a:rPr sz="3600" b="1" spc="-5" dirty="0">
                <a:latin typeface="Times New Roman"/>
                <a:cs typeface="Times New Roman"/>
              </a:rPr>
              <a:t>difficult.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73050" y="146050"/>
            <a:ext cx="8699500" cy="381000"/>
            <a:chOff x="273050" y="146050"/>
            <a:chExt cx="8699500" cy="381000"/>
          </a:xfrm>
        </p:grpSpPr>
        <p:sp>
          <p:nvSpPr>
            <p:cNvPr id="3" name="object 3"/>
            <p:cNvSpPr/>
            <p:nvPr/>
          </p:nvSpPr>
          <p:spPr>
            <a:xfrm>
              <a:off x="8737600" y="1524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66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737600" y="1524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9400" y="152400"/>
              <a:ext cx="8455025" cy="228600"/>
            </a:xfrm>
            <a:custGeom>
              <a:avLst/>
              <a:gdLst/>
              <a:ahLst/>
              <a:cxnLst/>
              <a:rect l="l" t="t" r="r" b="b"/>
              <a:pathLst>
                <a:path w="8455025" h="228600">
                  <a:moveTo>
                    <a:pt x="8455025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8455025" y="228600"/>
                  </a:lnTo>
                  <a:lnTo>
                    <a:pt x="8455025" y="0"/>
                  </a:lnTo>
                  <a:close/>
                </a:path>
              </a:pathLst>
            </a:custGeom>
            <a:solidFill>
              <a:srgbClr val="9999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9400" y="152400"/>
              <a:ext cx="8455025" cy="228600"/>
            </a:xfrm>
            <a:custGeom>
              <a:avLst/>
              <a:gdLst/>
              <a:ahLst/>
              <a:cxnLst/>
              <a:rect l="l" t="t" r="r" b="b"/>
              <a:pathLst>
                <a:path w="8455025" h="228600">
                  <a:moveTo>
                    <a:pt x="0" y="228600"/>
                  </a:moveTo>
                  <a:lnTo>
                    <a:pt x="8455025" y="228600"/>
                  </a:lnTo>
                  <a:lnTo>
                    <a:pt x="8455025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9400" y="381000"/>
              <a:ext cx="8455025" cy="139700"/>
            </a:xfrm>
            <a:custGeom>
              <a:avLst/>
              <a:gdLst/>
              <a:ahLst/>
              <a:cxnLst/>
              <a:rect l="l" t="t" r="r" b="b"/>
              <a:pathLst>
                <a:path w="8455025" h="139700">
                  <a:moveTo>
                    <a:pt x="8455025" y="0"/>
                  </a:moveTo>
                  <a:lnTo>
                    <a:pt x="0" y="0"/>
                  </a:lnTo>
                  <a:lnTo>
                    <a:pt x="0" y="139700"/>
                  </a:lnTo>
                  <a:lnTo>
                    <a:pt x="8455025" y="139700"/>
                  </a:lnTo>
                  <a:lnTo>
                    <a:pt x="8455025" y="0"/>
                  </a:lnTo>
                  <a:close/>
                </a:path>
              </a:pathLst>
            </a:custGeom>
            <a:solidFill>
              <a:srgbClr val="66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9400" y="381000"/>
              <a:ext cx="8455025" cy="139700"/>
            </a:xfrm>
            <a:custGeom>
              <a:avLst/>
              <a:gdLst/>
              <a:ahLst/>
              <a:cxnLst/>
              <a:rect l="l" t="t" r="r" b="b"/>
              <a:pathLst>
                <a:path w="8455025" h="139700">
                  <a:moveTo>
                    <a:pt x="0" y="139700"/>
                  </a:moveTo>
                  <a:lnTo>
                    <a:pt x="8455025" y="139700"/>
                  </a:lnTo>
                  <a:lnTo>
                    <a:pt x="8455025" y="0"/>
                  </a:lnTo>
                  <a:lnTo>
                    <a:pt x="0" y="0"/>
                  </a:lnTo>
                  <a:lnTo>
                    <a:pt x="0" y="1397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737600" y="382650"/>
              <a:ext cx="228600" cy="136525"/>
            </a:xfrm>
            <a:custGeom>
              <a:avLst/>
              <a:gdLst/>
              <a:ahLst/>
              <a:cxnLst/>
              <a:rect l="l" t="t" r="r" b="b"/>
              <a:pathLst>
                <a:path w="228600" h="136525">
                  <a:moveTo>
                    <a:pt x="228600" y="0"/>
                  </a:moveTo>
                  <a:lnTo>
                    <a:pt x="0" y="0"/>
                  </a:lnTo>
                  <a:lnTo>
                    <a:pt x="0" y="136525"/>
                  </a:lnTo>
                  <a:lnTo>
                    <a:pt x="228600" y="136525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9999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737600" y="382650"/>
              <a:ext cx="228600" cy="136525"/>
            </a:xfrm>
            <a:custGeom>
              <a:avLst/>
              <a:gdLst/>
              <a:ahLst/>
              <a:cxnLst/>
              <a:rect l="l" t="t" r="r" b="b"/>
              <a:pathLst>
                <a:path w="228600" h="136525">
                  <a:moveTo>
                    <a:pt x="0" y="136525"/>
                  </a:moveTo>
                  <a:lnTo>
                    <a:pt x="228600" y="136525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136525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78916" y="732231"/>
            <a:ext cx="7987030" cy="4789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146165" algn="l"/>
              </a:tabLst>
            </a:pPr>
            <a:r>
              <a:rPr sz="2400" b="1" spc="-5" dirty="0">
                <a:latin typeface="Comic Sans MS"/>
                <a:cs typeface="Comic Sans MS"/>
              </a:rPr>
              <a:t>You also need to be familiar</a:t>
            </a:r>
            <a:r>
              <a:rPr sz="2400" b="1" spc="40" dirty="0">
                <a:latin typeface="Comic Sans MS"/>
                <a:cs typeface="Comic Sans MS"/>
              </a:rPr>
              <a:t> </a:t>
            </a:r>
            <a:r>
              <a:rPr sz="2400" b="1" spc="-5" dirty="0">
                <a:latin typeface="Comic Sans MS"/>
                <a:cs typeface="Comic Sans MS"/>
              </a:rPr>
              <a:t>with</a:t>
            </a:r>
            <a:r>
              <a:rPr sz="2400" b="1" spc="-10" dirty="0">
                <a:latin typeface="Comic Sans MS"/>
                <a:cs typeface="Comic Sans MS"/>
              </a:rPr>
              <a:t> </a:t>
            </a:r>
            <a:r>
              <a:rPr sz="2400" b="1" dirty="0">
                <a:latin typeface="Comic Sans MS"/>
                <a:cs typeface="Comic Sans MS"/>
              </a:rPr>
              <a:t>other	</a:t>
            </a:r>
            <a:r>
              <a:rPr sz="2400" b="1" spc="-5" dirty="0">
                <a:latin typeface="Comic Sans MS"/>
                <a:cs typeface="Comic Sans MS"/>
              </a:rPr>
              <a:t>types</a:t>
            </a:r>
            <a:r>
              <a:rPr sz="2400" b="1" spc="-55" dirty="0">
                <a:latin typeface="Comic Sans MS"/>
                <a:cs typeface="Comic Sans MS"/>
              </a:rPr>
              <a:t> </a:t>
            </a:r>
            <a:r>
              <a:rPr sz="2400" b="1" dirty="0">
                <a:latin typeface="Comic Sans MS"/>
                <a:cs typeface="Comic Sans MS"/>
              </a:rPr>
              <a:t>of</a:t>
            </a:r>
            <a:endParaRPr sz="24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Comic Sans MS"/>
                <a:cs typeface="Comic Sans MS"/>
              </a:rPr>
              <a:t>variables</a:t>
            </a:r>
            <a:r>
              <a:rPr sz="2400" b="1" spc="-20" dirty="0">
                <a:latin typeface="Comic Sans MS"/>
                <a:cs typeface="Comic Sans MS"/>
              </a:rPr>
              <a:t> </a:t>
            </a:r>
            <a:r>
              <a:rPr sz="2400" b="1" dirty="0">
                <a:latin typeface="Comic Sans MS"/>
                <a:cs typeface="Comic Sans MS"/>
              </a:rPr>
              <a:t>called</a:t>
            </a:r>
            <a:endParaRPr sz="2400">
              <a:latin typeface="Comic Sans MS"/>
              <a:cs typeface="Comic Sans MS"/>
            </a:endParaRPr>
          </a:p>
          <a:p>
            <a:pPr marL="298450">
              <a:lnSpc>
                <a:spcPts val="3030"/>
              </a:lnSpc>
              <a:spcBef>
                <a:spcPts val="1500"/>
              </a:spcBef>
            </a:pPr>
            <a:r>
              <a:rPr sz="2800" b="1" spc="-5" dirty="0">
                <a:latin typeface="Comic Sans MS"/>
                <a:cs typeface="Comic Sans MS"/>
              </a:rPr>
              <a:t>1. </a:t>
            </a:r>
            <a:r>
              <a:rPr sz="2800" b="1" spc="-5" dirty="0">
                <a:latin typeface="Times New Roman"/>
                <a:cs typeface="Times New Roman"/>
              </a:rPr>
              <a:t>Categorical versus continuous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variables</a:t>
            </a:r>
            <a:endParaRPr sz="2800">
              <a:latin typeface="Times New Roman"/>
              <a:cs typeface="Times New Roman"/>
            </a:endParaRPr>
          </a:p>
          <a:p>
            <a:pPr marL="298450" marR="5080" indent="264795" algn="just">
              <a:lnSpc>
                <a:spcPts val="2690"/>
              </a:lnSpc>
              <a:spcBef>
                <a:spcPts val="320"/>
              </a:spcBef>
            </a:pPr>
            <a:r>
              <a:rPr sz="2800" spc="-5" dirty="0">
                <a:latin typeface="Times New Roman"/>
                <a:cs typeface="Times New Roman"/>
              </a:rPr>
              <a:t>Categorical variables are </a:t>
            </a:r>
            <a:r>
              <a:rPr sz="2800" dirty="0">
                <a:latin typeface="Times New Roman"/>
                <a:cs typeface="Times New Roman"/>
              </a:rPr>
              <a:t>variables </a:t>
            </a:r>
            <a:r>
              <a:rPr sz="2800" spc="-5" dirty="0">
                <a:latin typeface="Times New Roman"/>
                <a:cs typeface="Times New Roman"/>
              </a:rPr>
              <a:t>that </a:t>
            </a:r>
            <a:r>
              <a:rPr sz="2800" spc="-10" dirty="0">
                <a:latin typeface="Times New Roman"/>
                <a:cs typeface="Times New Roman"/>
              </a:rPr>
              <a:t>can </a:t>
            </a:r>
            <a:r>
              <a:rPr sz="2800" spc="-5" dirty="0">
                <a:latin typeface="Times New Roman"/>
                <a:cs typeface="Times New Roman"/>
              </a:rPr>
              <a:t>take on  specific values within a degree range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values</a:t>
            </a:r>
            <a:r>
              <a:rPr sz="2800" b="1" spc="-5" dirty="0">
                <a:latin typeface="Times New Roman"/>
                <a:cs typeface="Times New Roman"/>
              </a:rPr>
              <a:t>.</a:t>
            </a:r>
            <a:r>
              <a:rPr sz="2800" spc="-5" dirty="0">
                <a:latin typeface="Times New Roman"/>
                <a:cs typeface="Times New Roman"/>
              </a:rPr>
              <a:t>They  </a:t>
            </a:r>
            <a:r>
              <a:rPr sz="2800" spc="-10" dirty="0">
                <a:latin typeface="Times New Roman"/>
                <a:cs typeface="Times New Roman"/>
              </a:rPr>
              <a:t>can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measured with a greater degree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precision. 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example, </a:t>
            </a:r>
            <a:r>
              <a:rPr sz="2800" spc="-20" dirty="0">
                <a:latin typeface="Times New Roman"/>
                <a:cs typeface="Times New Roman"/>
              </a:rPr>
              <a:t>gender, </a:t>
            </a:r>
            <a:r>
              <a:rPr sz="2800" spc="-10" dirty="0">
                <a:latin typeface="Times New Roman"/>
                <a:cs typeface="Times New Roman"/>
              </a:rPr>
              <a:t>can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10" dirty="0">
                <a:latin typeface="Times New Roman"/>
                <a:cs typeface="Times New Roman"/>
              </a:rPr>
              <a:t>male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female.</a:t>
            </a:r>
            <a:endParaRPr sz="2800">
              <a:latin typeface="Times New Roman"/>
              <a:cs typeface="Times New Roman"/>
            </a:endParaRPr>
          </a:p>
          <a:p>
            <a:pPr marL="298450" marR="5080" algn="just">
              <a:lnSpc>
                <a:spcPct val="80000"/>
              </a:lnSpc>
              <a:spcBef>
                <a:spcPts val="2710"/>
              </a:spcBef>
            </a:pPr>
            <a:r>
              <a:rPr sz="2800" spc="-5" dirty="0">
                <a:latin typeface="Times New Roman"/>
                <a:cs typeface="Times New Roman"/>
              </a:rPr>
              <a:t>In contrast with categorical variables, continuous  variables are variables that </a:t>
            </a:r>
            <a:r>
              <a:rPr sz="2800" spc="-15" dirty="0">
                <a:latin typeface="Times New Roman"/>
                <a:cs typeface="Times New Roman"/>
              </a:rPr>
              <a:t>can </a:t>
            </a:r>
            <a:r>
              <a:rPr sz="2800" spc="-5" dirty="0">
                <a:latin typeface="Times New Roman"/>
                <a:cs typeface="Times New Roman"/>
              </a:rPr>
              <a:t>take </a:t>
            </a:r>
            <a:r>
              <a:rPr sz="2800" dirty="0">
                <a:latin typeface="Times New Roman"/>
                <a:cs typeface="Times New Roman"/>
              </a:rPr>
              <a:t>on </a:t>
            </a:r>
            <a:r>
              <a:rPr sz="2800" spc="-5" dirty="0">
                <a:latin typeface="Times New Roman"/>
                <a:cs typeface="Times New Roman"/>
              </a:rPr>
              <a:t>values along 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continuum.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example, age, income, weight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endParaRPr sz="2800">
              <a:latin typeface="Times New Roman"/>
              <a:cs typeface="Times New Roman"/>
            </a:endParaRPr>
          </a:p>
          <a:p>
            <a:pPr marL="298450" marR="5080" algn="just">
              <a:lnSpc>
                <a:spcPct val="79600"/>
              </a:lnSpc>
              <a:spcBef>
                <a:spcPts val="15"/>
              </a:spcBef>
            </a:pPr>
            <a:r>
              <a:rPr sz="2800" spc="-5" dirty="0">
                <a:latin typeface="Times New Roman"/>
                <a:cs typeface="Times New Roman"/>
              </a:rPr>
              <a:t>height. Therefore, </a:t>
            </a:r>
            <a:r>
              <a:rPr sz="2800" dirty="0">
                <a:latin typeface="Times New Roman"/>
                <a:cs typeface="Times New Roman"/>
              </a:rPr>
              <a:t>the type </a:t>
            </a:r>
            <a:r>
              <a:rPr sz="2800" spc="-5" dirty="0">
                <a:latin typeface="Times New Roman"/>
                <a:cs typeface="Times New Roman"/>
              </a:rPr>
              <a:t>of data produced </a:t>
            </a:r>
            <a:r>
              <a:rPr sz="2800" spc="-10" dirty="0">
                <a:latin typeface="Times New Roman"/>
                <a:cs typeface="Times New Roman"/>
              </a:rPr>
              <a:t>differs  </a:t>
            </a:r>
            <a:r>
              <a:rPr sz="2800" spc="-5" dirty="0">
                <a:latin typeface="Times New Roman"/>
                <a:cs typeface="Times New Roman"/>
              </a:rPr>
              <a:t>from </a:t>
            </a:r>
            <a:r>
              <a:rPr sz="2800" dirty="0">
                <a:latin typeface="Times New Roman"/>
                <a:cs typeface="Times New Roman"/>
              </a:rPr>
              <a:t>one </a:t>
            </a:r>
            <a:r>
              <a:rPr sz="2800" spc="-5" dirty="0">
                <a:latin typeface="Times New Roman"/>
                <a:cs typeface="Times New Roman"/>
              </a:rPr>
              <a:t>category to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another</a:t>
            </a:r>
            <a:r>
              <a:rPr sz="2800" dirty="0">
                <a:latin typeface="Comic Sans MS"/>
                <a:cs typeface="Comic Sans MS"/>
              </a:rPr>
              <a:t>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705850" cy="381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930"/>
                <a:gridCol w="230504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650240" y="1655191"/>
            <a:ext cx="7656195" cy="4549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Comic Sans MS"/>
                <a:cs typeface="Comic Sans MS"/>
              </a:rPr>
              <a:t>2. </a:t>
            </a:r>
            <a:r>
              <a:rPr sz="2800" b="1" dirty="0">
                <a:latin typeface="Times New Roman"/>
                <a:cs typeface="Times New Roman"/>
              </a:rPr>
              <a:t>Qualitative </a:t>
            </a:r>
            <a:r>
              <a:rPr sz="2800" b="1" spc="-5" dirty="0">
                <a:latin typeface="Times New Roman"/>
                <a:cs typeface="Times New Roman"/>
              </a:rPr>
              <a:t>versus </a:t>
            </a:r>
            <a:r>
              <a:rPr sz="2800" b="1" dirty="0">
                <a:latin typeface="Times New Roman"/>
                <a:cs typeface="Times New Roman"/>
              </a:rPr>
              <a:t>quantitative</a:t>
            </a:r>
            <a:r>
              <a:rPr sz="2800" b="1" spc="-5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variables</a:t>
            </a:r>
            <a:endParaRPr sz="2800">
              <a:latin typeface="Times New Roman"/>
              <a:cs typeface="Times New Roman"/>
            </a:endParaRPr>
          </a:p>
          <a:p>
            <a:pPr marL="222885" indent="-210820">
              <a:lnSpc>
                <a:spcPts val="3025"/>
              </a:lnSpc>
              <a:spcBef>
                <a:spcPts val="2030"/>
              </a:spcBef>
              <a:buFont typeface="Arial"/>
              <a:buChar char="•"/>
              <a:tabLst>
                <a:tab pos="223520" algn="l"/>
              </a:tabLst>
            </a:pPr>
            <a:r>
              <a:rPr sz="2800" spc="-5" dirty="0">
                <a:latin typeface="Times New Roman"/>
                <a:cs typeface="Times New Roman"/>
              </a:rPr>
              <a:t>Qualitative variables are </a:t>
            </a:r>
            <a:r>
              <a:rPr sz="2800" dirty="0">
                <a:latin typeface="Times New Roman"/>
                <a:cs typeface="Times New Roman"/>
              </a:rPr>
              <a:t>those </a:t>
            </a:r>
            <a:r>
              <a:rPr sz="2800" spc="-5" dirty="0">
                <a:latin typeface="Times New Roman"/>
                <a:cs typeface="Times New Roman"/>
              </a:rPr>
              <a:t>that vary in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kind.</a:t>
            </a:r>
            <a:endParaRPr sz="2800">
              <a:latin typeface="Times New Roman"/>
              <a:cs typeface="Times New Roman"/>
            </a:endParaRPr>
          </a:p>
          <a:p>
            <a:pPr marL="12700" marR="223520">
              <a:lnSpc>
                <a:spcPct val="80000"/>
              </a:lnSpc>
              <a:spcBef>
                <a:spcPts val="335"/>
              </a:spcBef>
            </a:pPr>
            <a:r>
              <a:rPr sz="2800" spc="-5" dirty="0">
                <a:latin typeface="Times New Roman"/>
                <a:cs typeface="Times New Roman"/>
              </a:rPr>
              <a:t>Rating something as ‘attractive’ or not, ‘helpful’ or  </a:t>
            </a:r>
            <a:r>
              <a:rPr sz="2800" dirty="0">
                <a:latin typeface="Times New Roman"/>
                <a:cs typeface="Times New Roman"/>
              </a:rPr>
              <a:t>not </a:t>
            </a:r>
            <a:r>
              <a:rPr sz="2800" spc="-5" dirty="0">
                <a:latin typeface="Times New Roman"/>
                <a:cs typeface="Times New Roman"/>
              </a:rPr>
              <a:t>or ‘consistent’ or </a:t>
            </a:r>
            <a:r>
              <a:rPr sz="2800" dirty="0">
                <a:latin typeface="Times New Roman"/>
                <a:cs typeface="Times New Roman"/>
              </a:rPr>
              <a:t>not </a:t>
            </a:r>
            <a:r>
              <a:rPr sz="2800" spc="-5" dirty="0">
                <a:latin typeface="Times New Roman"/>
                <a:cs typeface="Times New Roman"/>
              </a:rPr>
              <a:t>are examples of</a:t>
            </a:r>
            <a:r>
              <a:rPr sz="2800" spc="-20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qualitative  variables that vary in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kind.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80000"/>
              </a:lnSpc>
              <a:spcBef>
                <a:spcPts val="2690"/>
              </a:spcBef>
              <a:buFont typeface="Arial"/>
              <a:buChar char="•"/>
              <a:tabLst>
                <a:tab pos="217170" algn="l"/>
              </a:tabLst>
            </a:pPr>
            <a:r>
              <a:rPr sz="2800" spc="-5" dirty="0">
                <a:latin typeface="Times New Roman"/>
                <a:cs typeface="Times New Roman"/>
              </a:rPr>
              <a:t>Whereas, reporting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number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times something  happened or the number of times someone engages in  a particular behaviour are examples </a:t>
            </a:r>
            <a:r>
              <a:rPr sz="2800" b="1" spc="-5" dirty="0">
                <a:latin typeface="Times New Roman"/>
                <a:cs typeface="Times New Roman"/>
              </a:rPr>
              <a:t>of </a:t>
            </a:r>
            <a:r>
              <a:rPr sz="2800" b="1" dirty="0">
                <a:latin typeface="Times New Roman"/>
                <a:cs typeface="Times New Roman"/>
              </a:rPr>
              <a:t>quantitative  </a:t>
            </a:r>
            <a:r>
              <a:rPr sz="2800" b="1" spc="-5" dirty="0">
                <a:latin typeface="Times New Roman"/>
                <a:cs typeface="Times New Roman"/>
              </a:rPr>
              <a:t>variables </a:t>
            </a:r>
            <a:r>
              <a:rPr sz="2800" spc="-5" dirty="0">
                <a:latin typeface="Times New Roman"/>
                <a:cs typeface="Times New Roman"/>
              </a:rPr>
              <a:t>because they </a:t>
            </a:r>
            <a:r>
              <a:rPr sz="2800" dirty="0">
                <a:latin typeface="Times New Roman"/>
                <a:cs typeface="Times New Roman"/>
              </a:rPr>
              <a:t>provide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information</a:t>
            </a:r>
            <a:endParaRPr sz="2800">
              <a:latin typeface="Times New Roman"/>
              <a:cs typeface="Times New Roman"/>
            </a:endParaRPr>
          </a:p>
          <a:p>
            <a:pPr marL="12700" marR="1169035">
              <a:lnSpc>
                <a:spcPct val="79600"/>
              </a:lnSpc>
              <a:spcBef>
                <a:spcPts val="10"/>
              </a:spcBef>
            </a:pPr>
            <a:r>
              <a:rPr sz="2800" spc="-5" dirty="0">
                <a:latin typeface="Times New Roman"/>
                <a:cs typeface="Times New Roman"/>
              </a:rPr>
              <a:t>regarding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amount of something (Marczik,  DeMatteo, </a:t>
            </a:r>
            <a:r>
              <a:rPr sz="2800" spc="-15" dirty="0">
                <a:latin typeface="Times New Roman"/>
                <a:cs typeface="Times New Roman"/>
              </a:rPr>
              <a:t>Festinger,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2005</a:t>
            </a:r>
            <a:r>
              <a:rPr sz="2800" dirty="0">
                <a:latin typeface="Comic Sans MS"/>
                <a:cs typeface="Comic Sans MS"/>
              </a:rPr>
              <a:t>).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705850" cy="381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930"/>
                <a:gridCol w="230504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507593" y="948308"/>
            <a:ext cx="7797165" cy="295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60" dirty="0">
                <a:latin typeface="Times New Roman"/>
                <a:cs typeface="Times New Roman"/>
              </a:rPr>
              <a:t>Task</a:t>
            </a:r>
            <a:r>
              <a:rPr sz="3200" spc="-60" dirty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Times New Roman"/>
              <a:cs typeface="Times New Roman"/>
            </a:endParaRPr>
          </a:p>
          <a:p>
            <a:pPr marL="417830" indent="-405765" algn="just">
              <a:lnSpc>
                <a:spcPct val="100000"/>
              </a:lnSpc>
              <a:buAutoNum type="arabicPeriod"/>
              <a:tabLst>
                <a:tab pos="418465" algn="l"/>
              </a:tabLst>
            </a:pPr>
            <a:r>
              <a:rPr sz="3200" dirty="0">
                <a:latin typeface="Times New Roman"/>
                <a:cs typeface="Times New Roman"/>
              </a:rPr>
              <a:t>Define descrete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variables.</a:t>
            </a:r>
            <a:endParaRPr sz="3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AutoNum type="arabicPeriod"/>
              <a:tabLst>
                <a:tab pos="513080" algn="l"/>
              </a:tabLst>
            </a:pPr>
            <a:r>
              <a:rPr sz="3200" dirty="0">
                <a:latin typeface="Times New Roman"/>
                <a:cs typeface="Times New Roman"/>
              </a:rPr>
              <a:t>What should a research do in order to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ensure  that the results are caused by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treatment (the  </a:t>
            </a:r>
            <a:r>
              <a:rPr sz="3200" spc="-10" dirty="0">
                <a:latin typeface="Times New Roman"/>
                <a:cs typeface="Times New Roman"/>
              </a:rPr>
              <a:t>effect </a:t>
            </a:r>
            <a:r>
              <a:rPr sz="3200" dirty="0">
                <a:latin typeface="Times New Roman"/>
                <a:cs typeface="Times New Roman"/>
              </a:rPr>
              <a:t>of the independent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variable)?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705850" cy="381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930"/>
                <a:gridCol w="230504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  <a:tabLst>
                <a:tab pos="2009139" algn="l"/>
                <a:tab pos="8394065" algn="l"/>
              </a:tabLst>
            </a:pPr>
            <a:r>
              <a:rPr dirty="0"/>
              <a:t> 	</a:t>
            </a:r>
            <a:r>
              <a:rPr spc="-10" dirty="0"/>
              <a:t>References	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5965" y="2092909"/>
            <a:ext cx="718629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30" dirty="0">
                <a:latin typeface="Times New Roman"/>
                <a:cs typeface="Times New Roman"/>
              </a:rPr>
              <a:t>Mackey, </a:t>
            </a:r>
            <a:r>
              <a:rPr sz="2800" spc="-5" dirty="0">
                <a:latin typeface="Times New Roman"/>
                <a:cs typeface="Times New Roman"/>
              </a:rPr>
              <a:t>A &amp; Gass, S.M. </a:t>
            </a:r>
            <a:r>
              <a:rPr sz="2800" dirty="0">
                <a:latin typeface="Times New Roman"/>
                <a:cs typeface="Times New Roman"/>
              </a:rPr>
              <a:t>(2005). </a:t>
            </a:r>
            <a:r>
              <a:rPr sz="2800" spc="-5" dirty="0">
                <a:latin typeface="Times New Roman"/>
                <a:cs typeface="Times New Roman"/>
              </a:rPr>
              <a:t>Second</a:t>
            </a:r>
            <a:r>
              <a:rPr sz="2800" spc="-2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language  research: Method and </a:t>
            </a:r>
            <a:r>
              <a:rPr sz="2800" dirty="0">
                <a:latin typeface="Times New Roman"/>
                <a:cs typeface="Times New Roman"/>
              </a:rPr>
              <a:t>design. </a:t>
            </a:r>
            <a:r>
              <a:rPr sz="2800" spc="-5" dirty="0">
                <a:latin typeface="Times New Roman"/>
                <a:cs typeface="Times New Roman"/>
              </a:rPr>
              <a:t>London Lawrence  Erlbaun, Associate Publihers,</a:t>
            </a:r>
            <a:r>
              <a:rPr sz="2800" spc="-1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Mahwah.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687434" cy="368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930"/>
                <a:gridCol w="230504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64540" y="889507"/>
            <a:ext cx="7540625" cy="4635500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60"/>
              </a:spcBef>
            </a:pPr>
            <a:r>
              <a:rPr sz="3600" b="1" dirty="0">
                <a:latin typeface="Times New Roman"/>
                <a:cs typeface="Times New Roman"/>
              </a:rPr>
              <a:t>Definition of</a:t>
            </a:r>
            <a:r>
              <a:rPr sz="3600" b="1" spc="-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variable</a:t>
            </a:r>
            <a:endParaRPr sz="3600">
              <a:latin typeface="Times New Roman"/>
              <a:cs typeface="Times New Roman"/>
            </a:endParaRPr>
          </a:p>
          <a:p>
            <a:pPr marL="481965" marR="5080" indent="-12700" algn="just">
              <a:lnSpc>
                <a:spcPct val="100000"/>
              </a:lnSpc>
              <a:spcBef>
                <a:spcPts val="865"/>
              </a:spcBef>
            </a:pPr>
            <a:r>
              <a:rPr sz="3600" dirty="0">
                <a:latin typeface="Times New Roman"/>
                <a:cs typeface="Times New Roman"/>
              </a:rPr>
              <a:t>In order </a:t>
            </a:r>
            <a:r>
              <a:rPr sz="3600" spc="-5" dirty="0">
                <a:latin typeface="Times New Roman"/>
                <a:cs typeface="Times New Roman"/>
              </a:rPr>
              <a:t>to </a:t>
            </a:r>
            <a:r>
              <a:rPr sz="3600" dirty="0">
                <a:latin typeface="Times New Roman"/>
                <a:cs typeface="Times New Roman"/>
              </a:rPr>
              <a:t>carry out any sort of  measurement, </a:t>
            </a:r>
            <a:r>
              <a:rPr sz="3600" spc="5" dirty="0">
                <a:latin typeface="Times New Roman"/>
                <a:cs typeface="Times New Roman"/>
              </a:rPr>
              <a:t>we </a:t>
            </a:r>
            <a:r>
              <a:rPr sz="3600" dirty="0">
                <a:latin typeface="Times New Roman"/>
                <a:cs typeface="Times New Roman"/>
              </a:rPr>
              <a:t>need to think about  variables; that is, characteristics that  vary from one person </a:t>
            </a:r>
            <a:r>
              <a:rPr sz="3600" spc="-5" dirty="0">
                <a:latin typeface="Times New Roman"/>
                <a:cs typeface="Times New Roman"/>
              </a:rPr>
              <a:t>to </a:t>
            </a:r>
            <a:r>
              <a:rPr sz="3600" dirty="0">
                <a:latin typeface="Times New Roman"/>
                <a:cs typeface="Times New Roman"/>
              </a:rPr>
              <a:t>person, text  </a:t>
            </a:r>
            <a:r>
              <a:rPr sz="3600" spc="-5" dirty="0">
                <a:latin typeface="Times New Roman"/>
                <a:cs typeface="Times New Roman"/>
              </a:rPr>
              <a:t>to </a:t>
            </a:r>
            <a:r>
              <a:rPr sz="3600" dirty="0">
                <a:latin typeface="Times New Roman"/>
                <a:cs typeface="Times New Roman"/>
              </a:rPr>
              <a:t>text, or object </a:t>
            </a:r>
            <a:r>
              <a:rPr sz="3600" spc="-5" dirty="0">
                <a:latin typeface="Times New Roman"/>
                <a:cs typeface="Times New Roman"/>
              </a:rPr>
              <a:t>to object. </a:t>
            </a:r>
            <a:r>
              <a:rPr sz="3600" dirty="0">
                <a:latin typeface="Times New Roman"/>
                <a:cs typeface="Times New Roman"/>
              </a:rPr>
              <a:t>Simply  put, variables are features or qualities  that change (Mack &amp; Gass,</a:t>
            </a:r>
            <a:r>
              <a:rPr sz="3600" spc="-6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2005).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687434" cy="368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930"/>
                <a:gridCol w="230504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4642" y="854405"/>
            <a:ext cx="35794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Types of</a:t>
            </a:r>
            <a:r>
              <a:rPr sz="3600" b="1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000000"/>
                </a:solidFill>
                <a:latin typeface="Times New Roman"/>
                <a:cs typeface="Times New Roman"/>
              </a:rPr>
              <a:t>variables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4642" y="2087702"/>
            <a:ext cx="8201659" cy="3148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81965" marR="1053465" indent="-64135" algn="just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Times New Roman"/>
                <a:cs typeface="Times New Roman"/>
              </a:rPr>
              <a:t>The independent and the dependent  variables are the most important</a:t>
            </a:r>
            <a:r>
              <a:rPr sz="3200" b="1" spc="-14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ones.</a:t>
            </a:r>
            <a:endParaRPr sz="3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70"/>
              </a:spcBef>
            </a:pPr>
            <a:r>
              <a:rPr sz="2250" spc="-10" dirty="0">
                <a:solidFill>
                  <a:srgbClr val="660000"/>
                </a:solidFill>
                <a:latin typeface="Wingdings"/>
                <a:cs typeface="Wingdings"/>
              </a:rPr>
              <a:t></a:t>
            </a:r>
            <a:r>
              <a:rPr sz="2250" spc="-10" dirty="0">
                <a:solidFill>
                  <a:srgbClr val="66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1. The independent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Variable</a:t>
            </a:r>
            <a:endParaRPr sz="3200">
              <a:latin typeface="Times New Roman"/>
              <a:cs typeface="Times New Roman"/>
            </a:endParaRPr>
          </a:p>
          <a:p>
            <a:pPr marL="481965" marR="5080" indent="-62865" algn="just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independent </a:t>
            </a:r>
            <a:r>
              <a:rPr sz="3200" spc="-5" dirty="0">
                <a:latin typeface="Times New Roman"/>
                <a:cs typeface="Times New Roman"/>
              </a:rPr>
              <a:t>variable is </a:t>
            </a:r>
            <a:r>
              <a:rPr sz="3200" dirty="0">
                <a:latin typeface="Times New Roman"/>
                <a:cs typeface="Times New Roman"/>
              </a:rPr>
              <a:t>the </a:t>
            </a:r>
            <a:r>
              <a:rPr sz="3200" spc="-5" dirty="0">
                <a:latin typeface="Times New Roman"/>
                <a:cs typeface="Times New Roman"/>
              </a:rPr>
              <a:t>one </a:t>
            </a:r>
            <a:r>
              <a:rPr sz="3200" dirty="0">
                <a:latin typeface="Times New Roman"/>
                <a:cs typeface="Times New Roman"/>
              </a:rPr>
              <a:t>we believe  may cause the results. It </a:t>
            </a:r>
            <a:r>
              <a:rPr sz="3200" spc="-5" dirty="0">
                <a:latin typeface="Times New Roman"/>
                <a:cs typeface="Times New Roman"/>
              </a:rPr>
              <a:t>is manipulated </a:t>
            </a:r>
            <a:r>
              <a:rPr sz="3200" spc="-15" dirty="0">
                <a:latin typeface="Times New Roman"/>
                <a:cs typeface="Times New Roman"/>
              </a:rPr>
              <a:t>to  </a:t>
            </a:r>
            <a:r>
              <a:rPr sz="3200" dirty="0">
                <a:latin typeface="Times New Roman"/>
                <a:cs typeface="Times New Roman"/>
              </a:rPr>
              <a:t>determine </a:t>
            </a:r>
            <a:r>
              <a:rPr sz="3200" spc="-5" dirty="0">
                <a:latin typeface="Times New Roman"/>
                <a:cs typeface="Times New Roman"/>
              </a:rPr>
              <a:t>its </a:t>
            </a:r>
            <a:r>
              <a:rPr sz="3200" dirty="0">
                <a:latin typeface="Times New Roman"/>
                <a:cs typeface="Times New Roman"/>
              </a:rPr>
              <a:t>effects on the dependent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variable.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687434" cy="368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930"/>
                <a:gridCol w="230504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535940" y="1751495"/>
            <a:ext cx="7939405" cy="275717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70"/>
              </a:spcBef>
              <a:tabLst>
                <a:tab pos="582295" algn="l"/>
              </a:tabLst>
            </a:pPr>
            <a:r>
              <a:rPr sz="2250" spc="-5" dirty="0">
                <a:solidFill>
                  <a:srgbClr val="660000"/>
                </a:solidFill>
                <a:latin typeface="Wingdings"/>
                <a:cs typeface="Wingdings"/>
              </a:rPr>
              <a:t></a:t>
            </a:r>
            <a:r>
              <a:rPr sz="2250" spc="-5" dirty="0">
                <a:solidFill>
                  <a:srgbClr val="660000"/>
                </a:solidFill>
                <a:latin typeface="Times New Roman"/>
                <a:cs typeface="Times New Roman"/>
              </a:rPr>
              <a:t>	</a:t>
            </a:r>
            <a:r>
              <a:rPr sz="3200" b="1" dirty="0">
                <a:latin typeface="Times New Roman"/>
                <a:cs typeface="Times New Roman"/>
              </a:rPr>
              <a:t>2. The Dependent</a:t>
            </a:r>
            <a:r>
              <a:rPr sz="3200" b="1" spc="-5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Variable</a:t>
            </a:r>
            <a:endParaRPr sz="3200">
              <a:latin typeface="Times New Roman"/>
              <a:cs typeface="Times New Roman"/>
            </a:endParaRPr>
          </a:p>
          <a:p>
            <a:pPr marL="481965" marR="5080" indent="-64135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latin typeface="Times New Roman"/>
                <a:cs typeface="Times New Roman"/>
              </a:rPr>
              <a:t>The dependent variable is the one we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measure  to see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effect of the independent variable  on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it.</a:t>
            </a:r>
            <a:endParaRPr sz="3200">
              <a:latin typeface="Times New Roman"/>
              <a:cs typeface="Times New Roman"/>
            </a:endParaRPr>
          </a:p>
          <a:p>
            <a:pPr marL="113030">
              <a:lnSpc>
                <a:spcPct val="100000"/>
              </a:lnSpc>
              <a:spcBef>
                <a:spcPts val="770"/>
              </a:spcBef>
              <a:tabLst>
                <a:tab pos="4120515" algn="l"/>
              </a:tabLst>
            </a:pPr>
            <a:r>
              <a:rPr sz="3200" dirty="0">
                <a:latin typeface="Times New Roman"/>
                <a:cs typeface="Times New Roman"/>
              </a:rPr>
              <a:t>Can you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give examples	of both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variables?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687434" cy="368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930"/>
                <a:gridCol w="230504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927862"/>
            <a:ext cx="52908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Times New Roman"/>
                <a:cs typeface="Times New Roman"/>
              </a:rPr>
              <a:t>Identifyning</a:t>
            </a:r>
            <a:r>
              <a:rPr b="1" spc="-8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variables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848434"/>
            <a:ext cx="8046084" cy="3441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81965" marR="5080" indent="-469900">
              <a:lnSpc>
                <a:spcPct val="100000"/>
              </a:lnSpc>
              <a:spcBef>
                <a:spcPts val="105"/>
              </a:spcBef>
              <a:buClr>
                <a:srgbClr val="660000"/>
              </a:buClr>
              <a:buSzPct val="70312"/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3200" b="1" dirty="0">
                <a:latin typeface="Times New Roman"/>
                <a:cs typeface="Times New Roman"/>
              </a:rPr>
              <a:t>Activity: </a:t>
            </a:r>
            <a:r>
              <a:rPr sz="3200" dirty="0">
                <a:latin typeface="Times New Roman"/>
                <a:cs typeface="Times New Roman"/>
              </a:rPr>
              <a:t>identify the type of variables in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each  of the following research questions and  hypotheses.</a:t>
            </a:r>
            <a:endParaRPr sz="3200">
              <a:latin typeface="Times New Roman"/>
              <a:cs typeface="Times New Roman"/>
            </a:endParaRPr>
          </a:p>
          <a:p>
            <a:pPr marL="481965" marR="1410335" indent="-469900">
              <a:lnSpc>
                <a:spcPts val="3460"/>
              </a:lnSpc>
              <a:spcBef>
                <a:spcPts val="820"/>
              </a:spcBef>
              <a:buClr>
                <a:srgbClr val="660000"/>
              </a:buClr>
              <a:buSzPct val="70312"/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3200" dirty="0">
                <a:latin typeface="Times New Roman"/>
                <a:cs typeface="Times New Roman"/>
              </a:rPr>
              <a:t>Does feedback type affect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subsequent  performance?</a:t>
            </a:r>
            <a:endParaRPr sz="3200">
              <a:latin typeface="Times New Roman"/>
              <a:cs typeface="Times New Roman"/>
            </a:endParaRPr>
          </a:p>
          <a:p>
            <a:pPr marL="481965" marR="1311275" indent="-469900">
              <a:lnSpc>
                <a:spcPts val="3460"/>
              </a:lnSpc>
              <a:spcBef>
                <a:spcPts val="760"/>
              </a:spcBef>
              <a:buClr>
                <a:srgbClr val="660000"/>
              </a:buClr>
              <a:buSzPct val="70312"/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3200" dirty="0">
                <a:latin typeface="Times New Roman"/>
                <a:cs typeface="Times New Roman"/>
              </a:rPr>
              <a:t>Is there a relationship between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parents  education and their children</a:t>
            </a:r>
            <a:r>
              <a:rPr sz="3200" spc="-1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success?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687434" cy="368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930"/>
                <a:gridCol w="230504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64540" y="1580514"/>
            <a:ext cx="7287259" cy="475805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481965" marR="1052830" indent="-469900">
              <a:lnSpc>
                <a:spcPts val="3460"/>
              </a:lnSpc>
              <a:spcBef>
                <a:spcPts val="535"/>
              </a:spcBef>
              <a:buClr>
                <a:srgbClr val="660000"/>
              </a:buClr>
              <a:buSzPct val="70312"/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3200" dirty="0">
                <a:latin typeface="Times New Roman"/>
                <a:cs typeface="Times New Roman"/>
              </a:rPr>
              <a:t>Does the process </a:t>
            </a:r>
            <a:r>
              <a:rPr sz="3200" spc="5" dirty="0">
                <a:latin typeface="Times New Roman"/>
                <a:cs typeface="Times New Roman"/>
              </a:rPr>
              <a:t>approach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develop  learners’ </a:t>
            </a:r>
            <a:r>
              <a:rPr sz="3200" spc="-5" dirty="0">
                <a:latin typeface="Times New Roman"/>
                <a:cs typeface="Times New Roman"/>
              </a:rPr>
              <a:t>writing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strategies?</a:t>
            </a:r>
            <a:endParaRPr sz="3200">
              <a:latin typeface="Times New Roman"/>
              <a:cs typeface="Times New Roman"/>
            </a:endParaRPr>
          </a:p>
          <a:p>
            <a:pPr marL="481965" marR="205104" indent="-469900">
              <a:lnSpc>
                <a:spcPts val="3460"/>
              </a:lnSpc>
              <a:spcBef>
                <a:spcPts val="760"/>
              </a:spcBef>
              <a:buClr>
                <a:srgbClr val="660000"/>
              </a:buClr>
              <a:buSzPct val="70312"/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3200" dirty="0">
                <a:latin typeface="Times New Roman"/>
                <a:cs typeface="Times New Roman"/>
              </a:rPr>
              <a:t>Does the use of authentic activities help  learners acquire listening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competencies?</a:t>
            </a:r>
            <a:endParaRPr sz="3200">
              <a:latin typeface="Times New Roman"/>
              <a:cs typeface="Times New Roman"/>
            </a:endParaRPr>
          </a:p>
          <a:p>
            <a:pPr marL="481965" marR="490220" indent="-469900">
              <a:lnSpc>
                <a:spcPct val="90000"/>
              </a:lnSpc>
              <a:spcBef>
                <a:spcPts val="715"/>
              </a:spcBef>
              <a:buClr>
                <a:srgbClr val="660000"/>
              </a:buClr>
              <a:buSzPct val="70312"/>
              <a:buFont typeface="Wingdings"/>
              <a:buChar char=""/>
              <a:tabLst>
                <a:tab pos="582295" algn="l"/>
                <a:tab pos="582930" algn="l"/>
              </a:tabLst>
            </a:pPr>
            <a:r>
              <a:rPr dirty="0"/>
              <a:t>	</a:t>
            </a:r>
            <a:r>
              <a:rPr sz="3200" dirty="0">
                <a:latin typeface="Times New Roman"/>
                <a:cs typeface="Times New Roman"/>
              </a:rPr>
              <a:t>We hypothesize that learners’ lexical  competence will be developed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through  mobile assisted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learning.</a:t>
            </a:r>
            <a:endParaRPr sz="3200">
              <a:latin typeface="Times New Roman"/>
              <a:cs typeface="Times New Roman"/>
            </a:endParaRPr>
          </a:p>
          <a:p>
            <a:pPr marL="481965" marR="5080" indent="-469900">
              <a:lnSpc>
                <a:spcPct val="90000"/>
              </a:lnSpc>
              <a:spcBef>
                <a:spcPts val="765"/>
              </a:spcBef>
              <a:buClr>
                <a:srgbClr val="660000"/>
              </a:buClr>
              <a:buSzPct val="70312"/>
              <a:buFont typeface="Wingdings"/>
              <a:buChar char=""/>
              <a:tabLst>
                <a:tab pos="481965" algn="l"/>
                <a:tab pos="482600" algn="l"/>
              </a:tabLst>
            </a:pPr>
            <a:r>
              <a:rPr sz="3200" dirty="0">
                <a:latin typeface="Times New Roman"/>
                <a:cs typeface="Times New Roman"/>
              </a:rPr>
              <a:t>If leaners are trained in the use of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signals,  their writing productions will improve in  terms of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accuracy.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687434" cy="368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930"/>
                <a:gridCol w="230504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41628" y="1848434"/>
            <a:ext cx="7663180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6200" marR="5080" indent="-64135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00000"/>
                </a:solidFill>
              </a:rPr>
              <a:t>The researcher can also take into</a:t>
            </a:r>
            <a:r>
              <a:rPr sz="3200" spc="-55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consideration  other types of variables, some of them are  presented</a:t>
            </a:r>
            <a:r>
              <a:rPr sz="3200" spc="-40" dirty="0">
                <a:solidFill>
                  <a:srgbClr val="000000"/>
                </a:solidFill>
              </a:rPr>
              <a:t> </a:t>
            </a:r>
            <a:r>
              <a:rPr sz="3200" dirty="0">
                <a:solidFill>
                  <a:srgbClr val="000000"/>
                </a:solidFill>
              </a:rPr>
              <a:t>below:</a:t>
            </a:r>
            <a:endParaRPr sz="3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3050" y="146050"/>
          <a:ext cx="8687434" cy="368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930"/>
                <a:gridCol w="230504"/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927862"/>
            <a:ext cx="46951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Extraneous</a:t>
            </a:r>
            <a:r>
              <a:rPr spc="-110" dirty="0"/>
              <a:t> </a:t>
            </a:r>
            <a:r>
              <a:rPr dirty="0"/>
              <a:t>variables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848434"/>
            <a:ext cx="8907145" cy="2995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81965" marR="1014094" indent="-469900" algn="just">
              <a:lnSpc>
                <a:spcPct val="100000"/>
              </a:lnSpc>
              <a:spcBef>
                <a:spcPts val="105"/>
              </a:spcBef>
              <a:tabLst>
                <a:tab pos="784860" algn="l"/>
              </a:tabLst>
            </a:pPr>
            <a:r>
              <a:rPr sz="1650" spc="25" dirty="0">
                <a:solidFill>
                  <a:srgbClr val="660000"/>
                </a:solidFill>
                <a:latin typeface="Wingdings"/>
                <a:cs typeface="Wingdings"/>
              </a:rPr>
              <a:t></a:t>
            </a:r>
            <a:r>
              <a:rPr sz="1650" spc="25" dirty="0">
                <a:solidFill>
                  <a:srgbClr val="660000"/>
                </a:solidFill>
                <a:latin typeface="Times New Roman"/>
                <a:cs typeface="Times New Roman"/>
              </a:rPr>
              <a:t>		</a:t>
            </a:r>
            <a:r>
              <a:rPr sz="3200" dirty="0">
                <a:latin typeface="Times New Roman"/>
                <a:cs typeface="Times New Roman"/>
              </a:rPr>
              <a:t>They are defined as variables other than</a:t>
            </a:r>
            <a:r>
              <a:rPr sz="3200" spc="-1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  independent which may have an effect on </a:t>
            </a:r>
            <a:r>
              <a:rPr sz="3200" spc="-5" dirty="0">
                <a:latin typeface="Times New Roman"/>
                <a:cs typeface="Times New Roman"/>
              </a:rPr>
              <a:t>the  </a:t>
            </a:r>
            <a:r>
              <a:rPr sz="3200" dirty="0">
                <a:latin typeface="Times New Roman"/>
                <a:cs typeface="Times New Roman"/>
              </a:rPr>
              <a:t>dependent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one.</a:t>
            </a:r>
            <a:endParaRPr sz="3200">
              <a:latin typeface="Times New Roman"/>
              <a:cs typeface="Times New Roman"/>
            </a:endParaRPr>
          </a:p>
          <a:p>
            <a:pPr marL="336550" marR="5080">
              <a:lnSpc>
                <a:spcPct val="100000"/>
              </a:lnSpc>
              <a:spcBef>
                <a:spcPts val="335"/>
              </a:spcBef>
            </a:pPr>
            <a:r>
              <a:rPr sz="3200" dirty="0">
                <a:latin typeface="Times New Roman"/>
                <a:cs typeface="Times New Roman"/>
              </a:rPr>
              <a:t>They are important when designing your</a:t>
            </a:r>
            <a:r>
              <a:rPr sz="3200" spc="-1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experiment  because they could potentially alter your results  leading to misinterpretation and flawed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conclusions!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73050" y="146050"/>
            <a:ext cx="8699500" cy="381000"/>
            <a:chOff x="273050" y="146050"/>
            <a:chExt cx="8699500" cy="381000"/>
          </a:xfrm>
        </p:grpSpPr>
        <p:sp>
          <p:nvSpPr>
            <p:cNvPr id="3" name="object 3"/>
            <p:cNvSpPr/>
            <p:nvPr/>
          </p:nvSpPr>
          <p:spPr>
            <a:xfrm>
              <a:off x="8737600" y="1524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2286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66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737600" y="1524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>
                  <a:moveTo>
                    <a:pt x="0" y="228600"/>
                  </a:moveTo>
                  <a:lnTo>
                    <a:pt x="228600" y="228600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9400" y="152400"/>
              <a:ext cx="8455025" cy="228600"/>
            </a:xfrm>
            <a:custGeom>
              <a:avLst/>
              <a:gdLst/>
              <a:ahLst/>
              <a:cxnLst/>
              <a:rect l="l" t="t" r="r" b="b"/>
              <a:pathLst>
                <a:path w="8455025" h="228600">
                  <a:moveTo>
                    <a:pt x="8455025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8455025" y="228600"/>
                  </a:lnTo>
                  <a:lnTo>
                    <a:pt x="8455025" y="0"/>
                  </a:lnTo>
                  <a:close/>
                </a:path>
              </a:pathLst>
            </a:custGeom>
            <a:solidFill>
              <a:srgbClr val="9999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9400" y="152400"/>
              <a:ext cx="8455025" cy="228600"/>
            </a:xfrm>
            <a:custGeom>
              <a:avLst/>
              <a:gdLst/>
              <a:ahLst/>
              <a:cxnLst/>
              <a:rect l="l" t="t" r="r" b="b"/>
              <a:pathLst>
                <a:path w="8455025" h="228600">
                  <a:moveTo>
                    <a:pt x="0" y="228600"/>
                  </a:moveTo>
                  <a:lnTo>
                    <a:pt x="8455025" y="228600"/>
                  </a:lnTo>
                  <a:lnTo>
                    <a:pt x="8455025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9400" y="381000"/>
              <a:ext cx="8455025" cy="139700"/>
            </a:xfrm>
            <a:custGeom>
              <a:avLst/>
              <a:gdLst/>
              <a:ahLst/>
              <a:cxnLst/>
              <a:rect l="l" t="t" r="r" b="b"/>
              <a:pathLst>
                <a:path w="8455025" h="139700">
                  <a:moveTo>
                    <a:pt x="8455025" y="0"/>
                  </a:moveTo>
                  <a:lnTo>
                    <a:pt x="0" y="0"/>
                  </a:lnTo>
                  <a:lnTo>
                    <a:pt x="0" y="139700"/>
                  </a:lnTo>
                  <a:lnTo>
                    <a:pt x="8455025" y="139700"/>
                  </a:lnTo>
                  <a:lnTo>
                    <a:pt x="8455025" y="0"/>
                  </a:lnTo>
                  <a:close/>
                </a:path>
              </a:pathLst>
            </a:custGeom>
            <a:solidFill>
              <a:srgbClr val="66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9400" y="381000"/>
              <a:ext cx="8455025" cy="139700"/>
            </a:xfrm>
            <a:custGeom>
              <a:avLst/>
              <a:gdLst/>
              <a:ahLst/>
              <a:cxnLst/>
              <a:rect l="l" t="t" r="r" b="b"/>
              <a:pathLst>
                <a:path w="8455025" h="139700">
                  <a:moveTo>
                    <a:pt x="0" y="139700"/>
                  </a:moveTo>
                  <a:lnTo>
                    <a:pt x="8455025" y="139700"/>
                  </a:lnTo>
                  <a:lnTo>
                    <a:pt x="8455025" y="0"/>
                  </a:lnTo>
                  <a:lnTo>
                    <a:pt x="0" y="0"/>
                  </a:lnTo>
                  <a:lnTo>
                    <a:pt x="0" y="1397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737600" y="382650"/>
              <a:ext cx="228600" cy="136525"/>
            </a:xfrm>
            <a:custGeom>
              <a:avLst/>
              <a:gdLst/>
              <a:ahLst/>
              <a:cxnLst/>
              <a:rect l="l" t="t" r="r" b="b"/>
              <a:pathLst>
                <a:path w="228600" h="136525">
                  <a:moveTo>
                    <a:pt x="228600" y="0"/>
                  </a:moveTo>
                  <a:lnTo>
                    <a:pt x="0" y="0"/>
                  </a:lnTo>
                  <a:lnTo>
                    <a:pt x="0" y="136525"/>
                  </a:lnTo>
                  <a:lnTo>
                    <a:pt x="228600" y="136525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9999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737600" y="382650"/>
              <a:ext cx="228600" cy="136525"/>
            </a:xfrm>
            <a:custGeom>
              <a:avLst/>
              <a:gdLst/>
              <a:ahLst/>
              <a:cxnLst/>
              <a:rect l="l" t="t" r="r" b="b"/>
              <a:pathLst>
                <a:path w="228600" h="136525">
                  <a:moveTo>
                    <a:pt x="0" y="136525"/>
                  </a:moveTo>
                  <a:lnTo>
                    <a:pt x="228600" y="136525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136525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864819" y="653288"/>
            <a:ext cx="41370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0000"/>
                </a:solidFill>
                <a:latin typeface="Comic Sans MS"/>
                <a:cs typeface="Comic Sans MS"/>
              </a:rPr>
              <a:t>Moderator</a:t>
            </a:r>
            <a:r>
              <a:rPr sz="3600" spc="-114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sz="3600" spc="-5" dirty="0">
                <a:solidFill>
                  <a:srgbClr val="000000"/>
                </a:solidFill>
                <a:latin typeface="Comic Sans MS"/>
                <a:cs typeface="Comic Sans MS"/>
              </a:rPr>
              <a:t>variable</a:t>
            </a:r>
            <a:endParaRPr sz="3600">
              <a:latin typeface="Comic Sans MS"/>
              <a:cs typeface="Comic Sans M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108633" y="1833245"/>
            <a:ext cx="2337435" cy="2446655"/>
            <a:chOff x="1108633" y="1833245"/>
            <a:chExt cx="2337435" cy="2446655"/>
          </a:xfrm>
        </p:grpSpPr>
        <p:sp>
          <p:nvSpPr>
            <p:cNvPr id="13" name="object 13"/>
            <p:cNvSpPr/>
            <p:nvPr/>
          </p:nvSpPr>
          <p:spPr>
            <a:xfrm>
              <a:off x="1121333" y="1845945"/>
              <a:ext cx="2312035" cy="2421255"/>
            </a:xfrm>
            <a:custGeom>
              <a:avLst/>
              <a:gdLst/>
              <a:ahLst/>
              <a:cxnLst/>
              <a:rect l="l" t="t" r="r" b="b"/>
              <a:pathLst>
                <a:path w="2312035" h="2421254">
                  <a:moveTo>
                    <a:pt x="2311527" y="0"/>
                  </a:moveTo>
                  <a:lnTo>
                    <a:pt x="0" y="0"/>
                  </a:lnTo>
                  <a:lnTo>
                    <a:pt x="0" y="2421128"/>
                  </a:lnTo>
                  <a:lnTo>
                    <a:pt x="2311527" y="2421128"/>
                  </a:lnTo>
                  <a:lnTo>
                    <a:pt x="2311527" y="0"/>
                  </a:lnTo>
                  <a:close/>
                </a:path>
              </a:pathLst>
            </a:custGeom>
            <a:solidFill>
              <a:srgbClr val="CC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21333" y="1845945"/>
              <a:ext cx="2312035" cy="2421255"/>
            </a:xfrm>
            <a:custGeom>
              <a:avLst/>
              <a:gdLst/>
              <a:ahLst/>
              <a:cxnLst/>
              <a:rect l="l" t="t" r="r" b="b"/>
              <a:pathLst>
                <a:path w="2312035" h="2421254">
                  <a:moveTo>
                    <a:pt x="0" y="2421128"/>
                  </a:moveTo>
                  <a:lnTo>
                    <a:pt x="2311527" y="2421128"/>
                  </a:lnTo>
                  <a:lnTo>
                    <a:pt x="2311527" y="0"/>
                  </a:lnTo>
                  <a:lnTo>
                    <a:pt x="0" y="0"/>
                  </a:lnTo>
                  <a:lnTo>
                    <a:pt x="0" y="2421128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121333" y="1845945"/>
            <a:ext cx="2312035" cy="2421255"/>
          </a:xfrm>
          <a:prstGeom prst="rect">
            <a:avLst/>
          </a:prstGeom>
        </p:spPr>
        <p:txBody>
          <a:bodyPr vert="horz" wrap="square" lIns="0" tIns="154305" rIns="0" bIns="0" rtlCol="0">
            <a:spAutoFit/>
          </a:bodyPr>
          <a:lstStyle/>
          <a:p>
            <a:pPr marL="118745" marR="112395" indent="-635" algn="ctr">
              <a:lnSpc>
                <a:spcPct val="86300"/>
              </a:lnSpc>
              <a:spcBef>
                <a:spcPts val="1215"/>
              </a:spcBef>
            </a:pPr>
            <a:r>
              <a:rPr sz="2000" spc="-5" dirty="0">
                <a:latin typeface="Times New Roman"/>
                <a:cs typeface="Times New Roman"/>
              </a:rPr>
              <a:t>characteristics </a:t>
            </a:r>
            <a:r>
              <a:rPr sz="2000" dirty="0">
                <a:latin typeface="Times New Roman"/>
                <a:cs typeface="Times New Roman"/>
              </a:rPr>
              <a:t>of  individuals or of  </a:t>
            </a:r>
            <a:r>
              <a:rPr sz="2000" spc="-5" dirty="0">
                <a:latin typeface="Times New Roman"/>
                <a:cs typeface="Times New Roman"/>
              </a:rPr>
              <a:t>treatment </a:t>
            </a:r>
            <a:r>
              <a:rPr sz="2000" dirty="0">
                <a:latin typeface="Times New Roman"/>
                <a:cs typeface="Times New Roman"/>
              </a:rPr>
              <a:t>variables  that </a:t>
            </a:r>
            <a:r>
              <a:rPr sz="2000" spc="-10" dirty="0">
                <a:latin typeface="Times New Roman"/>
                <a:cs typeface="Times New Roman"/>
              </a:rPr>
              <a:t>may </a:t>
            </a:r>
            <a:r>
              <a:rPr sz="2000" dirty="0">
                <a:latin typeface="Times New Roman"/>
                <a:cs typeface="Times New Roman"/>
              </a:rPr>
              <a:t>result in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  interaction between  an independent  variable and other  variables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58361" y="1967738"/>
            <a:ext cx="2069464" cy="2282825"/>
          </a:xfrm>
          <a:prstGeom prst="rect">
            <a:avLst/>
          </a:prstGeom>
          <a:solidFill>
            <a:srgbClr val="CCCC00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3250">
              <a:latin typeface="Times New Roman"/>
              <a:cs typeface="Times New Roman"/>
            </a:endParaRPr>
          </a:p>
          <a:p>
            <a:pPr marL="128270" marR="120650" indent="-1270" algn="ctr">
              <a:lnSpc>
                <a:spcPct val="863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is a </a:t>
            </a:r>
            <a:r>
              <a:rPr sz="2000" spc="-5" dirty="0">
                <a:latin typeface="Times New Roman"/>
                <a:cs typeface="Times New Roman"/>
              </a:rPr>
              <a:t>type </a:t>
            </a:r>
            <a:r>
              <a:rPr sz="2000" dirty="0">
                <a:latin typeface="Times New Roman"/>
                <a:cs typeface="Times New Roman"/>
              </a:rPr>
              <a:t>of an  independent  variable that </a:t>
            </a:r>
            <a:r>
              <a:rPr sz="2000" spc="-5" dirty="0">
                <a:latin typeface="Times New Roman"/>
                <a:cs typeface="Times New Roman"/>
              </a:rPr>
              <a:t>may  </a:t>
            </a:r>
            <a:r>
              <a:rPr sz="2000" spc="5" dirty="0">
                <a:latin typeface="Times New Roman"/>
                <a:cs typeface="Times New Roman"/>
              </a:rPr>
              <a:t>not </a:t>
            </a:r>
            <a:r>
              <a:rPr sz="2000" dirty="0">
                <a:latin typeface="Times New Roman"/>
                <a:cs typeface="Times New Roman"/>
              </a:rPr>
              <a:t>be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spc="-10" dirty="0">
                <a:latin typeface="Times New Roman"/>
                <a:cs typeface="Times New Roman"/>
              </a:rPr>
              <a:t>main  </a:t>
            </a:r>
            <a:r>
              <a:rPr sz="2000" dirty="0">
                <a:latin typeface="Times New Roman"/>
                <a:cs typeface="Times New Roman"/>
              </a:rPr>
              <a:t>focus of the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study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34709" y="1828926"/>
            <a:ext cx="2069464" cy="2560320"/>
          </a:xfrm>
          <a:prstGeom prst="rect">
            <a:avLst/>
          </a:prstGeom>
          <a:solidFill>
            <a:srgbClr val="CCCC00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2400">
              <a:latin typeface="Times New Roman"/>
              <a:cs typeface="Times New Roman"/>
            </a:endParaRPr>
          </a:p>
          <a:p>
            <a:pPr marL="224790" marR="215265" indent="-3175" algn="ctr">
              <a:lnSpc>
                <a:spcPct val="86300"/>
              </a:lnSpc>
            </a:pPr>
            <a:r>
              <a:rPr sz="2000" spc="-10" dirty="0">
                <a:latin typeface="Times New Roman"/>
                <a:cs typeface="Times New Roman"/>
              </a:rPr>
              <a:t>may </a:t>
            </a:r>
            <a:r>
              <a:rPr sz="2000" spc="-5" dirty="0">
                <a:latin typeface="Times New Roman"/>
                <a:cs typeface="Times New Roman"/>
              </a:rPr>
              <a:t>modify </a:t>
            </a:r>
            <a:r>
              <a:rPr sz="2000" dirty="0">
                <a:latin typeface="Times New Roman"/>
                <a:cs typeface="Times New Roman"/>
              </a:rPr>
              <a:t>the  relationship  between the  independent  variable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  dependent  variable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29551" y="4596003"/>
            <a:ext cx="7466965" cy="1535430"/>
          </a:xfrm>
          <a:prstGeom prst="rect">
            <a:avLst/>
          </a:prstGeom>
          <a:solidFill>
            <a:srgbClr val="CCCC00"/>
          </a:solidFill>
        </p:spPr>
        <p:txBody>
          <a:bodyPr vert="horz" wrap="square" lIns="0" tIns="343535" rIns="0" bIns="0" rtlCol="0">
            <a:spAutoFit/>
          </a:bodyPr>
          <a:lstStyle/>
          <a:p>
            <a:pPr marL="274320" marR="266700" indent="488950">
              <a:lnSpc>
                <a:spcPts val="3310"/>
              </a:lnSpc>
              <a:spcBef>
                <a:spcPts val="2705"/>
              </a:spcBef>
            </a:pPr>
            <a:r>
              <a:rPr sz="3200" dirty="0">
                <a:latin typeface="Times New Roman"/>
                <a:cs typeface="Times New Roman"/>
              </a:rPr>
              <a:t>For example, when dealing with </a:t>
            </a:r>
            <a:r>
              <a:rPr sz="3200" spc="5" dirty="0">
                <a:latin typeface="Times New Roman"/>
                <a:cs typeface="Times New Roman"/>
              </a:rPr>
              <a:t>any  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5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ch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q</a:t>
            </a:r>
            <a:r>
              <a:rPr sz="3200" spc="10" dirty="0">
                <a:latin typeface="Times New Roman"/>
                <a:cs typeface="Times New Roman"/>
              </a:rPr>
              <a:t>u</a:t>
            </a:r>
            <a:r>
              <a:rPr sz="3200" dirty="0">
                <a:latin typeface="Times New Roman"/>
                <a:cs typeface="Times New Roman"/>
              </a:rPr>
              <a:t>e</a:t>
            </a:r>
            <a:r>
              <a:rPr sz="3200" spc="5" dirty="0">
                <a:latin typeface="Times New Roman"/>
                <a:cs typeface="Times New Roman"/>
              </a:rPr>
              <a:t>s</a:t>
            </a:r>
            <a:r>
              <a:rPr sz="3200" dirty="0">
                <a:latin typeface="Times New Roman"/>
                <a:cs typeface="Times New Roman"/>
              </a:rPr>
              <a:t>tio</a:t>
            </a:r>
            <a:r>
              <a:rPr sz="3200" spc="5" dirty="0">
                <a:latin typeface="Times New Roman"/>
                <a:cs typeface="Times New Roman"/>
              </a:rPr>
              <a:t>n</a:t>
            </a:r>
            <a:r>
              <a:rPr sz="3200" dirty="0">
                <a:latin typeface="Times New Roman"/>
                <a:cs typeface="Times New Roman"/>
              </a:rPr>
              <a:t>,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</a:t>
            </a:r>
            <a:r>
              <a:rPr sz="3200" spc="10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n</a:t>
            </a:r>
            <a:r>
              <a:rPr sz="3200" spc="10" dirty="0">
                <a:latin typeface="Times New Roman"/>
                <a:cs typeface="Times New Roman"/>
              </a:rPr>
              <a:t>d</a:t>
            </a:r>
            <a:r>
              <a:rPr sz="3200" dirty="0">
                <a:latin typeface="Times New Roman"/>
                <a:cs typeface="Times New Roman"/>
              </a:rPr>
              <a:t>er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y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-50" dirty="0">
                <a:latin typeface="Times New Roman"/>
                <a:cs typeface="Times New Roman"/>
              </a:rPr>
              <a:t>f</a:t>
            </a:r>
            <a:r>
              <a:rPr sz="3200" dirty="0">
                <a:latin typeface="Times New Roman"/>
                <a:cs typeface="Times New Roman"/>
              </a:rPr>
              <a:t>f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ct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spc="-30" dirty="0">
                <a:latin typeface="Times New Roman"/>
                <a:cs typeface="Times New Roman"/>
              </a:rPr>
              <a:t>m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</TotalTime>
  <Words>537</Words>
  <Application>Microsoft Office PowerPoint</Application>
  <PresentationFormat>On-screen Show (4:3)</PresentationFormat>
  <Paragraphs>63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Clarity</vt:lpstr>
      <vt:lpstr>Variable and Types of Variables</vt:lpstr>
      <vt:lpstr>PowerPoint Presentation</vt:lpstr>
      <vt:lpstr>Types of variables</vt:lpstr>
      <vt:lpstr>PowerPoint Presentation</vt:lpstr>
      <vt:lpstr>Identifyning variables</vt:lpstr>
      <vt:lpstr>PowerPoint Presentation</vt:lpstr>
      <vt:lpstr>The researcher can also take into consideration  other types of variables, some of them are  presented below:</vt:lpstr>
      <vt:lpstr>Extraneous variables</vt:lpstr>
      <vt:lpstr>Moderator variable</vt:lpstr>
      <vt:lpstr>Intervening variables</vt:lpstr>
      <vt:lpstr>PowerPoint Presentation</vt:lpstr>
      <vt:lpstr>Control variables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References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No. 2  Variable Types</dc:title>
  <dc:creator>saliha</dc:creator>
  <cp:lastModifiedBy>Wahab</cp:lastModifiedBy>
  <cp:revision>2</cp:revision>
  <dcterms:created xsi:type="dcterms:W3CDTF">2020-04-30T17:45:35Z</dcterms:created>
  <dcterms:modified xsi:type="dcterms:W3CDTF">2020-04-30T17:57:29Z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2017-02-04T00:00:00Z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2020-04-30T00:00:00Z</vt:filetime>
  </property>
</Properties>
</file>