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5" r:id="rId1"/>
  </p:sldMasterIdLst>
  <p:notesMasterIdLst>
    <p:notesMasterId r:id="rId39"/>
  </p:notesMasterIdLst>
  <p:sldIdLst>
    <p:sldId id="256" r:id="rId2"/>
    <p:sldId id="257" r:id="rId3"/>
    <p:sldId id="259" r:id="rId4"/>
    <p:sldId id="271" r:id="rId5"/>
    <p:sldId id="268" r:id="rId6"/>
    <p:sldId id="261" r:id="rId7"/>
    <p:sldId id="260" r:id="rId8"/>
    <p:sldId id="263" r:id="rId9"/>
    <p:sldId id="276" r:id="rId10"/>
    <p:sldId id="277" r:id="rId11"/>
    <p:sldId id="278" r:id="rId12"/>
    <p:sldId id="280" r:id="rId13"/>
    <p:sldId id="281" r:id="rId14"/>
    <p:sldId id="282" r:id="rId15"/>
    <p:sldId id="283" r:id="rId16"/>
    <p:sldId id="284" r:id="rId17"/>
    <p:sldId id="285" r:id="rId18"/>
    <p:sldId id="286" r:id="rId19"/>
    <p:sldId id="295" r:id="rId20"/>
    <p:sldId id="294" r:id="rId21"/>
    <p:sldId id="296" r:id="rId22"/>
    <p:sldId id="273" r:id="rId23"/>
    <p:sldId id="272" r:id="rId24"/>
    <p:sldId id="262" r:id="rId25"/>
    <p:sldId id="279" r:id="rId26"/>
    <p:sldId id="287" r:id="rId27"/>
    <p:sldId id="288" r:id="rId28"/>
    <p:sldId id="289" r:id="rId29"/>
    <p:sldId id="290" r:id="rId30"/>
    <p:sldId id="292" r:id="rId31"/>
    <p:sldId id="291" r:id="rId32"/>
    <p:sldId id="293" r:id="rId33"/>
    <p:sldId id="275" r:id="rId34"/>
    <p:sldId id="265" r:id="rId35"/>
    <p:sldId id="297" r:id="rId36"/>
    <p:sldId id="266" r:id="rId37"/>
    <p:sldId id="298"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D1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16" autoAdjust="0"/>
    <p:restoredTop sz="95501" autoAdjust="0"/>
  </p:normalViewPr>
  <p:slideViewPr>
    <p:cSldViewPr snapToGrid="0">
      <p:cViewPr varScale="1">
        <p:scale>
          <a:sx n="65" d="100"/>
          <a:sy n="65" d="100"/>
        </p:scale>
        <p:origin x="1644" y="7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5" d="100"/>
          <a:sy n="55" d="100"/>
        </p:scale>
        <p:origin x="288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14678E-D1E3-4732-96F4-D7ACC1E04164}" type="datetimeFigureOut">
              <a:rPr lang="en-US" smtClean="0"/>
              <a:t>5/3/2020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C491DC-B35B-4DCF-AA75-326D231DFAF0}" type="slidenum">
              <a:rPr lang="en-US" smtClean="0"/>
              <a:t>‹#›</a:t>
            </a:fld>
            <a:endParaRPr lang="en-US"/>
          </a:p>
        </p:txBody>
      </p:sp>
    </p:spTree>
    <p:extLst>
      <p:ext uri="{BB962C8B-B14F-4D97-AF65-F5344CB8AC3E}">
        <p14:creationId xmlns:p14="http://schemas.microsoft.com/office/powerpoint/2010/main" val="1184815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62629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44568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2086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48526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33754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5/3/2020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63027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5/3/2020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40021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3415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3224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05BFA754-D5C3-4E66-96A6-867B257F58DC}" type="datetimeFigureOut">
              <a:rPr lang="en-US" smtClean="0"/>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3272064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2622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1241879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5318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5/3/2020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1827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5/3/2020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00335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B61BEF0D-F0BB-DE4B-95CE-6DB70DBA9567}" type="datetimeFigureOut">
              <a:rPr lang="en-US" smtClean="0"/>
              <a:pPr/>
              <a:t>5/3/2020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5608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4352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5/3/2020</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59189109"/>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9784" y="2895715"/>
            <a:ext cx="4464433" cy="692497"/>
          </a:xfrm>
          <a:prstGeom prst="rect">
            <a:avLst/>
          </a:prstGeom>
        </p:spPr>
        <p:style>
          <a:lnRef idx="1">
            <a:schemeClr val="accent5"/>
          </a:lnRef>
          <a:fillRef idx="2">
            <a:schemeClr val="accent5"/>
          </a:fillRef>
          <a:effectRef idx="1">
            <a:schemeClr val="accent5"/>
          </a:effectRef>
          <a:fontRef idx="minor">
            <a:schemeClr val="dk1"/>
          </a:fontRef>
        </p:style>
        <p:txBody>
          <a:bodyPr wrap="square" lIns="68580" tIns="34290" rIns="68580" bIns="34290">
            <a:spAutoFit/>
          </a:bodyPr>
          <a:lstStyle/>
          <a:p>
            <a:pPr algn="ctr"/>
            <a:r>
              <a:rPr lang="en-US" sz="4050" dirty="0">
                <a:ln w="0"/>
                <a:solidFill>
                  <a:schemeClr val="tx1"/>
                </a:solidFill>
                <a:effectLst>
                  <a:outerShdw blurRad="38100" dist="19050" dir="2700000" algn="tl" rotWithShape="0">
                    <a:schemeClr val="dk1">
                      <a:alpha val="40000"/>
                    </a:schemeClr>
                  </a:outerShdw>
                </a:effectLst>
              </a:rPr>
              <a:t>Skull &amp; Mandible</a:t>
            </a:r>
          </a:p>
        </p:txBody>
      </p:sp>
      <p:sp>
        <p:nvSpPr>
          <p:cNvPr id="5" name="Rectangle 4"/>
          <p:cNvSpPr/>
          <p:nvPr/>
        </p:nvSpPr>
        <p:spPr>
          <a:xfrm>
            <a:off x="5940332" y="4508903"/>
            <a:ext cx="1565172" cy="392415"/>
          </a:xfrm>
          <a:prstGeom prst="rect">
            <a:avLst/>
          </a:prstGeom>
          <a:noFill/>
        </p:spPr>
        <p:txBody>
          <a:bodyPr wrap="none" lIns="68580" tIns="34290" rIns="68580" bIns="34290">
            <a:spAutoFit/>
          </a:bodyPr>
          <a:lstStyle/>
          <a:p>
            <a:pPr algn="ctr"/>
            <a:r>
              <a:rPr lang="en-US" sz="2100" dirty="0">
                <a:ln w="0"/>
                <a:effectLst>
                  <a:outerShdw blurRad="38100" dist="19050" dir="2700000" algn="tl" rotWithShape="0">
                    <a:schemeClr val="dk1">
                      <a:alpha val="40000"/>
                    </a:schemeClr>
                  </a:outerShdw>
                </a:effectLst>
              </a:rPr>
              <a:t>ANATOMY </a:t>
            </a:r>
            <a:endParaRPr lang="en-US" sz="405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55914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9750" t="11334" r="2750" b="20222"/>
          <a:stretch/>
        </p:blipFill>
        <p:spPr>
          <a:xfrm>
            <a:off x="839973" y="722836"/>
            <a:ext cx="7581014" cy="6135164"/>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713924" y="192790"/>
            <a:ext cx="1846980" cy="369332"/>
          </a:xfrm>
          <a:prstGeom prst="rect">
            <a:avLst/>
          </a:prstGeom>
        </p:spPr>
        <p:txBody>
          <a:bodyPr wrap="none">
            <a:spAutoFit/>
          </a:bodyPr>
          <a:lstStyle/>
          <a:p>
            <a:r>
              <a:rPr lang="en-US" b="1" dirty="0"/>
              <a:t>Occipital Bone</a:t>
            </a:r>
          </a:p>
        </p:txBody>
      </p:sp>
    </p:spTree>
    <p:extLst>
      <p:ext uri="{BB962C8B-B14F-4D97-AF65-F5344CB8AC3E}">
        <p14:creationId xmlns:p14="http://schemas.microsoft.com/office/powerpoint/2010/main" val="5853017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70250" t="4889" r="4750" b="7556"/>
          <a:stretch/>
        </p:blipFill>
        <p:spPr>
          <a:xfrm>
            <a:off x="4739102" y="925064"/>
            <a:ext cx="4305269" cy="5613959"/>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187902" y="1021923"/>
            <a:ext cx="4145107" cy="4670509"/>
          </a:xfrm>
          <a:prstGeom prst="rect">
            <a:avLst/>
          </a:prstGeom>
        </p:spPr>
        <p:txBody>
          <a:bodyPr wrap="square">
            <a:spAutoFit/>
          </a:bodyPr>
          <a:lstStyle/>
          <a:p>
            <a:pPr algn="just"/>
            <a:r>
              <a:rPr lang="en-US" sz="2400" b="1" dirty="0"/>
              <a:t>SPHENOID BONE</a:t>
            </a:r>
            <a:endParaRPr lang="en-US" sz="1600" b="1" dirty="0"/>
          </a:p>
          <a:p>
            <a:pPr algn="just"/>
            <a:r>
              <a:rPr lang="en-US" sz="1600" b="1" dirty="0"/>
              <a:t>The sphenoid bone (</a:t>
            </a:r>
            <a:r>
              <a:rPr lang="en-US" sz="1600" b="1" dirty="0" err="1"/>
              <a:t>Os</a:t>
            </a:r>
            <a:r>
              <a:rPr lang="en-US" sz="1600" b="1" dirty="0"/>
              <a:t> </a:t>
            </a:r>
            <a:r>
              <a:rPr lang="en-US" sz="1600" b="1" dirty="0" err="1"/>
              <a:t>sphenoidale</a:t>
            </a:r>
            <a:r>
              <a:rPr lang="en-US" sz="1600" b="1" dirty="0"/>
              <a:t>) is situated in the base of the cranium, its central part lying in front of the basilar part of the occipital. It consists of the body, two pairs of wings, and two </a:t>
            </a:r>
            <a:r>
              <a:rPr lang="en-US" sz="1600" b="1" dirty="0" err="1"/>
              <a:t>pterygoid</a:t>
            </a:r>
            <a:r>
              <a:rPr lang="en-US" sz="1600" b="1" dirty="0"/>
              <a:t> processes.</a:t>
            </a:r>
          </a:p>
          <a:p>
            <a:pPr marL="214313" indent="-214313" algn="just">
              <a:buFont typeface="Wingdings" panose="05000000000000000000" pitchFamily="2" charset="2"/>
              <a:buChar char="§"/>
            </a:pPr>
            <a:r>
              <a:rPr lang="en-US" sz="1600" b="1" dirty="0"/>
              <a:t>The </a:t>
            </a:r>
            <a:r>
              <a:rPr lang="en-US" b="1" u="sng" dirty="0"/>
              <a:t>Orbital Wings</a:t>
            </a:r>
            <a:r>
              <a:rPr lang="en-US" sz="1600" b="1" dirty="0"/>
              <a:t> (</a:t>
            </a:r>
            <a:r>
              <a:rPr lang="en-US" sz="1600" b="1" dirty="0" err="1"/>
              <a:t>Alse</a:t>
            </a:r>
            <a:r>
              <a:rPr lang="en-US" sz="1600" b="1" dirty="0"/>
              <a:t> </a:t>
            </a:r>
            <a:r>
              <a:rPr lang="en-US" sz="1600" b="1" dirty="0" err="1"/>
              <a:t>orbitales</a:t>
            </a:r>
            <a:r>
              <a:rPr lang="en-US" sz="1600" b="1" dirty="0"/>
              <a:t>) curve </a:t>
            </a:r>
            <a:r>
              <a:rPr lang="en-US" sz="1600" b="1" dirty="0" err="1"/>
              <a:t>dorso</a:t>
            </a:r>
            <a:r>
              <a:rPr lang="en-US" sz="1600" b="1" dirty="0"/>
              <a:t>-laterally from the sides of the body of</a:t>
            </a:r>
          </a:p>
          <a:p>
            <a:pPr algn="just"/>
            <a:r>
              <a:rPr lang="en-US" sz="1600" b="1" dirty="0"/>
              <a:t>     the </a:t>
            </a:r>
            <a:r>
              <a:rPr lang="en-US" sz="1600" b="1" dirty="0" err="1"/>
              <a:t>presphenoid</a:t>
            </a:r>
            <a:r>
              <a:rPr lang="en-US" sz="1600" b="1" dirty="0"/>
              <a:t>.</a:t>
            </a:r>
          </a:p>
          <a:p>
            <a:pPr marL="214313" indent="-214313" algn="just">
              <a:buFont typeface="Wingdings" panose="05000000000000000000" pitchFamily="2" charset="2"/>
              <a:buChar char="§"/>
            </a:pPr>
            <a:r>
              <a:rPr lang="en-US" sz="1600" b="1" dirty="0"/>
              <a:t>The </a:t>
            </a:r>
            <a:r>
              <a:rPr lang="en-US" b="1" u="sng" dirty="0"/>
              <a:t>Temporal Wings </a:t>
            </a:r>
            <a:r>
              <a:rPr lang="en-US" sz="1600" b="1" dirty="0"/>
              <a:t>(</a:t>
            </a:r>
            <a:r>
              <a:rPr lang="en-US" sz="1600" b="1" dirty="0" err="1"/>
              <a:t>Alse</a:t>
            </a:r>
            <a:r>
              <a:rPr lang="en-US" sz="1600" b="1" dirty="0"/>
              <a:t> </a:t>
            </a:r>
            <a:r>
              <a:rPr lang="en-US" sz="1600" b="1" dirty="0" err="1"/>
              <a:t>temporales</a:t>
            </a:r>
            <a:r>
              <a:rPr lang="en-US" sz="1600" b="1" dirty="0"/>
              <a:t>) extend outward and somewhat upward from the body of the </a:t>
            </a:r>
            <a:r>
              <a:rPr lang="en-US" sz="1600" b="1" dirty="0" err="1"/>
              <a:t>postsphenoid</a:t>
            </a:r>
            <a:r>
              <a:rPr lang="en-US" sz="1600" b="1" dirty="0"/>
              <a:t>; they are smaller than the orbital wings and are irregularly quadrilateral in outline.</a:t>
            </a:r>
          </a:p>
          <a:p>
            <a:pPr marL="214313" indent="-214313" algn="just">
              <a:buFont typeface="Wingdings" panose="05000000000000000000" pitchFamily="2" charset="2"/>
              <a:buChar char="§"/>
            </a:pPr>
            <a:endParaRPr lang="en-US" sz="1350" b="1" dirty="0"/>
          </a:p>
        </p:txBody>
      </p:sp>
    </p:spTree>
    <p:extLst>
      <p:ext uri="{BB962C8B-B14F-4D97-AF65-F5344CB8AC3E}">
        <p14:creationId xmlns:p14="http://schemas.microsoft.com/office/powerpoint/2010/main" val="20764598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628" y="857251"/>
            <a:ext cx="7615794" cy="1084912"/>
          </a:xfrm>
          <a:prstGeom prst="rect">
            <a:avLst/>
          </a:prstGeom>
        </p:spPr>
        <p:txBody>
          <a:bodyPr wrap="square">
            <a:spAutoFit/>
          </a:bodyPr>
          <a:lstStyle/>
          <a:p>
            <a:pPr algn="just"/>
            <a:r>
              <a:rPr lang="en-US" sz="2400" b="1" dirty="0"/>
              <a:t>The </a:t>
            </a:r>
            <a:r>
              <a:rPr lang="en-US" sz="2400" b="1" dirty="0" err="1"/>
              <a:t>Ethmoid</a:t>
            </a:r>
            <a:r>
              <a:rPr lang="en-US" sz="2400" b="1" dirty="0"/>
              <a:t> Bone</a:t>
            </a:r>
          </a:p>
          <a:p>
            <a:pPr algn="just"/>
            <a:r>
              <a:rPr lang="en-US" sz="1350" dirty="0"/>
              <a:t>The </a:t>
            </a:r>
            <a:r>
              <a:rPr lang="en-US" sz="1350" dirty="0" err="1"/>
              <a:t>ethmoid</a:t>
            </a:r>
            <a:r>
              <a:rPr lang="en-US" sz="1350" dirty="0"/>
              <a:t> bone (</a:t>
            </a:r>
            <a:r>
              <a:rPr lang="en-US" sz="1350" dirty="0" err="1"/>
              <a:t>Os</a:t>
            </a:r>
            <a:r>
              <a:rPr lang="en-US" sz="1350" dirty="0"/>
              <a:t> </a:t>
            </a:r>
            <a:r>
              <a:rPr lang="en-US" sz="1350" dirty="0" err="1"/>
              <a:t>ethmoidale</a:t>
            </a:r>
            <a:r>
              <a:rPr lang="en-US" sz="1350" dirty="0"/>
              <a:t>) lies in front of the body and orbital wings of the sphenoid. It projects forward between the orbital parts of the frontal bones and enters into the formation of the cranial, nasal, and </a:t>
            </a:r>
            <a:r>
              <a:rPr lang="en-US" sz="1350" dirty="0" err="1"/>
              <a:t>paranasal</a:t>
            </a:r>
            <a:r>
              <a:rPr lang="en-US" sz="1350" dirty="0"/>
              <a:t> cavities</a:t>
            </a:r>
          </a:p>
        </p:txBody>
      </p:sp>
      <p:sp>
        <p:nvSpPr>
          <p:cNvPr id="4" name="Rectangle 3"/>
          <p:cNvSpPr/>
          <p:nvPr/>
        </p:nvSpPr>
        <p:spPr>
          <a:xfrm>
            <a:off x="130628" y="1919080"/>
            <a:ext cx="8808152" cy="877163"/>
          </a:xfrm>
          <a:prstGeom prst="rect">
            <a:avLst/>
          </a:prstGeom>
        </p:spPr>
        <p:txBody>
          <a:bodyPr wrap="square">
            <a:spAutoFit/>
          </a:bodyPr>
          <a:lstStyle/>
          <a:p>
            <a:pPr algn="just"/>
            <a:r>
              <a:rPr lang="en-US" sz="2400" b="1" dirty="0"/>
              <a:t>The </a:t>
            </a:r>
            <a:r>
              <a:rPr lang="en-US" sz="2400" b="1" dirty="0" err="1"/>
              <a:t>Interparietal</a:t>
            </a:r>
            <a:r>
              <a:rPr lang="en-US" sz="2400" b="1" dirty="0"/>
              <a:t> Bone</a:t>
            </a:r>
          </a:p>
          <a:p>
            <a:pPr algn="just"/>
            <a:r>
              <a:rPr lang="en-US" sz="1350" dirty="0"/>
              <a:t>This bone (</a:t>
            </a:r>
            <a:r>
              <a:rPr lang="en-US" sz="1350" dirty="0" err="1"/>
              <a:t>Os</a:t>
            </a:r>
            <a:r>
              <a:rPr lang="en-US" sz="1350" dirty="0"/>
              <a:t> </a:t>
            </a:r>
            <a:r>
              <a:rPr lang="en-US" sz="1350" dirty="0" err="1"/>
              <a:t>interparietale</a:t>
            </a:r>
            <a:r>
              <a:rPr lang="en-US" sz="1350" dirty="0"/>
              <a:t>) is centrally placed between the squamous part of the occipital and the parietal bones. It is usually described as a single bone.</a:t>
            </a:r>
          </a:p>
        </p:txBody>
      </p:sp>
      <p:sp>
        <p:nvSpPr>
          <p:cNvPr id="5" name="Rectangle 4"/>
          <p:cNvSpPr/>
          <p:nvPr/>
        </p:nvSpPr>
        <p:spPr>
          <a:xfrm>
            <a:off x="130627" y="2773159"/>
            <a:ext cx="8808153" cy="1292662"/>
          </a:xfrm>
          <a:prstGeom prst="rect">
            <a:avLst/>
          </a:prstGeom>
        </p:spPr>
        <p:txBody>
          <a:bodyPr wrap="square">
            <a:spAutoFit/>
          </a:bodyPr>
          <a:lstStyle/>
          <a:p>
            <a:pPr algn="just"/>
            <a:r>
              <a:rPr lang="en-US" sz="2400" b="1" dirty="0"/>
              <a:t>The Parietal Bones</a:t>
            </a:r>
          </a:p>
          <a:p>
            <a:pPr algn="just"/>
            <a:r>
              <a:rPr lang="en-US" sz="1350" dirty="0"/>
              <a:t>The two parietal bones (Ossa </a:t>
            </a:r>
            <a:r>
              <a:rPr lang="en-US" sz="1350" dirty="0" err="1"/>
              <a:t>parietalia</a:t>
            </a:r>
            <a:r>
              <a:rPr lang="en-US" sz="1350" dirty="0"/>
              <a:t>) form the greater part of the roof of the cranium. The external, parietal surface  is convex, and is marked by a more or less prominent curved line, the external parietal crest; this is median in its posterior part, and is continuous with the crest of like name on the </a:t>
            </a:r>
            <a:r>
              <a:rPr lang="en-US" sz="1350" dirty="0" err="1"/>
              <a:t>interparietal</a:t>
            </a:r>
            <a:r>
              <a:rPr lang="en-US" sz="1350" dirty="0"/>
              <a:t> and occipital.</a:t>
            </a:r>
          </a:p>
        </p:txBody>
      </p:sp>
      <p:sp>
        <p:nvSpPr>
          <p:cNvPr id="6" name="Rectangle 5"/>
          <p:cNvSpPr/>
          <p:nvPr/>
        </p:nvSpPr>
        <p:spPr>
          <a:xfrm>
            <a:off x="130626" y="3924519"/>
            <a:ext cx="8886086" cy="1292662"/>
          </a:xfrm>
          <a:prstGeom prst="rect">
            <a:avLst/>
          </a:prstGeom>
        </p:spPr>
        <p:txBody>
          <a:bodyPr wrap="square">
            <a:spAutoFit/>
          </a:bodyPr>
          <a:lstStyle/>
          <a:p>
            <a:r>
              <a:rPr lang="en-US" sz="2400" b="1" dirty="0"/>
              <a:t>The Frontal Bones</a:t>
            </a:r>
          </a:p>
          <a:p>
            <a:r>
              <a:rPr lang="en-US" sz="1350" dirty="0"/>
              <a:t>The frontal bones (Ossa </a:t>
            </a:r>
            <a:r>
              <a:rPr lang="en-US" sz="1350" dirty="0" err="1"/>
              <a:t>frontalia</a:t>
            </a:r>
            <a:r>
              <a:rPr lang="en-US" sz="1350" dirty="0"/>
              <a:t>) are situated on the limits of the cranium and face, between the parietals behind and the nasal bones in front. Each is irregularly quadrilateral, and consists of </a:t>
            </a:r>
            <a:r>
              <a:rPr lang="en-US" sz="1350" dirty="0" err="1"/>
              <a:t>naso</a:t>
            </a:r>
            <a:r>
              <a:rPr lang="en-US" sz="1350" dirty="0"/>
              <a:t>-frontal, orbital, and temporal parts. The </a:t>
            </a:r>
            <a:r>
              <a:rPr lang="en-US" sz="1350" dirty="0" err="1"/>
              <a:t>naso</a:t>
            </a:r>
            <a:r>
              <a:rPr lang="en-US" sz="1350" dirty="0"/>
              <a:t>-frontal part (Pars </a:t>
            </a:r>
            <a:r>
              <a:rPr lang="en-US" sz="1350" dirty="0" err="1"/>
              <a:t>naso-frontalis</a:t>
            </a:r>
            <a:r>
              <a:rPr lang="en-US" sz="1350" dirty="0"/>
              <a:t>) forms the basis of the forehead.</a:t>
            </a:r>
          </a:p>
        </p:txBody>
      </p:sp>
    </p:spTree>
    <p:extLst>
      <p:ext uri="{BB962C8B-B14F-4D97-AF65-F5344CB8AC3E}">
        <p14:creationId xmlns:p14="http://schemas.microsoft.com/office/powerpoint/2010/main" val="10489474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187" t="11333" r="48750" b="16667"/>
          <a:stretch/>
        </p:blipFill>
        <p:spPr>
          <a:xfrm>
            <a:off x="119012" y="1222523"/>
            <a:ext cx="4569946" cy="429577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3"/>
          <a:srcRect l="45238" t="6614" r="3809" b="15672"/>
          <a:stretch/>
        </p:blipFill>
        <p:spPr>
          <a:xfrm>
            <a:off x="4922873" y="1222523"/>
            <a:ext cx="4088219" cy="4295774"/>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0" y="322386"/>
            <a:ext cx="3201517" cy="369332"/>
          </a:xfrm>
          <a:prstGeom prst="rect">
            <a:avLst/>
          </a:prstGeom>
        </p:spPr>
        <p:txBody>
          <a:bodyPr wrap="none">
            <a:spAutoFit/>
          </a:bodyPr>
          <a:lstStyle/>
          <a:p>
            <a:pPr algn="just"/>
            <a:r>
              <a:rPr lang="en-US" b="1" dirty="0"/>
              <a:t>The </a:t>
            </a:r>
            <a:r>
              <a:rPr lang="en-US" b="1" dirty="0" err="1"/>
              <a:t>Ethmoid</a:t>
            </a:r>
            <a:r>
              <a:rPr lang="en-US" b="1" dirty="0"/>
              <a:t> Bone Structure</a:t>
            </a:r>
          </a:p>
        </p:txBody>
      </p:sp>
    </p:spTree>
    <p:extLst>
      <p:ext uri="{BB962C8B-B14F-4D97-AF65-F5344CB8AC3E}">
        <p14:creationId xmlns:p14="http://schemas.microsoft.com/office/powerpoint/2010/main" val="1916176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0625" t="14667" r="5000" b="2667"/>
          <a:stretch/>
        </p:blipFill>
        <p:spPr>
          <a:xfrm>
            <a:off x="0" y="857250"/>
            <a:ext cx="2786063" cy="600075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3"/>
          <a:srcRect l="19125" r="58875" b="67334"/>
          <a:stretch/>
        </p:blipFill>
        <p:spPr>
          <a:xfrm>
            <a:off x="6048372" y="857250"/>
            <a:ext cx="3095629" cy="280035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3"/>
          <a:srcRect l="17750" t="48446" r="58000" b="13999"/>
          <a:stretch/>
        </p:blipFill>
        <p:spPr>
          <a:xfrm>
            <a:off x="2786062" y="857250"/>
            <a:ext cx="3262309" cy="2800351"/>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6078682" y="3657600"/>
            <a:ext cx="3065318" cy="1754326"/>
          </a:xfrm>
          <a:prstGeom prst="rect">
            <a:avLst/>
          </a:prstGeom>
        </p:spPr>
        <p:txBody>
          <a:bodyPr wrap="square">
            <a:spAutoFit/>
          </a:bodyPr>
          <a:lstStyle/>
          <a:p>
            <a:r>
              <a:rPr lang="en-US" sz="1350" b="1" dirty="0"/>
              <a:t>Right Parietal Bone of New-born Foal; </a:t>
            </a:r>
            <a:r>
              <a:rPr lang="en-US" sz="1350" b="1" dirty="0" err="1"/>
              <a:t>Dorso</a:t>
            </a:r>
            <a:r>
              <a:rPr lang="en-US" sz="1350" b="1" dirty="0"/>
              <a:t>-lateral View.</a:t>
            </a:r>
          </a:p>
          <a:p>
            <a:endParaRPr lang="en-US" sz="1350" b="1" dirty="0"/>
          </a:p>
          <a:p>
            <a:r>
              <a:rPr lang="en-US" sz="1350" dirty="0"/>
              <a:t>1, Junction with opposite bone; 2, junction with </a:t>
            </a:r>
            <a:r>
              <a:rPr lang="en-US" sz="1350" dirty="0" err="1"/>
              <a:t>interparietal</a:t>
            </a:r>
            <a:r>
              <a:rPr lang="en-US" sz="1350" dirty="0"/>
              <a:t>; 3, junction with occipital; 4, junction with </a:t>
            </a:r>
            <a:r>
              <a:rPr lang="en-US" sz="1350" dirty="0" err="1"/>
              <a:t>squamoua</a:t>
            </a:r>
            <a:endParaRPr lang="en-US" sz="1350" dirty="0"/>
          </a:p>
          <a:p>
            <a:r>
              <a:rPr lang="en-US" sz="1350" dirty="0"/>
              <a:t>temporal; .5, junction with frontal,</a:t>
            </a:r>
          </a:p>
        </p:txBody>
      </p:sp>
      <p:cxnSp>
        <p:nvCxnSpPr>
          <p:cNvPr id="7" name="Straight Connector 6"/>
          <p:cNvCxnSpPr/>
          <p:nvPr/>
        </p:nvCxnSpPr>
        <p:spPr>
          <a:xfrm>
            <a:off x="6048371" y="3657600"/>
            <a:ext cx="0" cy="2343150"/>
          </a:xfrm>
          <a:prstGeom prst="line">
            <a:avLst/>
          </a:prstGeom>
          <a:ln w="38100">
            <a:solidFill>
              <a:srgbClr val="DCD1B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843212" y="3646260"/>
            <a:ext cx="3235469" cy="1962076"/>
          </a:xfrm>
          <a:prstGeom prst="rect">
            <a:avLst/>
          </a:prstGeom>
        </p:spPr>
        <p:txBody>
          <a:bodyPr wrap="square">
            <a:spAutoFit/>
          </a:bodyPr>
          <a:lstStyle/>
          <a:p>
            <a:r>
              <a:rPr lang="en-US" sz="1350" b="1" dirty="0"/>
              <a:t>Right Parietal Bone of New-born Foal, Cerebral Surface.</a:t>
            </a:r>
          </a:p>
          <a:p>
            <a:r>
              <a:rPr lang="en-US" sz="1350" dirty="0"/>
              <a:t>1, Junction with opposite bone; 2, junction with </a:t>
            </a:r>
            <a:r>
              <a:rPr lang="en-US" sz="1350" dirty="0" err="1"/>
              <a:t>interparietal</a:t>
            </a:r>
            <a:r>
              <a:rPr lang="en-US" sz="1350" dirty="0"/>
              <a:t>; 3, junction with occipital; 4, junction with squamous temporal; 5, junction with frontal; 6, edge which concurs with temporal bone in formation of temporal canal.</a:t>
            </a:r>
          </a:p>
        </p:txBody>
      </p:sp>
      <p:sp>
        <p:nvSpPr>
          <p:cNvPr id="9" name="Rectangle 8"/>
          <p:cNvSpPr/>
          <p:nvPr/>
        </p:nvSpPr>
        <p:spPr>
          <a:xfrm>
            <a:off x="0" y="267218"/>
            <a:ext cx="2613216" cy="369332"/>
          </a:xfrm>
          <a:prstGeom prst="rect">
            <a:avLst/>
          </a:prstGeom>
        </p:spPr>
        <p:txBody>
          <a:bodyPr wrap="none">
            <a:spAutoFit/>
          </a:bodyPr>
          <a:lstStyle/>
          <a:p>
            <a:pPr algn="just"/>
            <a:r>
              <a:rPr lang="en-US" b="1" dirty="0"/>
              <a:t>The </a:t>
            </a:r>
            <a:r>
              <a:rPr lang="en-US" b="1" dirty="0" err="1"/>
              <a:t>Interparietal</a:t>
            </a:r>
            <a:r>
              <a:rPr lang="en-US" b="1" dirty="0"/>
              <a:t> Bone</a:t>
            </a:r>
          </a:p>
        </p:txBody>
      </p:sp>
      <p:sp>
        <p:nvSpPr>
          <p:cNvPr id="10" name="Rectangle 9"/>
          <p:cNvSpPr/>
          <p:nvPr/>
        </p:nvSpPr>
        <p:spPr>
          <a:xfrm>
            <a:off x="4684291" y="267218"/>
            <a:ext cx="2199641" cy="369332"/>
          </a:xfrm>
          <a:prstGeom prst="rect">
            <a:avLst/>
          </a:prstGeom>
        </p:spPr>
        <p:txBody>
          <a:bodyPr wrap="none">
            <a:spAutoFit/>
          </a:bodyPr>
          <a:lstStyle/>
          <a:p>
            <a:pPr algn="just"/>
            <a:r>
              <a:rPr lang="en-US" b="1" dirty="0"/>
              <a:t>The Parietal Bones</a:t>
            </a:r>
          </a:p>
        </p:txBody>
      </p:sp>
    </p:spTree>
    <p:extLst>
      <p:ext uri="{BB962C8B-B14F-4D97-AF65-F5344CB8AC3E}">
        <p14:creationId xmlns:p14="http://schemas.microsoft.com/office/powerpoint/2010/main" val="11932024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7810" t="39122" r="18285" b="30910"/>
          <a:stretch/>
        </p:blipFill>
        <p:spPr>
          <a:xfrm>
            <a:off x="206829" y="1074964"/>
            <a:ext cx="5845628" cy="4746222"/>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6128657" y="2305454"/>
            <a:ext cx="2808515" cy="2492990"/>
          </a:xfrm>
          <a:prstGeom prst="rect">
            <a:avLst/>
          </a:prstGeom>
        </p:spPr>
        <p:txBody>
          <a:bodyPr wrap="square">
            <a:spAutoFit/>
          </a:bodyPr>
          <a:lstStyle/>
          <a:p>
            <a:pPr algn="just"/>
            <a:r>
              <a:rPr lang="en-US" sz="1200" dirty="0"/>
              <a:t>.A Cerebral surface; B, B, </a:t>
            </a:r>
            <a:r>
              <a:rPr lang="en-US" sz="1200" dirty="0" err="1"/>
              <a:t>vorbital</a:t>
            </a:r>
            <a:r>
              <a:rPr lang="en-US" sz="1200" dirty="0"/>
              <a:t> part; C, temporal part; D, nasal surface; 1, surface of junction with opposite bone; 2, frontal sinus; 3, ridge to which cribriform plate of </a:t>
            </a:r>
            <a:r>
              <a:rPr lang="en-US" sz="1200" dirty="0" err="1"/>
              <a:t>ethmoid</a:t>
            </a:r>
            <a:r>
              <a:rPr lang="en-US" sz="1200" dirty="0"/>
              <a:t> bone is attached; 5, fissure into which orbital wing of .sphenoid bone fits; 6, </a:t>
            </a:r>
            <a:r>
              <a:rPr lang="en-US" sz="1200" dirty="0" err="1"/>
              <a:t>sphenoidal</a:t>
            </a:r>
            <a:r>
              <a:rPr lang="en-US" sz="1200" dirty="0"/>
              <a:t> notch; 7, supraorbital process; 8, junction with nasal bone; 9, junction with parietal bone; 10, junction with squamous temporal bone.</a:t>
            </a:r>
          </a:p>
        </p:txBody>
      </p:sp>
      <p:sp>
        <p:nvSpPr>
          <p:cNvPr id="4" name="Rectangle 3"/>
          <p:cNvSpPr/>
          <p:nvPr/>
        </p:nvSpPr>
        <p:spPr>
          <a:xfrm>
            <a:off x="3624943" y="5209052"/>
            <a:ext cx="2634343" cy="461665"/>
          </a:xfrm>
          <a:prstGeom prst="rect">
            <a:avLst/>
          </a:prstGeom>
        </p:spPr>
        <p:txBody>
          <a:bodyPr wrap="square">
            <a:spAutoFit/>
          </a:bodyPr>
          <a:lstStyle/>
          <a:p>
            <a:r>
              <a:rPr lang="en-US" sz="1200" b="1" dirty="0">
                <a:solidFill>
                  <a:schemeClr val="bg1"/>
                </a:solidFill>
              </a:rPr>
              <a:t>Left Frontal Bone of New-born Foal; </a:t>
            </a:r>
            <a:r>
              <a:rPr lang="en-US" sz="1200" b="1" dirty="0" err="1">
                <a:solidFill>
                  <a:schemeClr val="bg1"/>
                </a:solidFill>
              </a:rPr>
              <a:t>Ventro</a:t>
            </a:r>
            <a:r>
              <a:rPr lang="en-US" sz="1200" b="1" dirty="0">
                <a:solidFill>
                  <a:schemeClr val="bg1"/>
                </a:solidFill>
              </a:rPr>
              <a:t>-medial View.</a:t>
            </a:r>
          </a:p>
        </p:txBody>
      </p:sp>
      <p:sp>
        <p:nvSpPr>
          <p:cNvPr id="5" name="Rectangle 4"/>
          <p:cNvSpPr/>
          <p:nvPr/>
        </p:nvSpPr>
        <p:spPr>
          <a:xfrm>
            <a:off x="206829" y="299115"/>
            <a:ext cx="2109873" cy="369332"/>
          </a:xfrm>
          <a:prstGeom prst="rect">
            <a:avLst/>
          </a:prstGeom>
        </p:spPr>
        <p:txBody>
          <a:bodyPr wrap="none">
            <a:spAutoFit/>
          </a:bodyPr>
          <a:lstStyle/>
          <a:p>
            <a:r>
              <a:rPr lang="en-US" b="1" dirty="0"/>
              <a:t>The Frontal Bones</a:t>
            </a:r>
          </a:p>
        </p:txBody>
      </p:sp>
    </p:spTree>
    <p:extLst>
      <p:ext uri="{BB962C8B-B14F-4D97-AF65-F5344CB8AC3E}">
        <p14:creationId xmlns:p14="http://schemas.microsoft.com/office/powerpoint/2010/main" val="32187828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7881258" cy="1938992"/>
          </a:xfrm>
          <a:prstGeom prst="rect">
            <a:avLst/>
          </a:prstGeom>
        </p:spPr>
        <p:txBody>
          <a:bodyPr wrap="square">
            <a:spAutoFit/>
          </a:bodyPr>
          <a:lstStyle/>
          <a:p>
            <a:r>
              <a:rPr lang="en-US" sz="2400" b="1" dirty="0"/>
              <a:t>The Temporal Bones</a:t>
            </a:r>
          </a:p>
          <a:p>
            <a:r>
              <a:rPr lang="en-US" sz="1600" dirty="0"/>
              <a:t>The temporal bone (</a:t>
            </a:r>
            <a:r>
              <a:rPr lang="en-US" sz="1600" dirty="0" err="1"/>
              <a:t>Os</a:t>
            </a:r>
            <a:r>
              <a:rPr lang="en-US" sz="1600" dirty="0"/>
              <a:t> </a:t>
            </a:r>
            <a:r>
              <a:rPr lang="en-US" sz="1600" dirty="0" err="1"/>
              <a:t>temporale</a:t>
            </a:r>
            <a:r>
              <a:rPr lang="en-US" sz="1600" dirty="0"/>
              <a:t>) forms the greater part of the lateral wall of the cranium. It is situated between the occipital behind, the parietal dorsally, the frontal in front, and the sphenoid ventrally. It consists in the horse of two distinct parts, </a:t>
            </a:r>
            <a:r>
              <a:rPr lang="en-US" sz="1600" b="1" dirty="0"/>
              <a:t>squamous</a:t>
            </a:r>
            <a:r>
              <a:rPr lang="en-US" sz="1600" dirty="0"/>
              <a:t> and </a:t>
            </a:r>
            <a:r>
              <a:rPr lang="en-US" sz="1600" b="1" dirty="0"/>
              <a:t>petrous. </a:t>
            </a:r>
          </a:p>
          <a:p>
            <a:r>
              <a:rPr lang="en-US" sz="1600" b="1" dirty="0"/>
              <a:t>1.  </a:t>
            </a:r>
            <a:r>
              <a:rPr lang="en-US" sz="1600" dirty="0"/>
              <a:t>The </a:t>
            </a:r>
            <a:r>
              <a:rPr lang="en-US" sz="1600" b="1" dirty="0"/>
              <a:t>squamous temporal bone </a:t>
            </a:r>
            <a:r>
              <a:rPr lang="en-US" sz="1600" dirty="0"/>
              <a:t>(</a:t>
            </a:r>
            <a:r>
              <a:rPr lang="en-US" sz="1600" dirty="0" err="1"/>
              <a:t>Squama</a:t>
            </a:r>
            <a:r>
              <a:rPr lang="en-US" sz="1600" dirty="0"/>
              <a:t> temporalis) is a shell-like plate which has two surfaces and four borders. </a:t>
            </a:r>
          </a:p>
        </p:txBody>
      </p:sp>
      <p:pic>
        <p:nvPicPr>
          <p:cNvPr id="3" name="Picture 2"/>
          <p:cNvPicPr>
            <a:picLocks noChangeAspect="1"/>
          </p:cNvPicPr>
          <p:nvPr/>
        </p:nvPicPr>
        <p:blipFill rotWithShape="1">
          <a:blip r:embed="rId2"/>
          <a:srcRect l="56571" t="12878" r="18000" b="59524"/>
          <a:stretch/>
        </p:blipFill>
        <p:spPr>
          <a:xfrm>
            <a:off x="87086" y="2155790"/>
            <a:ext cx="4278086" cy="2692963"/>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0" y="4800421"/>
            <a:ext cx="4376058" cy="2031325"/>
          </a:xfrm>
          <a:prstGeom prst="rect">
            <a:avLst/>
          </a:prstGeom>
        </p:spPr>
        <p:txBody>
          <a:bodyPr wrap="square">
            <a:spAutoFit/>
          </a:bodyPr>
          <a:lstStyle/>
          <a:p>
            <a:pPr algn="just"/>
            <a:r>
              <a:rPr lang="en-US" sz="1400" dirty="0"/>
              <a:t>1, </a:t>
            </a:r>
            <a:r>
              <a:rPr lang="en-US" sz="1400" dirty="0" err="1"/>
              <a:t>Zygomatic</a:t>
            </a:r>
            <a:r>
              <a:rPr lang="en-US" sz="1400" dirty="0"/>
              <a:t> process; 2, </a:t>
            </a:r>
            <a:r>
              <a:rPr lang="en-US" sz="1400" dirty="0" err="1"/>
              <a:t>glenoid</a:t>
            </a:r>
            <a:r>
              <a:rPr lang="en-US" sz="1400" dirty="0"/>
              <a:t> cavity; 3, condyle; 4, </a:t>
            </a:r>
            <a:r>
              <a:rPr lang="en-US" sz="1400" dirty="0" err="1"/>
              <a:t>postglenoid</a:t>
            </a:r>
            <a:r>
              <a:rPr lang="en-US" sz="1400" dirty="0"/>
              <a:t> process; 5, notch; 6, posterior process; 7, temporal crest; 8, junction with parietal; 9, junction with frontal; 10, junction with supraorbital process; 11, junction with </a:t>
            </a:r>
            <a:r>
              <a:rPr lang="en-US" sz="1400" dirty="0" err="1"/>
              <a:t>zygomatic</a:t>
            </a:r>
            <a:r>
              <a:rPr lang="en-US" sz="1400" dirty="0"/>
              <a:t> process of malar; 12, junction with sphenoid; 13, junction with petro-mastoid- 14, junction with </a:t>
            </a:r>
            <a:r>
              <a:rPr lang="en-US" sz="1400" dirty="0" err="1"/>
              <a:t>oc</a:t>
            </a:r>
            <a:endParaRPr lang="en-US" sz="1400" dirty="0"/>
          </a:p>
          <a:p>
            <a:pPr algn="just"/>
            <a:r>
              <a:rPr lang="en-US" sz="1400" dirty="0" err="1"/>
              <a:t>cipital</a:t>
            </a:r>
            <a:r>
              <a:rPr lang="en-US" sz="1400" dirty="0"/>
              <a:t>.</a:t>
            </a:r>
          </a:p>
        </p:txBody>
      </p:sp>
      <p:pic>
        <p:nvPicPr>
          <p:cNvPr id="6" name="Picture 5"/>
          <p:cNvPicPr>
            <a:picLocks noChangeAspect="1"/>
          </p:cNvPicPr>
          <p:nvPr/>
        </p:nvPicPr>
        <p:blipFill rotWithShape="1">
          <a:blip r:embed="rId3"/>
          <a:srcRect l="58286" t="61301" r="12953" b="8900"/>
          <a:stretch/>
        </p:blipFill>
        <p:spPr>
          <a:xfrm>
            <a:off x="4552645" y="2155790"/>
            <a:ext cx="4395413" cy="2692963"/>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4541758" y="4800421"/>
            <a:ext cx="4572000" cy="954107"/>
          </a:xfrm>
          <a:prstGeom prst="rect">
            <a:avLst/>
          </a:prstGeom>
        </p:spPr>
        <p:txBody>
          <a:bodyPr>
            <a:spAutoFit/>
          </a:bodyPr>
          <a:lstStyle/>
          <a:p>
            <a:r>
              <a:rPr lang="en-US" sz="1400" dirty="0"/>
              <a:t>F.C., Cerebral surface; 1, </a:t>
            </a:r>
            <a:r>
              <a:rPr lang="en-US" sz="1400" dirty="0" err="1"/>
              <a:t>zygomatic</a:t>
            </a:r>
            <a:r>
              <a:rPr lang="en-US" sz="1400" dirty="0"/>
              <a:t> process; 2, junction with parietal; 3, junction with temporal wing of sphenoid; 4, posterior process (overlaps petro-mastoid).</a:t>
            </a:r>
          </a:p>
        </p:txBody>
      </p:sp>
    </p:spTree>
    <p:extLst>
      <p:ext uri="{BB962C8B-B14F-4D97-AF65-F5344CB8AC3E}">
        <p14:creationId xmlns:p14="http://schemas.microsoft.com/office/powerpoint/2010/main" val="26599088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5598"/>
            <a:ext cx="7769802" cy="738664"/>
          </a:xfrm>
          <a:prstGeom prst="rect">
            <a:avLst/>
          </a:prstGeom>
        </p:spPr>
        <p:txBody>
          <a:bodyPr wrap="square">
            <a:spAutoFit/>
          </a:bodyPr>
          <a:lstStyle/>
          <a:p>
            <a:r>
              <a:rPr lang="en-US" sz="1400" b="1" dirty="0"/>
              <a:t>2</a:t>
            </a:r>
            <a:r>
              <a:rPr lang="en-US" sz="1400" dirty="0"/>
              <a:t>. The </a:t>
            </a:r>
            <a:r>
              <a:rPr lang="en-US" sz="1400" b="1" dirty="0"/>
              <a:t>petrous temporal bone </a:t>
            </a:r>
            <a:r>
              <a:rPr lang="en-US" sz="1400" dirty="0"/>
              <a:t>(</a:t>
            </a:r>
            <a:r>
              <a:rPr lang="en-US" sz="1400" dirty="0" err="1"/>
              <a:t>Os</a:t>
            </a:r>
            <a:r>
              <a:rPr lang="en-US" sz="1400" dirty="0"/>
              <a:t> </a:t>
            </a:r>
            <a:r>
              <a:rPr lang="en-US" sz="1400" dirty="0" err="1"/>
              <a:t>petrosum</a:t>
            </a:r>
            <a:r>
              <a:rPr lang="en-US" sz="1400" dirty="0"/>
              <a:t>) is placed between the occipital behind and the parietal in front, and is largely overlapped by the squamous temporal. It has the form of a four-sided pyramid, the base of which is ventral. </a:t>
            </a:r>
          </a:p>
        </p:txBody>
      </p:sp>
      <p:pic>
        <p:nvPicPr>
          <p:cNvPr id="4" name="Picture 3"/>
          <p:cNvPicPr>
            <a:picLocks noChangeAspect="1"/>
          </p:cNvPicPr>
          <p:nvPr/>
        </p:nvPicPr>
        <p:blipFill rotWithShape="1">
          <a:blip r:embed="rId2"/>
          <a:srcRect l="5375" t="13334" r="62125" b="24666"/>
          <a:stretch/>
        </p:blipFill>
        <p:spPr>
          <a:xfrm>
            <a:off x="63643" y="1078455"/>
            <a:ext cx="4444245" cy="3482912"/>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63643" y="4778531"/>
            <a:ext cx="4214813" cy="830997"/>
          </a:xfrm>
          <a:prstGeom prst="rect">
            <a:avLst/>
          </a:prstGeom>
        </p:spPr>
        <p:txBody>
          <a:bodyPr wrap="square">
            <a:spAutoFit/>
          </a:bodyPr>
          <a:lstStyle/>
          <a:p>
            <a:pPr algn="just"/>
            <a:r>
              <a:rPr lang="en-US" sz="1200" dirty="0"/>
              <a:t>1, External acoustic meatus; 2, mastoid process; 3, hyoid process; 4, muscular process; 5, </a:t>
            </a:r>
            <a:r>
              <a:rPr lang="en-US" sz="1200" dirty="0" err="1"/>
              <a:t>petrosal</a:t>
            </a:r>
            <a:r>
              <a:rPr lang="en-US" sz="1200" dirty="0"/>
              <a:t> crest; 6, groove which concurs in formation of temporal canal;</a:t>
            </a:r>
          </a:p>
          <a:p>
            <a:pPr algn="just"/>
            <a:r>
              <a:rPr lang="en-US" sz="1200" dirty="0"/>
              <a:t>7, groove for posterior meningeal artery.</a:t>
            </a:r>
          </a:p>
        </p:txBody>
      </p:sp>
      <p:pic>
        <p:nvPicPr>
          <p:cNvPr id="6" name="Picture 5"/>
          <p:cNvPicPr>
            <a:picLocks noChangeAspect="1"/>
          </p:cNvPicPr>
          <p:nvPr/>
        </p:nvPicPr>
        <p:blipFill rotWithShape="1">
          <a:blip r:embed="rId3"/>
          <a:srcRect l="39626" t="3112" r="30249" b="28889"/>
          <a:stretch/>
        </p:blipFill>
        <p:spPr>
          <a:xfrm>
            <a:off x="4777341" y="1078455"/>
            <a:ext cx="4268308" cy="3482912"/>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4731662" y="4758807"/>
            <a:ext cx="4359665" cy="1061829"/>
          </a:xfrm>
          <a:prstGeom prst="rect">
            <a:avLst/>
          </a:prstGeom>
        </p:spPr>
        <p:txBody>
          <a:bodyPr wrap="square">
            <a:spAutoFit/>
          </a:bodyPr>
          <a:lstStyle/>
          <a:p>
            <a:r>
              <a:rPr lang="en-US" sz="1050" dirty="0"/>
              <a:t>1, Mastoid process; 2, notch which concurs with</a:t>
            </a:r>
          </a:p>
          <a:p>
            <a:r>
              <a:rPr lang="en-US" sz="1050" dirty="0"/>
              <a:t>occipital bone in formation of mastoid foramen; 3, apex;4, opening of </a:t>
            </a:r>
            <a:r>
              <a:rPr lang="en-US" sz="1050" dirty="0" err="1"/>
              <a:t>aquseductus</a:t>
            </a:r>
            <a:r>
              <a:rPr lang="en-US" sz="1050" dirty="0"/>
              <a:t> </a:t>
            </a:r>
            <a:r>
              <a:rPr lang="en-US" sz="1050" dirty="0" err="1"/>
              <a:t>vestibuli</a:t>
            </a:r>
            <a:r>
              <a:rPr lang="en-US" sz="1050" dirty="0"/>
              <a:t>; 5, medial surface; 6, </a:t>
            </a:r>
            <a:r>
              <a:rPr lang="en-US" sz="1050" dirty="0" err="1"/>
              <a:t>petrosal</a:t>
            </a:r>
            <a:r>
              <a:rPr lang="en-US" sz="1050" dirty="0"/>
              <a:t> crest; 7, internal acoustic meatus; 8, muscular process; 9, </a:t>
            </a:r>
            <a:r>
              <a:rPr lang="en-US" sz="1050" dirty="0" err="1"/>
              <a:t>bullaossea</a:t>
            </a:r>
            <a:r>
              <a:rPr lang="en-US" sz="1050" dirty="0"/>
              <a:t>; 10, </a:t>
            </a:r>
            <a:r>
              <a:rPr lang="en-US" sz="1050" dirty="0" err="1"/>
              <a:t>stylo</a:t>
            </a:r>
            <a:r>
              <a:rPr lang="en-US" sz="1050" dirty="0"/>
              <a:t>-mastoid </a:t>
            </a:r>
            <a:r>
              <a:rPr lang="en-US" sz="1050" dirty="0" err="1"/>
              <a:t>foramen;A.c</a:t>
            </a:r>
            <a:r>
              <a:rPr lang="en-US" sz="1050" dirty="0"/>
              <a:t>, opening of </a:t>
            </a:r>
            <a:r>
              <a:rPr lang="en-US" sz="1050" dirty="0" err="1"/>
              <a:t>aquseductus</a:t>
            </a:r>
            <a:r>
              <a:rPr lang="en-US" sz="1050" dirty="0"/>
              <a:t> cochleae.</a:t>
            </a:r>
          </a:p>
        </p:txBody>
      </p:sp>
    </p:spTree>
    <p:extLst>
      <p:ext uri="{BB962C8B-B14F-4D97-AF65-F5344CB8AC3E}">
        <p14:creationId xmlns:p14="http://schemas.microsoft.com/office/powerpoint/2010/main" val="11624258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7696200" cy="984885"/>
          </a:xfrm>
          <a:prstGeom prst="rect">
            <a:avLst/>
          </a:prstGeom>
        </p:spPr>
        <p:txBody>
          <a:bodyPr wrap="square">
            <a:spAutoFit/>
          </a:bodyPr>
          <a:lstStyle/>
          <a:p>
            <a:r>
              <a:rPr lang="en-US" sz="1600" b="1" dirty="0"/>
              <a:t>BONES OF THE FACE</a:t>
            </a:r>
          </a:p>
          <a:p>
            <a:r>
              <a:rPr lang="en-US" sz="1400" dirty="0"/>
              <a:t>The bones of the face (Ossa </a:t>
            </a:r>
            <a:r>
              <a:rPr lang="en-US" sz="1400" dirty="0" err="1"/>
              <a:t>faciei</a:t>
            </a:r>
            <a:r>
              <a:rPr lang="en-US" sz="1400" dirty="0"/>
              <a:t>) are the maxilla, </a:t>
            </a:r>
            <a:r>
              <a:rPr lang="en-US" sz="1400" dirty="0" err="1"/>
              <a:t>premaxilla</a:t>
            </a:r>
            <a:r>
              <a:rPr lang="en-US" sz="1400" dirty="0"/>
              <a:t>, palatine, </a:t>
            </a:r>
            <a:r>
              <a:rPr lang="en-US" sz="1400" dirty="0" err="1"/>
              <a:t>pterygoid</a:t>
            </a:r>
            <a:r>
              <a:rPr lang="en-US" sz="1400" dirty="0"/>
              <a:t>, nasal, lacrimal, malar, dorsal turbinate, ventral turbinate, </a:t>
            </a:r>
            <a:r>
              <a:rPr lang="en-US" sz="1400" dirty="0" err="1"/>
              <a:t>vomer</a:t>
            </a:r>
            <a:r>
              <a:rPr lang="en-US" sz="1400" dirty="0"/>
              <a:t>, mandible, and hyoid. The last three are single, the others paired.</a:t>
            </a:r>
          </a:p>
        </p:txBody>
      </p:sp>
      <p:sp>
        <p:nvSpPr>
          <p:cNvPr id="5" name="Rectangle 4"/>
          <p:cNvSpPr/>
          <p:nvPr/>
        </p:nvSpPr>
        <p:spPr>
          <a:xfrm>
            <a:off x="0" y="954107"/>
            <a:ext cx="9144000" cy="1015663"/>
          </a:xfrm>
          <a:prstGeom prst="rect">
            <a:avLst/>
          </a:prstGeom>
        </p:spPr>
        <p:txBody>
          <a:bodyPr wrap="square">
            <a:spAutoFit/>
          </a:bodyPr>
          <a:lstStyle/>
          <a:p>
            <a:pPr algn="just"/>
            <a:r>
              <a:rPr lang="en-US" u="sng" dirty="0">
                <a:ln w="0"/>
                <a:effectLst>
                  <a:outerShdw blurRad="38100" dist="19050" dir="2700000" algn="tl" rotWithShape="0">
                    <a:schemeClr val="dk1">
                      <a:alpha val="40000"/>
                    </a:schemeClr>
                  </a:outerShdw>
                </a:effectLst>
              </a:rPr>
              <a:t>The Maxillae</a:t>
            </a:r>
          </a:p>
          <a:p>
            <a:pPr algn="just"/>
            <a:r>
              <a:rPr lang="en-US" sz="1400" dirty="0" smtClean="0"/>
              <a:t>The maxillae are the principal bones of the upper jaw and carry the upper cheek teeth. They are situated on the lateral aspect of the face, and articulate </a:t>
            </a:r>
            <a:r>
              <a:rPr lang="en-US" sz="1400" dirty="0" err="1" smtClean="0"/>
              <a:t>Avith</a:t>
            </a:r>
            <a:r>
              <a:rPr lang="en-US" sz="1400" dirty="0" smtClean="0"/>
              <a:t> almost all of the facial bones and the frontal and temporal also</a:t>
            </a:r>
            <a:endParaRPr lang="en-US" sz="1400" dirty="0"/>
          </a:p>
        </p:txBody>
      </p:sp>
      <p:sp>
        <p:nvSpPr>
          <p:cNvPr id="6" name="Rectangle 5"/>
          <p:cNvSpPr/>
          <p:nvPr/>
        </p:nvSpPr>
        <p:spPr>
          <a:xfrm>
            <a:off x="0" y="1864670"/>
            <a:ext cx="9144000" cy="1015663"/>
          </a:xfrm>
          <a:prstGeom prst="rect">
            <a:avLst/>
          </a:prstGeom>
        </p:spPr>
        <p:txBody>
          <a:bodyPr wrap="square">
            <a:spAutoFit/>
          </a:bodyPr>
          <a:lstStyle/>
          <a:p>
            <a:r>
              <a:rPr lang="en-US" u="sng" dirty="0">
                <a:ln w="0"/>
                <a:effectLst>
                  <a:outerShdw blurRad="38100" dist="19050" dir="2700000" algn="tl" rotWithShape="0">
                    <a:schemeClr val="dk1">
                      <a:alpha val="40000"/>
                    </a:schemeClr>
                  </a:outerShdw>
                </a:effectLst>
              </a:rPr>
              <a:t>The </a:t>
            </a:r>
            <a:r>
              <a:rPr lang="en-US" u="sng" dirty="0" err="1">
                <a:ln w="0"/>
                <a:effectLst>
                  <a:outerShdw blurRad="38100" dist="19050" dir="2700000" algn="tl" rotWithShape="0">
                    <a:schemeClr val="dk1">
                      <a:alpha val="40000"/>
                    </a:schemeClr>
                  </a:outerShdw>
                </a:effectLst>
              </a:rPr>
              <a:t>Premaxilla</a:t>
            </a:r>
            <a:endParaRPr lang="en-US" u="sng" dirty="0">
              <a:ln w="0"/>
              <a:effectLst>
                <a:outerShdw blurRad="38100" dist="19050" dir="2700000" algn="tl" rotWithShape="0">
                  <a:schemeClr val="dk1">
                    <a:alpha val="40000"/>
                  </a:schemeClr>
                </a:outerShdw>
              </a:effectLst>
            </a:endParaRPr>
          </a:p>
          <a:p>
            <a:pPr algn="just"/>
            <a:r>
              <a:rPr lang="en-US" sz="1400" dirty="0"/>
              <a:t>The </a:t>
            </a:r>
            <a:r>
              <a:rPr lang="en-US" sz="1400" dirty="0" err="1"/>
              <a:t>premaxillae</a:t>
            </a:r>
            <a:r>
              <a:rPr lang="en-US" sz="1400" dirty="0"/>
              <a:t> (Ossa </a:t>
            </a:r>
            <a:r>
              <a:rPr lang="en-US" sz="1400" dirty="0" err="1"/>
              <a:t>incisiva</a:t>
            </a:r>
            <a:r>
              <a:rPr lang="en-US" sz="1400" dirty="0"/>
              <a:t>) form the anterior part of the upper jaw and carry the incisor teeth. Each consists of a body, a nasal process, and a palatine</a:t>
            </a:r>
          </a:p>
          <a:p>
            <a:pPr algn="just"/>
            <a:r>
              <a:rPr lang="en-US" sz="1400" dirty="0"/>
              <a:t>process. </a:t>
            </a:r>
          </a:p>
        </p:txBody>
      </p:sp>
      <p:sp>
        <p:nvSpPr>
          <p:cNvPr id="7" name="Rectangle 6"/>
          <p:cNvSpPr/>
          <p:nvPr/>
        </p:nvSpPr>
        <p:spPr>
          <a:xfrm>
            <a:off x="0" y="2799193"/>
            <a:ext cx="9144000" cy="861774"/>
          </a:xfrm>
          <a:prstGeom prst="rect">
            <a:avLst/>
          </a:prstGeom>
        </p:spPr>
        <p:txBody>
          <a:bodyPr wrap="square">
            <a:spAutoFit/>
          </a:bodyPr>
          <a:lstStyle/>
          <a:p>
            <a:pPr algn="just"/>
            <a:r>
              <a:rPr lang="en-US" u="sng" dirty="0">
                <a:ln w="0"/>
                <a:effectLst>
                  <a:outerShdw blurRad="38100" dist="19050" dir="2700000" algn="tl" rotWithShape="0">
                    <a:schemeClr val="dk1">
                      <a:alpha val="40000"/>
                    </a:schemeClr>
                  </a:outerShdw>
                </a:effectLst>
              </a:rPr>
              <a:t>The Palatine Bones</a:t>
            </a:r>
          </a:p>
          <a:p>
            <a:pPr algn="just"/>
            <a:r>
              <a:rPr lang="en-US" sz="1400" dirty="0"/>
              <a:t>The palatine bones (Ossa </a:t>
            </a:r>
            <a:r>
              <a:rPr lang="en-US" sz="1400" dirty="0" err="1"/>
              <a:t>palatina</a:t>
            </a:r>
            <a:r>
              <a:rPr lang="en-US" sz="1400" dirty="0"/>
              <a:t>) are situated on either side of the </a:t>
            </a:r>
            <a:r>
              <a:rPr lang="en-US" sz="1400" dirty="0" err="1"/>
              <a:t>choanse</a:t>
            </a:r>
            <a:r>
              <a:rPr lang="en-US" sz="1400" dirty="0"/>
              <a:t> or posterior nares, and form the posterior margin of the hard palate</a:t>
            </a:r>
            <a:r>
              <a:rPr lang="en-US" dirty="0"/>
              <a:t>. </a:t>
            </a:r>
          </a:p>
        </p:txBody>
      </p:sp>
      <p:sp>
        <p:nvSpPr>
          <p:cNvPr id="8" name="Rectangle 7"/>
          <p:cNvSpPr/>
          <p:nvPr/>
        </p:nvSpPr>
        <p:spPr>
          <a:xfrm>
            <a:off x="0" y="3573882"/>
            <a:ext cx="9144000" cy="1231106"/>
          </a:xfrm>
          <a:prstGeom prst="rect">
            <a:avLst/>
          </a:prstGeom>
        </p:spPr>
        <p:txBody>
          <a:bodyPr wrap="square">
            <a:spAutoFit/>
          </a:bodyPr>
          <a:lstStyle/>
          <a:p>
            <a:pPr algn="just"/>
            <a:r>
              <a:rPr lang="en-US" u="sng" dirty="0">
                <a:ln w="0"/>
                <a:effectLst>
                  <a:outerShdw blurRad="38100" dist="19050" dir="2700000" algn="tl" rotWithShape="0">
                    <a:schemeClr val="dk1">
                      <a:alpha val="40000"/>
                    </a:schemeClr>
                  </a:outerShdw>
                </a:effectLst>
              </a:rPr>
              <a:t>The </a:t>
            </a:r>
            <a:r>
              <a:rPr lang="en-US" u="sng" dirty="0" err="1">
                <a:ln w="0"/>
                <a:effectLst>
                  <a:outerShdw blurRad="38100" dist="19050" dir="2700000" algn="tl" rotWithShape="0">
                    <a:schemeClr val="dk1">
                      <a:alpha val="40000"/>
                    </a:schemeClr>
                  </a:outerShdw>
                </a:effectLst>
              </a:rPr>
              <a:t>Pterygoid</a:t>
            </a:r>
            <a:r>
              <a:rPr lang="en-US" u="sng" dirty="0">
                <a:ln w="0"/>
                <a:effectLst>
                  <a:outerShdw blurRad="38100" dist="19050" dir="2700000" algn="tl" rotWithShape="0">
                    <a:schemeClr val="dk1">
                      <a:alpha val="40000"/>
                    </a:schemeClr>
                  </a:outerShdw>
                </a:effectLst>
              </a:rPr>
              <a:t> Bones</a:t>
            </a:r>
          </a:p>
          <a:p>
            <a:pPr algn="just"/>
            <a:r>
              <a:rPr lang="en-US" sz="1400" dirty="0"/>
              <a:t>The </a:t>
            </a:r>
            <a:r>
              <a:rPr lang="en-US" sz="1400" dirty="0" err="1"/>
              <a:t>pterygoid</a:t>
            </a:r>
            <a:r>
              <a:rPr lang="en-US" sz="1400" dirty="0"/>
              <a:t> bones (Ossa </a:t>
            </a:r>
            <a:r>
              <a:rPr lang="en-US" sz="1400" dirty="0" err="1"/>
              <a:t>pterygoidea</a:t>
            </a:r>
            <a:r>
              <a:rPr lang="en-US" sz="1400" dirty="0"/>
              <a:t>) are narrow, thin, bent plates, situated on either side of the posterior nares. Each has two surfaces and two extremities. The medial surface is smooth, and forms part of the wall of the posterior nares. The lateral surface articulates with the palatine, </a:t>
            </a:r>
            <a:r>
              <a:rPr lang="en-US" sz="1400" dirty="0" err="1"/>
              <a:t>vomer</a:t>
            </a:r>
            <a:r>
              <a:rPr lang="en-US" sz="1400" dirty="0"/>
              <a:t>, and sphenoid, concurring with the last in the formation of the </a:t>
            </a:r>
            <a:r>
              <a:rPr lang="en-US" sz="1400" dirty="0" err="1"/>
              <a:t>pterygoid</a:t>
            </a:r>
            <a:r>
              <a:rPr lang="en-US" sz="1400" dirty="0"/>
              <a:t> canal</a:t>
            </a:r>
          </a:p>
        </p:txBody>
      </p:sp>
      <p:sp>
        <p:nvSpPr>
          <p:cNvPr id="9" name="Rectangle 8"/>
          <p:cNvSpPr/>
          <p:nvPr/>
        </p:nvSpPr>
        <p:spPr>
          <a:xfrm>
            <a:off x="0" y="4688453"/>
            <a:ext cx="9144000" cy="800219"/>
          </a:xfrm>
          <a:prstGeom prst="rect">
            <a:avLst/>
          </a:prstGeom>
        </p:spPr>
        <p:txBody>
          <a:bodyPr wrap="square">
            <a:spAutoFit/>
          </a:bodyPr>
          <a:lstStyle/>
          <a:p>
            <a:pPr algn="just"/>
            <a:r>
              <a:rPr lang="en-US" u="sng" dirty="0">
                <a:ln w="0"/>
                <a:effectLst>
                  <a:outerShdw blurRad="38100" dist="19050" dir="2700000" algn="tl" rotWithShape="0">
                    <a:schemeClr val="dk1">
                      <a:alpha val="40000"/>
                    </a:schemeClr>
                  </a:outerShdw>
                </a:effectLst>
              </a:rPr>
              <a:t>The Nasal Bones</a:t>
            </a:r>
          </a:p>
          <a:p>
            <a:pPr algn="just"/>
            <a:r>
              <a:rPr lang="en-US" sz="1400" dirty="0"/>
              <a:t>The nasal bones (Ossa </a:t>
            </a:r>
            <a:r>
              <a:rPr lang="en-US" sz="1400" dirty="0" err="1"/>
              <a:t>nasalia</a:t>
            </a:r>
            <a:r>
              <a:rPr lang="en-US" sz="1400" dirty="0"/>
              <a:t>) are situated in front of the frontal bones and form the greater part of the roof of the nasal cavity. They have an elongated triangular outline, wide behind, pointed in front</a:t>
            </a:r>
          </a:p>
        </p:txBody>
      </p:sp>
      <p:sp>
        <p:nvSpPr>
          <p:cNvPr id="10" name="Rectangle 9"/>
          <p:cNvSpPr/>
          <p:nvPr/>
        </p:nvSpPr>
        <p:spPr>
          <a:xfrm>
            <a:off x="0" y="5379108"/>
            <a:ext cx="9307286" cy="861774"/>
          </a:xfrm>
          <a:prstGeom prst="rect">
            <a:avLst/>
          </a:prstGeom>
        </p:spPr>
        <p:txBody>
          <a:bodyPr wrap="square">
            <a:spAutoFit/>
          </a:bodyPr>
          <a:lstStyle/>
          <a:p>
            <a:r>
              <a:rPr lang="en-US" u="sng" dirty="0">
                <a:ln w="0"/>
                <a:effectLst>
                  <a:outerShdw blurRad="38100" dist="19050" dir="2700000" algn="tl" rotWithShape="0">
                    <a:schemeClr val="dk1">
                      <a:alpha val="40000"/>
                    </a:schemeClr>
                  </a:outerShdw>
                </a:effectLst>
              </a:rPr>
              <a:t>The Lacrimal Bones</a:t>
            </a:r>
          </a:p>
          <a:p>
            <a:r>
              <a:rPr lang="en-US" sz="1400" dirty="0"/>
              <a:t>The lacrimal bones (Ossa </a:t>
            </a:r>
            <a:r>
              <a:rPr lang="en-US" sz="1400" dirty="0" err="1"/>
              <a:t>lacrimalia</a:t>
            </a:r>
            <a:r>
              <a:rPr lang="en-US" sz="1400" dirty="0"/>
              <a:t>) are situated at the anterior part of the orbit, and extend forward on the face to the posterior border of the maxilla</a:t>
            </a:r>
            <a:r>
              <a:rPr lang="en-US" dirty="0"/>
              <a:t>. </a:t>
            </a:r>
          </a:p>
        </p:txBody>
      </p:sp>
    </p:spTree>
    <p:extLst>
      <p:ext uri="{BB962C8B-B14F-4D97-AF65-F5344CB8AC3E}">
        <p14:creationId xmlns:p14="http://schemas.microsoft.com/office/powerpoint/2010/main" val="10540956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83795"/>
            <a:ext cx="7805057" cy="1077218"/>
          </a:xfrm>
          <a:prstGeom prst="rect">
            <a:avLst/>
          </a:prstGeom>
        </p:spPr>
        <p:txBody>
          <a:bodyPr wrap="square">
            <a:spAutoFit/>
          </a:bodyPr>
          <a:lstStyle/>
          <a:p>
            <a:r>
              <a:rPr lang="en-US" u="sng" dirty="0">
                <a:ln w="0"/>
                <a:effectLst>
                  <a:outerShdw blurRad="38100" dist="19050" dir="2700000" algn="tl" rotWithShape="0">
                    <a:schemeClr val="dk1">
                      <a:alpha val="40000"/>
                    </a:schemeClr>
                  </a:outerShdw>
                </a:effectLst>
              </a:rPr>
              <a:t>The Malar Bones</a:t>
            </a:r>
          </a:p>
          <a:p>
            <a:r>
              <a:rPr lang="en-US" sz="1400" dirty="0"/>
              <a:t>The malar or </a:t>
            </a:r>
            <a:r>
              <a:rPr lang="en-US" sz="1400" dirty="0" err="1"/>
              <a:t>zygomatic</a:t>
            </a:r>
            <a:r>
              <a:rPr lang="en-US" sz="1400" dirty="0"/>
              <a:t> bones (Ossa </a:t>
            </a:r>
            <a:r>
              <a:rPr lang="en-US" sz="1400" dirty="0" err="1"/>
              <a:t>zygomatica</a:t>
            </a:r>
            <a:r>
              <a:rPr lang="en-US" sz="1400" dirty="0"/>
              <a:t>) are placed between the lacrimal above and the maxilla below and in front. Each is irregularly triangular in outline and presents three surfaces, three borders, and a process</a:t>
            </a:r>
            <a:r>
              <a:rPr lang="en-US" dirty="0"/>
              <a:t>. </a:t>
            </a:r>
          </a:p>
        </p:txBody>
      </p:sp>
      <p:sp>
        <p:nvSpPr>
          <p:cNvPr id="3" name="Rectangle 2"/>
          <p:cNvSpPr/>
          <p:nvPr/>
        </p:nvSpPr>
        <p:spPr>
          <a:xfrm>
            <a:off x="-1" y="1063043"/>
            <a:ext cx="9144001" cy="1661993"/>
          </a:xfrm>
          <a:prstGeom prst="rect">
            <a:avLst/>
          </a:prstGeom>
        </p:spPr>
        <p:txBody>
          <a:bodyPr wrap="square">
            <a:spAutoFit/>
          </a:bodyPr>
          <a:lstStyle/>
          <a:p>
            <a:r>
              <a:rPr lang="en-US" u="sng" dirty="0">
                <a:ln w="0"/>
                <a:effectLst>
                  <a:outerShdw blurRad="38100" dist="19050" dir="2700000" algn="tl" rotWithShape="0">
                    <a:schemeClr val="dk1">
                      <a:alpha val="40000"/>
                    </a:schemeClr>
                  </a:outerShdw>
                </a:effectLst>
              </a:rPr>
              <a:t>The Turbinate Bones</a:t>
            </a:r>
          </a:p>
          <a:p>
            <a:pPr algn="just"/>
            <a:r>
              <a:rPr lang="en-US" sz="1400" dirty="0"/>
              <a:t>These (Ossa </a:t>
            </a:r>
            <a:r>
              <a:rPr lang="en-US" sz="1400" dirty="0" err="1"/>
              <a:t>turbinata</a:t>
            </a:r>
            <a:r>
              <a:rPr lang="en-US" sz="1400" dirty="0"/>
              <a:t>) are delicate, scroll-like bones, four in number, which are attached to the lateral walls of the nasal </a:t>
            </a:r>
            <a:r>
              <a:rPr lang="en-US" sz="1400" dirty="0" smtClean="0"/>
              <a:t>cavity.</a:t>
            </a:r>
          </a:p>
          <a:p>
            <a:pPr marL="285750" indent="-285750" algn="just">
              <a:buFont typeface="Wingdings" panose="05000000000000000000" pitchFamily="2" charset="2"/>
              <a:buChar char="§"/>
            </a:pPr>
            <a:r>
              <a:rPr lang="en-US" sz="1400" dirty="0" smtClean="0"/>
              <a:t>The </a:t>
            </a:r>
            <a:r>
              <a:rPr lang="en-US" sz="1400" b="1" dirty="0" smtClean="0"/>
              <a:t>dorsal turbinate bone </a:t>
            </a:r>
            <a:r>
              <a:rPr lang="en-US" sz="1400" dirty="0" smtClean="0"/>
              <a:t>(</a:t>
            </a:r>
            <a:r>
              <a:rPr lang="en-US" sz="1400" dirty="0" err="1" smtClean="0"/>
              <a:t>Os</a:t>
            </a:r>
            <a:r>
              <a:rPr lang="en-US" sz="1400" dirty="0" smtClean="0"/>
              <a:t> </a:t>
            </a:r>
            <a:r>
              <a:rPr lang="en-US" sz="1400" dirty="0" err="1" smtClean="0"/>
              <a:t>turbinatum</a:t>
            </a:r>
            <a:r>
              <a:rPr lang="en-US" sz="1400" dirty="0" smtClean="0"/>
              <a:t> </a:t>
            </a:r>
            <a:r>
              <a:rPr lang="en-US" sz="1400" dirty="0" err="1" smtClean="0"/>
              <a:t>dorsale</a:t>
            </a:r>
            <a:r>
              <a:rPr lang="en-US" sz="1400" dirty="0" smtClean="0"/>
              <a:t>)^ is somewhat cylindrical in form, but is flattened from side to side and tapers at each end.</a:t>
            </a:r>
          </a:p>
          <a:p>
            <a:pPr marL="285750" indent="-285750" algn="just">
              <a:buFont typeface="Wingdings" panose="05000000000000000000" pitchFamily="2" charset="2"/>
              <a:buChar char="§"/>
            </a:pPr>
            <a:r>
              <a:rPr lang="en-US" sz="1400" dirty="0" smtClean="0"/>
              <a:t>The </a:t>
            </a:r>
            <a:r>
              <a:rPr lang="en-US" sz="1400" b="1" dirty="0" smtClean="0"/>
              <a:t>ventral turbinate bone </a:t>
            </a:r>
            <a:r>
              <a:rPr lang="en-US" sz="1400" dirty="0" smtClean="0"/>
              <a:t>(</a:t>
            </a:r>
            <a:r>
              <a:rPr lang="en-US" sz="1400" dirty="0" err="1" smtClean="0"/>
              <a:t>Os</a:t>
            </a:r>
            <a:r>
              <a:rPr lang="en-US" sz="1400" dirty="0" smtClean="0"/>
              <a:t> </a:t>
            </a:r>
            <a:r>
              <a:rPr lang="en-US" sz="1400" dirty="0" err="1" smtClean="0"/>
              <a:t>turbinatum</a:t>
            </a:r>
            <a:r>
              <a:rPr lang="en-US" sz="1400" dirty="0" smtClean="0"/>
              <a:t> </a:t>
            </a:r>
            <a:r>
              <a:rPr lang="en-US" sz="1400" dirty="0" err="1" smtClean="0"/>
              <a:t>ventrale</a:t>
            </a:r>
            <a:r>
              <a:rPr lang="en-US" sz="1400" dirty="0" smtClean="0"/>
              <a:t>)^ is shorter and smaller than the upper one. It is attached to the ventral turbinate crest.</a:t>
            </a:r>
            <a:endParaRPr lang="en-US" sz="1400" dirty="0"/>
          </a:p>
        </p:txBody>
      </p:sp>
      <p:sp>
        <p:nvSpPr>
          <p:cNvPr id="4" name="Rectangle 3"/>
          <p:cNvSpPr/>
          <p:nvPr/>
        </p:nvSpPr>
        <p:spPr>
          <a:xfrm>
            <a:off x="0" y="2640096"/>
            <a:ext cx="9144000" cy="1231106"/>
          </a:xfrm>
          <a:prstGeom prst="rect">
            <a:avLst/>
          </a:prstGeom>
        </p:spPr>
        <p:txBody>
          <a:bodyPr wrap="square">
            <a:spAutoFit/>
          </a:bodyPr>
          <a:lstStyle/>
          <a:p>
            <a:pPr algn="just"/>
            <a:r>
              <a:rPr lang="en-US" u="sng" dirty="0">
                <a:ln w="0"/>
                <a:effectLst>
                  <a:outerShdw blurRad="38100" dist="19050" dir="2700000" algn="tl" rotWithShape="0">
                    <a:schemeClr val="dk1">
                      <a:alpha val="40000"/>
                    </a:schemeClr>
                  </a:outerShdw>
                </a:effectLst>
              </a:rPr>
              <a:t>The </a:t>
            </a:r>
            <a:r>
              <a:rPr lang="en-US" u="sng" dirty="0" err="1">
                <a:ln w="0"/>
                <a:effectLst>
                  <a:outerShdw blurRad="38100" dist="19050" dir="2700000" algn="tl" rotWithShape="0">
                    <a:schemeClr val="dk1">
                      <a:alpha val="40000"/>
                    </a:schemeClr>
                  </a:outerShdw>
                </a:effectLst>
              </a:rPr>
              <a:t>Vomer</a:t>
            </a:r>
            <a:endParaRPr lang="en-US" u="sng" dirty="0">
              <a:ln w="0"/>
              <a:effectLst>
                <a:outerShdw blurRad="38100" dist="19050" dir="2700000" algn="tl" rotWithShape="0">
                  <a:schemeClr val="dk1">
                    <a:alpha val="40000"/>
                  </a:schemeClr>
                </a:outerShdw>
              </a:effectLst>
            </a:endParaRPr>
          </a:p>
          <a:p>
            <a:pPr algn="just"/>
            <a:r>
              <a:rPr lang="en-US" sz="1400" dirty="0"/>
              <a:t>The </a:t>
            </a:r>
            <a:r>
              <a:rPr lang="en-US" sz="1400" dirty="0" err="1"/>
              <a:t>vomer</a:t>
            </a:r>
            <a:r>
              <a:rPr lang="en-US" sz="1400" dirty="0"/>
              <a:t> is a median bone, which assists in forming the ventral part of the septum </a:t>
            </a:r>
            <a:r>
              <a:rPr lang="en-US" sz="1400" dirty="0" err="1"/>
              <a:t>nasi</a:t>
            </a:r>
            <a:r>
              <a:rPr lang="en-US" sz="1400" dirty="0"/>
              <a:t>. It is composed of a thin lamina which is bent (except in its posterior part) so as to form a narrow groove (Sulcus </a:t>
            </a:r>
            <a:r>
              <a:rPr lang="en-US" sz="1400" dirty="0" err="1"/>
              <a:t>vomeris</a:t>
            </a:r>
            <a:r>
              <a:rPr lang="en-US" sz="1400" dirty="0"/>
              <a:t>) , in which the lower part of the perpendicular plate of the </a:t>
            </a:r>
            <a:r>
              <a:rPr lang="en-US" sz="1400" dirty="0" err="1"/>
              <a:t>ethmoid</a:t>
            </a:r>
            <a:r>
              <a:rPr lang="en-US" sz="1400" dirty="0"/>
              <a:t> bone and the septal cartilage are received. </a:t>
            </a:r>
          </a:p>
        </p:txBody>
      </p:sp>
      <p:sp>
        <p:nvSpPr>
          <p:cNvPr id="5" name="Rectangle 4"/>
          <p:cNvSpPr/>
          <p:nvPr/>
        </p:nvSpPr>
        <p:spPr>
          <a:xfrm>
            <a:off x="0" y="3805886"/>
            <a:ext cx="9144000" cy="1231106"/>
          </a:xfrm>
          <a:prstGeom prst="rect">
            <a:avLst/>
          </a:prstGeom>
        </p:spPr>
        <p:txBody>
          <a:bodyPr wrap="square">
            <a:spAutoFit/>
          </a:bodyPr>
          <a:lstStyle/>
          <a:p>
            <a:pPr algn="just"/>
            <a:r>
              <a:rPr lang="en-US" u="sng" dirty="0">
                <a:ln w="0"/>
                <a:effectLst>
                  <a:outerShdw blurRad="38100" dist="19050" dir="2700000" algn="tl" rotWithShape="0">
                    <a:schemeClr val="dk1">
                      <a:alpha val="40000"/>
                    </a:schemeClr>
                  </a:outerShdw>
                </a:effectLst>
              </a:rPr>
              <a:t>The Mandible</a:t>
            </a:r>
          </a:p>
          <a:p>
            <a:pPr algn="just"/>
            <a:r>
              <a:rPr lang="en-US" sz="1400" dirty="0"/>
              <a:t>The mandible (</a:t>
            </a:r>
            <a:r>
              <a:rPr lang="en-US" sz="1400" dirty="0" err="1"/>
              <a:t>Mandibula</a:t>
            </a:r>
            <a:r>
              <a:rPr lang="en-US" sz="1400" dirty="0"/>
              <a:t>),^ or lower jaw bone, is the largest bone of the face. The two halves of which it consists at birth unite during the second or third month, and it is usually described as a single bone. It carries the lower teeth, and articulates </a:t>
            </a:r>
            <a:r>
              <a:rPr lang="en-US" sz="1400" dirty="0" smtClean="0"/>
              <a:t>by </a:t>
            </a:r>
            <a:r>
              <a:rPr lang="en-US" sz="1400" dirty="0"/>
              <a:t>its condyles with the squamous temporal on either side. It consists of a body and two rami.</a:t>
            </a:r>
          </a:p>
        </p:txBody>
      </p:sp>
    </p:spTree>
    <p:extLst>
      <p:ext uri="{BB962C8B-B14F-4D97-AF65-F5344CB8AC3E}">
        <p14:creationId xmlns:p14="http://schemas.microsoft.com/office/powerpoint/2010/main" val="2536451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3484" y="1290320"/>
            <a:ext cx="1973938" cy="623248"/>
          </a:xfrm>
          <a:prstGeom prst="rect">
            <a:avLst/>
          </a:prstGeom>
          <a:noFill/>
        </p:spPr>
        <p:txBody>
          <a:bodyPr wrap="none" lIns="68580" tIns="34290" rIns="68580" bIns="34290">
            <a:spAutoFit/>
          </a:bodyPr>
          <a:lstStyle/>
          <a:p>
            <a:pPr algn="ctr"/>
            <a:r>
              <a:rPr lang="en-US" sz="3600" u="sng" dirty="0">
                <a:ln w="0"/>
                <a:effectLst>
                  <a:outerShdw blurRad="38100" dist="19050" dir="2700000" algn="tl" rotWithShape="0">
                    <a:schemeClr val="dk1">
                      <a:alpha val="40000"/>
                    </a:schemeClr>
                  </a:outerShdw>
                </a:effectLst>
              </a:rPr>
              <a:t>The Skull</a:t>
            </a:r>
          </a:p>
        </p:txBody>
      </p:sp>
      <p:sp>
        <p:nvSpPr>
          <p:cNvPr id="6" name="TextBox 5"/>
          <p:cNvSpPr txBox="1"/>
          <p:nvPr/>
        </p:nvSpPr>
        <p:spPr>
          <a:xfrm>
            <a:off x="616522" y="2026227"/>
            <a:ext cx="7871114" cy="3554819"/>
          </a:xfrm>
          <a:prstGeom prst="rect">
            <a:avLst/>
          </a:prstGeom>
          <a:noFill/>
        </p:spPr>
        <p:txBody>
          <a:bodyPr wrap="square" rtlCol="0">
            <a:spAutoFit/>
          </a:bodyPr>
          <a:lstStyle/>
          <a:p>
            <a:r>
              <a:rPr lang="en-US" sz="2100" b="1" u="sng" dirty="0"/>
              <a:t>WHAT IS THE SKULL ?</a:t>
            </a:r>
          </a:p>
          <a:p>
            <a:pPr algn="just"/>
            <a:r>
              <a:rPr lang="en-US" b="1" dirty="0"/>
              <a:t>The Skeleton of the head of a vertebrate forming a bony or Cartilaginous case that encloses and protects the brain and chief sense organs and supports the Jaws.</a:t>
            </a:r>
          </a:p>
          <a:p>
            <a:endParaRPr lang="en-US" sz="2100" b="1" u="sng" dirty="0"/>
          </a:p>
          <a:p>
            <a:r>
              <a:rPr lang="en-US" sz="2100" b="1" u="sng" dirty="0"/>
              <a:t>WHAT IS THE FUNCTION OF SKULL ?</a:t>
            </a:r>
          </a:p>
          <a:p>
            <a:pPr algn="just"/>
            <a:r>
              <a:rPr lang="en-US" b="1" dirty="0"/>
              <a:t>The skull has various functions including protection of brain and special sense organs (Smell, Taste, Slight, Equilibrium, and hearing). It provide opening for the air and food and the jaws including the teeth for the mastication, support of the facial muscles by providing origin and insertion sites, </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
            </a:r>
            <a:br>
              <a:rPr lang="en-US" b="1" dirty="0">
                <a:latin typeface="Arial Unicode MS" panose="020B0604020202020204" pitchFamily="34" charset="-128"/>
                <a:ea typeface="Arial Unicode MS" panose="020B0604020202020204" pitchFamily="34" charset="-128"/>
                <a:cs typeface="Arial Unicode MS" panose="020B0604020202020204" pitchFamily="34" charset="-128"/>
              </a:rPr>
            </a:br>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186126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191" t="14571" r="63809" b="27291"/>
          <a:stretch/>
        </p:blipFill>
        <p:spPr>
          <a:xfrm>
            <a:off x="5765800" y="1"/>
            <a:ext cx="3378200" cy="6858000"/>
          </a:xfrm>
          <a:prstGeom prst="rect">
            <a:avLst/>
          </a:prstGeom>
        </p:spPr>
      </p:pic>
      <p:sp>
        <p:nvSpPr>
          <p:cNvPr id="3" name="Rectangle 2"/>
          <p:cNvSpPr/>
          <p:nvPr/>
        </p:nvSpPr>
        <p:spPr>
          <a:xfrm>
            <a:off x="16278" y="3429001"/>
            <a:ext cx="5660621" cy="2554545"/>
          </a:xfrm>
          <a:prstGeom prst="rect">
            <a:avLst/>
          </a:prstGeom>
        </p:spPr>
        <p:txBody>
          <a:bodyPr wrap="square">
            <a:spAutoFit/>
          </a:bodyPr>
          <a:lstStyle/>
          <a:p>
            <a:pPr algn="just"/>
            <a:r>
              <a:rPr lang="en-US" sz="1600" dirty="0"/>
              <a:t>1, 1, </a:t>
            </a:r>
            <a:r>
              <a:rPr lang="en-US" sz="1600" dirty="0" err="1"/>
              <a:t>Choanse</a:t>
            </a:r>
            <a:r>
              <a:rPr lang="en-US" sz="1600" dirty="0"/>
              <a:t> or posterior nares; 2, </a:t>
            </a:r>
            <a:r>
              <a:rPr lang="en-US" sz="1600" dirty="0" err="1"/>
              <a:t>vomer</a:t>
            </a:r>
            <a:r>
              <a:rPr lang="en-US" sz="1600" dirty="0"/>
              <a:t>; 3, horizontal part of palatine bone; 4, anterior palatine foramen; 5, palatine groove; 6, transverse palatine suture; 7, median palatine suture;</a:t>
            </a:r>
          </a:p>
          <a:p>
            <a:pPr algn="just"/>
            <a:r>
              <a:rPr lang="en-US" sz="1600" dirty="0"/>
              <a:t>8, palatine process of maxilla; 9, palatine process of </a:t>
            </a:r>
            <a:r>
              <a:rPr lang="en-US" sz="1600" dirty="0" err="1"/>
              <a:t>premaxilla</a:t>
            </a:r>
            <a:r>
              <a:rPr lang="en-US" sz="1600" dirty="0"/>
              <a:t>; 10, foramen </a:t>
            </a:r>
            <a:r>
              <a:rPr lang="en-US" sz="1600" dirty="0" err="1"/>
              <a:t>incisivum</a:t>
            </a:r>
            <a:r>
              <a:rPr lang="en-US" sz="1600" dirty="0"/>
              <a:t>; 11, malar bone; 12, maxilla; 13, anterior end of facial crest; 14, </a:t>
            </a:r>
            <a:r>
              <a:rPr lang="en-US" sz="1600" dirty="0" err="1"/>
              <a:t>interalveolar</a:t>
            </a:r>
            <a:r>
              <a:rPr lang="en-US" sz="1600" dirty="0"/>
              <a:t> space; /. 1-3, incisor teeth; C, canine tooth; </a:t>
            </a:r>
            <a:r>
              <a:rPr lang="en-US" sz="1600" dirty="0" err="1"/>
              <a:t>P.l</a:t>
            </a:r>
            <a:r>
              <a:rPr lang="en-US" sz="1600" dirty="0"/>
              <a:t>, first premolar or "wolf" tooth. The</a:t>
            </a:r>
          </a:p>
          <a:p>
            <a:pPr algn="just"/>
            <a:r>
              <a:rPr lang="en-US" sz="1600" dirty="0"/>
              <a:t>opening lateral to 9 is the palatine fissure.</a:t>
            </a:r>
          </a:p>
        </p:txBody>
      </p:sp>
      <p:sp>
        <p:nvSpPr>
          <p:cNvPr id="4" name="Rectangle 3"/>
          <p:cNvSpPr/>
          <p:nvPr/>
        </p:nvSpPr>
        <p:spPr>
          <a:xfrm>
            <a:off x="16279" y="132834"/>
            <a:ext cx="5178021" cy="646331"/>
          </a:xfrm>
          <a:prstGeom prst="rect">
            <a:avLst/>
          </a:prstGeom>
        </p:spPr>
        <p:txBody>
          <a:bodyPr wrap="none">
            <a:spAutoFit/>
          </a:bodyPr>
          <a:lstStyle/>
          <a:p>
            <a:pPr algn="ctr"/>
            <a:r>
              <a:rPr lang="en-US" sz="3600" u="sng" dirty="0">
                <a:ln w="0"/>
                <a:effectLst>
                  <a:outerShdw blurRad="38100" dist="19050" dir="2700000" algn="tl" rotWithShape="0">
                    <a:schemeClr val="dk1">
                      <a:alpha val="40000"/>
                    </a:schemeClr>
                  </a:outerShdw>
                </a:effectLst>
              </a:rPr>
              <a:t>UPPER JAW </a:t>
            </a:r>
            <a:r>
              <a:rPr lang="en-US" sz="3600" u="sng" dirty="0" smtClean="0">
                <a:ln w="0"/>
                <a:effectLst>
                  <a:outerShdw blurRad="38100" dist="19050" dir="2700000" algn="tl" rotWithShape="0">
                    <a:schemeClr val="dk1">
                      <a:alpha val="40000"/>
                    </a:schemeClr>
                  </a:outerShdw>
                </a:effectLst>
              </a:rPr>
              <a:t>OF HORSE </a:t>
            </a:r>
            <a:endParaRPr lang="en-US" sz="3600" u="sng"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59583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17626"/>
            <a:ext cx="7794171" cy="1446550"/>
          </a:xfrm>
          <a:prstGeom prst="rect">
            <a:avLst/>
          </a:prstGeom>
        </p:spPr>
        <p:txBody>
          <a:bodyPr wrap="square">
            <a:spAutoFit/>
          </a:bodyPr>
          <a:lstStyle/>
          <a:p>
            <a:pPr algn="just"/>
            <a:r>
              <a:rPr lang="en-US" u="sng" dirty="0">
                <a:ln w="0"/>
                <a:effectLst>
                  <a:outerShdw blurRad="38100" dist="19050" dir="2700000" algn="tl" rotWithShape="0">
                    <a:schemeClr val="dk1">
                      <a:alpha val="40000"/>
                    </a:schemeClr>
                  </a:outerShdw>
                </a:effectLst>
              </a:rPr>
              <a:t>The Hyoid Bone</a:t>
            </a:r>
          </a:p>
          <a:p>
            <a:pPr algn="just"/>
            <a:r>
              <a:rPr lang="en-US" sz="1400" dirty="0"/>
              <a:t>The hyoid bone (</a:t>
            </a:r>
            <a:r>
              <a:rPr lang="en-US" sz="1400" dirty="0" err="1"/>
              <a:t>Os</a:t>
            </a:r>
            <a:r>
              <a:rPr lang="en-US" sz="1400" dirty="0"/>
              <a:t> </a:t>
            </a:r>
            <a:r>
              <a:rPr lang="en-US" sz="1400" dirty="0" err="1"/>
              <a:t>hyoideum</a:t>
            </a:r>
            <a:r>
              <a:rPr lang="en-US" sz="1400" dirty="0"/>
              <a:t>) is situated chiefly between the vertical parts of the rami of the mandible, but its upper part extends somewhat further back. It is attached to the petrous temporal bones by rods of cartilage, and supports the root of the tongue, the pharynx, and </a:t>
            </a:r>
            <a:r>
              <a:rPr lang="en-US" sz="1400" dirty="0" smtClean="0"/>
              <a:t>the larynx</a:t>
            </a:r>
            <a:r>
              <a:rPr lang="en-US" sz="1400" dirty="0"/>
              <a:t>. It consists of a body, a lingual process, and three pairs of </a:t>
            </a:r>
            <a:r>
              <a:rPr lang="en-US" sz="1400" dirty="0" err="1"/>
              <a:t>cornua</a:t>
            </a:r>
            <a:r>
              <a:rPr lang="en-US" sz="1400" dirty="0"/>
              <a:t>. </a:t>
            </a:r>
          </a:p>
        </p:txBody>
      </p:sp>
      <p:pic>
        <p:nvPicPr>
          <p:cNvPr id="3" name="Picture 2"/>
          <p:cNvPicPr>
            <a:picLocks noChangeAspect="1"/>
          </p:cNvPicPr>
          <p:nvPr/>
        </p:nvPicPr>
        <p:blipFill rotWithShape="1">
          <a:blip r:embed="rId2"/>
          <a:srcRect l="4625" t="28666" r="73437" b="35667"/>
          <a:stretch/>
        </p:blipFill>
        <p:spPr>
          <a:xfrm>
            <a:off x="146050" y="1663700"/>
            <a:ext cx="5695950" cy="3873500"/>
          </a:xfrm>
          <a:prstGeom prst="rect">
            <a:avLst/>
          </a:prstGeom>
        </p:spPr>
      </p:pic>
      <p:sp>
        <p:nvSpPr>
          <p:cNvPr id="4" name="Rectangle 3"/>
          <p:cNvSpPr/>
          <p:nvPr/>
        </p:nvSpPr>
        <p:spPr>
          <a:xfrm>
            <a:off x="146050" y="5636724"/>
            <a:ext cx="5695950" cy="1077218"/>
          </a:xfrm>
          <a:prstGeom prst="rect">
            <a:avLst/>
          </a:prstGeom>
        </p:spPr>
        <p:txBody>
          <a:bodyPr wrap="square">
            <a:spAutoFit/>
          </a:bodyPr>
          <a:lstStyle/>
          <a:p>
            <a:r>
              <a:rPr lang="en-US" sz="1600" dirty="0" smtClean="0"/>
              <a:t>a. </a:t>
            </a:r>
            <a:r>
              <a:rPr lang="en-US" sz="1600" dirty="0"/>
              <a:t>Body; </a:t>
            </a:r>
            <a:r>
              <a:rPr lang="en-US" sz="1600" dirty="0" smtClean="0"/>
              <a:t>b, </a:t>
            </a:r>
            <a:r>
              <a:rPr lang="en-US" sz="1600" dirty="0"/>
              <a:t>lingual process; c, thyroid </a:t>
            </a:r>
            <a:r>
              <a:rPr lang="en-US" sz="1600" dirty="0" err="1"/>
              <a:t>cornu</a:t>
            </a:r>
            <a:r>
              <a:rPr lang="en-US" sz="1600" dirty="0"/>
              <a:t>; c',</a:t>
            </a:r>
          </a:p>
          <a:p>
            <a:r>
              <a:rPr lang="en-US" sz="1600" dirty="0"/>
              <a:t>cartilage of c; d, small </a:t>
            </a:r>
            <a:r>
              <a:rPr lang="en-US" sz="1600" dirty="0" err="1"/>
              <a:t>cornu</a:t>
            </a:r>
            <a:r>
              <a:rPr lang="en-US" sz="1600" dirty="0"/>
              <a:t>; e, middle </a:t>
            </a:r>
            <a:r>
              <a:rPr lang="en-US" sz="1600" dirty="0" err="1"/>
              <a:t>cornu</a:t>
            </a:r>
            <a:r>
              <a:rPr lang="en-US" sz="1600" dirty="0"/>
              <a:t>; /.great </a:t>
            </a:r>
            <a:r>
              <a:rPr lang="en-US" sz="1600" dirty="0" err="1"/>
              <a:t>cornu</a:t>
            </a:r>
            <a:r>
              <a:rPr lang="en-US" sz="1600" dirty="0"/>
              <a:t>; /', muscular angle of great </a:t>
            </a:r>
            <a:r>
              <a:rPr lang="en-US" sz="1600" dirty="0" err="1"/>
              <a:t>cornu</a:t>
            </a:r>
            <a:r>
              <a:rPr lang="en-US" sz="1600" dirty="0"/>
              <a:t>; g, cartilage of great </a:t>
            </a:r>
            <a:r>
              <a:rPr lang="en-US" sz="1600" dirty="0" err="1"/>
              <a:t>cornu</a:t>
            </a:r>
            <a:r>
              <a:rPr lang="en-US" sz="1600" dirty="0"/>
              <a:t>.</a:t>
            </a:r>
          </a:p>
        </p:txBody>
      </p:sp>
    </p:spTree>
    <p:extLst>
      <p:ext uri="{BB962C8B-B14F-4D97-AF65-F5344CB8AC3E}">
        <p14:creationId xmlns:p14="http://schemas.microsoft.com/office/powerpoint/2010/main" val="892943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0" y="1401417"/>
            <a:ext cx="4231757" cy="3595481"/>
          </a:xfrm>
          <a:prstGeom prst="rect">
            <a:avLst/>
          </a:prstGeom>
        </p:spPr>
      </p:pic>
      <p:pic>
        <p:nvPicPr>
          <p:cNvPr id="3" name="Picture 2"/>
          <p:cNvPicPr>
            <a:picLocks noChangeAspect="1"/>
          </p:cNvPicPr>
          <p:nvPr/>
        </p:nvPicPr>
        <p:blipFill rotWithShape="1">
          <a:blip r:embed="rId3"/>
          <a:srcRect t="14106" b="14203"/>
          <a:stretch/>
        </p:blipFill>
        <p:spPr>
          <a:xfrm>
            <a:off x="171359" y="1401416"/>
            <a:ext cx="4285245" cy="3595481"/>
          </a:xfrm>
          <a:prstGeom prst="rect">
            <a:avLst/>
          </a:prstGeom>
        </p:spPr>
      </p:pic>
      <p:sp>
        <p:nvSpPr>
          <p:cNvPr id="4" name="Rectangle 3"/>
          <p:cNvSpPr/>
          <p:nvPr/>
        </p:nvSpPr>
        <p:spPr>
          <a:xfrm>
            <a:off x="5081381" y="323252"/>
            <a:ext cx="2437206" cy="530915"/>
          </a:xfrm>
          <a:prstGeom prst="rect">
            <a:avLst/>
          </a:prstGeom>
          <a:noFill/>
        </p:spPr>
        <p:txBody>
          <a:bodyPr wrap="none" lIns="68580" tIns="34290" rIns="68580" bIns="34290">
            <a:spAutoFit/>
          </a:bodyPr>
          <a:lstStyle/>
          <a:p>
            <a:pPr algn="ctr"/>
            <a:r>
              <a:rPr lang="en-US" sz="3000" u="sng" dirty="0">
                <a:ln w="0"/>
                <a:effectLst>
                  <a:outerShdw blurRad="38100" dist="19050" dir="2700000" algn="tl" rotWithShape="0">
                    <a:schemeClr val="dk1">
                      <a:alpha val="40000"/>
                    </a:schemeClr>
                  </a:outerShdw>
                </a:effectLst>
              </a:rPr>
              <a:t>Lateral View</a:t>
            </a:r>
          </a:p>
        </p:txBody>
      </p:sp>
      <p:sp>
        <p:nvSpPr>
          <p:cNvPr id="5" name="Rectangle 4"/>
          <p:cNvSpPr/>
          <p:nvPr/>
        </p:nvSpPr>
        <p:spPr>
          <a:xfrm>
            <a:off x="499081" y="323252"/>
            <a:ext cx="2501326" cy="530915"/>
          </a:xfrm>
          <a:prstGeom prst="rect">
            <a:avLst/>
          </a:prstGeom>
          <a:noFill/>
        </p:spPr>
        <p:txBody>
          <a:bodyPr wrap="none" lIns="68580" tIns="34290" rIns="68580" bIns="34290">
            <a:spAutoFit/>
          </a:bodyPr>
          <a:lstStyle/>
          <a:p>
            <a:pPr algn="ctr"/>
            <a:r>
              <a:rPr lang="en-US" sz="3000" u="sng" dirty="0">
                <a:ln w="0"/>
                <a:effectLst>
                  <a:outerShdw blurRad="38100" dist="19050" dir="2700000" algn="tl" rotWithShape="0">
                    <a:schemeClr val="dk1">
                      <a:alpha val="40000"/>
                    </a:schemeClr>
                  </a:outerShdw>
                </a:effectLst>
              </a:rPr>
              <a:t>Ventral View</a:t>
            </a:r>
          </a:p>
        </p:txBody>
      </p:sp>
    </p:spTree>
    <p:extLst>
      <p:ext uri="{BB962C8B-B14F-4D97-AF65-F5344CB8AC3E}">
        <p14:creationId xmlns:p14="http://schemas.microsoft.com/office/powerpoint/2010/main" val="34649940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3681" y="1712015"/>
            <a:ext cx="3699843" cy="3699843"/>
          </a:xfrm>
          <a:prstGeom prst="rect">
            <a:avLst/>
          </a:prstGeom>
        </p:spPr>
      </p:pic>
      <p:sp>
        <p:nvSpPr>
          <p:cNvPr id="5" name="Rectangle 4"/>
          <p:cNvSpPr/>
          <p:nvPr/>
        </p:nvSpPr>
        <p:spPr>
          <a:xfrm>
            <a:off x="623681" y="664267"/>
            <a:ext cx="2304157" cy="530915"/>
          </a:xfrm>
          <a:prstGeom prst="rect">
            <a:avLst/>
          </a:prstGeom>
          <a:noFill/>
        </p:spPr>
        <p:txBody>
          <a:bodyPr wrap="none" lIns="68580" tIns="34290" rIns="68580" bIns="34290">
            <a:spAutoFit/>
          </a:bodyPr>
          <a:lstStyle/>
          <a:p>
            <a:pPr algn="ctr"/>
            <a:r>
              <a:rPr lang="en-US" sz="3000" u="sng" dirty="0">
                <a:ln w="0"/>
                <a:effectLst>
                  <a:outerShdw blurRad="38100" dist="19050" dir="2700000" algn="tl" rotWithShape="0">
                    <a:schemeClr val="dk1">
                      <a:alpha val="40000"/>
                    </a:schemeClr>
                  </a:outerShdw>
                </a:effectLst>
              </a:rPr>
              <a:t>Dorsal View</a:t>
            </a:r>
          </a:p>
        </p:txBody>
      </p:sp>
      <p:pic>
        <p:nvPicPr>
          <p:cNvPr id="6" name="Picture 5"/>
          <p:cNvPicPr>
            <a:picLocks noChangeAspect="1"/>
          </p:cNvPicPr>
          <p:nvPr/>
        </p:nvPicPr>
        <p:blipFill>
          <a:blip r:embed="rId3"/>
          <a:stretch>
            <a:fillRect/>
          </a:stretch>
        </p:blipFill>
        <p:spPr>
          <a:xfrm>
            <a:off x="4969566" y="1712015"/>
            <a:ext cx="3667538" cy="3699843"/>
          </a:xfrm>
          <a:prstGeom prst="rect">
            <a:avLst/>
          </a:prstGeom>
        </p:spPr>
      </p:pic>
      <p:sp>
        <p:nvSpPr>
          <p:cNvPr id="8" name="Rectangle 7"/>
          <p:cNvSpPr/>
          <p:nvPr/>
        </p:nvSpPr>
        <p:spPr>
          <a:xfrm>
            <a:off x="4848390" y="700500"/>
            <a:ext cx="2573461" cy="530915"/>
          </a:xfrm>
          <a:prstGeom prst="rect">
            <a:avLst/>
          </a:prstGeom>
          <a:noFill/>
        </p:spPr>
        <p:txBody>
          <a:bodyPr wrap="none" lIns="68580" tIns="34290" rIns="68580" bIns="34290">
            <a:spAutoFit/>
          </a:bodyPr>
          <a:lstStyle/>
          <a:p>
            <a:pPr algn="ctr"/>
            <a:r>
              <a:rPr lang="en-US" sz="3000" u="sng" dirty="0">
                <a:ln w="0"/>
                <a:effectLst>
                  <a:outerShdw blurRad="38100" dist="19050" dir="2700000" algn="tl" rotWithShape="0">
                    <a:schemeClr val="dk1">
                      <a:alpha val="40000"/>
                    </a:schemeClr>
                  </a:outerShdw>
                </a:effectLst>
              </a:rPr>
              <a:t>Caudal View</a:t>
            </a:r>
          </a:p>
        </p:txBody>
      </p:sp>
    </p:spTree>
    <p:extLst>
      <p:ext uri="{BB962C8B-B14F-4D97-AF65-F5344CB8AC3E}">
        <p14:creationId xmlns:p14="http://schemas.microsoft.com/office/powerpoint/2010/main" val="22660088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625" t="18666" r="50125" b="10444"/>
          <a:stretch/>
        </p:blipFill>
        <p:spPr>
          <a:xfrm>
            <a:off x="0" y="0"/>
            <a:ext cx="9144000" cy="68580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226034" y="222576"/>
            <a:ext cx="1642117" cy="530915"/>
          </a:xfrm>
          <a:prstGeom prst="rect">
            <a:avLst/>
          </a:prstGeom>
          <a:noFill/>
        </p:spPr>
        <p:txBody>
          <a:bodyPr wrap="none" lIns="68580" tIns="34290" rIns="68580" bIns="34290">
            <a:spAutoFit/>
          </a:bodyPr>
          <a:lstStyle/>
          <a:p>
            <a:pPr algn="ctr"/>
            <a:r>
              <a:rPr lang="en-US" sz="3000" u="sng" dirty="0">
                <a:ln w="0"/>
                <a:solidFill>
                  <a:schemeClr val="bg1"/>
                </a:solidFill>
                <a:effectLst>
                  <a:outerShdw blurRad="38100" dist="19050" dir="2700000" algn="tl" rotWithShape="0">
                    <a:schemeClr val="dk1">
                      <a:alpha val="40000"/>
                    </a:schemeClr>
                  </a:outerShdw>
                </a:effectLst>
              </a:rPr>
              <a:t>Ox Skull </a:t>
            </a:r>
          </a:p>
        </p:txBody>
      </p:sp>
    </p:spTree>
    <p:extLst>
      <p:ext uri="{BB962C8B-B14F-4D97-AF65-F5344CB8AC3E}">
        <p14:creationId xmlns:p14="http://schemas.microsoft.com/office/powerpoint/2010/main" val="3983175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Rectangle 2"/>
          <p:cNvSpPr/>
          <p:nvPr/>
        </p:nvSpPr>
        <p:spPr>
          <a:xfrm>
            <a:off x="0" y="954563"/>
            <a:ext cx="3143250" cy="1546577"/>
          </a:xfrm>
          <a:prstGeom prst="rect">
            <a:avLst/>
          </a:prstGeom>
        </p:spPr>
        <p:txBody>
          <a:bodyPr wrap="square">
            <a:spAutoFit/>
          </a:bodyPr>
          <a:lstStyle/>
          <a:p>
            <a:r>
              <a:rPr lang="en-US" sz="1350" b="1" dirty="0"/>
              <a:t>OCCIPITAL BONE</a:t>
            </a:r>
          </a:p>
          <a:p>
            <a:pPr algn="just"/>
            <a:r>
              <a:rPr lang="en-US" sz="1350" b="1" dirty="0"/>
              <a:t>The occipital bone forms the lower part only of the posterior surface of the skull, and is separated from the highest part (the frontal eminence) by the parietal and </a:t>
            </a:r>
            <a:r>
              <a:rPr lang="en-US" sz="1350" b="1" dirty="0" err="1"/>
              <a:t>interparietal</a:t>
            </a:r>
            <a:r>
              <a:rPr lang="en-US" sz="1350" b="1" dirty="0"/>
              <a:t> bones.</a:t>
            </a:r>
          </a:p>
        </p:txBody>
      </p:sp>
      <p:pic>
        <p:nvPicPr>
          <p:cNvPr id="6" name="Picture 5"/>
          <p:cNvPicPr>
            <a:picLocks noChangeAspect="1"/>
          </p:cNvPicPr>
          <p:nvPr/>
        </p:nvPicPr>
        <p:blipFill rotWithShape="1">
          <a:blip r:embed="rId2"/>
          <a:srcRect l="42250" t="9000" r="4500" b="17000"/>
          <a:stretch/>
        </p:blipFill>
        <p:spPr>
          <a:xfrm>
            <a:off x="3172474" y="954563"/>
            <a:ext cx="5844238" cy="5042200"/>
          </a:xfrm>
          <a:prstGeom prst="rect">
            <a:avLst/>
          </a:prstGeom>
        </p:spPr>
      </p:pic>
    </p:spTree>
    <p:extLst>
      <p:ext uri="{BB962C8B-B14F-4D97-AF65-F5344CB8AC3E}">
        <p14:creationId xmlns:p14="http://schemas.microsoft.com/office/powerpoint/2010/main" val="233206578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250" y="570727"/>
            <a:ext cx="6696740" cy="369332"/>
          </a:xfrm>
          <a:prstGeom prst="rect">
            <a:avLst/>
          </a:prstGeom>
        </p:spPr>
        <p:txBody>
          <a:bodyPr wrap="square">
            <a:spAutoFit/>
          </a:bodyPr>
          <a:lstStyle/>
          <a:p>
            <a:r>
              <a:rPr lang="en-US" sz="1600" dirty="0"/>
              <a:t>The </a:t>
            </a:r>
            <a:r>
              <a:rPr lang="en-US" sz="1600" b="1" dirty="0" err="1"/>
              <a:t>ethmoid</a:t>
            </a:r>
            <a:r>
              <a:rPr lang="en-US" sz="1600" b="1" dirty="0"/>
              <a:t> bone </a:t>
            </a:r>
            <a:r>
              <a:rPr lang="en-US" sz="1600" dirty="0"/>
              <a:t>has an extensive perpendicular plate</a:t>
            </a:r>
            <a:r>
              <a:rPr lang="en-US" dirty="0"/>
              <a:t>. </a:t>
            </a:r>
          </a:p>
        </p:txBody>
      </p:sp>
      <p:sp>
        <p:nvSpPr>
          <p:cNvPr id="3" name="Rectangle 2"/>
          <p:cNvSpPr/>
          <p:nvPr/>
        </p:nvSpPr>
        <p:spPr>
          <a:xfrm>
            <a:off x="84396" y="1472607"/>
            <a:ext cx="7791450" cy="830997"/>
          </a:xfrm>
          <a:prstGeom prst="rect">
            <a:avLst/>
          </a:prstGeom>
        </p:spPr>
        <p:txBody>
          <a:bodyPr wrap="square">
            <a:spAutoFit/>
          </a:bodyPr>
          <a:lstStyle/>
          <a:p>
            <a:pPr algn="just"/>
            <a:r>
              <a:rPr lang="en-US" sz="1600" dirty="0"/>
              <a:t>The </a:t>
            </a:r>
            <a:r>
              <a:rPr lang="en-US" sz="1600" b="1" dirty="0" err="1"/>
              <a:t>interparietals</a:t>
            </a:r>
            <a:r>
              <a:rPr lang="en-US" sz="1600" dirty="0"/>
              <a:t> are primitively paired, but unite before birth. As already mentioned, fusion occurs before or shortly after birth with the parietals and </a:t>
            </a:r>
            <a:r>
              <a:rPr lang="en-US" sz="1600" dirty="0" err="1"/>
              <a:t>supraoccipital</a:t>
            </a:r>
            <a:r>
              <a:rPr lang="en-US" sz="1600" dirty="0"/>
              <a:t>. The bone has no intracranial projection. </a:t>
            </a:r>
          </a:p>
        </p:txBody>
      </p:sp>
      <p:sp>
        <p:nvSpPr>
          <p:cNvPr id="4" name="Rectangle 3"/>
          <p:cNvSpPr/>
          <p:nvPr/>
        </p:nvSpPr>
        <p:spPr>
          <a:xfrm>
            <a:off x="93921" y="2805372"/>
            <a:ext cx="7772400" cy="1323439"/>
          </a:xfrm>
          <a:prstGeom prst="rect">
            <a:avLst/>
          </a:prstGeom>
        </p:spPr>
        <p:txBody>
          <a:bodyPr wrap="square">
            <a:spAutoFit/>
          </a:bodyPr>
          <a:lstStyle/>
          <a:p>
            <a:pPr algn="just"/>
            <a:r>
              <a:rPr lang="en-US" sz="1600" dirty="0"/>
              <a:t>The </a:t>
            </a:r>
            <a:r>
              <a:rPr lang="en-US" sz="1600" b="1" dirty="0"/>
              <a:t>parietal bones </a:t>
            </a:r>
            <a:r>
              <a:rPr lang="en-US" sz="1600" dirty="0"/>
              <a:t>do not enter into the formation of the roof of the cranium. They constitute the upper part of the posterior wall, bend sharply forward along the lateral wall, and enter into the formation of the temporal fossa. They constitute the upper part of the posterior wall, bend sharply forward along the lateral wall, and enter into the formation of the temporal fossa. </a:t>
            </a:r>
          </a:p>
        </p:txBody>
      </p:sp>
      <p:sp>
        <p:nvSpPr>
          <p:cNvPr id="5" name="Rectangle 4"/>
          <p:cNvSpPr/>
          <p:nvPr/>
        </p:nvSpPr>
        <p:spPr>
          <a:xfrm>
            <a:off x="93921" y="104398"/>
            <a:ext cx="1957587" cy="400110"/>
          </a:xfrm>
          <a:prstGeom prst="rect">
            <a:avLst/>
          </a:prstGeom>
        </p:spPr>
        <p:txBody>
          <a:bodyPr wrap="none">
            <a:spAutoFit/>
          </a:bodyPr>
          <a:lstStyle/>
          <a:p>
            <a:r>
              <a:rPr lang="en-US" sz="2000" b="1" dirty="0" err="1" smtClean="0"/>
              <a:t>Ethmoid</a:t>
            </a:r>
            <a:r>
              <a:rPr lang="en-US" sz="2000" b="1" dirty="0" smtClean="0"/>
              <a:t> Bone </a:t>
            </a:r>
            <a:endParaRPr lang="en-US" sz="2000" dirty="0"/>
          </a:p>
        </p:txBody>
      </p:sp>
      <p:sp>
        <p:nvSpPr>
          <p:cNvPr id="6" name="Rectangle 5"/>
          <p:cNvSpPr/>
          <p:nvPr/>
        </p:nvSpPr>
        <p:spPr>
          <a:xfrm>
            <a:off x="93921" y="1006278"/>
            <a:ext cx="1798890" cy="400110"/>
          </a:xfrm>
          <a:prstGeom prst="rect">
            <a:avLst/>
          </a:prstGeom>
        </p:spPr>
        <p:txBody>
          <a:bodyPr wrap="none">
            <a:spAutoFit/>
          </a:bodyPr>
          <a:lstStyle/>
          <a:p>
            <a:r>
              <a:rPr lang="en-US" sz="2000" b="1" dirty="0" err="1" smtClean="0"/>
              <a:t>Interparietals</a:t>
            </a:r>
            <a:endParaRPr lang="en-US" sz="2000" dirty="0"/>
          </a:p>
        </p:txBody>
      </p:sp>
      <p:sp>
        <p:nvSpPr>
          <p:cNvPr id="7" name="Rectangle 6"/>
          <p:cNvSpPr/>
          <p:nvPr/>
        </p:nvSpPr>
        <p:spPr>
          <a:xfrm>
            <a:off x="93921" y="2369823"/>
            <a:ext cx="1858201" cy="369332"/>
          </a:xfrm>
          <a:prstGeom prst="rect">
            <a:avLst/>
          </a:prstGeom>
        </p:spPr>
        <p:txBody>
          <a:bodyPr wrap="none">
            <a:spAutoFit/>
          </a:bodyPr>
          <a:lstStyle/>
          <a:p>
            <a:r>
              <a:rPr lang="en-US" b="1" dirty="0" smtClean="0"/>
              <a:t>Parietal Bones </a:t>
            </a:r>
            <a:endParaRPr lang="en-US" dirty="0"/>
          </a:p>
        </p:txBody>
      </p:sp>
    </p:spTree>
    <p:extLst>
      <p:ext uri="{BB962C8B-B14F-4D97-AF65-F5344CB8AC3E}">
        <p14:creationId xmlns:p14="http://schemas.microsoft.com/office/powerpoint/2010/main" val="1271278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758" r="42607" b="33333"/>
          <a:stretch/>
        </p:blipFill>
        <p:spPr>
          <a:xfrm>
            <a:off x="323974" y="152399"/>
            <a:ext cx="8591426" cy="4746171"/>
          </a:xfrm>
          <a:prstGeom prst="rect">
            <a:avLst/>
          </a:prstGeom>
        </p:spPr>
      </p:pic>
      <p:sp>
        <p:nvSpPr>
          <p:cNvPr id="3" name="Rectangle 2"/>
          <p:cNvSpPr/>
          <p:nvPr/>
        </p:nvSpPr>
        <p:spPr>
          <a:xfrm>
            <a:off x="323974" y="4919008"/>
            <a:ext cx="8591426" cy="1938992"/>
          </a:xfrm>
          <a:prstGeom prst="rect">
            <a:avLst/>
          </a:prstGeom>
        </p:spPr>
        <p:txBody>
          <a:bodyPr wrap="square">
            <a:spAutoFit/>
          </a:bodyPr>
          <a:lstStyle/>
          <a:p>
            <a:pPr algn="just"/>
            <a:r>
              <a:rPr lang="en-US" sz="1200" dirty="0"/>
              <a:t>The horn core, supraorbital process, and greater part of </a:t>
            </a:r>
            <a:r>
              <a:rPr lang="en-US" sz="1200" dirty="0" err="1"/>
              <a:t>zygomatic</a:t>
            </a:r>
            <a:r>
              <a:rPr lang="en-US" sz="1200" dirty="0"/>
              <a:t> arch have been sawn off: A, Frontal bone; A', A", temporal and orbital parts of same; B, parietal bone; C, squamous temporal bone; D, D', orbital and facial parts of lacrimal bone; E, malar bone; F, maxilla; G, perpendicular part of palatine bone; 1, occipital condyle; 2, </a:t>
            </a:r>
            <a:r>
              <a:rPr lang="en-US" sz="1200" dirty="0" err="1"/>
              <a:t>paramastoid</a:t>
            </a:r>
            <a:r>
              <a:rPr lang="en-US" sz="1200" dirty="0"/>
              <a:t> process; 3, temporal crest; 4, temporal condyle; 5, </a:t>
            </a:r>
            <a:r>
              <a:rPr lang="en-US" sz="1200" dirty="0" err="1"/>
              <a:t>postglenoid</a:t>
            </a:r>
            <a:r>
              <a:rPr lang="en-US" sz="1200" dirty="0"/>
              <a:t> process; 6, external opening of temporal canal; 7, meatus </a:t>
            </a:r>
            <a:r>
              <a:rPr lang="en-US" sz="1200" dirty="0" err="1"/>
              <a:t>acusticus</a:t>
            </a:r>
            <a:r>
              <a:rPr lang="en-US" sz="1200" dirty="0"/>
              <a:t> </a:t>
            </a:r>
            <a:r>
              <a:rPr lang="en-US" sz="1200" dirty="0" err="1"/>
              <a:t>externus</a:t>
            </a:r>
            <a:r>
              <a:rPr lang="en-US" sz="1200" dirty="0"/>
              <a:t>; S, bulla </a:t>
            </a:r>
            <a:r>
              <a:rPr lang="en-US" sz="1200" dirty="0" err="1"/>
              <a:t>ossea</a:t>
            </a:r>
            <a:r>
              <a:rPr lang="en-US" sz="1200" dirty="0"/>
              <a:t>; 9, </a:t>
            </a:r>
            <a:r>
              <a:rPr lang="en-US" sz="1200" dirty="0" err="1"/>
              <a:t>stylo</a:t>
            </a:r>
            <a:r>
              <a:rPr lang="en-US" sz="1200" dirty="0"/>
              <a:t>-mastoid foramen; 10, muscular process of temporal bone; 11, tip of basilar tubercle; 12, foramen </a:t>
            </a:r>
            <a:r>
              <a:rPr lang="en-US" sz="1200" dirty="0" err="1"/>
              <a:t>ovale</a:t>
            </a:r>
            <a:r>
              <a:rPr lang="en-US" sz="1200" dirty="0"/>
              <a:t>; 13, foramen </a:t>
            </a:r>
            <a:r>
              <a:rPr lang="en-US" sz="1200" dirty="0" err="1"/>
              <a:t>orbito-rotundum</a:t>
            </a:r>
            <a:r>
              <a:rPr lang="en-US" sz="1200" dirty="0"/>
              <a:t>; 14, optic foramen; lo, </a:t>
            </a:r>
            <a:r>
              <a:rPr lang="en-US" sz="1200" dirty="0" err="1"/>
              <a:t>ethmoidal</a:t>
            </a:r>
            <a:r>
              <a:rPr lang="en-US" sz="1200" dirty="0"/>
              <a:t> foramen; 16, orbital opening of supraorbital canal; 17, </a:t>
            </a:r>
            <a:r>
              <a:rPr lang="en-US" sz="1200" dirty="0" err="1"/>
              <a:t>pterygoid</a:t>
            </a:r>
            <a:r>
              <a:rPr lang="en-US" sz="1200" dirty="0"/>
              <a:t> crest; 18, ridge of orbital wing of sphenoid; 19, </a:t>
            </a:r>
            <a:r>
              <a:rPr lang="en-US" sz="1200" dirty="0" err="1"/>
              <a:t>pterygoid</a:t>
            </a:r>
            <a:r>
              <a:rPr lang="en-US" sz="1200" dirty="0"/>
              <a:t> process of sphenoid; 20, </a:t>
            </a:r>
            <a:r>
              <a:rPr lang="en-US" sz="1200" dirty="0" err="1"/>
              <a:t>hamulus</a:t>
            </a:r>
            <a:r>
              <a:rPr lang="en-US" sz="1200" dirty="0"/>
              <a:t> of </a:t>
            </a:r>
            <a:r>
              <a:rPr lang="en-US" sz="1200" dirty="0" err="1"/>
              <a:t>pterygoid</a:t>
            </a:r>
            <a:r>
              <a:rPr lang="en-US" sz="1200" dirty="0"/>
              <a:t> bone; 21, lacrimal bulla; 22, fossa </a:t>
            </a:r>
            <a:r>
              <a:rPr lang="en-US" sz="1200" dirty="0" err="1"/>
              <a:t>sacci</a:t>
            </a:r>
            <a:r>
              <a:rPr lang="en-US" sz="1200" dirty="0"/>
              <a:t> </a:t>
            </a:r>
            <a:r>
              <a:rPr lang="en-US" sz="1200" dirty="0" err="1"/>
              <a:t>lacrimalis</a:t>
            </a:r>
            <a:r>
              <a:rPr lang="en-US" sz="1200" dirty="0"/>
              <a:t>; 23, root of supraorbital</a:t>
            </a:r>
          </a:p>
          <a:p>
            <a:pPr algn="just"/>
            <a:r>
              <a:rPr lang="en-US" sz="1200" dirty="0"/>
              <a:t>process; 24, </a:t>
            </a:r>
            <a:r>
              <a:rPr lang="en-US" sz="1200" dirty="0" err="1"/>
              <a:t>processus</a:t>
            </a:r>
            <a:r>
              <a:rPr lang="en-US" sz="1200" dirty="0"/>
              <a:t> </a:t>
            </a:r>
            <a:r>
              <a:rPr lang="en-US" sz="1200" dirty="0" err="1"/>
              <a:t>cornus</a:t>
            </a:r>
            <a:r>
              <a:rPr lang="en-US" sz="1200" dirty="0"/>
              <a:t> (section) ; 25, frontal eminence.</a:t>
            </a:r>
          </a:p>
        </p:txBody>
      </p:sp>
    </p:spTree>
    <p:extLst>
      <p:ext uri="{BB962C8B-B14F-4D97-AF65-F5344CB8AC3E}">
        <p14:creationId xmlns:p14="http://schemas.microsoft.com/office/powerpoint/2010/main" val="39625237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500" r="52750" b="2445"/>
          <a:stretch/>
        </p:blipFill>
        <p:spPr>
          <a:xfrm>
            <a:off x="0" y="0"/>
            <a:ext cx="3157538" cy="6176513"/>
          </a:xfrm>
          <a:prstGeom prst="rect">
            <a:avLst/>
          </a:prstGeom>
        </p:spPr>
      </p:pic>
      <p:pic>
        <p:nvPicPr>
          <p:cNvPr id="3" name="Picture 2"/>
          <p:cNvPicPr>
            <a:picLocks noChangeAspect="1"/>
          </p:cNvPicPr>
          <p:nvPr/>
        </p:nvPicPr>
        <p:blipFill rotWithShape="1">
          <a:blip r:embed="rId3"/>
          <a:srcRect l="54750" t="6667" r="12001" b="12667"/>
          <a:stretch/>
        </p:blipFill>
        <p:spPr>
          <a:xfrm>
            <a:off x="5614987" y="-1"/>
            <a:ext cx="3529013" cy="6176513"/>
          </a:xfrm>
          <a:prstGeom prst="rect">
            <a:avLst/>
          </a:prstGeom>
        </p:spPr>
      </p:pic>
      <p:sp>
        <p:nvSpPr>
          <p:cNvPr id="4" name="Rectangle 3"/>
          <p:cNvSpPr/>
          <p:nvPr/>
        </p:nvSpPr>
        <p:spPr>
          <a:xfrm>
            <a:off x="3141041" y="1889703"/>
            <a:ext cx="2458779" cy="4401205"/>
          </a:xfrm>
          <a:prstGeom prst="rect">
            <a:avLst/>
          </a:prstGeom>
        </p:spPr>
        <p:txBody>
          <a:bodyPr wrap="square">
            <a:spAutoFit/>
          </a:bodyPr>
          <a:lstStyle/>
          <a:p>
            <a:pPr algn="just"/>
            <a:r>
              <a:rPr lang="en-US" sz="1000" dirty="0"/>
              <a:t>1, Foramen magnum; 2, occipital condyle; 3, </a:t>
            </a:r>
            <a:r>
              <a:rPr lang="en-US" sz="1000" dirty="0" err="1"/>
              <a:t>paramastoid</a:t>
            </a:r>
            <a:r>
              <a:rPr lang="en-US" sz="1000" dirty="0"/>
              <a:t> process; 4, </a:t>
            </a:r>
            <a:r>
              <a:rPr lang="en-US" sz="1000" dirty="0" err="1"/>
              <a:t>condyloid</a:t>
            </a:r>
            <a:r>
              <a:rPr lang="en-US" sz="1000" dirty="0"/>
              <a:t> foramen; 5, foramen </a:t>
            </a:r>
            <a:r>
              <a:rPr lang="en-US" sz="1000" dirty="0" err="1"/>
              <a:t>lacerum</a:t>
            </a:r>
            <a:r>
              <a:rPr lang="en-US" sz="1000" dirty="0"/>
              <a:t>; 6, basilar part of occipital bone; 7, 7', basilar tubercles; 8, bulla </a:t>
            </a:r>
            <a:r>
              <a:rPr lang="en-US" sz="1000" dirty="0" err="1"/>
              <a:t>ossea</a:t>
            </a:r>
            <a:r>
              <a:rPr lang="en-US" sz="1000" dirty="0"/>
              <a:t>; 9, foramen </a:t>
            </a:r>
            <a:r>
              <a:rPr lang="en-US" sz="1000" dirty="0" err="1"/>
              <a:t>ovale</a:t>
            </a:r>
            <a:r>
              <a:rPr lang="en-US" sz="1000" dirty="0"/>
              <a:t> (concealed by muscular process) ; 10, meatus </a:t>
            </a:r>
            <a:r>
              <a:rPr lang="en-US" sz="1000" dirty="0" err="1"/>
              <a:t>acusticus</a:t>
            </a:r>
            <a:r>
              <a:rPr lang="en-US" sz="1000" dirty="0"/>
              <a:t> </a:t>
            </a:r>
            <a:r>
              <a:rPr lang="en-US" sz="1000" dirty="0" err="1"/>
              <a:t>externus</a:t>
            </a:r>
            <a:r>
              <a:rPr lang="en-US" sz="1000" dirty="0"/>
              <a:t>; 11, </a:t>
            </a:r>
            <a:r>
              <a:rPr lang="en-US" sz="1000" dirty="0" err="1"/>
              <a:t>zygomatic</a:t>
            </a:r>
            <a:r>
              <a:rPr lang="en-US" sz="1000" dirty="0"/>
              <a:t> process of temporal bone, 12, condyle of same; 13, external opening of temporal canal ; 14, </a:t>
            </a:r>
            <a:r>
              <a:rPr lang="en-US" sz="1000" dirty="0" err="1"/>
              <a:t>processus</a:t>
            </a:r>
            <a:r>
              <a:rPr lang="en-US" sz="1000" dirty="0"/>
              <a:t> </a:t>
            </a:r>
            <a:r>
              <a:rPr lang="en-US" sz="1000" dirty="0" err="1"/>
              <a:t>cornus</a:t>
            </a:r>
            <a:r>
              <a:rPr lang="en-US" sz="1000" dirty="0"/>
              <a:t>; 15, muscular process of temporal bone; 16, </a:t>
            </a:r>
            <a:r>
              <a:rPr lang="en-US" sz="1000" dirty="0" err="1"/>
              <a:t>pterygoid</a:t>
            </a:r>
            <a:r>
              <a:rPr lang="en-US" sz="1000" dirty="0"/>
              <a:t> crest; 17, orbital opening of supraorbital canal; 18, </a:t>
            </a:r>
            <a:r>
              <a:rPr lang="en-US" sz="1000" dirty="0" err="1"/>
              <a:t>choanae</a:t>
            </a:r>
            <a:r>
              <a:rPr lang="en-US" sz="1000" dirty="0"/>
              <a:t> or posterior nares; 19, </a:t>
            </a:r>
            <a:r>
              <a:rPr lang="en-US" sz="1000" dirty="0" err="1"/>
              <a:t>hamulus</a:t>
            </a:r>
            <a:r>
              <a:rPr lang="en-US" sz="1000" dirty="0"/>
              <a:t> of </a:t>
            </a:r>
            <a:r>
              <a:rPr lang="en-US" sz="1000" dirty="0" err="1"/>
              <a:t>pterj'goid</a:t>
            </a:r>
            <a:r>
              <a:rPr lang="en-US" sz="1000" dirty="0"/>
              <a:t> bone; 20, crest formed by </a:t>
            </a:r>
            <a:r>
              <a:rPr lang="en-US" sz="1000" dirty="0" err="1"/>
              <a:t>pterygoid</a:t>
            </a:r>
            <a:r>
              <a:rPr lang="en-US" sz="1000" dirty="0"/>
              <a:t> processes of sphenoid and palatine bones; 21, horizontal part of palatine bone; 22, anterior palatine foramen; 23, lacrimal bulla; 24, maxillary tuberosity; 25, palatine process of maxilla; 26, </a:t>
            </a:r>
            <a:r>
              <a:rPr lang="en-US" sz="1000" dirty="0" err="1"/>
              <a:t>zygomatic</a:t>
            </a:r>
            <a:r>
              <a:rPr lang="en-US" sz="1000" dirty="0"/>
              <a:t> process of malar bone; 27. facial tuberosity: 28, body of </a:t>
            </a:r>
            <a:r>
              <a:rPr lang="en-US" sz="1000" dirty="0" err="1"/>
              <a:t>premaxilla</a:t>
            </a:r>
            <a:r>
              <a:rPr lang="en-US" sz="1000" dirty="0"/>
              <a:t>; 29, palatine process of same; 30, palatine fissure; 31, incisive fissure; 32, premolars; 33, molars.</a:t>
            </a:r>
          </a:p>
        </p:txBody>
      </p:sp>
      <p:sp>
        <p:nvSpPr>
          <p:cNvPr id="5" name="Rectangle 4"/>
          <p:cNvSpPr/>
          <p:nvPr/>
        </p:nvSpPr>
        <p:spPr>
          <a:xfrm>
            <a:off x="3165454" y="897124"/>
            <a:ext cx="2409955" cy="992579"/>
          </a:xfrm>
          <a:prstGeom prst="rect">
            <a:avLst/>
          </a:prstGeom>
          <a:noFill/>
        </p:spPr>
        <p:txBody>
          <a:bodyPr wrap="none" lIns="68580" tIns="34290" rIns="68580" bIns="34290">
            <a:spAutoFit/>
          </a:bodyPr>
          <a:lstStyle/>
          <a:p>
            <a:pPr algn="ctr"/>
            <a:r>
              <a:rPr lang="en-US" sz="3000" u="sng" dirty="0">
                <a:ln w="0"/>
                <a:effectLst>
                  <a:outerShdw blurRad="38100" dist="19050" dir="2700000" algn="tl" rotWithShape="0">
                    <a:schemeClr val="dk1">
                      <a:alpha val="40000"/>
                    </a:schemeClr>
                  </a:outerShdw>
                </a:effectLst>
              </a:rPr>
              <a:t>Ventral &amp; </a:t>
            </a:r>
          </a:p>
          <a:p>
            <a:pPr algn="ctr"/>
            <a:r>
              <a:rPr lang="en-US" sz="3000" u="sng" dirty="0">
                <a:ln w="0"/>
                <a:effectLst>
                  <a:outerShdw blurRad="38100" dist="19050" dir="2700000" algn="tl" rotWithShape="0">
                    <a:schemeClr val="dk1">
                      <a:alpha val="40000"/>
                    </a:schemeClr>
                  </a:outerShdw>
                </a:effectLst>
              </a:rPr>
              <a:t>Dorsal  View</a:t>
            </a:r>
          </a:p>
        </p:txBody>
      </p:sp>
    </p:spTree>
    <p:extLst>
      <p:ext uri="{BB962C8B-B14F-4D97-AF65-F5344CB8AC3E}">
        <p14:creationId xmlns:p14="http://schemas.microsoft.com/office/powerpoint/2010/main" val="13905792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04" y="31549"/>
            <a:ext cx="2775440" cy="530915"/>
          </a:xfrm>
          <a:prstGeom prst="rect">
            <a:avLst/>
          </a:prstGeom>
          <a:noFill/>
        </p:spPr>
        <p:txBody>
          <a:bodyPr wrap="none" lIns="68580" tIns="34290" rIns="68580" bIns="34290">
            <a:spAutoFit/>
          </a:bodyPr>
          <a:lstStyle/>
          <a:p>
            <a:pPr algn="ctr"/>
            <a:r>
              <a:rPr lang="en-US" sz="3000" u="sng" dirty="0">
                <a:ln w="0"/>
                <a:effectLst>
                  <a:outerShdw blurRad="38100" dist="19050" dir="2700000" algn="tl" rotWithShape="0">
                    <a:schemeClr val="dk1">
                      <a:alpha val="40000"/>
                    </a:schemeClr>
                  </a:outerShdw>
                </a:effectLst>
              </a:rPr>
              <a:t>Bones of Face</a:t>
            </a:r>
          </a:p>
        </p:txBody>
      </p:sp>
      <p:sp>
        <p:nvSpPr>
          <p:cNvPr id="3" name="Rectangle 2"/>
          <p:cNvSpPr/>
          <p:nvPr/>
        </p:nvSpPr>
        <p:spPr>
          <a:xfrm>
            <a:off x="0" y="573364"/>
            <a:ext cx="7696200" cy="830997"/>
          </a:xfrm>
          <a:prstGeom prst="rect">
            <a:avLst/>
          </a:prstGeom>
        </p:spPr>
        <p:txBody>
          <a:bodyPr wrap="square">
            <a:spAutoFit/>
          </a:bodyPr>
          <a:lstStyle/>
          <a:p>
            <a:pPr algn="just"/>
            <a:r>
              <a:rPr lang="en-US" sz="1600" dirty="0" smtClean="0"/>
              <a:t>The bones of the face (Ossa </a:t>
            </a:r>
            <a:r>
              <a:rPr lang="en-US" sz="1600" dirty="0" err="1" smtClean="0"/>
              <a:t>faciei</a:t>
            </a:r>
            <a:r>
              <a:rPr lang="en-US" sz="1600" dirty="0" smtClean="0"/>
              <a:t>) are the maxilla, </a:t>
            </a:r>
            <a:r>
              <a:rPr lang="en-US" sz="1600" dirty="0" err="1" smtClean="0"/>
              <a:t>premaxilla</a:t>
            </a:r>
            <a:r>
              <a:rPr lang="en-US" sz="1600" dirty="0" smtClean="0"/>
              <a:t>, palatine, </a:t>
            </a:r>
            <a:r>
              <a:rPr lang="en-US" sz="1600" dirty="0" err="1" smtClean="0"/>
              <a:t>pterygoid</a:t>
            </a:r>
            <a:r>
              <a:rPr lang="en-US" sz="1600" dirty="0" smtClean="0"/>
              <a:t>, nasal, lacrimal, malar, dorsal turbinate, ventral turbinate, </a:t>
            </a:r>
            <a:r>
              <a:rPr lang="en-US" sz="1600" dirty="0" err="1" smtClean="0"/>
              <a:t>vomer</a:t>
            </a:r>
            <a:r>
              <a:rPr lang="en-US" sz="1600" dirty="0" smtClean="0"/>
              <a:t>, mandible, and hyoid. The last three are single, the others paired.</a:t>
            </a:r>
            <a:endParaRPr lang="en-US" sz="1600" dirty="0"/>
          </a:p>
        </p:txBody>
      </p:sp>
      <p:sp>
        <p:nvSpPr>
          <p:cNvPr id="4" name="Rectangle 3"/>
          <p:cNvSpPr/>
          <p:nvPr/>
        </p:nvSpPr>
        <p:spPr>
          <a:xfrm>
            <a:off x="-2" y="1689386"/>
            <a:ext cx="9013371" cy="338554"/>
          </a:xfrm>
          <a:prstGeom prst="rect">
            <a:avLst/>
          </a:prstGeom>
        </p:spPr>
        <p:txBody>
          <a:bodyPr wrap="square">
            <a:spAutoFit/>
          </a:bodyPr>
          <a:lstStyle/>
          <a:p>
            <a:r>
              <a:rPr lang="en-US" sz="1600" dirty="0"/>
              <a:t>The maxilla is shorter but broader and relatively higher than in the horse. </a:t>
            </a:r>
          </a:p>
        </p:txBody>
      </p:sp>
      <p:sp>
        <p:nvSpPr>
          <p:cNvPr id="5" name="Rectangle 4"/>
          <p:cNvSpPr/>
          <p:nvPr/>
        </p:nvSpPr>
        <p:spPr>
          <a:xfrm>
            <a:off x="-2" y="1344888"/>
            <a:ext cx="1024639" cy="369332"/>
          </a:xfrm>
          <a:prstGeom prst="rect">
            <a:avLst/>
          </a:prstGeom>
        </p:spPr>
        <p:txBody>
          <a:bodyPr wrap="none">
            <a:spAutoFit/>
          </a:bodyPr>
          <a:lstStyle/>
          <a:p>
            <a:r>
              <a:rPr lang="en-US" u="sng" dirty="0" smtClean="0">
                <a:ln w="0"/>
                <a:effectLst>
                  <a:outerShdw blurRad="38100" dist="19050" dir="2700000" algn="tl" rotWithShape="0">
                    <a:schemeClr val="dk1">
                      <a:alpha val="40000"/>
                    </a:schemeClr>
                  </a:outerShdw>
                </a:effectLst>
              </a:rPr>
              <a:t>Maxilla</a:t>
            </a:r>
            <a:r>
              <a:rPr lang="en-US" sz="1600" dirty="0" smtClean="0"/>
              <a:t> </a:t>
            </a:r>
            <a:endParaRPr lang="en-US" sz="1600" dirty="0"/>
          </a:p>
        </p:txBody>
      </p:sp>
      <p:sp>
        <p:nvSpPr>
          <p:cNvPr id="6" name="Rectangle 5"/>
          <p:cNvSpPr/>
          <p:nvPr/>
        </p:nvSpPr>
        <p:spPr>
          <a:xfrm>
            <a:off x="0" y="2301988"/>
            <a:ext cx="9013370" cy="584775"/>
          </a:xfrm>
          <a:prstGeom prst="rect">
            <a:avLst/>
          </a:prstGeom>
        </p:spPr>
        <p:txBody>
          <a:bodyPr wrap="square">
            <a:spAutoFit/>
          </a:bodyPr>
          <a:lstStyle/>
          <a:p>
            <a:r>
              <a:rPr lang="en-US" sz="1600" dirty="0"/>
              <a:t>The body of the </a:t>
            </a:r>
            <a:r>
              <a:rPr lang="en-US" sz="1600" dirty="0" err="1"/>
              <a:t>premaxilla</a:t>
            </a:r>
            <a:r>
              <a:rPr lang="en-US" sz="1600" dirty="0"/>
              <a:t> is thin and flattened, and has no alveoli, since the canine and upper incisor teeth are absent</a:t>
            </a:r>
          </a:p>
        </p:txBody>
      </p:sp>
      <p:sp>
        <p:nvSpPr>
          <p:cNvPr id="7" name="Rectangle 6"/>
          <p:cNvSpPr/>
          <p:nvPr/>
        </p:nvSpPr>
        <p:spPr>
          <a:xfrm>
            <a:off x="15389" y="1957215"/>
            <a:ext cx="1321196" cy="369332"/>
          </a:xfrm>
          <a:prstGeom prst="rect">
            <a:avLst/>
          </a:prstGeom>
        </p:spPr>
        <p:txBody>
          <a:bodyPr wrap="none">
            <a:spAutoFit/>
          </a:bodyPr>
          <a:lstStyle/>
          <a:p>
            <a:r>
              <a:rPr lang="en-US" u="sng" dirty="0" err="1" smtClean="0">
                <a:ln w="0"/>
                <a:effectLst>
                  <a:outerShdw blurRad="38100" dist="19050" dir="2700000" algn="tl" rotWithShape="0">
                    <a:schemeClr val="dk1">
                      <a:alpha val="40000"/>
                    </a:schemeClr>
                  </a:outerShdw>
                </a:effectLst>
              </a:rPr>
              <a:t>Premaxilla</a:t>
            </a:r>
            <a:endParaRPr lang="en-US" u="sng" dirty="0">
              <a:ln w="0"/>
              <a:effectLst>
                <a:outerShdw blurRad="38100" dist="19050" dir="2700000" algn="tl" rotWithShape="0">
                  <a:schemeClr val="dk1">
                    <a:alpha val="40000"/>
                  </a:schemeClr>
                </a:outerShdw>
              </a:effectLst>
            </a:endParaRPr>
          </a:p>
        </p:txBody>
      </p:sp>
      <p:sp>
        <p:nvSpPr>
          <p:cNvPr id="8" name="Rectangle 7"/>
          <p:cNvSpPr/>
          <p:nvPr/>
        </p:nvSpPr>
        <p:spPr>
          <a:xfrm>
            <a:off x="-2" y="3192044"/>
            <a:ext cx="9013370" cy="584775"/>
          </a:xfrm>
          <a:prstGeom prst="rect">
            <a:avLst/>
          </a:prstGeom>
        </p:spPr>
        <p:txBody>
          <a:bodyPr wrap="square">
            <a:spAutoFit/>
          </a:bodyPr>
          <a:lstStyle/>
          <a:p>
            <a:r>
              <a:rPr lang="en-US" sz="1600" dirty="0"/>
              <a:t>The </a:t>
            </a:r>
            <a:r>
              <a:rPr lang="en-US" sz="1600" dirty="0" err="1"/>
              <a:t>pterygoid</a:t>
            </a:r>
            <a:r>
              <a:rPr lang="en-US" sz="1600" dirty="0"/>
              <a:t> bone is wider than in the horse, and forms the greater part of the lateral boundary of the posterior nares. </a:t>
            </a:r>
          </a:p>
        </p:txBody>
      </p:sp>
      <p:sp>
        <p:nvSpPr>
          <p:cNvPr id="9" name="Rectangle 8"/>
          <p:cNvSpPr/>
          <p:nvPr/>
        </p:nvSpPr>
        <p:spPr>
          <a:xfrm>
            <a:off x="15389" y="2858214"/>
            <a:ext cx="1973617" cy="369332"/>
          </a:xfrm>
          <a:prstGeom prst="rect">
            <a:avLst/>
          </a:prstGeom>
        </p:spPr>
        <p:txBody>
          <a:bodyPr wrap="none">
            <a:spAutoFit/>
          </a:bodyPr>
          <a:lstStyle/>
          <a:p>
            <a:r>
              <a:rPr lang="en-US" u="sng" dirty="0" err="1" smtClean="0">
                <a:ln w="0"/>
                <a:effectLst>
                  <a:outerShdw blurRad="38100" dist="19050" dir="2700000" algn="tl" rotWithShape="0">
                    <a:schemeClr val="dk1">
                      <a:alpha val="40000"/>
                    </a:schemeClr>
                  </a:outerShdw>
                </a:effectLst>
              </a:rPr>
              <a:t>Pterygoid</a:t>
            </a:r>
            <a:r>
              <a:rPr lang="en-US" sz="1600" dirty="0" smtClean="0"/>
              <a:t> </a:t>
            </a:r>
            <a:r>
              <a:rPr lang="en-US" u="sng" dirty="0">
                <a:ln w="0"/>
                <a:effectLst>
                  <a:outerShdw blurRad="38100" dist="19050" dir="2700000" algn="tl" rotWithShape="0">
                    <a:schemeClr val="dk1">
                      <a:alpha val="40000"/>
                    </a:schemeClr>
                  </a:outerShdw>
                </a:effectLst>
              </a:rPr>
              <a:t>bone</a:t>
            </a:r>
            <a:r>
              <a:rPr lang="en-US" sz="1600" dirty="0"/>
              <a:t> </a:t>
            </a:r>
          </a:p>
        </p:txBody>
      </p:sp>
      <p:sp>
        <p:nvSpPr>
          <p:cNvPr id="10" name="Rectangle 9"/>
          <p:cNvSpPr/>
          <p:nvPr/>
        </p:nvSpPr>
        <p:spPr>
          <a:xfrm>
            <a:off x="39546" y="4002796"/>
            <a:ext cx="8973821" cy="584775"/>
          </a:xfrm>
          <a:prstGeom prst="rect">
            <a:avLst/>
          </a:prstGeom>
        </p:spPr>
        <p:txBody>
          <a:bodyPr wrap="square">
            <a:spAutoFit/>
          </a:bodyPr>
          <a:lstStyle/>
          <a:p>
            <a:r>
              <a:rPr lang="en-US" sz="1600" dirty="0"/>
              <a:t>The nasal bone is little more than half the length of that of the horse. It is straight in its length, but strongly curved from side to side. </a:t>
            </a:r>
          </a:p>
        </p:txBody>
      </p:sp>
      <p:sp>
        <p:nvSpPr>
          <p:cNvPr id="12" name="Rectangle 11"/>
          <p:cNvSpPr/>
          <p:nvPr/>
        </p:nvSpPr>
        <p:spPr>
          <a:xfrm>
            <a:off x="20832" y="3684431"/>
            <a:ext cx="1534394" cy="369332"/>
          </a:xfrm>
          <a:prstGeom prst="rect">
            <a:avLst/>
          </a:prstGeom>
        </p:spPr>
        <p:txBody>
          <a:bodyPr wrap="none">
            <a:spAutoFit/>
          </a:bodyPr>
          <a:lstStyle/>
          <a:p>
            <a:r>
              <a:rPr lang="en-US" u="sng" dirty="0">
                <a:ln w="0"/>
                <a:effectLst>
                  <a:outerShdw blurRad="38100" dist="19050" dir="2700000" algn="tl" rotWithShape="0">
                    <a:schemeClr val="dk1">
                      <a:alpha val="40000"/>
                    </a:schemeClr>
                  </a:outerShdw>
                </a:effectLst>
              </a:rPr>
              <a:t>N</a:t>
            </a:r>
            <a:r>
              <a:rPr lang="en-US" u="sng" dirty="0" smtClean="0">
                <a:ln w="0"/>
                <a:effectLst>
                  <a:outerShdw blurRad="38100" dist="19050" dir="2700000" algn="tl" rotWithShape="0">
                    <a:schemeClr val="dk1">
                      <a:alpha val="40000"/>
                    </a:schemeClr>
                  </a:outerShdw>
                </a:effectLst>
              </a:rPr>
              <a:t>asal </a:t>
            </a:r>
            <a:r>
              <a:rPr lang="en-US" u="sng" dirty="0">
                <a:ln w="0"/>
                <a:effectLst>
                  <a:outerShdw blurRad="38100" dist="19050" dir="2700000" algn="tl" rotWithShape="0">
                    <a:schemeClr val="dk1">
                      <a:alpha val="40000"/>
                    </a:schemeClr>
                  </a:outerShdw>
                </a:effectLst>
              </a:rPr>
              <a:t>bone </a:t>
            </a:r>
          </a:p>
        </p:txBody>
      </p:sp>
      <p:sp>
        <p:nvSpPr>
          <p:cNvPr id="13" name="Rectangle 12"/>
          <p:cNvSpPr/>
          <p:nvPr/>
        </p:nvSpPr>
        <p:spPr>
          <a:xfrm>
            <a:off x="51421" y="4888242"/>
            <a:ext cx="8961946" cy="584775"/>
          </a:xfrm>
          <a:prstGeom prst="rect">
            <a:avLst/>
          </a:prstGeom>
        </p:spPr>
        <p:txBody>
          <a:bodyPr wrap="square">
            <a:spAutoFit/>
          </a:bodyPr>
          <a:lstStyle/>
          <a:p>
            <a:r>
              <a:rPr lang="en-US" sz="1600" dirty="0"/>
              <a:t>The lacrimal bone is very large. The extensive facial part is concave in its length, and bears no lacrimal tubercle. </a:t>
            </a:r>
          </a:p>
        </p:txBody>
      </p:sp>
      <p:sp>
        <p:nvSpPr>
          <p:cNvPr id="14" name="Rectangle 13"/>
          <p:cNvSpPr/>
          <p:nvPr/>
        </p:nvSpPr>
        <p:spPr>
          <a:xfrm>
            <a:off x="51421" y="4502470"/>
            <a:ext cx="1861407" cy="369332"/>
          </a:xfrm>
          <a:prstGeom prst="rect">
            <a:avLst/>
          </a:prstGeom>
        </p:spPr>
        <p:txBody>
          <a:bodyPr wrap="none">
            <a:spAutoFit/>
          </a:bodyPr>
          <a:lstStyle/>
          <a:p>
            <a:r>
              <a:rPr lang="en-US" u="sng" dirty="0">
                <a:ln w="0"/>
                <a:effectLst>
                  <a:outerShdw blurRad="38100" dist="19050" dir="2700000" algn="tl" rotWithShape="0">
                    <a:schemeClr val="dk1">
                      <a:alpha val="40000"/>
                    </a:schemeClr>
                  </a:outerShdw>
                </a:effectLst>
              </a:rPr>
              <a:t>L</a:t>
            </a:r>
            <a:r>
              <a:rPr lang="en-US" u="sng" dirty="0" smtClean="0">
                <a:ln w="0"/>
                <a:effectLst>
                  <a:outerShdw blurRad="38100" dist="19050" dir="2700000" algn="tl" rotWithShape="0">
                    <a:schemeClr val="dk1">
                      <a:alpha val="40000"/>
                    </a:schemeClr>
                  </a:outerShdw>
                </a:effectLst>
              </a:rPr>
              <a:t>acrimal </a:t>
            </a:r>
            <a:r>
              <a:rPr lang="en-US" u="sng" dirty="0">
                <a:ln w="0"/>
                <a:effectLst>
                  <a:outerShdw blurRad="38100" dist="19050" dir="2700000" algn="tl" rotWithShape="0">
                    <a:schemeClr val="dk1">
                      <a:alpha val="40000"/>
                    </a:schemeClr>
                  </a:outerShdw>
                </a:effectLst>
              </a:rPr>
              <a:t>bone </a:t>
            </a:r>
          </a:p>
        </p:txBody>
      </p:sp>
      <p:sp>
        <p:nvSpPr>
          <p:cNvPr id="15" name="Rectangle 14"/>
          <p:cNvSpPr/>
          <p:nvPr/>
        </p:nvSpPr>
        <p:spPr>
          <a:xfrm>
            <a:off x="51421" y="5842349"/>
            <a:ext cx="8961946" cy="584775"/>
          </a:xfrm>
          <a:prstGeom prst="rect">
            <a:avLst/>
          </a:prstGeom>
        </p:spPr>
        <p:txBody>
          <a:bodyPr wrap="square">
            <a:spAutoFit/>
          </a:bodyPr>
          <a:lstStyle/>
          <a:p>
            <a:r>
              <a:rPr lang="en-US" sz="1600" dirty="0"/>
              <a:t>The malar bone is relatively long. The facial surface is extensive; it bears a curved crest (Crista </a:t>
            </a:r>
            <a:r>
              <a:rPr lang="en-US" sz="1600" dirty="0" err="1"/>
              <a:t>facialis</a:t>
            </a:r>
            <a:r>
              <a:rPr lang="en-US" sz="1600" dirty="0"/>
              <a:t>) just below the orbital margin which is continued on the maxilla</a:t>
            </a:r>
          </a:p>
        </p:txBody>
      </p:sp>
      <p:sp>
        <p:nvSpPr>
          <p:cNvPr id="16" name="Rectangle 15"/>
          <p:cNvSpPr/>
          <p:nvPr/>
        </p:nvSpPr>
        <p:spPr>
          <a:xfrm>
            <a:off x="51421" y="5473017"/>
            <a:ext cx="1558440" cy="369332"/>
          </a:xfrm>
          <a:prstGeom prst="rect">
            <a:avLst/>
          </a:prstGeom>
        </p:spPr>
        <p:txBody>
          <a:bodyPr wrap="none">
            <a:spAutoFit/>
          </a:bodyPr>
          <a:lstStyle/>
          <a:p>
            <a:r>
              <a:rPr lang="en-US" u="sng" dirty="0" smtClean="0">
                <a:ln w="0"/>
                <a:effectLst>
                  <a:outerShdw blurRad="38100" dist="19050" dir="2700000" algn="tl" rotWithShape="0">
                    <a:schemeClr val="dk1">
                      <a:alpha val="40000"/>
                    </a:schemeClr>
                  </a:outerShdw>
                </a:effectLst>
              </a:rPr>
              <a:t>Malar </a:t>
            </a:r>
            <a:r>
              <a:rPr lang="en-US" u="sng" dirty="0">
                <a:ln w="0"/>
                <a:effectLst>
                  <a:outerShdw blurRad="38100" dist="19050" dir="2700000" algn="tl" rotWithShape="0">
                    <a:schemeClr val="dk1">
                      <a:alpha val="40000"/>
                    </a:schemeClr>
                  </a:outerShdw>
                </a:effectLst>
              </a:rPr>
              <a:t>bone </a:t>
            </a:r>
          </a:p>
        </p:txBody>
      </p:sp>
    </p:spTree>
    <p:extLst>
      <p:ext uri="{BB962C8B-B14F-4D97-AF65-F5344CB8AC3E}">
        <p14:creationId xmlns:p14="http://schemas.microsoft.com/office/powerpoint/2010/main" val="36517725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1109" y="1519671"/>
            <a:ext cx="7956839" cy="3277820"/>
          </a:xfrm>
          <a:prstGeom prst="rect">
            <a:avLst/>
          </a:prstGeom>
          <a:noFill/>
        </p:spPr>
        <p:txBody>
          <a:bodyPr wrap="square" rtlCol="0">
            <a:spAutoFit/>
          </a:bodyPr>
          <a:lstStyle/>
          <a:p>
            <a:r>
              <a:rPr lang="en-US" sz="2700" u="sng" dirty="0">
                <a:ln w="0"/>
                <a:effectLst>
                  <a:outerShdw blurRad="38100" dist="19050" dir="2700000" algn="tl" rotWithShape="0">
                    <a:schemeClr val="dk1">
                      <a:alpha val="40000"/>
                    </a:schemeClr>
                  </a:outerShdw>
                </a:effectLst>
              </a:rPr>
              <a:t>STRUCTURE</a:t>
            </a:r>
          </a:p>
          <a:p>
            <a:r>
              <a:rPr lang="en-US" b="1" dirty="0"/>
              <a:t>The skull is made of many small and flat bones, Mostly form immoveable joints. Most of which are paired. Cartilage or fibrous tissue separates the bones of the skull in the young animal and once growth has ceased, the sutures begin to ossify.</a:t>
            </a:r>
          </a:p>
          <a:p>
            <a:r>
              <a:rPr lang="en-US" b="1" dirty="0"/>
              <a:t>The Skull is a four sided pyramid having</a:t>
            </a:r>
          </a:p>
          <a:p>
            <a:r>
              <a:rPr lang="en-US" b="1" dirty="0" err="1"/>
              <a:t>i</a:t>
            </a:r>
            <a:r>
              <a:rPr lang="en-US" b="1" dirty="0"/>
              <a:t>)    Dorsal  (Parietal, frontal, Nasal, and </a:t>
            </a:r>
            <a:r>
              <a:rPr lang="en-US" b="1" dirty="0" err="1"/>
              <a:t>Premaxillary</a:t>
            </a:r>
            <a:r>
              <a:rPr lang="en-US" b="1" dirty="0"/>
              <a:t> Region)</a:t>
            </a:r>
          </a:p>
          <a:p>
            <a:pPr marL="385763" indent="-385763">
              <a:buAutoNum type="romanLcParenR" startAt="2"/>
            </a:pPr>
            <a:r>
              <a:rPr lang="en-US" b="1" dirty="0"/>
              <a:t>Ventral (Cranial, </a:t>
            </a:r>
            <a:r>
              <a:rPr lang="en-US" b="1" dirty="0" err="1"/>
              <a:t>Choanal</a:t>
            </a:r>
            <a:r>
              <a:rPr lang="en-US" b="1" dirty="0"/>
              <a:t> and Palatine Region)</a:t>
            </a:r>
          </a:p>
          <a:p>
            <a:pPr marL="385763" indent="-385763">
              <a:buFontTx/>
              <a:buAutoNum type="romanLcParenR" startAt="2"/>
            </a:pPr>
            <a:r>
              <a:rPr lang="en-US" b="1" dirty="0"/>
              <a:t>Lateral (Cranial, Orbital , and </a:t>
            </a:r>
            <a:r>
              <a:rPr lang="en-US" b="1" dirty="0" err="1"/>
              <a:t>Preorbital</a:t>
            </a:r>
            <a:r>
              <a:rPr lang="en-US" b="1" dirty="0"/>
              <a:t> Region)</a:t>
            </a:r>
          </a:p>
          <a:p>
            <a:pPr marL="385763" indent="-385763">
              <a:buAutoNum type="romanLcParenR" startAt="2"/>
            </a:pPr>
            <a:r>
              <a:rPr lang="en-US" b="1" dirty="0"/>
              <a:t>Caudal (</a:t>
            </a:r>
            <a:r>
              <a:rPr lang="en-US" b="1" dirty="0" err="1"/>
              <a:t>Ocipital</a:t>
            </a:r>
            <a:r>
              <a:rPr lang="en-US" b="1" dirty="0"/>
              <a:t> Region)</a:t>
            </a:r>
          </a:p>
          <a:p>
            <a:endParaRPr lang="en-US" b="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24470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065" y="472101"/>
            <a:ext cx="7606145" cy="1077218"/>
          </a:xfrm>
          <a:prstGeom prst="rect">
            <a:avLst/>
          </a:prstGeom>
        </p:spPr>
        <p:txBody>
          <a:bodyPr wrap="square">
            <a:spAutoFit/>
          </a:bodyPr>
          <a:lstStyle/>
          <a:p>
            <a:pPr algn="just"/>
            <a:r>
              <a:rPr lang="en-US" sz="1600" dirty="0"/>
              <a:t>The dorsal turbinate bone is less cribriform and fragile than in the horse, and is widest in its middle, small at either end. It is attached to the turbinate crest of the nasal bone, and curves downward, outward, and then upward to be applied outwardly to the frontal and lacrimal bones. </a:t>
            </a:r>
          </a:p>
        </p:txBody>
      </p:sp>
      <p:sp>
        <p:nvSpPr>
          <p:cNvPr id="3" name="Rectangle 2"/>
          <p:cNvSpPr/>
          <p:nvPr/>
        </p:nvSpPr>
        <p:spPr>
          <a:xfrm>
            <a:off x="89065" y="121124"/>
            <a:ext cx="2667718" cy="369332"/>
          </a:xfrm>
          <a:prstGeom prst="rect">
            <a:avLst/>
          </a:prstGeom>
        </p:spPr>
        <p:txBody>
          <a:bodyPr wrap="none">
            <a:spAutoFit/>
          </a:bodyPr>
          <a:lstStyle/>
          <a:p>
            <a:r>
              <a:rPr lang="en-US" u="sng" dirty="0" smtClean="0">
                <a:ln w="0"/>
                <a:effectLst>
                  <a:outerShdw blurRad="38100" dist="19050" dir="2700000" algn="tl" rotWithShape="0">
                    <a:schemeClr val="dk1">
                      <a:alpha val="40000"/>
                    </a:schemeClr>
                  </a:outerShdw>
                </a:effectLst>
              </a:rPr>
              <a:t>Dorsal Turbinate Bone </a:t>
            </a:r>
            <a:endParaRPr lang="en-US" u="sng" dirty="0">
              <a:ln w="0"/>
              <a:effectLst>
                <a:outerShdw blurRad="38100" dist="19050" dir="2700000" algn="tl" rotWithShape="0">
                  <a:schemeClr val="dk1">
                    <a:alpha val="40000"/>
                  </a:schemeClr>
                </a:outerShdw>
              </a:effectLst>
            </a:endParaRPr>
          </a:p>
        </p:txBody>
      </p:sp>
      <p:sp>
        <p:nvSpPr>
          <p:cNvPr id="4" name="Rectangle 3"/>
          <p:cNvSpPr/>
          <p:nvPr/>
        </p:nvSpPr>
        <p:spPr>
          <a:xfrm>
            <a:off x="89065" y="1845096"/>
            <a:ext cx="8971808" cy="830997"/>
          </a:xfrm>
          <a:prstGeom prst="rect">
            <a:avLst/>
          </a:prstGeom>
        </p:spPr>
        <p:txBody>
          <a:bodyPr wrap="square">
            <a:spAutoFit/>
          </a:bodyPr>
          <a:lstStyle/>
          <a:p>
            <a:pPr algn="just"/>
            <a:r>
              <a:rPr lang="en-US" sz="1600" dirty="0"/>
              <a:t>The ventral turbinate bone is shorter but much broader than in the horse. It is attached to the maxilla by a basal lamella about an inch (ca. 2 to 3 cm.) wide, which slopes </a:t>
            </a:r>
            <a:r>
              <a:rPr lang="en-US" sz="1600" dirty="0" err="1" smtClean="0"/>
              <a:t>ventro</a:t>
            </a:r>
            <a:r>
              <a:rPr lang="en-US" sz="1600" dirty="0" smtClean="0"/>
              <a:t>-medially.</a:t>
            </a:r>
            <a:endParaRPr lang="en-US" sz="1600" dirty="0"/>
          </a:p>
        </p:txBody>
      </p:sp>
      <p:sp>
        <p:nvSpPr>
          <p:cNvPr id="5" name="Rectangle 4"/>
          <p:cNvSpPr/>
          <p:nvPr/>
        </p:nvSpPr>
        <p:spPr>
          <a:xfrm>
            <a:off x="89065" y="1500848"/>
            <a:ext cx="2731838" cy="369332"/>
          </a:xfrm>
          <a:prstGeom prst="rect">
            <a:avLst/>
          </a:prstGeom>
        </p:spPr>
        <p:txBody>
          <a:bodyPr wrap="none">
            <a:spAutoFit/>
          </a:bodyPr>
          <a:lstStyle/>
          <a:p>
            <a:r>
              <a:rPr lang="en-US" u="sng" dirty="0" smtClean="0">
                <a:ln w="0"/>
                <a:effectLst>
                  <a:outerShdw blurRad="38100" dist="19050" dir="2700000" algn="tl" rotWithShape="0">
                    <a:schemeClr val="dk1">
                      <a:alpha val="40000"/>
                    </a:schemeClr>
                  </a:outerShdw>
                </a:effectLst>
              </a:rPr>
              <a:t>Ventral Turbinate Bone</a:t>
            </a:r>
            <a:endParaRPr lang="en-US" u="sng" dirty="0">
              <a:ln w="0"/>
              <a:effectLst>
                <a:outerShdw blurRad="38100" dist="19050" dir="2700000" algn="tl" rotWithShape="0">
                  <a:schemeClr val="dk1">
                    <a:alpha val="40000"/>
                  </a:schemeClr>
                </a:outerShdw>
              </a:effectLst>
            </a:endParaRPr>
          </a:p>
        </p:txBody>
      </p:sp>
      <p:sp>
        <p:nvSpPr>
          <p:cNvPr id="6" name="Rectangle 5"/>
          <p:cNvSpPr/>
          <p:nvPr/>
        </p:nvSpPr>
        <p:spPr>
          <a:xfrm>
            <a:off x="89065" y="2903072"/>
            <a:ext cx="9054935" cy="584775"/>
          </a:xfrm>
          <a:prstGeom prst="rect">
            <a:avLst/>
          </a:prstGeom>
        </p:spPr>
        <p:txBody>
          <a:bodyPr wrap="square">
            <a:spAutoFit/>
          </a:bodyPr>
          <a:lstStyle/>
          <a:p>
            <a:pPr algn="just"/>
            <a:r>
              <a:rPr lang="en-US" sz="1600" dirty="0"/>
              <a:t>The </a:t>
            </a:r>
            <a:r>
              <a:rPr lang="en-US" sz="1600" dirty="0" err="1" smtClean="0"/>
              <a:t>vomer</a:t>
            </a:r>
            <a:r>
              <a:rPr lang="en-US" sz="1600" dirty="0" smtClean="0"/>
              <a:t> forms </a:t>
            </a:r>
            <a:r>
              <a:rPr lang="en-US" sz="1600" dirty="0"/>
              <a:t>a wider and deeper groove than in the horse. Its anterior end rests in a groove formed by the ends of the palatine processes of the </a:t>
            </a:r>
            <a:r>
              <a:rPr lang="en-US" sz="1600" dirty="0" err="1"/>
              <a:t>premaxillae</a:t>
            </a:r>
            <a:r>
              <a:rPr lang="en-US" sz="1600" dirty="0"/>
              <a:t>. </a:t>
            </a:r>
          </a:p>
        </p:txBody>
      </p:sp>
      <p:sp>
        <p:nvSpPr>
          <p:cNvPr id="7" name="Rectangle 6"/>
          <p:cNvSpPr/>
          <p:nvPr/>
        </p:nvSpPr>
        <p:spPr>
          <a:xfrm>
            <a:off x="89065" y="2602538"/>
            <a:ext cx="997389" cy="369332"/>
          </a:xfrm>
          <a:prstGeom prst="rect">
            <a:avLst/>
          </a:prstGeom>
        </p:spPr>
        <p:txBody>
          <a:bodyPr wrap="none">
            <a:spAutoFit/>
          </a:bodyPr>
          <a:lstStyle/>
          <a:p>
            <a:r>
              <a:rPr lang="en-US" u="sng" dirty="0" err="1" smtClean="0">
                <a:ln w="0"/>
                <a:effectLst>
                  <a:outerShdw blurRad="38100" dist="19050" dir="2700000" algn="tl" rotWithShape="0">
                    <a:schemeClr val="dk1">
                      <a:alpha val="40000"/>
                    </a:schemeClr>
                  </a:outerShdw>
                </a:effectLst>
              </a:rPr>
              <a:t>Vomer</a:t>
            </a:r>
            <a:r>
              <a:rPr lang="en-US" dirty="0" smtClean="0"/>
              <a:t> </a:t>
            </a:r>
            <a:endParaRPr lang="en-US" dirty="0"/>
          </a:p>
        </p:txBody>
      </p:sp>
      <p:sp>
        <p:nvSpPr>
          <p:cNvPr id="8" name="Rectangle 7"/>
          <p:cNvSpPr/>
          <p:nvPr/>
        </p:nvSpPr>
        <p:spPr>
          <a:xfrm>
            <a:off x="89064" y="3750378"/>
            <a:ext cx="9054935" cy="1077218"/>
          </a:xfrm>
          <a:prstGeom prst="rect">
            <a:avLst/>
          </a:prstGeom>
        </p:spPr>
        <p:txBody>
          <a:bodyPr wrap="square">
            <a:spAutoFit/>
          </a:bodyPr>
          <a:lstStyle/>
          <a:p>
            <a:pPr algn="just"/>
            <a:r>
              <a:rPr lang="en-US" sz="1600" dirty="0"/>
              <a:t>The hyoid bone has a short tuberous lingual process. The middle </a:t>
            </a:r>
            <a:r>
              <a:rPr lang="en-US" sz="1600" dirty="0" err="1"/>
              <a:t>cornua</a:t>
            </a:r>
            <a:r>
              <a:rPr lang="en-US" sz="1600" dirty="0"/>
              <a:t> are almost as large as the small </a:t>
            </a:r>
            <a:r>
              <a:rPr lang="en-US" sz="1600" dirty="0" err="1"/>
              <a:t>cornua</a:t>
            </a:r>
            <a:r>
              <a:rPr lang="en-US" sz="1600" dirty="0"/>
              <a:t>. The great </a:t>
            </a:r>
            <a:r>
              <a:rPr lang="en-US" sz="1600" dirty="0" err="1"/>
              <a:t>cornua</a:t>
            </a:r>
            <a:r>
              <a:rPr lang="en-US" sz="1600" dirty="0"/>
              <a:t> are narrow, except at the ends. The upper end divides into two branches, which correspond to the two angles of that of the horse. The thyroid </a:t>
            </a:r>
            <a:r>
              <a:rPr lang="en-US" sz="1600" dirty="0" err="1"/>
              <a:t>cornua</a:t>
            </a:r>
            <a:r>
              <a:rPr lang="en-US" sz="1600" dirty="0"/>
              <a:t> do not fuse with the body except in old age.</a:t>
            </a:r>
          </a:p>
        </p:txBody>
      </p:sp>
      <p:sp>
        <p:nvSpPr>
          <p:cNvPr id="9" name="Rectangle 8"/>
          <p:cNvSpPr/>
          <p:nvPr/>
        </p:nvSpPr>
        <p:spPr>
          <a:xfrm>
            <a:off x="89065" y="3416671"/>
            <a:ext cx="1532792" cy="369332"/>
          </a:xfrm>
          <a:prstGeom prst="rect">
            <a:avLst/>
          </a:prstGeom>
        </p:spPr>
        <p:txBody>
          <a:bodyPr wrap="none">
            <a:spAutoFit/>
          </a:bodyPr>
          <a:lstStyle/>
          <a:p>
            <a:r>
              <a:rPr lang="en-US" u="sng" dirty="0" smtClean="0">
                <a:ln w="0"/>
                <a:effectLst>
                  <a:outerShdw blurRad="38100" dist="19050" dir="2700000" algn="tl" rotWithShape="0">
                    <a:schemeClr val="dk1">
                      <a:alpha val="40000"/>
                    </a:schemeClr>
                  </a:outerShdw>
                </a:effectLst>
              </a:rPr>
              <a:t>Hyoid Bone </a:t>
            </a:r>
            <a:endParaRPr lang="en-US" u="sng"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52086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095" t="5090" r="42762" b="21768"/>
          <a:stretch/>
        </p:blipFill>
        <p:spPr>
          <a:xfrm>
            <a:off x="0" y="0"/>
            <a:ext cx="9144000" cy="6858000"/>
          </a:xfrm>
          <a:prstGeom prst="rect">
            <a:avLst/>
          </a:prstGeom>
        </p:spPr>
      </p:pic>
    </p:spTree>
    <p:extLst>
      <p:ext uri="{BB962C8B-B14F-4D97-AF65-F5344CB8AC3E}">
        <p14:creationId xmlns:p14="http://schemas.microsoft.com/office/powerpoint/2010/main" val="2148066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381" t="19143" r="65047" b="30402"/>
          <a:stretch/>
        </p:blipFill>
        <p:spPr>
          <a:xfrm>
            <a:off x="1335315" y="885369"/>
            <a:ext cx="6218682" cy="4601031"/>
          </a:xfrm>
          <a:prstGeom prst="rect">
            <a:avLst/>
          </a:prstGeom>
        </p:spPr>
      </p:pic>
      <p:sp>
        <p:nvSpPr>
          <p:cNvPr id="3" name="Rectangle 2"/>
          <p:cNvSpPr/>
          <p:nvPr/>
        </p:nvSpPr>
        <p:spPr>
          <a:xfrm>
            <a:off x="188686" y="252556"/>
            <a:ext cx="1970411" cy="461665"/>
          </a:xfrm>
          <a:prstGeom prst="rect">
            <a:avLst/>
          </a:prstGeom>
        </p:spPr>
        <p:txBody>
          <a:bodyPr wrap="none">
            <a:spAutoFit/>
          </a:bodyPr>
          <a:lstStyle/>
          <a:p>
            <a:r>
              <a:rPr lang="en-US" sz="2400" u="sng" dirty="0" smtClean="0">
                <a:ln w="0"/>
                <a:effectLst>
                  <a:outerShdw blurRad="38100" dist="19050" dir="2700000" algn="tl" rotWithShape="0">
                    <a:schemeClr val="dk1">
                      <a:alpha val="40000"/>
                    </a:schemeClr>
                  </a:outerShdw>
                </a:effectLst>
              </a:rPr>
              <a:t>Hyoid Bone </a:t>
            </a:r>
            <a:endParaRPr lang="en-US" sz="2400" u="sng" dirty="0">
              <a:ln w="0"/>
              <a:effectLst>
                <a:outerShdw blurRad="38100" dist="19050" dir="2700000" algn="tl" rotWithShape="0">
                  <a:schemeClr val="dk1">
                    <a:alpha val="40000"/>
                  </a:schemeClr>
                </a:outerShdw>
              </a:effectLst>
            </a:endParaRPr>
          </a:p>
        </p:txBody>
      </p:sp>
      <p:sp>
        <p:nvSpPr>
          <p:cNvPr id="4" name="Rectangle 3"/>
          <p:cNvSpPr/>
          <p:nvPr/>
        </p:nvSpPr>
        <p:spPr>
          <a:xfrm>
            <a:off x="1335315" y="5486400"/>
            <a:ext cx="6218682" cy="923330"/>
          </a:xfrm>
          <a:prstGeom prst="rect">
            <a:avLst/>
          </a:prstGeom>
        </p:spPr>
        <p:txBody>
          <a:bodyPr wrap="square">
            <a:spAutoFit/>
          </a:bodyPr>
          <a:lstStyle/>
          <a:p>
            <a:r>
              <a:rPr lang="en-US" dirty="0"/>
              <a:t>a</a:t>
            </a:r>
            <a:r>
              <a:rPr lang="en-US" dirty="0" smtClean="0"/>
              <a:t>, </a:t>
            </a:r>
            <a:r>
              <a:rPr lang="en-US" dirty="0"/>
              <a:t>Body; b, lingual process; c, thyroid </a:t>
            </a:r>
            <a:r>
              <a:rPr lang="en-US" dirty="0" err="1"/>
              <a:t>cornu</a:t>
            </a:r>
            <a:r>
              <a:rPr lang="en-US" dirty="0"/>
              <a:t> and </a:t>
            </a:r>
            <a:r>
              <a:rPr lang="en-US" dirty="0" err="1"/>
              <a:t>cartil</a:t>
            </a:r>
            <a:r>
              <a:rPr lang="en-US" dirty="0"/>
              <a:t> age, c'; d, small </a:t>
            </a:r>
            <a:r>
              <a:rPr lang="en-US" dirty="0" err="1"/>
              <a:t>cornu</a:t>
            </a:r>
            <a:r>
              <a:rPr lang="en-US" dirty="0"/>
              <a:t>; e, middle </a:t>
            </a:r>
            <a:r>
              <a:rPr lang="en-US" dirty="0" err="1" smtClean="0"/>
              <a:t>cornu</a:t>
            </a:r>
            <a:r>
              <a:rPr lang="en-US" dirty="0" smtClean="0"/>
              <a:t>; f, </a:t>
            </a:r>
            <a:r>
              <a:rPr lang="en-US" dirty="0"/>
              <a:t>great </a:t>
            </a:r>
            <a:r>
              <a:rPr lang="en-US" dirty="0" err="1"/>
              <a:t>cornu</a:t>
            </a:r>
            <a:r>
              <a:rPr lang="en-US" dirty="0"/>
              <a:t>; g muscular angle. </a:t>
            </a:r>
          </a:p>
        </p:txBody>
      </p:sp>
    </p:spTree>
    <p:extLst>
      <p:ext uri="{BB962C8B-B14F-4D97-AF65-F5344CB8AC3E}">
        <p14:creationId xmlns:p14="http://schemas.microsoft.com/office/powerpoint/2010/main" val="3859990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041" y="371459"/>
            <a:ext cx="3015868" cy="461665"/>
          </a:xfrm>
          <a:prstGeom prst="rect">
            <a:avLst/>
          </a:prstGeom>
          <a:noFill/>
        </p:spPr>
        <p:txBody>
          <a:bodyPr wrap="square" rtlCol="0">
            <a:spAutoFit/>
          </a:bodyPr>
          <a:lstStyle/>
          <a:p>
            <a:r>
              <a:rPr lang="en-US" sz="2400" b="1" u="sng" dirty="0">
                <a:ln w="0"/>
                <a:effectLst>
                  <a:outerShdw blurRad="38100" dist="19050" dir="2700000" algn="tl" rotWithShape="0">
                    <a:schemeClr val="dk1">
                      <a:alpha val="40000"/>
                    </a:schemeClr>
                  </a:outerShdw>
                </a:effectLst>
              </a:rPr>
              <a:t>MANDIBLE</a:t>
            </a:r>
          </a:p>
        </p:txBody>
      </p:sp>
      <p:pic>
        <p:nvPicPr>
          <p:cNvPr id="3" name="Picture 2"/>
          <p:cNvPicPr>
            <a:picLocks noChangeAspect="1"/>
          </p:cNvPicPr>
          <p:nvPr/>
        </p:nvPicPr>
        <p:blipFill>
          <a:blip r:embed="rId2"/>
          <a:stretch>
            <a:fillRect/>
          </a:stretch>
        </p:blipFill>
        <p:spPr>
          <a:xfrm>
            <a:off x="4488505" y="1276585"/>
            <a:ext cx="4430635" cy="3364304"/>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67117" y="1075013"/>
            <a:ext cx="4595858" cy="3323987"/>
          </a:xfrm>
          <a:prstGeom prst="rect">
            <a:avLst/>
          </a:prstGeom>
          <a:noFill/>
        </p:spPr>
        <p:txBody>
          <a:bodyPr wrap="square" rtlCol="0">
            <a:spAutoFit/>
          </a:bodyPr>
          <a:lstStyle/>
          <a:p>
            <a:pPr marL="214313" indent="-214313">
              <a:buFont typeface="Wingdings" panose="05000000000000000000" pitchFamily="2" charset="2"/>
              <a:buChar char="§"/>
            </a:pPr>
            <a:r>
              <a:rPr lang="en-US" sz="2100" b="1" dirty="0"/>
              <a:t>Lower Jaw Bone, Moveable, Largest flat bone of the face.</a:t>
            </a:r>
          </a:p>
          <a:p>
            <a:pPr marL="214313" indent="-214313">
              <a:buFont typeface="Wingdings" panose="05000000000000000000" pitchFamily="2" charset="2"/>
              <a:buChar char="§"/>
            </a:pPr>
            <a:r>
              <a:rPr lang="en-US" sz="2100" b="1" dirty="0"/>
              <a:t>Coronoid process, Condyle Process and mandibular Notch and mental foramen on Lateral Surface</a:t>
            </a:r>
          </a:p>
          <a:p>
            <a:pPr marL="214313" indent="-214313">
              <a:buFont typeface="Wingdings" panose="05000000000000000000" pitchFamily="2" charset="2"/>
              <a:buChar char="§"/>
            </a:pPr>
            <a:r>
              <a:rPr lang="en-US" sz="2100" b="1" dirty="0" err="1"/>
              <a:t>Pterygoid</a:t>
            </a:r>
            <a:r>
              <a:rPr lang="en-US" sz="2100" b="1" dirty="0"/>
              <a:t> fossa, Mandibular foramen on medial surface</a:t>
            </a:r>
          </a:p>
          <a:p>
            <a:pPr marL="214313" indent="-214313">
              <a:buFont typeface="Wingdings" panose="05000000000000000000" pitchFamily="2" charset="2"/>
              <a:buChar char="§"/>
            </a:pPr>
            <a:r>
              <a:rPr lang="en-US" sz="2100" b="1" dirty="0"/>
              <a:t>Alveolar border and alveoli for Teeth</a:t>
            </a:r>
          </a:p>
        </p:txBody>
      </p:sp>
    </p:spTree>
    <p:extLst>
      <p:ext uri="{BB962C8B-B14F-4D97-AF65-F5344CB8AC3E}">
        <p14:creationId xmlns:p14="http://schemas.microsoft.com/office/powerpoint/2010/main" val="4147921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216" y="861906"/>
            <a:ext cx="7816467" cy="2585323"/>
          </a:xfrm>
          <a:prstGeom prst="rect">
            <a:avLst/>
          </a:prstGeom>
          <a:noFill/>
        </p:spPr>
        <p:txBody>
          <a:bodyPr wrap="square" rtlCol="0">
            <a:spAutoFit/>
          </a:bodyPr>
          <a:lstStyle/>
          <a:p>
            <a:pPr marL="214313" indent="-214313">
              <a:buFont typeface="Wingdings" panose="05000000000000000000" pitchFamily="2" charset="2"/>
              <a:buChar char="§"/>
            </a:pPr>
            <a:r>
              <a:rPr lang="en-US" b="1" dirty="0"/>
              <a:t>32 Teeth in the Ox</a:t>
            </a:r>
          </a:p>
          <a:p>
            <a:pPr marL="214313" indent="-214313">
              <a:buFont typeface="Wingdings" panose="05000000000000000000" pitchFamily="2" charset="2"/>
              <a:buChar char="§"/>
            </a:pPr>
            <a:r>
              <a:rPr lang="en-US" b="1" dirty="0"/>
              <a:t>3/3 Pre-molars Teeth</a:t>
            </a:r>
          </a:p>
          <a:p>
            <a:pPr marL="214313" indent="-214313">
              <a:buFont typeface="Wingdings" panose="05000000000000000000" pitchFamily="2" charset="2"/>
              <a:buChar char="§"/>
            </a:pPr>
            <a:r>
              <a:rPr lang="en-US" b="1" dirty="0"/>
              <a:t>3/3 Molars Teeth</a:t>
            </a:r>
          </a:p>
          <a:p>
            <a:pPr marL="214313" indent="-214313">
              <a:buFont typeface="Wingdings" panose="05000000000000000000" pitchFamily="2" charset="2"/>
              <a:buChar char="§"/>
            </a:pPr>
            <a:r>
              <a:rPr lang="en-US" b="1" dirty="0"/>
              <a:t>8 Incisors Teeth</a:t>
            </a:r>
          </a:p>
          <a:p>
            <a:pPr marL="214313" indent="-214313">
              <a:buFont typeface="Wingdings" panose="05000000000000000000" pitchFamily="2" charset="2"/>
              <a:buChar char="§"/>
            </a:pPr>
            <a:r>
              <a:rPr lang="en-US" b="1" dirty="0"/>
              <a:t>And Incisors teeth are absent in upper Jaw</a:t>
            </a:r>
          </a:p>
          <a:p>
            <a:pPr marL="214313" indent="-214313">
              <a:buFont typeface="Wingdings" panose="05000000000000000000" pitchFamily="2" charset="2"/>
              <a:buChar char="§"/>
            </a:pPr>
            <a:r>
              <a:rPr lang="en-US" b="1" dirty="0"/>
              <a:t>Canines are absent</a:t>
            </a:r>
          </a:p>
          <a:p>
            <a:pPr marL="214313" indent="-214313">
              <a:buFont typeface="Wingdings" panose="05000000000000000000" pitchFamily="2" charset="2"/>
              <a:buChar char="§"/>
            </a:pPr>
            <a:r>
              <a:rPr lang="en-US" b="1" dirty="0" err="1"/>
              <a:t>Symphysis</a:t>
            </a:r>
            <a:r>
              <a:rPr lang="en-US" b="1" dirty="0"/>
              <a:t> </a:t>
            </a:r>
            <a:r>
              <a:rPr lang="en-US" b="1" dirty="0" err="1"/>
              <a:t>mandibulae</a:t>
            </a:r>
            <a:r>
              <a:rPr lang="en-US" b="1" dirty="0"/>
              <a:t> is present</a:t>
            </a:r>
          </a:p>
          <a:p>
            <a:pPr marL="214313" indent="-214313">
              <a:buFont typeface="Wingdings" panose="05000000000000000000" pitchFamily="2" charset="2"/>
              <a:buChar char="§"/>
            </a:pPr>
            <a:r>
              <a:rPr lang="en-US" b="1" dirty="0"/>
              <a:t>Ventral border is convex</a:t>
            </a:r>
          </a:p>
          <a:p>
            <a:pPr marL="214313" indent="-214313">
              <a:buFont typeface="Wingdings" panose="05000000000000000000" pitchFamily="2" charset="2"/>
              <a:buChar char="§"/>
            </a:pPr>
            <a:r>
              <a:rPr lang="en-US" b="1" dirty="0"/>
              <a:t>Coronoid process is turned upward</a:t>
            </a:r>
          </a:p>
        </p:txBody>
      </p:sp>
      <p:sp>
        <p:nvSpPr>
          <p:cNvPr id="4" name="TextBox 3"/>
          <p:cNvSpPr txBox="1"/>
          <p:nvPr/>
        </p:nvSpPr>
        <p:spPr>
          <a:xfrm>
            <a:off x="105216" y="117459"/>
            <a:ext cx="4377884" cy="584775"/>
          </a:xfrm>
          <a:prstGeom prst="rect">
            <a:avLst/>
          </a:prstGeom>
          <a:noFill/>
        </p:spPr>
        <p:txBody>
          <a:bodyPr wrap="square" rtlCol="0">
            <a:spAutoFit/>
          </a:bodyPr>
          <a:lstStyle/>
          <a:p>
            <a:r>
              <a:rPr lang="en-US" sz="3200" b="1" u="sng" dirty="0">
                <a:ln w="0"/>
                <a:effectLst>
                  <a:outerShdw blurRad="38100" dist="19050" dir="2700000" algn="tl" rotWithShape="0">
                    <a:schemeClr val="dk1">
                      <a:alpha val="40000"/>
                    </a:schemeClr>
                  </a:outerShdw>
                </a:effectLst>
              </a:rPr>
              <a:t>MANDIBLE OF OX</a:t>
            </a:r>
          </a:p>
        </p:txBody>
      </p:sp>
    </p:spTree>
    <p:extLst>
      <p:ext uri="{BB962C8B-B14F-4D97-AF65-F5344CB8AC3E}">
        <p14:creationId xmlns:p14="http://schemas.microsoft.com/office/powerpoint/2010/main" val="17735069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333" t="23714" r="40191" b="19736"/>
          <a:stretch/>
        </p:blipFill>
        <p:spPr>
          <a:xfrm>
            <a:off x="232229" y="210457"/>
            <a:ext cx="8737600" cy="6470862"/>
          </a:xfrm>
          <a:prstGeom prst="rect">
            <a:avLst/>
          </a:prstGeom>
        </p:spPr>
      </p:pic>
    </p:spTree>
    <p:extLst>
      <p:ext uri="{BB962C8B-B14F-4D97-AF65-F5344CB8AC3E}">
        <p14:creationId xmlns:p14="http://schemas.microsoft.com/office/powerpoint/2010/main" val="913900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980" y="1049384"/>
            <a:ext cx="7816467" cy="5016758"/>
          </a:xfrm>
          <a:prstGeom prst="rect">
            <a:avLst/>
          </a:prstGeom>
          <a:noFill/>
        </p:spPr>
        <p:txBody>
          <a:bodyPr wrap="square" rtlCol="0">
            <a:spAutoFit/>
          </a:bodyPr>
          <a:lstStyle/>
          <a:p>
            <a:pPr marL="214313" indent="-214313">
              <a:buFont typeface="Wingdings" panose="05000000000000000000" pitchFamily="2" charset="2"/>
              <a:buChar char="§"/>
            </a:pPr>
            <a:r>
              <a:rPr lang="en-US" sz="2000" b="1" dirty="0"/>
              <a:t>No </a:t>
            </a:r>
            <a:r>
              <a:rPr lang="en-US" sz="2000" b="1" dirty="0" err="1"/>
              <a:t>symphysis</a:t>
            </a:r>
            <a:r>
              <a:rPr lang="en-US" sz="2000" b="1" dirty="0"/>
              <a:t> </a:t>
            </a:r>
            <a:r>
              <a:rPr lang="en-US" sz="2000" b="1" dirty="0" err="1"/>
              <a:t>mandibulae</a:t>
            </a:r>
            <a:endParaRPr lang="en-US" sz="2000" b="1" dirty="0"/>
          </a:p>
          <a:p>
            <a:pPr marL="214313" indent="-214313">
              <a:buFont typeface="Wingdings" panose="05000000000000000000" pitchFamily="2" charset="2"/>
              <a:buChar char="§"/>
            </a:pPr>
            <a:r>
              <a:rPr lang="en-US" sz="2000" b="1" dirty="0"/>
              <a:t>Ventral border is straight</a:t>
            </a:r>
          </a:p>
          <a:p>
            <a:pPr marL="214313" indent="-214313">
              <a:buFont typeface="Wingdings" panose="05000000000000000000" pitchFamily="2" charset="2"/>
              <a:buChar char="§"/>
            </a:pPr>
            <a:r>
              <a:rPr lang="en-US" sz="2000" b="1" dirty="0"/>
              <a:t>Coronoid process is turned Caudally </a:t>
            </a:r>
          </a:p>
          <a:p>
            <a:pPr marL="214313" indent="-214313">
              <a:buFont typeface="Wingdings" panose="05000000000000000000" pitchFamily="2" charset="2"/>
              <a:buChar char="§"/>
            </a:pPr>
            <a:r>
              <a:rPr lang="en-US" sz="2000" b="1" dirty="0"/>
              <a:t>40-42 Teeth in the Horse(Male)</a:t>
            </a:r>
          </a:p>
          <a:p>
            <a:pPr marL="214313" indent="-214313">
              <a:buFont typeface="Wingdings" panose="05000000000000000000" pitchFamily="2" charset="2"/>
              <a:buChar char="§"/>
            </a:pPr>
            <a:r>
              <a:rPr lang="en-US" sz="2000" b="1" dirty="0"/>
              <a:t>36-40 Teeth in the Horse(Female)</a:t>
            </a:r>
          </a:p>
          <a:p>
            <a:pPr marL="214313" indent="-214313">
              <a:buFont typeface="Wingdings" panose="05000000000000000000" pitchFamily="2" charset="2"/>
              <a:buChar char="§"/>
            </a:pPr>
            <a:r>
              <a:rPr lang="en-US" sz="2000" b="1" dirty="0"/>
              <a:t>6-7 Pre-Molars</a:t>
            </a:r>
          </a:p>
          <a:p>
            <a:pPr marL="557213" lvl="1" indent="-214313">
              <a:buFont typeface="Wingdings" panose="05000000000000000000" pitchFamily="2" charset="2"/>
              <a:buChar char="§"/>
            </a:pPr>
            <a:r>
              <a:rPr lang="en-US" sz="2000" b="1" dirty="0"/>
              <a:t>3-4 in upper Jaw</a:t>
            </a:r>
          </a:p>
          <a:p>
            <a:pPr marL="557213" lvl="1" indent="-214313">
              <a:buFont typeface="Wingdings" panose="05000000000000000000" pitchFamily="2" charset="2"/>
              <a:buChar char="§"/>
            </a:pPr>
            <a:r>
              <a:rPr lang="en-US" sz="2000" b="1" dirty="0"/>
              <a:t>3 in Lower Jaw</a:t>
            </a:r>
          </a:p>
          <a:p>
            <a:pPr marL="214313" indent="-214313">
              <a:buFont typeface="Wingdings" panose="05000000000000000000" pitchFamily="2" charset="2"/>
              <a:buChar char="§"/>
            </a:pPr>
            <a:r>
              <a:rPr lang="en-US" sz="2000" b="1" dirty="0"/>
              <a:t>6 Molars </a:t>
            </a:r>
          </a:p>
          <a:p>
            <a:pPr marL="557213" lvl="1" indent="-214313">
              <a:buFont typeface="Wingdings" panose="05000000000000000000" pitchFamily="2" charset="2"/>
              <a:buChar char="§"/>
            </a:pPr>
            <a:r>
              <a:rPr lang="en-US" sz="2000" b="1" dirty="0"/>
              <a:t>3 in Upper Jaw</a:t>
            </a:r>
          </a:p>
          <a:p>
            <a:pPr marL="557213" lvl="1" indent="-214313">
              <a:buFont typeface="Wingdings" panose="05000000000000000000" pitchFamily="2" charset="2"/>
              <a:buChar char="§"/>
            </a:pPr>
            <a:r>
              <a:rPr lang="en-US" sz="2000" b="1" dirty="0"/>
              <a:t>3 in Lower Jaw</a:t>
            </a:r>
          </a:p>
          <a:p>
            <a:pPr marL="214313" indent="-214313">
              <a:buFont typeface="Wingdings" panose="05000000000000000000" pitchFamily="2" charset="2"/>
              <a:buChar char="§"/>
            </a:pPr>
            <a:r>
              <a:rPr lang="en-US" sz="2000" b="1" dirty="0"/>
              <a:t>12 Incisors Teeth</a:t>
            </a:r>
          </a:p>
          <a:p>
            <a:pPr marL="557213" lvl="1" indent="-214313">
              <a:buFont typeface="Wingdings" panose="05000000000000000000" pitchFamily="2" charset="2"/>
              <a:buChar char="§"/>
            </a:pPr>
            <a:r>
              <a:rPr lang="en-US" sz="2000" b="1" dirty="0"/>
              <a:t>6 In Lower Jaw</a:t>
            </a:r>
          </a:p>
          <a:p>
            <a:pPr marL="557213" lvl="1" indent="-214313">
              <a:buFont typeface="Wingdings" panose="05000000000000000000" pitchFamily="2" charset="2"/>
              <a:buChar char="§"/>
            </a:pPr>
            <a:r>
              <a:rPr lang="en-US" sz="2000" b="1" dirty="0"/>
              <a:t>6 In Upper Jaw</a:t>
            </a:r>
          </a:p>
          <a:p>
            <a:pPr marL="214313" indent="-214313">
              <a:buFont typeface="Wingdings" panose="05000000000000000000" pitchFamily="2" charset="2"/>
              <a:buChar char="§"/>
            </a:pPr>
            <a:r>
              <a:rPr lang="en-US" sz="2000" b="1" dirty="0"/>
              <a:t>4 Canines are Present in Males</a:t>
            </a:r>
          </a:p>
          <a:p>
            <a:pPr marL="214313" indent="-214313">
              <a:buFont typeface="Wingdings" panose="05000000000000000000" pitchFamily="2" charset="2"/>
              <a:buChar char="§"/>
            </a:pPr>
            <a:r>
              <a:rPr lang="en-US" sz="2000" b="1" dirty="0"/>
              <a:t>And Canines are absent in Females</a:t>
            </a:r>
          </a:p>
        </p:txBody>
      </p:sp>
      <p:sp>
        <p:nvSpPr>
          <p:cNvPr id="4" name="TextBox 3"/>
          <p:cNvSpPr txBox="1"/>
          <p:nvPr/>
        </p:nvSpPr>
        <p:spPr>
          <a:xfrm>
            <a:off x="109980" y="171339"/>
            <a:ext cx="4361844" cy="584775"/>
          </a:xfrm>
          <a:prstGeom prst="rect">
            <a:avLst/>
          </a:prstGeom>
          <a:noFill/>
        </p:spPr>
        <p:txBody>
          <a:bodyPr wrap="square" rtlCol="0">
            <a:spAutoFit/>
          </a:bodyPr>
          <a:lstStyle/>
          <a:p>
            <a:r>
              <a:rPr lang="en-US" sz="3200" b="1" u="sng" dirty="0">
                <a:ln w="0"/>
                <a:effectLst>
                  <a:outerShdw blurRad="38100" dist="19050" dir="2700000" algn="tl" rotWithShape="0">
                    <a:schemeClr val="dk1">
                      <a:alpha val="40000"/>
                    </a:schemeClr>
                  </a:outerShdw>
                </a:effectLst>
              </a:rPr>
              <a:t>MANDIBLE OF HORSE</a:t>
            </a:r>
          </a:p>
        </p:txBody>
      </p:sp>
    </p:spTree>
    <p:extLst>
      <p:ext uri="{BB962C8B-B14F-4D97-AF65-F5344CB8AC3E}">
        <p14:creationId xmlns:p14="http://schemas.microsoft.com/office/powerpoint/2010/main" val="9809544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4000" t="5427" r="11429" b="30402"/>
          <a:stretch/>
        </p:blipFill>
        <p:spPr>
          <a:xfrm>
            <a:off x="130629" y="101599"/>
            <a:ext cx="8882742" cy="5646057"/>
          </a:xfrm>
          <a:prstGeom prst="rect">
            <a:avLst/>
          </a:prstGeom>
        </p:spPr>
      </p:pic>
      <p:sp>
        <p:nvSpPr>
          <p:cNvPr id="3" name="Rectangle 2"/>
          <p:cNvSpPr/>
          <p:nvPr/>
        </p:nvSpPr>
        <p:spPr>
          <a:xfrm>
            <a:off x="101598" y="5759269"/>
            <a:ext cx="9144000" cy="1077218"/>
          </a:xfrm>
          <a:prstGeom prst="rect">
            <a:avLst/>
          </a:prstGeom>
        </p:spPr>
        <p:txBody>
          <a:bodyPr wrap="square">
            <a:spAutoFit/>
          </a:bodyPr>
          <a:lstStyle/>
          <a:p>
            <a:r>
              <a:rPr lang="en-US" sz="1600" dirty="0"/>
              <a:t>1, Body of mandible (median section); 2, 2', horizontal and vertical parts of ramus; 3, </a:t>
            </a:r>
            <a:r>
              <a:rPr lang="en-US" sz="1600" dirty="0" err="1"/>
              <a:t>interalveolar</a:t>
            </a:r>
            <a:r>
              <a:rPr lang="en-US" sz="1600" dirty="0"/>
              <a:t> border; 4, depression for attachment of </a:t>
            </a:r>
            <a:r>
              <a:rPr lang="en-US" sz="1600" dirty="0" err="1"/>
              <a:t>genio-hyoideus</a:t>
            </a:r>
            <a:r>
              <a:rPr lang="en-US" sz="1600" dirty="0"/>
              <a:t> muscle; o, mandibular foramen; 6, vascular impression; 7, angle; 8, condyle; 9, coronoid process; 10, mandibular notch; 11, incisor teeth; 12, canine tooth; 13, cheek teeth.</a:t>
            </a:r>
          </a:p>
        </p:txBody>
      </p:sp>
    </p:spTree>
    <p:extLst>
      <p:ext uri="{BB962C8B-B14F-4D97-AF65-F5344CB8AC3E}">
        <p14:creationId xmlns:p14="http://schemas.microsoft.com/office/powerpoint/2010/main" val="1272141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3162" y="1673266"/>
            <a:ext cx="7778188" cy="877163"/>
          </a:xfrm>
          <a:prstGeom prst="rect">
            <a:avLst/>
          </a:prstGeom>
          <a:noFill/>
        </p:spPr>
        <p:txBody>
          <a:bodyPr wrap="square" rtlCol="0">
            <a:spAutoFit/>
          </a:bodyPr>
          <a:lstStyle/>
          <a:p>
            <a:r>
              <a:rPr lang="en-US" sz="2700" u="sng" dirty="0">
                <a:ln w="0"/>
                <a:effectLst>
                  <a:outerShdw blurRad="38100" dist="19050" dir="2700000" algn="tl" rotWithShape="0">
                    <a:schemeClr val="dk1">
                      <a:alpha val="40000"/>
                    </a:schemeClr>
                  </a:outerShdw>
                </a:effectLst>
              </a:rPr>
              <a:t>The Bones of the Cranium </a:t>
            </a:r>
          </a:p>
          <a:p>
            <a:endParaRPr lang="en-US" sz="2400" u="sng" dirty="0">
              <a:ln w="0"/>
            </a:endParaRPr>
          </a:p>
        </p:txBody>
      </p:sp>
      <p:sp>
        <p:nvSpPr>
          <p:cNvPr id="3" name="TextBox 2"/>
          <p:cNvSpPr txBox="1"/>
          <p:nvPr/>
        </p:nvSpPr>
        <p:spPr>
          <a:xfrm>
            <a:off x="811674" y="2364646"/>
            <a:ext cx="7561162" cy="738664"/>
          </a:xfrm>
          <a:prstGeom prst="rect">
            <a:avLst/>
          </a:prstGeom>
          <a:noFill/>
        </p:spPr>
        <p:txBody>
          <a:bodyPr wrap="square" rtlCol="0">
            <a:spAutoFit/>
          </a:bodyPr>
          <a:lstStyle/>
          <a:p>
            <a:r>
              <a:rPr lang="en-US" sz="2100" b="1" dirty="0"/>
              <a:t>Single Bones       Occipital, Sphenoid, Ethmoid</a:t>
            </a:r>
          </a:p>
          <a:p>
            <a:r>
              <a:rPr lang="en-US" sz="2100" b="1" dirty="0"/>
              <a:t>Paired Bones       </a:t>
            </a:r>
            <a:r>
              <a:rPr lang="en-US" sz="2100" b="1" dirty="0" err="1"/>
              <a:t>Interparietal</a:t>
            </a:r>
            <a:r>
              <a:rPr lang="en-US" sz="2100" b="1" dirty="0"/>
              <a:t>, Parietal, Frontal, Temporal</a:t>
            </a:r>
          </a:p>
        </p:txBody>
      </p:sp>
      <p:sp>
        <p:nvSpPr>
          <p:cNvPr id="4" name="TextBox 3"/>
          <p:cNvSpPr txBox="1"/>
          <p:nvPr/>
        </p:nvSpPr>
        <p:spPr>
          <a:xfrm>
            <a:off x="703162" y="3080227"/>
            <a:ext cx="7778188" cy="877163"/>
          </a:xfrm>
          <a:prstGeom prst="rect">
            <a:avLst/>
          </a:prstGeom>
          <a:noFill/>
        </p:spPr>
        <p:txBody>
          <a:bodyPr wrap="square" rtlCol="0">
            <a:spAutoFit/>
          </a:bodyPr>
          <a:lstStyle/>
          <a:p>
            <a:r>
              <a:rPr lang="en-US" sz="2700" u="sng" dirty="0">
                <a:ln w="0"/>
                <a:effectLst>
                  <a:outerShdw blurRad="38100" dist="19050" dir="2700000" algn="tl" rotWithShape="0">
                    <a:schemeClr val="dk1">
                      <a:alpha val="40000"/>
                    </a:schemeClr>
                  </a:outerShdw>
                </a:effectLst>
              </a:rPr>
              <a:t>The Bones of the Face</a:t>
            </a:r>
          </a:p>
          <a:p>
            <a:endParaRPr lang="en-US" sz="2400" u="sng" dirty="0">
              <a:ln w="0"/>
            </a:endParaRPr>
          </a:p>
        </p:txBody>
      </p:sp>
      <p:sp>
        <p:nvSpPr>
          <p:cNvPr id="5" name="TextBox 4"/>
          <p:cNvSpPr txBox="1"/>
          <p:nvPr/>
        </p:nvSpPr>
        <p:spPr>
          <a:xfrm>
            <a:off x="811674" y="3655075"/>
            <a:ext cx="7561162" cy="1061829"/>
          </a:xfrm>
          <a:prstGeom prst="rect">
            <a:avLst/>
          </a:prstGeom>
          <a:noFill/>
        </p:spPr>
        <p:txBody>
          <a:bodyPr wrap="square" rtlCol="0">
            <a:spAutoFit/>
          </a:bodyPr>
          <a:lstStyle/>
          <a:p>
            <a:r>
              <a:rPr lang="en-US" sz="2100" b="1" dirty="0"/>
              <a:t>Single Bones       Vomer, Mandible, Hyoid</a:t>
            </a:r>
          </a:p>
          <a:p>
            <a:r>
              <a:rPr lang="en-US" sz="2100" b="1" dirty="0" err="1"/>
              <a:t>Pired</a:t>
            </a:r>
            <a:r>
              <a:rPr lang="en-US" sz="2100" b="1" dirty="0"/>
              <a:t> Bones         Maxilla, Premaxilla, Palatine, Pterygoid,    						 Nasal, Lacrimal, Malar, </a:t>
            </a:r>
            <a:r>
              <a:rPr lang="en-US" sz="2100" b="1" dirty="0" err="1"/>
              <a:t>Turbinates</a:t>
            </a:r>
            <a:r>
              <a:rPr lang="en-US" sz="2100" b="1" dirty="0"/>
              <a:t> </a:t>
            </a:r>
          </a:p>
        </p:txBody>
      </p:sp>
    </p:spTree>
    <p:extLst>
      <p:ext uri="{BB962C8B-B14F-4D97-AF65-F5344CB8AC3E}">
        <p14:creationId xmlns:p14="http://schemas.microsoft.com/office/powerpoint/2010/main" val="1187586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23423" y="2312980"/>
            <a:ext cx="4138196" cy="314224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stretch>
            <a:fillRect/>
          </a:stretch>
        </p:blipFill>
        <p:spPr>
          <a:xfrm>
            <a:off x="77932" y="2312980"/>
            <a:ext cx="4283972" cy="3142247"/>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694062" y="1427373"/>
            <a:ext cx="3015868" cy="369332"/>
          </a:xfrm>
          <a:prstGeom prst="rect">
            <a:avLst/>
          </a:prstGeom>
          <a:noFill/>
        </p:spPr>
        <p:txBody>
          <a:bodyPr wrap="square" rtlCol="0">
            <a:spAutoFit/>
          </a:bodyPr>
          <a:lstStyle/>
          <a:p>
            <a:r>
              <a:rPr lang="en-US" u="sng" dirty="0">
                <a:ln w="0"/>
                <a:effectLst>
                  <a:outerShdw blurRad="38100" dist="19050" dir="2700000" algn="tl" rotWithShape="0">
                    <a:schemeClr val="dk1">
                      <a:alpha val="40000"/>
                    </a:schemeClr>
                  </a:outerShdw>
                </a:effectLst>
              </a:rPr>
              <a:t>THE SKULL</a:t>
            </a:r>
          </a:p>
        </p:txBody>
      </p:sp>
      <p:sp>
        <p:nvSpPr>
          <p:cNvPr id="5" name="TextBox 4"/>
          <p:cNvSpPr txBox="1"/>
          <p:nvPr/>
        </p:nvSpPr>
        <p:spPr>
          <a:xfrm>
            <a:off x="4850296" y="1427373"/>
            <a:ext cx="3015868" cy="369332"/>
          </a:xfrm>
          <a:prstGeom prst="rect">
            <a:avLst/>
          </a:prstGeom>
          <a:noFill/>
        </p:spPr>
        <p:txBody>
          <a:bodyPr wrap="square" rtlCol="0">
            <a:spAutoFit/>
          </a:bodyPr>
          <a:lstStyle/>
          <a:p>
            <a:r>
              <a:rPr lang="en-US" u="sng" dirty="0">
                <a:ln w="0"/>
                <a:effectLst>
                  <a:outerShdw blurRad="38100" dist="19050" dir="2700000" algn="tl" rotWithShape="0">
                    <a:schemeClr val="dk1">
                      <a:alpha val="40000"/>
                    </a:schemeClr>
                  </a:outerShdw>
                </a:effectLst>
              </a:rPr>
              <a:t>THE MANDIBLE</a:t>
            </a:r>
          </a:p>
        </p:txBody>
      </p:sp>
    </p:spTree>
    <p:extLst>
      <p:ext uri="{BB962C8B-B14F-4D97-AF65-F5344CB8AC3E}">
        <p14:creationId xmlns:p14="http://schemas.microsoft.com/office/powerpoint/2010/main" val="1895076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011" y="1699476"/>
            <a:ext cx="3013639" cy="4252515"/>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97921" y="1128479"/>
            <a:ext cx="3015868" cy="369332"/>
          </a:xfrm>
          <a:prstGeom prst="rect">
            <a:avLst/>
          </a:prstGeom>
          <a:noFill/>
        </p:spPr>
        <p:txBody>
          <a:bodyPr wrap="square" rtlCol="0">
            <a:spAutoFit/>
          </a:bodyPr>
          <a:lstStyle/>
          <a:p>
            <a:r>
              <a:rPr lang="en-US" u="sng" dirty="0">
                <a:ln w="0"/>
                <a:effectLst>
                  <a:outerShdw blurRad="38100" dist="19050" dir="2700000" algn="tl" rotWithShape="0">
                    <a:schemeClr val="dk1">
                      <a:alpha val="40000"/>
                    </a:schemeClr>
                  </a:outerShdw>
                </a:effectLst>
              </a:rPr>
              <a:t>CAUDAL VIEW</a:t>
            </a:r>
          </a:p>
        </p:txBody>
      </p:sp>
      <p:sp>
        <p:nvSpPr>
          <p:cNvPr id="5" name="TextBox 4"/>
          <p:cNvSpPr txBox="1"/>
          <p:nvPr/>
        </p:nvSpPr>
        <p:spPr>
          <a:xfrm>
            <a:off x="4049334" y="1126946"/>
            <a:ext cx="3015868" cy="369332"/>
          </a:xfrm>
          <a:prstGeom prst="rect">
            <a:avLst/>
          </a:prstGeom>
          <a:noFill/>
        </p:spPr>
        <p:txBody>
          <a:bodyPr wrap="square" rtlCol="0">
            <a:spAutoFit/>
          </a:bodyPr>
          <a:lstStyle/>
          <a:p>
            <a:r>
              <a:rPr lang="en-US" dirty="0">
                <a:ln w="0"/>
                <a:effectLst>
                  <a:outerShdw blurRad="38100" dist="19050" dir="2700000" algn="tl" rotWithShape="0">
                    <a:schemeClr val="dk1">
                      <a:alpha val="40000"/>
                    </a:schemeClr>
                  </a:outerShdw>
                </a:effectLst>
              </a:rPr>
              <a:t>         </a:t>
            </a:r>
            <a:r>
              <a:rPr lang="en-US" u="sng" dirty="0">
                <a:ln w="0"/>
                <a:effectLst>
                  <a:outerShdw blurRad="38100" dist="19050" dir="2700000" algn="tl" rotWithShape="0">
                    <a:schemeClr val="dk1">
                      <a:alpha val="40000"/>
                    </a:schemeClr>
                  </a:outerShdw>
                </a:effectLst>
              </a:rPr>
              <a:t>DORSAL VIEW</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7395" t="-1" r="47365" b="44829"/>
          <a:stretch/>
        </p:blipFill>
        <p:spPr>
          <a:xfrm>
            <a:off x="4664243" y="1685845"/>
            <a:ext cx="2918523" cy="42661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34135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308" y="1909598"/>
            <a:ext cx="5104692" cy="4043525"/>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694062" y="1427373"/>
            <a:ext cx="3015868" cy="369332"/>
          </a:xfrm>
          <a:prstGeom prst="rect">
            <a:avLst/>
          </a:prstGeom>
          <a:noFill/>
        </p:spPr>
        <p:txBody>
          <a:bodyPr wrap="square" rtlCol="0">
            <a:spAutoFit/>
          </a:bodyPr>
          <a:lstStyle/>
          <a:p>
            <a:r>
              <a:rPr lang="en-US" u="sng" dirty="0">
                <a:ln w="0"/>
                <a:effectLst>
                  <a:outerShdw blurRad="38100" dist="19050" dir="2700000" algn="tl" rotWithShape="0">
                    <a:schemeClr val="dk1">
                      <a:alpha val="40000"/>
                    </a:schemeClr>
                  </a:outerShdw>
                </a:effectLst>
              </a:rPr>
              <a:t>LATERAL VIEW OF SKULL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7562" y="1909663"/>
            <a:ext cx="2616887" cy="4043461"/>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837562" y="1427373"/>
            <a:ext cx="3015868" cy="369332"/>
          </a:xfrm>
          <a:prstGeom prst="rect">
            <a:avLst/>
          </a:prstGeom>
          <a:noFill/>
        </p:spPr>
        <p:txBody>
          <a:bodyPr wrap="square" rtlCol="0">
            <a:spAutoFit/>
          </a:bodyPr>
          <a:lstStyle/>
          <a:p>
            <a:r>
              <a:rPr lang="en-US" u="sng" dirty="0">
                <a:ln w="0"/>
                <a:effectLst>
                  <a:outerShdw blurRad="38100" dist="19050" dir="2700000" algn="tl" rotWithShape="0">
                    <a:schemeClr val="dk1">
                      <a:alpha val="40000"/>
                    </a:schemeClr>
                  </a:outerShdw>
                </a:effectLst>
              </a:rPr>
              <a:t>VENTRAL VIEW</a:t>
            </a:r>
          </a:p>
        </p:txBody>
      </p:sp>
    </p:spTree>
    <p:extLst>
      <p:ext uri="{BB962C8B-B14F-4D97-AF65-F5344CB8AC3E}">
        <p14:creationId xmlns:p14="http://schemas.microsoft.com/office/powerpoint/2010/main" val="15234620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243" t="6953" r="41714" b="1923"/>
          <a:stretch/>
        </p:blipFill>
        <p:spPr>
          <a:xfrm>
            <a:off x="0" y="0"/>
            <a:ext cx="9141620" cy="6858000"/>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6728628" y="168611"/>
            <a:ext cx="2151871" cy="530915"/>
          </a:xfrm>
          <a:prstGeom prst="rect">
            <a:avLst/>
          </a:prstGeom>
          <a:noFill/>
        </p:spPr>
        <p:txBody>
          <a:bodyPr wrap="none" lIns="68580" tIns="34290" rIns="68580" bIns="34290">
            <a:spAutoFit/>
          </a:bodyPr>
          <a:lstStyle/>
          <a:p>
            <a:pPr algn="ctr"/>
            <a:r>
              <a:rPr lang="en-US" sz="3000" u="sng" dirty="0">
                <a:ln w="0"/>
                <a:solidFill>
                  <a:schemeClr val="bg1"/>
                </a:solidFill>
                <a:effectLst>
                  <a:outerShdw blurRad="38100" dist="19050" dir="2700000" algn="tl" rotWithShape="0">
                    <a:schemeClr val="dk1">
                      <a:alpha val="40000"/>
                    </a:schemeClr>
                  </a:outerShdw>
                </a:effectLst>
              </a:rPr>
              <a:t>Horse Skull </a:t>
            </a:r>
          </a:p>
        </p:txBody>
      </p:sp>
    </p:spTree>
    <p:extLst>
      <p:ext uri="{BB962C8B-B14F-4D97-AF65-F5344CB8AC3E}">
        <p14:creationId xmlns:p14="http://schemas.microsoft.com/office/powerpoint/2010/main" val="36772171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1628" y="1487535"/>
            <a:ext cx="8164286" cy="3046988"/>
          </a:xfrm>
          <a:prstGeom prst="rect">
            <a:avLst/>
          </a:prstGeom>
        </p:spPr>
        <p:txBody>
          <a:bodyPr wrap="square">
            <a:spAutoFit/>
          </a:bodyPr>
          <a:lstStyle/>
          <a:p>
            <a:r>
              <a:rPr lang="en-US" sz="3300" b="1" dirty="0"/>
              <a:t>Bones of Cranium</a:t>
            </a:r>
          </a:p>
          <a:p>
            <a:r>
              <a:rPr lang="en-US" sz="2100" b="1" dirty="0"/>
              <a:t>The bones of the cranium (Ossa </a:t>
            </a:r>
            <a:r>
              <a:rPr lang="en-US" sz="2100" b="1" dirty="0" err="1"/>
              <a:t>cranii</a:t>
            </a:r>
            <a:r>
              <a:rPr lang="en-US" sz="2100" b="1" dirty="0"/>
              <a:t>) are the occipital, sphenoid, </a:t>
            </a:r>
            <a:r>
              <a:rPr lang="en-US" sz="2100" b="1" dirty="0" err="1"/>
              <a:t>ethmoid</a:t>
            </a:r>
            <a:r>
              <a:rPr lang="en-US" sz="2100" b="1" dirty="0"/>
              <a:t>, </a:t>
            </a:r>
            <a:r>
              <a:rPr lang="en-US" sz="2100" b="1" dirty="0" err="1"/>
              <a:t>interparietal</a:t>
            </a:r>
            <a:r>
              <a:rPr lang="en-US" sz="2100" b="1" dirty="0"/>
              <a:t>, parietal, frontal, and temporal. The first three are single, the others paired.</a:t>
            </a:r>
          </a:p>
          <a:p>
            <a:r>
              <a:rPr lang="en-US" sz="3300" b="1" dirty="0"/>
              <a:t>Occipital Bone</a:t>
            </a:r>
          </a:p>
          <a:p>
            <a:r>
              <a:rPr lang="en-US" sz="2100" b="1" dirty="0"/>
              <a:t>The occipital bone (</a:t>
            </a:r>
            <a:r>
              <a:rPr lang="en-US" sz="2100" b="1" dirty="0" err="1"/>
              <a:t>Os</a:t>
            </a:r>
            <a:r>
              <a:rPr lang="en-US" sz="2100" b="1" dirty="0"/>
              <a:t> </a:t>
            </a:r>
            <a:r>
              <a:rPr lang="en-US" sz="2100" b="1" dirty="0" err="1"/>
              <a:t>occipitale</a:t>
            </a:r>
            <a:r>
              <a:rPr lang="en-US" sz="2100" b="1" dirty="0"/>
              <a:t>) is situated at the posterior part of the </a:t>
            </a:r>
            <a:r>
              <a:rPr lang="en-US" sz="2100" b="1" dirty="0" err="1"/>
              <a:t>eraoium</a:t>
            </a:r>
            <a:r>
              <a:rPr lang="en-US" sz="2100" b="1" dirty="0"/>
              <a:t>, of which it forms the posterior wall and part of the ventral wall or base.</a:t>
            </a:r>
          </a:p>
        </p:txBody>
      </p:sp>
    </p:spTree>
    <p:extLst>
      <p:ext uri="{BB962C8B-B14F-4D97-AF65-F5344CB8AC3E}">
        <p14:creationId xmlns:p14="http://schemas.microsoft.com/office/powerpoint/2010/main" val="284515360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703</TotalTime>
  <Words>3360</Words>
  <Application>Microsoft Office PowerPoint</Application>
  <PresentationFormat>On-screen Show (4:3)</PresentationFormat>
  <Paragraphs>177</Paragraphs>
  <Slides>37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 Unicode MS</vt:lpstr>
      <vt:lpstr>Arial</vt:lpstr>
      <vt:lpstr>Calibri</vt:lpstr>
      <vt:lpstr>Century Gothic</vt:lpstr>
      <vt:lpstr>Wingdings</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Tauqeer Ahmad</dc:creator>
  <cp:lastModifiedBy>Dr. Imtiaz Hussain</cp:lastModifiedBy>
  <cp:revision>239</cp:revision>
  <dcterms:created xsi:type="dcterms:W3CDTF">2016-11-17T13:32:15Z</dcterms:created>
  <dcterms:modified xsi:type="dcterms:W3CDTF">2020-05-03T15:15:50Z</dcterms:modified>
</cp:coreProperties>
</file>