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1" r:id="rId3"/>
    <p:sldId id="262" r:id="rId4"/>
    <p:sldId id="258" r:id="rId5"/>
    <p:sldId id="260" r:id="rId6"/>
    <p:sldId id="289" r:id="rId7"/>
    <p:sldId id="29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0AA63B-7352-4102-BF93-29EB39402F9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F1B75B-D2CA-4454-A5E0-E401B3F0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3306-B928-414B-AF62-7D2B1B34BFD5}" type="datetimeFigureOut">
              <a:rPr lang="en-PK" smtClean="0"/>
              <a:t>07/12/2020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5D78-29B3-41AF-AD9C-E13A4121A0B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660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35D78-29B3-41AF-AD9C-E13A4121A0B9}" type="slidenum">
              <a:rPr lang="en-PK" smtClean="0"/>
              <a:t>24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214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2F12-8708-4933-A1AF-2E1CC9952960}" type="datetimeFigureOut">
              <a:rPr lang="en-AU" smtClean="0"/>
              <a:pPr/>
              <a:t>7/12/2020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8933-6C31-4264-8809-F3EC16EE5FB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arch.hp.my.aol.com.au/aol/redir?src=image&amp;clickedItemURN=http%3A%2F%2Fwww.trin.cam.ac.uk%2Ftcics%2FHassan%2520Musa%2520-%2520bismillah.gif&amp;moduleId=image_details.jsp.M&amp;clickedItemDescription=Image%20Detai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886" y="555346"/>
            <a:ext cx="7278687" cy="5753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Symptoms of </a:t>
            </a:r>
            <a:r>
              <a:rPr lang="en-US" b="1" dirty="0" smtClean="0"/>
              <a:t>Fruit rot (</a:t>
            </a:r>
            <a:r>
              <a:rPr lang="en-US" b="1" i="1" dirty="0" err="1" smtClean="0"/>
              <a:t>Phomopsis</a:t>
            </a:r>
            <a:r>
              <a:rPr lang="en-US" b="1" i="1" dirty="0" smtClean="0"/>
              <a:t> </a:t>
            </a:r>
            <a:r>
              <a:rPr lang="en-US" b="1" i="1" dirty="0" err="1" smtClean="0"/>
              <a:t>vexans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3076" name="Picture 4" descr="Phomopsis Blight - Brinj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8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uit rot (Phomopsis vexans ) on eggplant (Solanum melongena ) - 55117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0" b="3418"/>
          <a:stretch/>
        </p:blipFill>
        <p:spPr bwMode="auto">
          <a:xfrm>
            <a:off x="5652120" y="1628800"/>
            <a:ext cx="2648950" cy="33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Symptoms of blight appear on young seedlings.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Fruit becomes gray and watery and show decay symptoms.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78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Anthracnose</a:t>
            </a:r>
            <a:endParaRPr lang="en-US" b="1" dirty="0"/>
          </a:p>
        </p:txBody>
      </p:sp>
      <p:pic>
        <p:nvPicPr>
          <p:cNvPr id="4100" name="Picture 4" descr="Photo 4. Sunken spots on eggplant, Colletotrichum species, showing black spore-bearing fruiting bodies in circular band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7638"/>
            <a:ext cx="4464496" cy="348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328" y="48999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Sunken lesions develop on fruit.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Fruit dries, become black and drop.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46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Postharvest Diseases of Okra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Disease</a:t>
            </a:r>
            <a:r>
              <a:rPr lang="en-US" dirty="0"/>
              <a:t>				</a:t>
            </a:r>
            <a:r>
              <a:rPr lang="en-US" b="1" u="sng" dirty="0"/>
              <a:t>Causal organism</a:t>
            </a:r>
          </a:p>
          <a:p>
            <a:r>
              <a:rPr lang="en-US" dirty="0" err="1" smtClean="0"/>
              <a:t>Rhizoctonia</a:t>
            </a:r>
            <a:r>
              <a:rPr lang="en-US" dirty="0" smtClean="0"/>
              <a:t> rot		</a:t>
            </a:r>
            <a:r>
              <a:rPr lang="en-US" i="1" dirty="0" err="1" smtClean="0"/>
              <a:t>Rhizoctonia</a:t>
            </a:r>
            <a:r>
              <a:rPr lang="en-US" i="1" dirty="0" smtClean="0"/>
              <a:t> </a:t>
            </a:r>
            <a:r>
              <a:rPr lang="en-US" i="1" dirty="0" err="1" smtClean="0"/>
              <a:t>solani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184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err="1" smtClean="0"/>
              <a:t>Rhizoctonia</a:t>
            </a:r>
            <a:r>
              <a:rPr lang="en-US" b="1" dirty="0" smtClean="0"/>
              <a:t> rot</a:t>
            </a:r>
            <a:endParaRPr lang="en-US" b="1" dirty="0"/>
          </a:p>
        </p:txBody>
      </p:sp>
      <p:pic>
        <p:nvPicPr>
          <p:cNvPr id="5124" name="Picture 4" descr="https://www.scielo.br/img/revistas/fb/v32n3/08f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3"/>
          <a:stretch/>
        </p:blipFill>
        <p:spPr bwMode="auto">
          <a:xfrm>
            <a:off x="827584" y="1988840"/>
            <a:ext cx="73042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Infected tissue become brown to black.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Mycelia are fluffy and form dark </a:t>
            </a:r>
            <a:r>
              <a:rPr lang="en-US" sz="2400" dirty="0" err="1" smtClean="0"/>
              <a:t>sclerotia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886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/>
              <a:t>Postharvest Diseases of </a:t>
            </a:r>
            <a:r>
              <a:rPr lang="en-US" b="1" dirty="0" err="1" smtClean="0"/>
              <a:t>Chillies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b="1" u="sng" dirty="0"/>
              <a:t>Disease</a:t>
            </a: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b="1" u="sng" dirty="0" smtClean="0"/>
              <a:t>Causal organism</a:t>
            </a:r>
          </a:p>
          <a:p>
            <a:r>
              <a:rPr lang="en-US" dirty="0" smtClean="0"/>
              <a:t>Bacterial soft rot		</a:t>
            </a:r>
            <a:r>
              <a:rPr lang="en-US" i="1" dirty="0" err="1" smtClean="0"/>
              <a:t>Erwinia</a:t>
            </a:r>
            <a:r>
              <a:rPr lang="en-US" i="1" dirty="0" smtClean="0"/>
              <a:t> </a:t>
            </a:r>
            <a:r>
              <a:rPr lang="en-US" i="1" dirty="0" err="1" smtClean="0"/>
              <a:t>carotovora</a:t>
            </a:r>
            <a:endParaRPr lang="en-US" i="1" dirty="0" smtClean="0"/>
          </a:p>
          <a:p>
            <a:r>
              <a:rPr lang="en-US" i="1" dirty="0" smtClean="0"/>
              <a:t>Anthracnose			</a:t>
            </a:r>
            <a:r>
              <a:rPr lang="en-US" i="1" dirty="0" err="1" smtClean="0"/>
              <a:t>Colletotrichum</a:t>
            </a:r>
            <a:r>
              <a:rPr lang="en-US" i="1" dirty="0" smtClean="0"/>
              <a:t> </a:t>
            </a:r>
            <a:r>
              <a:rPr lang="en-US" i="1" dirty="0" err="1" smtClean="0"/>
              <a:t>capsici</a:t>
            </a:r>
            <a:endParaRPr lang="en-US" i="1" dirty="0" smtClean="0"/>
          </a:p>
          <a:p>
            <a:r>
              <a:rPr lang="en-US" i="1" dirty="0" smtClean="0"/>
              <a:t>		</a:t>
            </a:r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284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Symptoms of </a:t>
            </a:r>
            <a:r>
              <a:rPr lang="en-US" b="1" dirty="0" smtClean="0"/>
              <a:t>Bacterial Soft </a:t>
            </a:r>
            <a:r>
              <a:rPr lang="en-US" b="1" dirty="0"/>
              <a:t>R</a:t>
            </a:r>
            <a:r>
              <a:rPr lang="en-US" b="1" dirty="0" smtClean="0"/>
              <a:t>ot</a:t>
            </a:r>
            <a:endParaRPr lang="en-US" b="1" dirty="0"/>
          </a:p>
        </p:txBody>
      </p:sp>
      <p:pic>
        <p:nvPicPr>
          <p:cNvPr id="6148" name="Picture 4" descr="Take a Hard Line Against Bacterial Soft Rot of Pepper - Growing Produ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895286" cy="33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Lesions</a:t>
            </a:r>
            <a:r>
              <a:rPr lang="en-US" sz="2400" dirty="0"/>
              <a:t> </a:t>
            </a:r>
            <a:r>
              <a:rPr lang="en-US" sz="2400" dirty="0" smtClean="0"/>
              <a:t>on fruit are light to dark colored.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Bacterial ooze develop in affected areas.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5690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Anthracnose</a:t>
            </a:r>
            <a:endParaRPr lang="en-US" b="1" dirty="0"/>
          </a:p>
        </p:txBody>
      </p:sp>
      <p:pic>
        <p:nvPicPr>
          <p:cNvPr id="7172" name="Picture 4" descr="Fact sheet - Capsicum (chilli) anthracnose (177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/>
          <a:stretch/>
        </p:blipFill>
        <p:spPr bwMode="auto">
          <a:xfrm>
            <a:off x="2843808" y="1226655"/>
            <a:ext cx="3125104" cy="27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Small black, circular spots appear on fruit.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50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Postharvest Diseases of Potato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Disease</a:t>
            </a:r>
            <a:r>
              <a:rPr lang="en-US" dirty="0"/>
              <a:t>			</a:t>
            </a:r>
            <a:r>
              <a:rPr lang="en-US" b="1" u="sng" dirty="0" smtClean="0"/>
              <a:t>Causal organism</a:t>
            </a:r>
          </a:p>
          <a:p>
            <a:r>
              <a:rPr lang="en-US" dirty="0" smtClean="0"/>
              <a:t>Dry rot			</a:t>
            </a:r>
            <a:r>
              <a:rPr lang="en-US" i="1" dirty="0" err="1" smtClean="0"/>
              <a:t>Fusarium</a:t>
            </a:r>
            <a:r>
              <a:rPr lang="en-US" i="1" dirty="0" smtClean="0"/>
              <a:t> </a:t>
            </a:r>
            <a:r>
              <a:rPr lang="en-US" i="1" dirty="0" err="1" smtClean="0"/>
              <a:t>solani</a:t>
            </a:r>
            <a:r>
              <a:rPr lang="en-US" i="1" dirty="0" smtClean="0"/>
              <a:t> </a:t>
            </a:r>
            <a:r>
              <a:rPr lang="en-US" dirty="0" smtClean="0"/>
              <a:t>var. 					</a:t>
            </a:r>
            <a:r>
              <a:rPr lang="en-US" i="1" dirty="0" err="1"/>
              <a:t>c</a:t>
            </a:r>
            <a:r>
              <a:rPr lang="en-US" i="1" dirty="0" err="1" smtClean="0"/>
              <a:t>oeruleum</a:t>
            </a:r>
            <a:endParaRPr lang="en-US" i="1" dirty="0" smtClean="0"/>
          </a:p>
          <a:p>
            <a:r>
              <a:rPr lang="en-US" dirty="0" smtClean="0"/>
              <a:t>Scab</a:t>
            </a:r>
            <a:r>
              <a:rPr lang="en-US" i="1" dirty="0" smtClean="0"/>
              <a:t>			Streptomyces scabies</a:t>
            </a:r>
          </a:p>
          <a:p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208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Symptoms of </a:t>
            </a:r>
            <a:r>
              <a:rPr lang="en-US" b="1" dirty="0" smtClean="0"/>
              <a:t>Dry rot</a:t>
            </a:r>
            <a:endParaRPr lang="en-US" b="1" dirty="0"/>
          </a:p>
        </p:txBody>
      </p:sp>
      <p:pic>
        <p:nvPicPr>
          <p:cNvPr id="8196" name="Picture 4" descr="A cut potato tuber reveals fungal growth inside a cavity caused by fusarium dry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36526"/>
            <a:ext cx="4896543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Dry dark areas are manifested on the peel.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Internal tissue become brown and sunken.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80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Scab</a:t>
            </a:r>
            <a:endParaRPr lang="en-US" b="1" dirty="0"/>
          </a:p>
        </p:txBody>
      </p:sp>
      <p:pic>
        <p:nvPicPr>
          <p:cNvPr id="10244" name="Picture 4" descr="Increasing reports of widespread scab as United Kingdom potato harvest  progresses | PotatoP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682555" cy="33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Corky lesions 1 to 3 mm deep develop which are darker that shallow lesions.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2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PP </a:t>
            </a:r>
            <a:r>
              <a:rPr lang="en-US" b="1" dirty="0" smtClean="0"/>
              <a:t>407 </a:t>
            </a:r>
            <a:r>
              <a:rPr lang="en-US" b="1" dirty="0"/>
              <a:t>Seed and Postharvest Pathology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Objective</a:t>
            </a:r>
          </a:p>
          <a:p>
            <a:r>
              <a:rPr lang="en-US" dirty="0"/>
              <a:t>To study seed borne and postharvest diseases and their management</a:t>
            </a:r>
          </a:p>
        </p:txBody>
      </p:sp>
    </p:spTree>
    <p:extLst>
      <p:ext uri="{BB962C8B-B14F-4D97-AF65-F5344CB8AC3E}">
        <p14:creationId xmlns:p14="http://schemas.microsoft.com/office/powerpoint/2010/main" val="3909937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Postharvest Diseases of </a:t>
            </a:r>
            <a:r>
              <a:rPr lang="en-US" b="1" dirty="0" smtClean="0"/>
              <a:t>Carrot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Disease</a:t>
            </a:r>
            <a:r>
              <a:rPr lang="en-US" dirty="0"/>
              <a:t>			</a:t>
            </a:r>
            <a:r>
              <a:rPr lang="en-US" b="1" u="sng" dirty="0"/>
              <a:t>Causal </a:t>
            </a:r>
            <a:r>
              <a:rPr lang="en-US" b="1" u="sng" dirty="0" smtClean="0"/>
              <a:t>organism</a:t>
            </a:r>
          </a:p>
          <a:p>
            <a:r>
              <a:rPr lang="en-US" dirty="0" smtClean="0"/>
              <a:t>Crown rot		</a:t>
            </a:r>
            <a:r>
              <a:rPr lang="en-US" i="1" dirty="0" err="1" smtClean="0"/>
              <a:t>Rhizoctonia</a:t>
            </a:r>
            <a:r>
              <a:rPr lang="en-US" i="1" dirty="0" smtClean="0"/>
              <a:t> </a:t>
            </a:r>
            <a:r>
              <a:rPr lang="en-US" i="1" dirty="0" err="1" smtClean="0"/>
              <a:t>solani</a:t>
            </a:r>
            <a:endParaRPr lang="en-US" i="1" dirty="0" smtClean="0"/>
          </a:p>
          <a:p>
            <a:r>
              <a:rPr lang="en-US" i="1" dirty="0" smtClean="0"/>
              <a:t>Black rot			</a:t>
            </a:r>
            <a:r>
              <a:rPr lang="en-US" i="1" dirty="0" err="1" smtClean="0"/>
              <a:t>Alternaria</a:t>
            </a:r>
            <a:r>
              <a:rPr lang="en-US" i="1" dirty="0" smtClean="0"/>
              <a:t> </a:t>
            </a:r>
            <a:r>
              <a:rPr lang="en-US" i="1" dirty="0" err="1" smtClean="0"/>
              <a:t>radicina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1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Crown rot</a:t>
            </a:r>
            <a:endParaRPr lang="en-US" b="1" dirty="0"/>
          </a:p>
        </p:txBody>
      </p:sp>
      <p:sp>
        <p:nvSpPr>
          <p:cNvPr id="5" name="AutoShape 4" descr="Vegetable: Carrot &amp; Parsnip, Rhizoctonia Crown and Root Rot | UMass Center  for Agriculture, Food and the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340768"/>
            <a:ext cx="3619040" cy="29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Damping off of carrot seedlings develop.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Dark brown sunken lesions or cankers develop on carrots.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913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Black rot</a:t>
            </a:r>
            <a:endParaRPr lang="en-US" b="1" dirty="0"/>
          </a:p>
        </p:txBody>
      </p:sp>
      <p:pic>
        <p:nvPicPr>
          <p:cNvPr id="12294" name="Picture 6" descr="http://www.pestnet.org/fact_sheets/assets/image/carrot_black_rot_204/thumbs/carrotblackrot_sm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96" y="1484784"/>
            <a:ext cx="4397807" cy="29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Pre-emergence and post emergence damping off.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Dry black sunken lesions which cause decay of entire root.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55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Postharvest Diseases of </a:t>
            </a:r>
            <a:r>
              <a:rPr lang="en-US" b="1" dirty="0" smtClean="0"/>
              <a:t>Cucurbits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Disease</a:t>
            </a:r>
            <a:r>
              <a:rPr lang="en-US" dirty="0"/>
              <a:t>			</a:t>
            </a:r>
            <a:r>
              <a:rPr lang="en-US" b="1" u="sng" dirty="0"/>
              <a:t>Causal </a:t>
            </a:r>
            <a:r>
              <a:rPr lang="en-US" b="1" u="sng" dirty="0" smtClean="0"/>
              <a:t>organism</a:t>
            </a:r>
          </a:p>
          <a:p>
            <a:r>
              <a:rPr lang="en-US" dirty="0" smtClean="0"/>
              <a:t>Fruit rot			</a:t>
            </a:r>
            <a:r>
              <a:rPr lang="en-US" i="1" dirty="0" smtClean="0"/>
              <a:t>Pythium </a:t>
            </a:r>
            <a:r>
              <a:rPr lang="en-US" i="1" dirty="0" err="1" smtClean="0"/>
              <a:t>aphanidermatum</a:t>
            </a:r>
            <a:endParaRPr lang="en-US" i="1" dirty="0" smtClean="0"/>
          </a:p>
          <a:p>
            <a:r>
              <a:rPr lang="en-US" i="1" dirty="0" smtClean="0"/>
              <a:t>Belly rot			</a:t>
            </a:r>
            <a:r>
              <a:rPr lang="en-US" i="1" dirty="0" err="1" smtClean="0"/>
              <a:t>Rhizoctonai</a:t>
            </a:r>
            <a:r>
              <a:rPr lang="en-US" i="1" dirty="0" smtClean="0"/>
              <a:t> </a:t>
            </a:r>
            <a:r>
              <a:rPr lang="en-US" i="1" dirty="0" err="1" smtClean="0"/>
              <a:t>solani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211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Symptoms of </a:t>
            </a:r>
            <a:r>
              <a:rPr lang="en-US" b="1" dirty="0" smtClean="0"/>
              <a:t>Fruit rot</a:t>
            </a:r>
            <a:endParaRPr lang="en-US" b="1" dirty="0"/>
          </a:p>
        </p:txBody>
      </p:sp>
      <p:pic>
        <p:nvPicPr>
          <p:cNvPr id="13320" name="Picture 8" descr="cucumbers infected with pythium fruit ro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17" y="1052736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Dark green water soaked lesions are formed on fruit.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Wooly mycelial mat develop on affected fruit.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Internal tissue become soft and watery.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985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Belly rot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479" y="1268760"/>
            <a:ext cx="4953041" cy="32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Fruit touching soil develop dark brown water soaked decay.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Yellowish brown discoloration of fruit surface.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587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Postharvest Diseases of </a:t>
            </a:r>
            <a:r>
              <a:rPr lang="en-US" b="1" dirty="0" smtClean="0"/>
              <a:t>Onion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Disease</a:t>
            </a:r>
            <a:r>
              <a:rPr lang="en-US" dirty="0"/>
              <a:t>			</a:t>
            </a:r>
            <a:r>
              <a:rPr lang="en-US" b="1" u="sng" dirty="0"/>
              <a:t>Causal </a:t>
            </a:r>
            <a:r>
              <a:rPr lang="en-US" b="1" u="sng" dirty="0" smtClean="0"/>
              <a:t>organism</a:t>
            </a:r>
          </a:p>
          <a:p>
            <a:r>
              <a:rPr lang="en-US" dirty="0" smtClean="0"/>
              <a:t>Neck rot			</a:t>
            </a:r>
            <a:r>
              <a:rPr lang="en-US" i="1" dirty="0" smtClean="0"/>
              <a:t>Botrytis </a:t>
            </a:r>
            <a:r>
              <a:rPr lang="en-US" i="1" dirty="0" err="1" smtClean="0"/>
              <a:t>allii</a:t>
            </a:r>
            <a:endParaRPr lang="en-US" i="1" dirty="0" smtClean="0"/>
          </a:p>
          <a:p>
            <a:r>
              <a:rPr lang="en-US" dirty="0" smtClean="0"/>
              <a:t>Blue </a:t>
            </a:r>
            <a:r>
              <a:rPr lang="en-US" dirty="0" err="1" smtClean="0"/>
              <a:t>mould</a:t>
            </a:r>
            <a:r>
              <a:rPr lang="en-US" dirty="0" smtClean="0"/>
              <a:t> rot</a:t>
            </a:r>
            <a:r>
              <a:rPr lang="en-US" i="1" dirty="0" smtClean="0"/>
              <a:t>	</a:t>
            </a:r>
            <a:r>
              <a:rPr lang="en-US" i="1" dirty="0" err="1" smtClean="0"/>
              <a:t>Penicillium</a:t>
            </a:r>
            <a:r>
              <a:rPr lang="en-US" i="1" dirty="0" smtClean="0"/>
              <a:t> </a:t>
            </a:r>
            <a:r>
              <a:rPr lang="en-US" dirty="0" smtClean="0"/>
              <a:t>spp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Black </a:t>
            </a:r>
            <a:r>
              <a:rPr lang="en-US" dirty="0" err="1" smtClean="0"/>
              <a:t>mould</a:t>
            </a:r>
            <a:r>
              <a:rPr lang="en-US" dirty="0" smtClean="0"/>
              <a:t>		</a:t>
            </a:r>
            <a:r>
              <a:rPr lang="en-US" i="1" dirty="0" smtClean="0"/>
              <a:t>Aspergillus </a:t>
            </a:r>
            <a:r>
              <a:rPr lang="en-US" i="1" dirty="0" err="1" smtClean="0"/>
              <a:t>niger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135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Symptoms of </a:t>
            </a:r>
            <a:r>
              <a:rPr lang="en-US" b="1" dirty="0" smtClean="0"/>
              <a:t>Neck rot</a:t>
            </a:r>
            <a:endParaRPr lang="en-US" b="1" dirty="0"/>
          </a:p>
        </p:txBody>
      </p:sp>
      <p:pic>
        <p:nvPicPr>
          <p:cNvPr id="15364" name="Picture 4" descr="Onion neck rot / RHS Garde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46" y="1124744"/>
            <a:ext cx="4996907" cy="33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Softening of scales occurs.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Grayish </a:t>
            </a:r>
            <a:r>
              <a:rPr lang="en-US" sz="2400" dirty="0" err="1" smtClean="0"/>
              <a:t>sporulating</a:t>
            </a:r>
            <a:r>
              <a:rPr lang="en-US" sz="2400" dirty="0" smtClean="0"/>
              <a:t> mycelial mat develop on scales’ surface.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2749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Blue </a:t>
            </a:r>
            <a:r>
              <a:rPr lang="en-US" b="1" dirty="0" err="1" smtClean="0"/>
              <a:t>mould</a:t>
            </a:r>
            <a:r>
              <a:rPr lang="en-US" b="1" dirty="0" smtClean="0"/>
              <a:t> rot</a:t>
            </a:r>
            <a:endParaRPr lang="en-US" b="1" dirty="0"/>
          </a:p>
        </p:txBody>
      </p:sp>
      <p:pic>
        <p:nvPicPr>
          <p:cNvPr id="16390" name="Picture 6" descr="https://seminisus.s3.amazonaws.com/app/uploads/2014/11/Screen-Shot-2020-02-13-at-1.09.37-P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7638"/>
            <a:ext cx="2160240" cy="27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Blue green </a:t>
            </a:r>
            <a:r>
              <a:rPr lang="en-US" sz="2400" dirty="0" err="1" smtClean="0"/>
              <a:t>mould</a:t>
            </a:r>
            <a:r>
              <a:rPr lang="en-US" sz="2400" dirty="0" smtClean="0"/>
              <a:t> develops on bulbs.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Bulbs show symptoms of watery rot.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918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Black </a:t>
            </a:r>
            <a:r>
              <a:rPr lang="en-US" b="1" dirty="0" err="1" smtClean="0"/>
              <a:t>mould</a:t>
            </a:r>
            <a:endParaRPr lang="en-US" b="1" dirty="0"/>
          </a:p>
        </p:txBody>
      </p:sp>
      <p:pic>
        <p:nvPicPr>
          <p:cNvPr id="17412" name="Picture 4" descr="black mold (Aspergillus niger ) on garden onion (Allium cepa ) - 536734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9"/>
          <a:stretch/>
        </p:blipFill>
        <p:spPr bwMode="auto">
          <a:xfrm>
            <a:off x="2192257" y="1268760"/>
            <a:ext cx="4759486" cy="30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Masses of black spores develop on exterior and between scales of bulbs.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607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Postharvest Diseases of Vegetables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49270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/>
              <a:t>Postharvest Diseases of Garlic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Disease</a:t>
            </a:r>
            <a:r>
              <a:rPr lang="en-US" dirty="0"/>
              <a:t>			</a:t>
            </a:r>
            <a:r>
              <a:rPr lang="en-US" b="1" u="sng" dirty="0"/>
              <a:t>Causal </a:t>
            </a:r>
            <a:r>
              <a:rPr lang="en-US" b="1" u="sng" dirty="0" smtClean="0"/>
              <a:t>organism</a:t>
            </a:r>
          </a:p>
          <a:p>
            <a:r>
              <a:rPr lang="en-US" dirty="0" smtClean="0"/>
              <a:t>Basal rot			</a:t>
            </a:r>
            <a:r>
              <a:rPr lang="en-US" i="1" dirty="0" err="1" smtClean="0"/>
              <a:t>Fusarium</a:t>
            </a:r>
            <a:r>
              <a:rPr lang="en-US" i="1" dirty="0" smtClean="0"/>
              <a:t> </a:t>
            </a:r>
            <a:r>
              <a:rPr lang="en-US" i="1" dirty="0" err="1" smtClean="0"/>
              <a:t>oxysporum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Neck rot			Botrytis </a:t>
            </a:r>
            <a:r>
              <a:rPr lang="en-US" i="1" dirty="0" err="1" smtClean="0"/>
              <a:t>allii</a:t>
            </a:r>
            <a:endParaRPr lang="en-US" i="1" dirty="0" smtClean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699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8098"/>
          </a:xfrm>
        </p:spPr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Basal rot</a:t>
            </a:r>
            <a:endParaRPr lang="en-US" b="1" dirty="0"/>
          </a:p>
        </p:txBody>
      </p:sp>
      <p:pic>
        <p:nvPicPr>
          <p:cNvPr id="18438" name="Picture 6" descr="Garlic (Allium sativum)-Basal Rot | Pacific Northwest Pest Management  Handboo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352528" cy="29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Bulb size is reduced.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Bulb decay occurs.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160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Neck rot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708" y="1196752"/>
            <a:ext cx="4856584" cy="31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Affected scale tissue become soft.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Dense layer of gray </a:t>
            </a:r>
            <a:r>
              <a:rPr lang="en-US" sz="2400" dirty="0" err="1" smtClean="0"/>
              <a:t>mould</a:t>
            </a:r>
            <a:r>
              <a:rPr lang="en-US" sz="2400" dirty="0" smtClean="0"/>
              <a:t> becomes </a:t>
            </a:r>
            <a:r>
              <a:rPr lang="en-US" sz="2400" smtClean="0"/>
              <a:t>visible on the neck.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036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*Sources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1. Recommended books.</a:t>
            </a:r>
          </a:p>
          <a:p>
            <a:r>
              <a:rPr lang="en-US" dirty="0" smtClean="0"/>
              <a:t>2. Latest research articles downloaded from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Google. </a:t>
            </a:r>
          </a:p>
          <a:p>
            <a:r>
              <a:rPr lang="en-US" dirty="0" smtClean="0"/>
              <a:t>3. Google images.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*Solely for academic purpose and guidance of students.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8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Postharvest </a:t>
            </a:r>
            <a:r>
              <a:rPr lang="en-AU" b="1" dirty="0" smtClean="0"/>
              <a:t>Diseases</a:t>
            </a:r>
            <a:r>
              <a:rPr lang="en-AU" dirty="0" smtClean="0"/>
              <a:t> </a:t>
            </a:r>
            <a:r>
              <a:rPr lang="en-AU" b="1" dirty="0" smtClean="0"/>
              <a:t>of Tomatoes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en-AU" b="1" u="sng" dirty="0" smtClean="0"/>
              <a:t>Disease</a:t>
            </a:r>
            <a:r>
              <a:rPr lang="en-AU" b="1" dirty="0" smtClean="0"/>
              <a:t>	</a:t>
            </a:r>
            <a:r>
              <a:rPr lang="en-AU" dirty="0" smtClean="0"/>
              <a:t>		</a:t>
            </a:r>
            <a:r>
              <a:rPr lang="en-AU" b="1" u="sng" dirty="0" smtClean="0"/>
              <a:t>Causal organism</a:t>
            </a:r>
          </a:p>
          <a:p>
            <a:r>
              <a:rPr lang="en-AU" dirty="0" err="1" smtClean="0"/>
              <a:t>Rhizopus</a:t>
            </a:r>
            <a:r>
              <a:rPr lang="en-AU" dirty="0" smtClean="0"/>
              <a:t> rot		</a:t>
            </a:r>
            <a:r>
              <a:rPr lang="en-AU" i="1" dirty="0" err="1" smtClean="0"/>
              <a:t>Rhizopus</a:t>
            </a:r>
            <a:r>
              <a:rPr lang="en-AU" i="1" dirty="0" smtClean="0"/>
              <a:t> </a:t>
            </a:r>
            <a:r>
              <a:rPr lang="en-AU" i="1" dirty="0" err="1" smtClean="0"/>
              <a:t>stolonifer</a:t>
            </a:r>
            <a:endParaRPr lang="en-AU" i="1" dirty="0" smtClean="0"/>
          </a:p>
          <a:p>
            <a:r>
              <a:rPr lang="en-AU" dirty="0" err="1" smtClean="0"/>
              <a:t>Gray</a:t>
            </a:r>
            <a:r>
              <a:rPr lang="en-AU" dirty="0" smtClean="0"/>
              <a:t> mould		</a:t>
            </a:r>
            <a:r>
              <a:rPr lang="en-AU" i="1" dirty="0" smtClean="0"/>
              <a:t>Botrytis </a:t>
            </a:r>
            <a:r>
              <a:rPr lang="en-AU" i="1" dirty="0" err="1" smtClean="0"/>
              <a:t>cinerea</a:t>
            </a:r>
            <a:endParaRPr lang="en-AU" i="1" dirty="0" smtClean="0"/>
          </a:p>
          <a:p>
            <a:r>
              <a:rPr lang="en-AU" dirty="0" smtClean="0"/>
              <a:t>Late blight</a:t>
            </a:r>
            <a:r>
              <a:rPr lang="en-AU" i="1" dirty="0" smtClean="0"/>
              <a:t>		Phytophthora </a:t>
            </a:r>
            <a:r>
              <a:rPr lang="en-AU" i="1" dirty="0" err="1" smtClean="0"/>
              <a:t>infestans</a:t>
            </a:r>
            <a:endParaRPr lang="en-AU" i="1" dirty="0" smtClean="0"/>
          </a:p>
          <a:p>
            <a:r>
              <a:rPr lang="en-AU" dirty="0" smtClean="0"/>
              <a:t>Southern blight</a:t>
            </a:r>
            <a:r>
              <a:rPr lang="en-AU" i="1" dirty="0" smtClean="0"/>
              <a:t>	</a:t>
            </a:r>
            <a:r>
              <a:rPr lang="en-AU" i="1" dirty="0" err="1" smtClean="0"/>
              <a:t>Sclerotium</a:t>
            </a:r>
            <a:r>
              <a:rPr lang="en-AU" i="1" dirty="0" smtClean="0"/>
              <a:t> </a:t>
            </a:r>
            <a:r>
              <a:rPr lang="en-AU" i="1" dirty="0" err="1" smtClean="0"/>
              <a:t>rolfsii</a:t>
            </a:r>
            <a:endParaRPr lang="en-AU" i="1" dirty="0" smtClean="0"/>
          </a:p>
          <a:p>
            <a:endParaRPr lang="en-AU" i="1" dirty="0" smtClean="0"/>
          </a:p>
          <a:p>
            <a:endParaRPr lang="en-AU" i="1" dirty="0" smtClean="0"/>
          </a:p>
          <a:p>
            <a:endParaRPr lang="en-AU" i="1" dirty="0"/>
          </a:p>
          <a:p>
            <a:endParaRPr lang="en-AU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 of </a:t>
            </a:r>
            <a:r>
              <a:rPr lang="en-US" b="1" dirty="0" err="1" smtClean="0"/>
              <a:t>Rhizopus</a:t>
            </a:r>
            <a:r>
              <a:rPr lang="en-US" b="1" dirty="0" smtClean="0"/>
              <a:t> rot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4878" r="14025" b="4878"/>
          <a:stretch/>
        </p:blipFill>
        <p:spPr bwMode="auto">
          <a:xfrm>
            <a:off x="539552" y="1417638"/>
            <a:ext cx="3970784" cy="34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R Reposito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2095" r="7761" b="12046"/>
          <a:stretch/>
        </p:blipFill>
        <p:spPr bwMode="auto">
          <a:xfrm>
            <a:off x="4788024" y="1553605"/>
            <a:ext cx="4121952" cy="32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Water soaked lesions.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Lesions surface covered with white cotton like fungal structures.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Dark sporulation is also evident.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604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Gray </a:t>
            </a:r>
            <a:r>
              <a:rPr lang="en-US" b="1" dirty="0" err="1" smtClean="0"/>
              <a:t>mould</a:t>
            </a:r>
            <a:endParaRPr lang="en-US" b="1" dirty="0"/>
          </a:p>
        </p:txBody>
      </p:sp>
      <p:pic>
        <p:nvPicPr>
          <p:cNvPr id="20482" name="Picture 2" descr="How to Identify Botrytis or Gray Mold on Tomato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4687" r="9291" b="4687"/>
          <a:stretch/>
        </p:blipFill>
        <p:spPr bwMode="auto">
          <a:xfrm>
            <a:off x="2195736" y="1124744"/>
            <a:ext cx="4824536" cy="40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Watery lesion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Grayish mycelium and spore clusters develop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2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Late blight</a:t>
            </a:r>
            <a:endParaRPr lang="en-US" b="1" dirty="0"/>
          </a:p>
        </p:txBody>
      </p:sp>
      <p:pic>
        <p:nvPicPr>
          <p:cNvPr id="21506" name="Picture 2" descr="Tomato Late Blight | Pests &amp;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1716"/>
            <a:ext cx="41376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ome Lawn &amp; Garden: Late Blight on Tomatoes and Potatoes | UMass Center for  Agriculture, Food and the 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76475"/>
            <a:ext cx="4199855" cy="31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Leaves, stem and fruit are affected.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Brown to purple black lesions develop.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99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 of </a:t>
            </a:r>
            <a:r>
              <a:rPr lang="en-US" b="1" dirty="0" smtClean="0"/>
              <a:t>Southern blight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 b="18159"/>
          <a:stretch/>
        </p:blipFill>
        <p:spPr bwMode="auto">
          <a:xfrm>
            <a:off x="1125878" y="1268760"/>
            <a:ext cx="6922772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162800" y="6461124"/>
            <a:ext cx="1828800" cy="30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Courtesy: Google Images</a:t>
            </a:r>
            <a:endParaRPr lang="en-US" sz="105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521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Plants are attacked below the soil surface.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The root system is destroyed.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2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Postharvest Diseases of </a:t>
            </a:r>
            <a:r>
              <a:rPr lang="en-US" b="1" dirty="0" err="1" smtClean="0"/>
              <a:t>Brinjal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56984" cy="4525963"/>
          </a:xfrm>
        </p:spPr>
        <p:txBody>
          <a:bodyPr/>
          <a:lstStyle/>
          <a:p>
            <a:r>
              <a:rPr lang="en-US" b="1" u="sng" dirty="0" smtClean="0"/>
              <a:t>Disease</a:t>
            </a:r>
            <a:r>
              <a:rPr lang="en-US" dirty="0" smtClean="0"/>
              <a:t>				</a:t>
            </a:r>
            <a:r>
              <a:rPr lang="en-US" b="1" u="sng" dirty="0" smtClean="0"/>
              <a:t>Causal organism</a:t>
            </a:r>
            <a:endParaRPr lang="en-US" b="1" u="sng" dirty="0"/>
          </a:p>
          <a:p>
            <a:r>
              <a:rPr lang="en-US" dirty="0" smtClean="0"/>
              <a:t>Fruit rot			</a:t>
            </a:r>
            <a:r>
              <a:rPr lang="en-US" i="1" dirty="0" err="1" smtClean="0"/>
              <a:t>Phomopsis</a:t>
            </a:r>
            <a:r>
              <a:rPr lang="en-US" i="1" dirty="0" smtClean="0"/>
              <a:t> </a:t>
            </a:r>
            <a:r>
              <a:rPr lang="en-US" i="1" dirty="0" err="1" smtClean="0"/>
              <a:t>vexans</a:t>
            </a:r>
            <a:endParaRPr lang="en-US" i="1" dirty="0" smtClean="0"/>
          </a:p>
          <a:p>
            <a:r>
              <a:rPr lang="en-US" i="1" dirty="0" smtClean="0"/>
              <a:t>Anthracnose		</a:t>
            </a:r>
            <a:r>
              <a:rPr lang="en-US" i="1" dirty="0" err="1" smtClean="0"/>
              <a:t>Colletotrichum</a:t>
            </a:r>
            <a:r>
              <a:rPr lang="en-US" i="1" dirty="0" smtClean="0"/>
              <a:t> </a:t>
            </a:r>
            <a:r>
              <a:rPr lang="en-US" i="1" dirty="0" err="1" smtClean="0"/>
              <a:t>melongenae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3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13356</TotalTime>
  <Words>569</Words>
  <Application>Microsoft Office PowerPoint</Application>
  <PresentationFormat>On-screen Show (4:3)</PresentationFormat>
  <Paragraphs>135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PP 407 Seed and Postharvest Pathology</vt:lpstr>
      <vt:lpstr>PowerPoint Presentation</vt:lpstr>
      <vt:lpstr>Postharvest Diseases of Tomatoes</vt:lpstr>
      <vt:lpstr>Symptoms of Rhizopus rot</vt:lpstr>
      <vt:lpstr>Symptoms of Gray mould</vt:lpstr>
      <vt:lpstr>Symptoms of Late blight</vt:lpstr>
      <vt:lpstr>Symptoms of Southern blight</vt:lpstr>
      <vt:lpstr>Postharvest Diseases of Brinjal</vt:lpstr>
      <vt:lpstr>Symptoms of Fruit rot (Phomopsis vexans)</vt:lpstr>
      <vt:lpstr>Symptoms of Anthracnose</vt:lpstr>
      <vt:lpstr>Postharvest Diseases of Okra</vt:lpstr>
      <vt:lpstr>Symptoms of Rhizoctonia rot</vt:lpstr>
      <vt:lpstr>Postharvest Diseases of Chillies</vt:lpstr>
      <vt:lpstr>Symptoms of Bacterial Soft Rot</vt:lpstr>
      <vt:lpstr>Symptoms of Anthracnose</vt:lpstr>
      <vt:lpstr>Postharvest Diseases of Potato</vt:lpstr>
      <vt:lpstr>Symptoms of Dry rot</vt:lpstr>
      <vt:lpstr>Symptoms of Scab</vt:lpstr>
      <vt:lpstr>Postharvest Diseases of Carrot</vt:lpstr>
      <vt:lpstr>Symptoms of Crown rot</vt:lpstr>
      <vt:lpstr>Symptoms of Black rot</vt:lpstr>
      <vt:lpstr>Postharvest Diseases of Cucurbits</vt:lpstr>
      <vt:lpstr>Symptoms of Fruit rot</vt:lpstr>
      <vt:lpstr>Symptoms of Belly rot</vt:lpstr>
      <vt:lpstr>Postharvest Diseases of Onion</vt:lpstr>
      <vt:lpstr>Symptoms of Neck rot</vt:lpstr>
      <vt:lpstr>Symptoms of Blue mould rot</vt:lpstr>
      <vt:lpstr>Symptoms of Black mould</vt:lpstr>
      <vt:lpstr>Postharvest Diseases of Garlic</vt:lpstr>
      <vt:lpstr>Symptoms of Basal rot</vt:lpstr>
      <vt:lpstr>Symptoms of Neck rot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zafar</dc:creator>
  <cp:lastModifiedBy>Zafar Iqbal</cp:lastModifiedBy>
  <cp:revision>582</cp:revision>
  <dcterms:created xsi:type="dcterms:W3CDTF">2010-12-07T04:47:25Z</dcterms:created>
  <dcterms:modified xsi:type="dcterms:W3CDTF">2020-12-07T14:36:25Z</dcterms:modified>
</cp:coreProperties>
</file>