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0" r:id="rId7"/>
    <p:sldId id="261"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D98917E-833E-440C-ACB8-4BD1FF9D9F9E}" type="datetimeFigureOut">
              <a:rPr lang="en-US" smtClean="0"/>
              <a:pPr/>
              <a:t>11/6/2020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562928FA-779D-430C-945B-3996D29933A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98917E-833E-440C-ACB8-4BD1FF9D9F9E}" type="datetimeFigureOut">
              <a:rPr lang="en-US" smtClean="0"/>
              <a:pPr/>
              <a:t>11/6/2020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62928FA-779D-430C-945B-3996D29933A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8D98917E-833E-440C-ACB8-4BD1FF9D9F9E}" type="datetimeFigureOut">
              <a:rPr lang="en-US" smtClean="0"/>
              <a:pPr/>
              <a:t>11/6/2020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562928FA-779D-430C-945B-3996D29933A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98917E-833E-440C-ACB8-4BD1FF9D9F9E}" type="datetimeFigureOut">
              <a:rPr lang="en-US" smtClean="0"/>
              <a:pPr/>
              <a:t>11/6/2020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62928FA-779D-430C-945B-3996D29933A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D98917E-833E-440C-ACB8-4BD1FF9D9F9E}" type="datetimeFigureOut">
              <a:rPr lang="en-US" smtClean="0"/>
              <a:pPr/>
              <a:t>11/6/2020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562928FA-779D-430C-945B-3996D29933A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D98917E-833E-440C-ACB8-4BD1FF9D9F9E}" type="datetimeFigureOut">
              <a:rPr lang="en-US" smtClean="0"/>
              <a:pPr/>
              <a:t>11/6/2020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62928FA-779D-430C-945B-3996D29933A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D98917E-833E-440C-ACB8-4BD1FF9D9F9E}" type="datetimeFigureOut">
              <a:rPr lang="en-US" smtClean="0"/>
              <a:pPr/>
              <a:t>11/6/2020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62928FA-779D-430C-945B-3996D29933A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D98917E-833E-440C-ACB8-4BD1FF9D9F9E}" type="datetimeFigureOut">
              <a:rPr lang="en-US" smtClean="0"/>
              <a:pPr/>
              <a:t>11/6/2020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62928FA-779D-430C-945B-3996D29933A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8D98917E-833E-440C-ACB8-4BD1FF9D9F9E}" type="datetimeFigureOut">
              <a:rPr lang="en-US" smtClean="0"/>
              <a:pPr/>
              <a:t>11/6/2020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562928FA-779D-430C-945B-3996D29933A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D98917E-833E-440C-ACB8-4BD1FF9D9F9E}" type="datetimeFigureOut">
              <a:rPr lang="en-US" smtClean="0"/>
              <a:pPr/>
              <a:t>11/6/2020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62928FA-779D-430C-945B-3996D29933A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8D98917E-833E-440C-ACB8-4BD1FF9D9F9E}" type="datetimeFigureOut">
              <a:rPr lang="en-US" smtClean="0"/>
              <a:pPr/>
              <a:t>11/6/2020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62928FA-779D-430C-945B-3996D29933A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D98917E-833E-440C-ACB8-4BD1FF9D9F9E}" type="datetimeFigureOut">
              <a:rPr lang="en-US" smtClean="0"/>
              <a:pPr/>
              <a:t>11/6/2020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562928FA-779D-430C-945B-3996D29933A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3</a:t>
            </a:r>
            <a:endParaRPr lang="en-US" dirty="0"/>
          </a:p>
        </p:txBody>
      </p:sp>
      <p:sp>
        <p:nvSpPr>
          <p:cNvPr id="3" name="Subtitle 2"/>
          <p:cNvSpPr>
            <a:spLocks noGrp="1"/>
          </p:cNvSpPr>
          <p:nvPr>
            <p:ph type="subTitle" idx="1"/>
          </p:nvPr>
        </p:nvSpPr>
        <p:spPr/>
        <p:txBody>
          <a:bodyPr/>
          <a:lstStyle/>
          <a:p>
            <a:r>
              <a:rPr lang="en-US" dirty="0" smtClean="0"/>
              <a:t>Application Software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Word processing software</a:t>
            </a:r>
            <a:endParaRPr lang="en-US" dirty="0"/>
          </a:p>
        </p:txBody>
      </p:sp>
      <p:sp>
        <p:nvSpPr>
          <p:cNvPr id="3" name="Content Placeholder 2"/>
          <p:cNvSpPr>
            <a:spLocks noGrp="1"/>
          </p:cNvSpPr>
          <p:nvPr>
            <p:ph idx="1"/>
          </p:nvPr>
        </p:nvSpPr>
        <p:spPr/>
        <p:txBody>
          <a:bodyPr/>
          <a:lstStyle/>
          <a:p>
            <a:r>
              <a:rPr lang="en-US" dirty="0" smtClean="0">
                <a:solidFill>
                  <a:srgbClr val="FF0000"/>
                </a:solidFill>
              </a:rPr>
              <a:t>Word processing software</a:t>
            </a:r>
            <a:r>
              <a:rPr lang="en-US" dirty="0" smtClean="0"/>
              <a:t>, sometimes called a word processor, allows users to create and manipulate documents containing mostly text and sometimes graphics.</a:t>
            </a:r>
          </a:p>
          <a:p>
            <a:r>
              <a:rPr lang="en-US" dirty="0" smtClean="0"/>
              <a:t>Millions of people use word processing software every day to develop documents such as letters, memos, reports, mailing labels, newsletters, and Web pages.</a:t>
            </a:r>
          </a:p>
          <a:p>
            <a:r>
              <a:rPr lang="en-US" dirty="0" smtClean="0">
                <a:solidFill>
                  <a:srgbClr val="FF0000"/>
                </a:solidFill>
              </a:rPr>
              <a:t>Clip art </a:t>
            </a:r>
            <a:r>
              <a:rPr lang="en-US" dirty="0" smtClean="0"/>
              <a:t>is a collection of drawings, photos, and other images.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a Document</a:t>
            </a:r>
            <a:endParaRPr lang="en-US" dirty="0"/>
          </a:p>
        </p:txBody>
      </p:sp>
      <p:sp>
        <p:nvSpPr>
          <p:cNvPr id="3" name="Content Placeholder 2"/>
          <p:cNvSpPr>
            <a:spLocks noGrp="1"/>
          </p:cNvSpPr>
          <p:nvPr>
            <p:ph idx="1"/>
          </p:nvPr>
        </p:nvSpPr>
        <p:spPr/>
        <p:txBody>
          <a:bodyPr/>
          <a:lstStyle/>
          <a:p>
            <a:r>
              <a:rPr lang="en-US" dirty="0" smtClean="0"/>
              <a:t>With application software, such as a word processing program, users create, edit, format, save, and print documents. </a:t>
            </a:r>
          </a:p>
          <a:p>
            <a:r>
              <a:rPr lang="en-US" dirty="0" smtClean="0"/>
              <a:t>When you create a document, you enter text or numbers, insert images, and perform other tasks using an input device such as a keyboard, mouse, or digital pen.</a:t>
            </a:r>
          </a:p>
          <a:p>
            <a:r>
              <a:rPr lang="en-US" dirty="0" smtClean="0"/>
              <a:t>If you are using Microsoft Word to design a flyer, for example, you are creating a document.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a document</a:t>
            </a:r>
            <a:endParaRPr lang="en-US" dirty="0"/>
          </a:p>
        </p:txBody>
      </p:sp>
      <p:sp>
        <p:nvSpPr>
          <p:cNvPr id="3" name="Content Placeholder 2"/>
          <p:cNvSpPr>
            <a:spLocks noGrp="1"/>
          </p:cNvSpPr>
          <p:nvPr>
            <p:ph idx="1"/>
          </p:nvPr>
        </p:nvSpPr>
        <p:spPr/>
        <p:txBody>
          <a:bodyPr/>
          <a:lstStyle/>
          <a:p>
            <a:r>
              <a:rPr lang="en-US" dirty="0" smtClean="0"/>
              <a:t>To </a:t>
            </a:r>
            <a:r>
              <a:rPr lang="en-US" dirty="0" smtClean="0">
                <a:solidFill>
                  <a:srgbClr val="FF0000"/>
                </a:solidFill>
              </a:rPr>
              <a:t>edit</a:t>
            </a:r>
            <a:r>
              <a:rPr lang="en-US" dirty="0" smtClean="0"/>
              <a:t> a document means to make changes to its existing content. Common editing tasks include inserting, deleting, cutting, copying, and pasting.</a:t>
            </a:r>
          </a:p>
          <a:p>
            <a:r>
              <a:rPr lang="en-US" dirty="0" smtClean="0"/>
              <a:t>When users </a:t>
            </a:r>
            <a:r>
              <a:rPr lang="en-US" dirty="0" smtClean="0">
                <a:solidFill>
                  <a:srgbClr val="FF0000"/>
                </a:solidFill>
              </a:rPr>
              <a:t>format</a:t>
            </a:r>
            <a:r>
              <a:rPr lang="en-US" dirty="0" smtClean="0"/>
              <a:t> a document, they change its appearance.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Fonts</a:t>
            </a:r>
            <a:endParaRPr lang="en-US" sz="4800" dirty="0"/>
          </a:p>
        </p:txBody>
      </p:sp>
      <p:sp>
        <p:nvSpPr>
          <p:cNvPr id="3" name="Content Placeholder 2"/>
          <p:cNvSpPr>
            <a:spLocks noGrp="1"/>
          </p:cNvSpPr>
          <p:nvPr>
            <p:ph idx="1"/>
          </p:nvPr>
        </p:nvSpPr>
        <p:spPr/>
        <p:txBody>
          <a:bodyPr>
            <a:normAutofit fontScale="92500"/>
          </a:bodyPr>
          <a:lstStyle/>
          <a:p>
            <a:r>
              <a:rPr lang="en-US" dirty="0" smtClean="0"/>
              <a:t>A </a:t>
            </a:r>
            <a:r>
              <a:rPr lang="en-US" dirty="0" smtClean="0">
                <a:solidFill>
                  <a:srgbClr val="FF0000"/>
                </a:solidFill>
              </a:rPr>
              <a:t>font</a:t>
            </a:r>
            <a:r>
              <a:rPr lang="en-US" dirty="0" smtClean="0"/>
              <a:t> is a name assigned to a specific design of characters. Cambria and Calibri are examples of fonts.</a:t>
            </a:r>
          </a:p>
          <a:p>
            <a:r>
              <a:rPr lang="en-US" dirty="0" smtClean="0">
                <a:solidFill>
                  <a:srgbClr val="FF0000"/>
                </a:solidFill>
              </a:rPr>
              <a:t>Font size </a:t>
            </a:r>
            <a:r>
              <a:rPr lang="en-US" dirty="0" smtClean="0"/>
              <a:t>indicates the size of the characters in a particular font. Font size is gauged by a measurement system called points.</a:t>
            </a:r>
          </a:p>
          <a:p>
            <a:r>
              <a:rPr lang="en-US" dirty="0" smtClean="0"/>
              <a:t>A single point is about 1/72 of an inch in height. The text you are reading in this book is about 10 point. Thus, each character is about 5/36 (10/72) of an inch in height. </a:t>
            </a:r>
          </a:p>
          <a:p>
            <a:r>
              <a:rPr lang="en-US" dirty="0" smtClean="0"/>
              <a:t>A </a:t>
            </a:r>
            <a:r>
              <a:rPr lang="en-US" dirty="0" smtClean="0">
                <a:solidFill>
                  <a:srgbClr val="FF0000"/>
                </a:solidFill>
              </a:rPr>
              <a:t>font style </a:t>
            </a:r>
            <a:r>
              <a:rPr lang="en-US" dirty="0" smtClean="0"/>
              <a:t>adds emphasis to a font. Bold, italic, underline, and color are examples of font styles.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latin typeface="Arial" pitchFamily="34" charset="0"/>
                <a:cs typeface="Arial" pitchFamily="34" charset="0"/>
              </a:rPr>
              <a:t>Developing</a:t>
            </a:r>
            <a:r>
              <a:rPr lang="en-US" sz="4800" dirty="0" smtClean="0"/>
              <a:t> a</a:t>
            </a:r>
            <a:r>
              <a:rPr lang="en-US" sz="4800" dirty="0" smtClean="0">
                <a:latin typeface="Algerian" pitchFamily="82" charset="0"/>
              </a:rPr>
              <a:t> document</a:t>
            </a:r>
            <a:endParaRPr lang="en-US" sz="4800" dirty="0">
              <a:latin typeface="Algerian" pitchFamily="82" charset="0"/>
            </a:endParaRPr>
          </a:p>
        </p:txBody>
      </p:sp>
      <p:sp>
        <p:nvSpPr>
          <p:cNvPr id="3" name="Content Placeholder 2"/>
          <p:cNvSpPr>
            <a:spLocks noGrp="1"/>
          </p:cNvSpPr>
          <p:nvPr>
            <p:ph idx="1"/>
          </p:nvPr>
        </p:nvSpPr>
        <p:spPr/>
        <p:txBody>
          <a:bodyPr/>
          <a:lstStyle/>
          <a:p>
            <a:r>
              <a:rPr lang="en-US" dirty="0" smtClean="0"/>
              <a:t>When you </a:t>
            </a:r>
            <a:r>
              <a:rPr lang="en-US" dirty="0" smtClean="0">
                <a:solidFill>
                  <a:srgbClr val="FF0000"/>
                </a:solidFill>
              </a:rPr>
              <a:t>save</a:t>
            </a:r>
            <a:r>
              <a:rPr lang="en-US" dirty="0" smtClean="0"/>
              <a:t> a document, the computer transfers the document from memory to a storage medium such as a USB flash drive or hard disk.</a:t>
            </a:r>
          </a:p>
          <a:p>
            <a:r>
              <a:rPr lang="en-US" dirty="0" smtClean="0"/>
              <a:t>When you </a:t>
            </a:r>
            <a:r>
              <a:rPr lang="en-US" dirty="0" smtClean="0">
                <a:solidFill>
                  <a:srgbClr val="FF0000"/>
                </a:solidFill>
              </a:rPr>
              <a:t>print</a:t>
            </a:r>
            <a:r>
              <a:rPr lang="en-US" dirty="0" smtClean="0"/>
              <a:t> a document, the computer places the contents of the document on paper or some other medium.</a:t>
            </a:r>
          </a:p>
          <a:p>
            <a:endParaRPr lang="en-US" dirty="0" smtClean="0"/>
          </a:p>
          <a:p>
            <a:endParaRPr lang="en-US" dirty="0"/>
          </a:p>
        </p:txBody>
      </p:sp>
      <p:pic>
        <p:nvPicPr>
          <p:cNvPr id="5" name="Picture 2"/>
          <p:cNvPicPr>
            <a:picLocks noChangeAspect="1" noChangeArrowheads="1"/>
          </p:cNvPicPr>
          <p:nvPr/>
        </p:nvPicPr>
        <p:blipFill>
          <a:blip r:embed="rId2"/>
          <a:srcRect l="21052" t="37031" r="24211" b="27396"/>
          <a:stretch>
            <a:fillRect/>
          </a:stretch>
        </p:blipFill>
        <p:spPr bwMode="auto">
          <a:xfrm>
            <a:off x="838200" y="4572000"/>
            <a:ext cx="6466114" cy="2011680"/>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Spreadsheet software</a:t>
            </a:r>
            <a:endParaRPr lang="en-US" dirty="0"/>
          </a:p>
        </p:txBody>
      </p:sp>
      <p:sp>
        <p:nvSpPr>
          <p:cNvPr id="5" name="Content Placeholder 4"/>
          <p:cNvSpPr>
            <a:spLocks noGrp="1"/>
          </p:cNvSpPr>
          <p:nvPr>
            <p:ph idx="1"/>
          </p:nvPr>
        </p:nvSpPr>
        <p:spPr/>
        <p:txBody>
          <a:bodyPr/>
          <a:lstStyle/>
          <a:p>
            <a:r>
              <a:rPr lang="en-US" dirty="0" smtClean="0">
                <a:solidFill>
                  <a:srgbClr val="FF0000"/>
                </a:solidFill>
              </a:rPr>
              <a:t>Spreadsheet software </a:t>
            </a:r>
            <a:r>
              <a:rPr lang="en-US" dirty="0" smtClean="0"/>
              <a:t>allows users to organize data in rows and columns and perform calculations on the data. </a:t>
            </a:r>
          </a:p>
          <a:p>
            <a:r>
              <a:rPr lang="en-US" dirty="0" smtClean="0"/>
              <a:t>These rows and columns collectively are called a </a:t>
            </a:r>
            <a:r>
              <a:rPr lang="en-US" dirty="0" smtClean="0">
                <a:solidFill>
                  <a:srgbClr val="FF0000"/>
                </a:solidFill>
              </a:rPr>
              <a:t>worksheet</a:t>
            </a:r>
            <a:r>
              <a:rPr lang="en-US" dirty="0" smtClean="0"/>
              <a:t>. </a:t>
            </a:r>
          </a:p>
          <a:p>
            <a:r>
              <a:rPr lang="en-US" dirty="0" smtClean="0"/>
              <a:t>Most spreadsheet software has basic features to help users create, edit, and format worksheets.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213360"/>
          </a:xfrm>
        </p:spPr>
        <p:txBody>
          <a:bodyPr>
            <a:normAutofit fontScale="90000"/>
          </a:bodyPr>
          <a:lstStyle/>
          <a:p>
            <a:r>
              <a:rPr lang="en-US" dirty="0" smtClean="0"/>
              <a:t>Spreadsheet Organization</a:t>
            </a:r>
            <a:endParaRPr lang="en-US" dirty="0"/>
          </a:p>
        </p:txBody>
      </p:sp>
      <p:sp>
        <p:nvSpPr>
          <p:cNvPr id="3" name="Content Placeholder 2"/>
          <p:cNvSpPr>
            <a:spLocks noGrp="1"/>
          </p:cNvSpPr>
          <p:nvPr>
            <p:ph idx="1"/>
          </p:nvPr>
        </p:nvSpPr>
        <p:spPr>
          <a:xfrm>
            <a:off x="457200" y="762000"/>
            <a:ext cx="7239000" cy="5693736"/>
          </a:xfrm>
        </p:spPr>
        <p:txBody>
          <a:bodyPr>
            <a:normAutofit fontScale="92500"/>
          </a:bodyPr>
          <a:lstStyle/>
          <a:p>
            <a:r>
              <a:rPr lang="en-US" dirty="0" smtClean="0"/>
              <a:t>A spreadsheet file is similar to a notebook that can contain more than </a:t>
            </a:r>
            <a:r>
              <a:rPr lang="en-US" dirty="0" smtClean="0">
                <a:solidFill>
                  <a:srgbClr val="FF0000"/>
                </a:solidFill>
              </a:rPr>
              <a:t>1,000 related individual worksheets. </a:t>
            </a:r>
          </a:p>
          <a:p>
            <a:r>
              <a:rPr lang="en-US" dirty="0" smtClean="0"/>
              <a:t>Data is organized vertically in columns and horizontally in rows on each worksheet. </a:t>
            </a:r>
          </a:p>
          <a:p>
            <a:r>
              <a:rPr lang="en-US" dirty="0" smtClean="0"/>
              <a:t>Each worksheet usually can have more than </a:t>
            </a:r>
            <a:r>
              <a:rPr lang="en-US" dirty="0" smtClean="0">
                <a:solidFill>
                  <a:srgbClr val="FF0000"/>
                </a:solidFill>
              </a:rPr>
              <a:t>16,000 columns and 1 million rows.</a:t>
            </a:r>
          </a:p>
          <a:p>
            <a:r>
              <a:rPr lang="en-US" dirty="0" smtClean="0"/>
              <a:t>A </a:t>
            </a:r>
            <a:r>
              <a:rPr lang="en-US" dirty="0" smtClean="0">
                <a:solidFill>
                  <a:srgbClr val="FF0000"/>
                </a:solidFill>
              </a:rPr>
              <a:t>cell</a:t>
            </a:r>
            <a:r>
              <a:rPr lang="en-US" dirty="0" smtClean="0"/>
              <a:t> is the intersection of a column and row.</a:t>
            </a:r>
          </a:p>
          <a:p>
            <a:r>
              <a:rPr lang="en-US" dirty="0" smtClean="0"/>
              <a:t>Cells may contain three types of data: </a:t>
            </a:r>
            <a:r>
              <a:rPr lang="en-US" dirty="0" smtClean="0">
                <a:solidFill>
                  <a:srgbClr val="FF0000"/>
                </a:solidFill>
              </a:rPr>
              <a:t>labels, values, and formulas.</a:t>
            </a:r>
          </a:p>
          <a:p>
            <a:r>
              <a:rPr lang="en-US" dirty="0" smtClean="0">
                <a:solidFill>
                  <a:srgbClr val="FF0000"/>
                </a:solidFill>
              </a:rPr>
              <a:t>Recalculation: </a:t>
            </a:r>
            <a:r>
              <a:rPr lang="en-US" dirty="0" smtClean="0"/>
              <a:t>One of the more powerful features of spreadsheet software is its capability of recalculating the rest of the worksheet when data in a worksheet changes.</a:t>
            </a:r>
            <a:endParaRPr lang="en-US" dirty="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Charting</a:t>
            </a:r>
            <a:endParaRPr lang="en-US" dirty="0"/>
          </a:p>
        </p:txBody>
      </p:sp>
      <p:sp>
        <p:nvSpPr>
          <p:cNvPr id="5" name="Content Placeholder 4"/>
          <p:cNvSpPr>
            <a:spLocks noGrp="1"/>
          </p:cNvSpPr>
          <p:nvPr>
            <p:ph idx="1"/>
          </p:nvPr>
        </p:nvSpPr>
        <p:spPr/>
        <p:txBody>
          <a:bodyPr/>
          <a:lstStyle/>
          <a:p>
            <a:r>
              <a:rPr lang="en-US" dirty="0" smtClean="0"/>
              <a:t>Another standard feature of spreadsheet software is charting, which depicts the data in </a:t>
            </a:r>
            <a:r>
              <a:rPr lang="en-US" dirty="0" smtClean="0">
                <a:solidFill>
                  <a:srgbClr val="FF0000"/>
                </a:solidFill>
              </a:rPr>
              <a:t>graphical form</a:t>
            </a:r>
            <a:r>
              <a:rPr lang="en-US" dirty="0" smtClean="0"/>
              <a:t>. </a:t>
            </a:r>
          </a:p>
          <a:p>
            <a:r>
              <a:rPr lang="en-US" dirty="0" smtClean="0"/>
              <a:t>A </a:t>
            </a:r>
            <a:r>
              <a:rPr lang="en-US" dirty="0" smtClean="0">
                <a:solidFill>
                  <a:srgbClr val="FF0000"/>
                </a:solidFill>
              </a:rPr>
              <a:t>visual representation </a:t>
            </a:r>
            <a:r>
              <a:rPr lang="en-US" dirty="0" smtClean="0"/>
              <a:t>of data through charts often makes it easier for users to see at a glance the relationship among the numbers. </a:t>
            </a:r>
          </a:p>
          <a:p>
            <a:r>
              <a:rPr lang="en-US" dirty="0" smtClean="0"/>
              <a:t>Three popular chart types are line charts, column charts, and pie charts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lstStyle/>
          <a:p>
            <a:r>
              <a:rPr lang="en-US" dirty="0" smtClean="0"/>
              <a:t>Database Software</a:t>
            </a:r>
            <a:endParaRPr lang="en-US" dirty="0"/>
          </a:p>
        </p:txBody>
      </p:sp>
      <p:sp>
        <p:nvSpPr>
          <p:cNvPr id="3" name="Content Placeholder 2"/>
          <p:cNvSpPr>
            <a:spLocks noGrp="1"/>
          </p:cNvSpPr>
          <p:nvPr>
            <p:ph idx="1"/>
          </p:nvPr>
        </p:nvSpPr>
        <p:spPr>
          <a:xfrm>
            <a:off x="457200" y="1143000"/>
            <a:ext cx="7239000" cy="5312736"/>
          </a:xfrm>
        </p:spPr>
        <p:txBody>
          <a:bodyPr>
            <a:normAutofit fontScale="92500" lnSpcReduction="10000"/>
          </a:bodyPr>
          <a:lstStyle/>
          <a:p>
            <a:r>
              <a:rPr lang="en-US" dirty="0" smtClean="0"/>
              <a:t>A </a:t>
            </a:r>
            <a:r>
              <a:rPr lang="en-US" dirty="0" smtClean="0">
                <a:solidFill>
                  <a:srgbClr val="FF0000"/>
                </a:solidFill>
              </a:rPr>
              <a:t>database</a:t>
            </a:r>
            <a:r>
              <a:rPr lang="en-US" dirty="0" smtClean="0"/>
              <a:t> is a collection of data organized in a manner that allows access, retrieval, and use of that data.</a:t>
            </a:r>
          </a:p>
          <a:p>
            <a:r>
              <a:rPr lang="en-US" dirty="0" smtClean="0"/>
              <a:t> In a manual database, you might record data on paper and store it in a filing cabinet. </a:t>
            </a:r>
          </a:p>
          <a:p>
            <a:r>
              <a:rPr lang="en-US" dirty="0" smtClean="0"/>
              <a:t>With a computerized database, the computer stores the data in an electronic format on a storage medium such as a hard disk. </a:t>
            </a:r>
            <a:br>
              <a:rPr lang="en-US" dirty="0" smtClean="0"/>
            </a:br>
            <a:r>
              <a:rPr lang="en-US" dirty="0" smtClean="0">
                <a:solidFill>
                  <a:srgbClr val="FF0000"/>
                </a:solidFill>
              </a:rPr>
              <a:t>Database software </a:t>
            </a:r>
            <a:r>
              <a:rPr lang="en-US" dirty="0" smtClean="0"/>
              <a:t>is application software that allows users to create, access, and manage a database. Using database software, you can add, change, and delete data in a database; sort and retrieve data from the database; and create forms and reports using the data in the database.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database programs</a:t>
            </a:r>
            <a:endParaRPr lang="en-US" dirty="0"/>
          </a:p>
        </p:txBody>
      </p:sp>
      <p:sp>
        <p:nvSpPr>
          <p:cNvPr id="3" name="Content Placeholder 2"/>
          <p:cNvSpPr>
            <a:spLocks noGrp="1"/>
          </p:cNvSpPr>
          <p:nvPr>
            <p:ph idx="1"/>
          </p:nvPr>
        </p:nvSpPr>
        <p:spPr/>
        <p:txBody>
          <a:bodyPr/>
          <a:lstStyle/>
          <a:p>
            <a:r>
              <a:rPr lang="en-US" dirty="0" smtClean="0"/>
              <a:t>With most personal computer database programs, </a:t>
            </a:r>
          </a:p>
          <a:p>
            <a:r>
              <a:rPr lang="en-US" dirty="0" smtClean="0"/>
              <a:t>a database consists of a collection of </a:t>
            </a:r>
            <a:r>
              <a:rPr lang="en-US" dirty="0" smtClean="0">
                <a:solidFill>
                  <a:srgbClr val="FF0000"/>
                </a:solidFill>
              </a:rPr>
              <a:t>tables</a:t>
            </a:r>
            <a:r>
              <a:rPr lang="en-US" dirty="0" smtClean="0"/>
              <a:t>, organized in rows and columns. </a:t>
            </a:r>
          </a:p>
          <a:p>
            <a:r>
              <a:rPr lang="en-US" dirty="0" smtClean="0"/>
              <a:t>Each row, called a </a:t>
            </a:r>
            <a:r>
              <a:rPr lang="en-US" dirty="0" smtClean="0">
                <a:solidFill>
                  <a:srgbClr val="FF0000"/>
                </a:solidFill>
              </a:rPr>
              <a:t>record</a:t>
            </a:r>
            <a:r>
              <a:rPr lang="en-US" dirty="0" smtClean="0"/>
              <a:t>, contains data about a given person, product, object, or event. </a:t>
            </a:r>
          </a:p>
          <a:p>
            <a:r>
              <a:rPr lang="en-US" dirty="0" smtClean="0"/>
              <a:t>Each </a:t>
            </a:r>
            <a:r>
              <a:rPr lang="en-US" dirty="0" smtClean="0">
                <a:solidFill>
                  <a:srgbClr val="FF0000"/>
                </a:solidFill>
              </a:rPr>
              <a:t>column</a:t>
            </a:r>
            <a:r>
              <a:rPr lang="en-US" dirty="0" smtClean="0"/>
              <a:t>, called a field, contains a specific category of data within a record.</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software</a:t>
            </a:r>
            <a:endParaRPr lang="en-US" dirty="0"/>
          </a:p>
        </p:txBody>
      </p:sp>
      <p:sp>
        <p:nvSpPr>
          <p:cNvPr id="3" name="Content Placeholder 2"/>
          <p:cNvSpPr>
            <a:spLocks noGrp="1"/>
          </p:cNvSpPr>
          <p:nvPr>
            <p:ph idx="1"/>
          </p:nvPr>
        </p:nvSpPr>
        <p:spPr/>
        <p:txBody>
          <a:bodyPr/>
          <a:lstStyle/>
          <a:p>
            <a:r>
              <a:rPr lang="en-US" dirty="0" smtClean="0"/>
              <a:t>Application software consists of programs designed to make users more productive and/or assist them with personal tasks.</a:t>
            </a:r>
          </a:p>
          <a:p>
            <a:pPr>
              <a:buNone/>
            </a:pPr>
            <a:r>
              <a:rPr lang="en-US" dirty="0" smtClean="0"/>
              <a:t> Application software has a variety of uses:</a:t>
            </a:r>
          </a:p>
          <a:p>
            <a:r>
              <a:rPr lang="en-US" dirty="0" smtClean="0"/>
              <a:t> 1. To make business activities more efficient </a:t>
            </a:r>
          </a:p>
          <a:p>
            <a:r>
              <a:rPr lang="en-US" dirty="0" smtClean="0"/>
              <a:t>2. To assist with graphics and multimedia projects </a:t>
            </a:r>
          </a:p>
          <a:p>
            <a:r>
              <a:rPr lang="en-US" dirty="0" smtClean="0"/>
              <a:t>3. To support home, personal, and educational tasks </a:t>
            </a:r>
          </a:p>
          <a:p>
            <a:r>
              <a:rPr lang="en-US" dirty="0" smtClean="0"/>
              <a:t>4. To facilitate communications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software</a:t>
            </a:r>
            <a:endParaRPr lang="en-US" dirty="0"/>
          </a:p>
        </p:txBody>
      </p:sp>
      <p:sp>
        <p:nvSpPr>
          <p:cNvPr id="3" name="Content Placeholder 2"/>
          <p:cNvSpPr>
            <a:spLocks noGrp="1"/>
          </p:cNvSpPr>
          <p:nvPr>
            <p:ph idx="1"/>
          </p:nvPr>
        </p:nvSpPr>
        <p:spPr/>
        <p:txBody>
          <a:bodyPr/>
          <a:lstStyle/>
          <a:p>
            <a:r>
              <a:rPr lang="en-US" dirty="0" smtClean="0">
                <a:solidFill>
                  <a:srgbClr val="FF0000"/>
                </a:solidFill>
              </a:rPr>
              <a:t>Presentation software </a:t>
            </a:r>
            <a:r>
              <a:rPr lang="en-US" dirty="0" smtClean="0"/>
              <a:t>is application software that allows users to </a:t>
            </a:r>
            <a:r>
              <a:rPr lang="en-US" dirty="0" smtClean="0">
                <a:solidFill>
                  <a:srgbClr val="FF0000"/>
                </a:solidFill>
              </a:rPr>
              <a:t>create visual aids for presentations to communicate ideas, messages, and other information to a group</a:t>
            </a:r>
            <a:r>
              <a:rPr lang="en-US" dirty="0" smtClean="0"/>
              <a:t>. </a:t>
            </a:r>
          </a:p>
          <a:p>
            <a:r>
              <a:rPr lang="en-US" dirty="0" smtClean="0"/>
              <a:t>The presentations can be viewed as slides, sometimes called a </a:t>
            </a:r>
            <a:r>
              <a:rPr lang="en-US" dirty="0" smtClean="0">
                <a:solidFill>
                  <a:srgbClr val="FF0000"/>
                </a:solidFill>
              </a:rPr>
              <a:t>slide show</a:t>
            </a:r>
            <a:r>
              <a:rPr lang="en-US" dirty="0" smtClean="0"/>
              <a:t>, that are displayed on a large monitor or on a projection screen.</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taking software</a:t>
            </a:r>
            <a:endParaRPr lang="en-US" dirty="0"/>
          </a:p>
        </p:txBody>
      </p:sp>
      <p:sp>
        <p:nvSpPr>
          <p:cNvPr id="3" name="Content Placeholder 2"/>
          <p:cNvSpPr>
            <a:spLocks noGrp="1"/>
          </p:cNvSpPr>
          <p:nvPr>
            <p:ph idx="1"/>
          </p:nvPr>
        </p:nvSpPr>
        <p:spPr/>
        <p:txBody>
          <a:bodyPr/>
          <a:lstStyle/>
          <a:p>
            <a:r>
              <a:rPr lang="en-US" dirty="0" smtClean="0">
                <a:solidFill>
                  <a:srgbClr val="FF0000"/>
                </a:solidFill>
              </a:rPr>
              <a:t>Note taking software </a:t>
            </a:r>
            <a:r>
              <a:rPr lang="en-US" dirty="0" smtClean="0"/>
              <a:t>is application software that enables users to enter typed text, handwritten comments, drawings, or sketches anywhere on a page and then save the page as part of a notebook.</a:t>
            </a:r>
          </a:p>
          <a:p>
            <a:r>
              <a:rPr lang="en-US" dirty="0" smtClean="0"/>
              <a:t>Users also can include audio recordings as part of their notes.</a:t>
            </a:r>
          </a:p>
          <a:p>
            <a:endParaRPr lang="en-US" dirty="0"/>
          </a:p>
        </p:txBody>
      </p:sp>
      <p:pic>
        <p:nvPicPr>
          <p:cNvPr id="4" name="Picture 2"/>
          <p:cNvPicPr>
            <a:picLocks noChangeAspect="1" noChangeArrowheads="1"/>
          </p:cNvPicPr>
          <p:nvPr/>
        </p:nvPicPr>
        <p:blipFill>
          <a:blip r:embed="rId2"/>
          <a:srcRect l="21053" t="37031" r="47368" b="29269"/>
          <a:stretch>
            <a:fillRect/>
          </a:stretch>
        </p:blipFill>
        <p:spPr bwMode="auto">
          <a:xfrm>
            <a:off x="4038600" y="4404360"/>
            <a:ext cx="3505200" cy="2103120"/>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software suite</a:t>
            </a:r>
            <a:endParaRPr lang="en-US" dirty="0"/>
          </a:p>
        </p:txBody>
      </p:sp>
      <p:sp>
        <p:nvSpPr>
          <p:cNvPr id="5" name="Content Placeholder 4"/>
          <p:cNvSpPr>
            <a:spLocks noGrp="1"/>
          </p:cNvSpPr>
          <p:nvPr>
            <p:ph idx="1"/>
          </p:nvPr>
        </p:nvSpPr>
        <p:spPr/>
        <p:txBody>
          <a:bodyPr/>
          <a:lstStyle/>
          <a:p>
            <a:r>
              <a:rPr lang="en-US" dirty="0" smtClean="0"/>
              <a:t>A software suite is a collection of individual programs available together as a unit. </a:t>
            </a:r>
          </a:p>
          <a:p>
            <a:r>
              <a:rPr lang="en-US" dirty="0" smtClean="0"/>
              <a:t>Business software suites typically include, at a minimum, the following programs: word processing, spreadsheet, presentation, and e-mail. </a:t>
            </a:r>
          </a:p>
          <a:p>
            <a:r>
              <a:rPr lang="en-US" dirty="0" smtClean="0"/>
              <a:t>Popular software suites are Microsoft Office, Apple </a:t>
            </a:r>
            <a:r>
              <a:rPr lang="en-US" dirty="0" err="1" smtClean="0"/>
              <a:t>iWork</a:t>
            </a:r>
            <a:r>
              <a:rPr lang="en-US" dirty="0" smtClean="0"/>
              <a:t>, Corel WordPerfect Office, and Google Docs.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Project management software</a:t>
            </a:r>
            <a:endParaRPr lang="en-US" dirty="0"/>
          </a:p>
        </p:txBody>
      </p:sp>
      <p:sp>
        <p:nvSpPr>
          <p:cNvPr id="3" name="Content Placeholder 2"/>
          <p:cNvSpPr>
            <a:spLocks noGrp="1"/>
          </p:cNvSpPr>
          <p:nvPr>
            <p:ph idx="1"/>
          </p:nvPr>
        </p:nvSpPr>
        <p:spPr/>
        <p:txBody>
          <a:bodyPr>
            <a:normAutofit lnSpcReduction="10000"/>
          </a:bodyPr>
          <a:lstStyle/>
          <a:p>
            <a:r>
              <a:rPr lang="en-US" dirty="0" smtClean="0"/>
              <a:t>Project management software allows a user to plan, schedule, track, and analyze the events, resources, and costs of a project. </a:t>
            </a:r>
          </a:p>
          <a:p>
            <a:r>
              <a:rPr lang="en-US" dirty="0" smtClean="0">
                <a:solidFill>
                  <a:srgbClr val="FF0000"/>
                </a:solidFill>
              </a:rPr>
              <a:t>Project management software helps users manage project variables, allowing them to complete a project on time and within budget. </a:t>
            </a:r>
          </a:p>
          <a:p>
            <a:r>
              <a:rPr lang="en-US" dirty="0" smtClean="0"/>
              <a:t>A customer service manager might use project management software to schedule the process of administering customer surveys, evaluating responses, and presenting recommendations.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personal information manager (PIM)</a:t>
            </a:r>
            <a:endParaRPr lang="en-US" dirty="0"/>
          </a:p>
        </p:txBody>
      </p:sp>
      <p:sp>
        <p:nvSpPr>
          <p:cNvPr id="3" name="Content Placeholder 2"/>
          <p:cNvSpPr>
            <a:spLocks noGrp="1"/>
          </p:cNvSpPr>
          <p:nvPr>
            <p:ph idx="1"/>
          </p:nvPr>
        </p:nvSpPr>
        <p:spPr/>
        <p:txBody>
          <a:bodyPr>
            <a:normAutofit fontScale="92500"/>
          </a:bodyPr>
          <a:lstStyle/>
          <a:p>
            <a:r>
              <a:rPr lang="en-US" dirty="0" smtClean="0"/>
              <a:t>A </a:t>
            </a:r>
            <a:r>
              <a:rPr lang="en-US" dirty="0" smtClean="0">
                <a:solidFill>
                  <a:srgbClr val="FF0000"/>
                </a:solidFill>
              </a:rPr>
              <a:t>personal information manager </a:t>
            </a:r>
            <a:r>
              <a:rPr lang="en-US" dirty="0" smtClean="0"/>
              <a:t>(PIM) is application software that includes an appointment calendar, address book, notepad, and other features to help users organize personal information. </a:t>
            </a:r>
          </a:p>
          <a:p>
            <a:r>
              <a:rPr lang="en-US" dirty="0" smtClean="0"/>
              <a:t>Mobile devices such as smart phones and PDAs include, among many other features, PIM functionality. </a:t>
            </a:r>
          </a:p>
          <a:p>
            <a:r>
              <a:rPr lang="en-US" dirty="0" smtClean="0"/>
              <a:t>You can synchronize, or coordinate, information so that both the mobile device and your personal computer and/or organization’s server have the latest version of any updated information</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Business Software for Phones </a:t>
            </a:r>
            <a:endParaRPr lang="en-US" dirty="0"/>
          </a:p>
        </p:txBody>
      </p:sp>
      <p:sp>
        <p:nvSpPr>
          <p:cNvPr id="3" name="Content Placeholder 2"/>
          <p:cNvSpPr>
            <a:spLocks noGrp="1"/>
          </p:cNvSpPr>
          <p:nvPr>
            <p:ph idx="1"/>
          </p:nvPr>
        </p:nvSpPr>
        <p:spPr/>
        <p:txBody>
          <a:bodyPr/>
          <a:lstStyle/>
          <a:p>
            <a:r>
              <a:rPr lang="en-US" dirty="0" smtClean="0"/>
              <a:t>Business software for phones enables users to create documents and worksheets, manage databases and lists, create slide shows, take notes, manage budgets and finances, view and edit photos, read electronic books, plan travel routes, compose and read e-mail messages, send instant messages, send text and picture messages, view maps and directions, read the latest news articles, and browse the Web.</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Accounting software</a:t>
            </a:r>
            <a:endParaRPr lang="en-US" dirty="0"/>
          </a:p>
        </p:txBody>
      </p:sp>
      <p:sp>
        <p:nvSpPr>
          <p:cNvPr id="3" name="Content Placeholder 2"/>
          <p:cNvSpPr>
            <a:spLocks noGrp="1"/>
          </p:cNvSpPr>
          <p:nvPr>
            <p:ph idx="1"/>
          </p:nvPr>
        </p:nvSpPr>
        <p:spPr/>
        <p:txBody>
          <a:bodyPr/>
          <a:lstStyle/>
          <a:p>
            <a:r>
              <a:rPr lang="en-US" dirty="0" smtClean="0"/>
              <a:t>Accounting software helps companies record and report their financial transactions. </a:t>
            </a:r>
          </a:p>
          <a:p>
            <a:r>
              <a:rPr lang="en-US" dirty="0" smtClean="0"/>
              <a:t>With accounting software, business users perform accounting activities related to the general ledger, accounts receivable, accounts payable, purchasing, invoicing, and payroll functions. </a:t>
            </a:r>
          </a:p>
          <a:p>
            <a:r>
              <a:rPr lang="en-US" dirty="0" smtClean="0"/>
              <a:t>Accounting software also enables business users to write and print checks, track checking account activity, and update and reconcile balances on demand.</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975360"/>
          </a:xfrm>
        </p:spPr>
        <p:txBody>
          <a:bodyPr>
            <a:normAutofit fontScale="90000"/>
          </a:bodyPr>
          <a:lstStyle/>
          <a:p>
            <a:r>
              <a:rPr lang="en-US" dirty="0" smtClean="0"/>
              <a:t>Document management software</a:t>
            </a:r>
            <a:endParaRPr lang="en-US" dirty="0"/>
          </a:p>
        </p:txBody>
      </p:sp>
      <p:sp>
        <p:nvSpPr>
          <p:cNvPr id="3" name="Content Placeholder 2"/>
          <p:cNvSpPr>
            <a:spLocks noGrp="1"/>
          </p:cNvSpPr>
          <p:nvPr>
            <p:ph idx="1"/>
          </p:nvPr>
        </p:nvSpPr>
        <p:spPr>
          <a:xfrm>
            <a:off x="304800" y="1828800"/>
            <a:ext cx="7391400" cy="4626936"/>
          </a:xfrm>
        </p:spPr>
        <p:txBody>
          <a:bodyPr>
            <a:normAutofit/>
          </a:bodyPr>
          <a:lstStyle/>
          <a:p>
            <a:r>
              <a:rPr lang="en-US" dirty="0" smtClean="0">
                <a:solidFill>
                  <a:srgbClr val="FF0000"/>
                </a:solidFill>
              </a:rPr>
              <a:t>Document management software </a:t>
            </a:r>
            <a:r>
              <a:rPr lang="en-US" dirty="0" smtClean="0"/>
              <a:t>provides a means for sharing, distributing, and searching through documents by converting them into a format that can be viewed by any user. </a:t>
            </a:r>
          </a:p>
          <a:p>
            <a:r>
              <a:rPr lang="en-US" dirty="0" smtClean="0"/>
              <a:t>A popular file format that document management software uses to save converted documents is PDF (Portable Document Format), developed by Adobe Systems.</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Enterprise Computing Software </a:t>
            </a:r>
            <a:endParaRPr lang="en-US" dirty="0"/>
          </a:p>
        </p:txBody>
      </p:sp>
      <p:sp>
        <p:nvSpPr>
          <p:cNvPr id="3" name="Content Placeholder 2"/>
          <p:cNvSpPr>
            <a:spLocks noGrp="1"/>
          </p:cNvSpPr>
          <p:nvPr>
            <p:ph idx="1"/>
          </p:nvPr>
        </p:nvSpPr>
        <p:spPr/>
        <p:txBody>
          <a:bodyPr/>
          <a:lstStyle/>
          <a:p>
            <a:r>
              <a:rPr lang="en-US" dirty="0" smtClean="0"/>
              <a:t>A typical enterprise consists of a wide variety of departments, centers, and divisions — collectively known as functional units.</a:t>
            </a:r>
          </a:p>
          <a:p>
            <a:r>
              <a:rPr lang="en-US" dirty="0" smtClean="0"/>
              <a:t>Nearly every enterprise has the following functional units: human resources, accounting and finance, engineering or product development, manufacturing, marketing, sales, distribution, customer service, and information technology.</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Graphics and Multimedia Software </a:t>
            </a:r>
            <a:endParaRPr lang="en-US" dirty="0"/>
          </a:p>
        </p:txBody>
      </p:sp>
      <p:sp>
        <p:nvSpPr>
          <p:cNvPr id="3" name="Content Placeholder 2"/>
          <p:cNvSpPr>
            <a:spLocks noGrp="1"/>
          </p:cNvSpPr>
          <p:nvPr>
            <p:ph idx="1"/>
          </p:nvPr>
        </p:nvSpPr>
        <p:spPr/>
        <p:txBody>
          <a:bodyPr>
            <a:normAutofit lnSpcReduction="10000"/>
          </a:bodyPr>
          <a:lstStyle/>
          <a:p>
            <a:r>
              <a:rPr lang="en-US" dirty="0" smtClean="0"/>
              <a:t>In addition to business software, many people work with software designed specifically for their field of work. Power users such as engineers, architects, desktop publishers, and graphic artists often use sophisticated software that allows them to work with graphics and multimedia. </a:t>
            </a:r>
          </a:p>
          <a:p>
            <a:r>
              <a:rPr lang="en-US" dirty="0" smtClean="0"/>
              <a:t>This software includes computer-aided design, desktop publishing, paint/image editing, photo editing, video and audio editing, multimedia authoring, and Web page authoring</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60"/>
          </a:xfrm>
        </p:spPr>
        <p:txBody>
          <a:bodyPr>
            <a:normAutofit fontScale="90000"/>
          </a:bodyPr>
          <a:lstStyle/>
          <a:p>
            <a:r>
              <a:rPr lang="en-US" dirty="0" smtClean="0"/>
              <a:t>Types of application software</a:t>
            </a:r>
            <a:endParaRPr lang="en-US" dirty="0"/>
          </a:p>
        </p:txBody>
      </p:sp>
      <p:sp>
        <p:nvSpPr>
          <p:cNvPr id="3" name="Content Placeholder 2"/>
          <p:cNvSpPr>
            <a:spLocks noGrp="1"/>
          </p:cNvSpPr>
          <p:nvPr>
            <p:ph idx="1"/>
          </p:nvPr>
        </p:nvSpPr>
        <p:spPr>
          <a:xfrm>
            <a:off x="457200" y="1295400"/>
            <a:ext cx="7239000" cy="5181600"/>
          </a:xfrm>
        </p:spPr>
        <p:txBody>
          <a:bodyPr>
            <a:noAutofit/>
          </a:bodyPr>
          <a:lstStyle/>
          <a:p>
            <a:pPr>
              <a:buNone/>
            </a:pPr>
            <a:r>
              <a:rPr lang="en-US" sz="2000" dirty="0" smtClean="0"/>
              <a:t>Application software is available in a variety of forms:</a:t>
            </a:r>
          </a:p>
          <a:p>
            <a:r>
              <a:rPr lang="en-US" sz="2000" dirty="0" smtClean="0">
                <a:solidFill>
                  <a:srgbClr val="FF0000"/>
                </a:solidFill>
              </a:rPr>
              <a:t>Packaged software </a:t>
            </a:r>
            <a:r>
              <a:rPr lang="en-US" sz="2000" dirty="0" smtClean="0"/>
              <a:t>is mass-produced, copyrighted retail software that meets the needs of a wide variety of users, not just a single user or company. Packaged software is available in retail stores or on the Web. </a:t>
            </a:r>
          </a:p>
          <a:p>
            <a:r>
              <a:rPr lang="en-US" sz="2000" dirty="0" smtClean="0">
                <a:solidFill>
                  <a:srgbClr val="FF0000"/>
                </a:solidFill>
              </a:rPr>
              <a:t>Custom software </a:t>
            </a:r>
            <a:r>
              <a:rPr lang="en-US" sz="2000" dirty="0" smtClean="0"/>
              <a:t>performs functions specific to a business or industry. Sometimes a company cannot find packaged software that meets its unique requirements. In this case, the company may use programmers to develop tailor-made custom software.</a:t>
            </a:r>
          </a:p>
          <a:p>
            <a:r>
              <a:rPr lang="en-US" sz="2000" dirty="0" smtClean="0"/>
              <a:t>A </a:t>
            </a:r>
            <a:r>
              <a:rPr lang="en-US" sz="2000" dirty="0" smtClean="0">
                <a:solidFill>
                  <a:srgbClr val="FF0000"/>
                </a:solidFill>
              </a:rPr>
              <a:t>Web application </a:t>
            </a:r>
            <a:r>
              <a:rPr lang="en-US" sz="2000" dirty="0" smtClean="0"/>
              <a:t>is a Web site that allows users to access and interact with software from any computer or device that is connected to the Internet. Types of Web applications include e-mail, word processing, and game programs.</a:t>
            </a:r>
            <a:endParaRPr lang="en-US" sz="20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Computer-aided design</a:t>
            </a:r>
            <a:endParaRPr lang="en-US" dirty="0"/>
          </a:p>
        </p:txBody>
      </p:sp>
      <p:sp>
        <p:nvSpPr>
          <p:cNvPr id="3" name="Content Placeholder 2"/>
          <p:cNvSpPr>
            <a:spLocks noGrp="1"/>
          </p:cNvSpPr>
          <p:nvPr>
            <p:ph idx="1"/>
          </p:nvPr>
        </p:nvSpPr>
        <p:spPr/>
        <p:txBody>
          <a:bodyPr/>
          <a:lstStyle/>
          <a:p>
            <a:r>
              <a:rPr lang="en-US" dirty="0" smtClean="0"/>
              <a:t>Computer-aided design (CAD) software is a sophisticated type of application software that assists a professional user in creating engineering, architectural, and scientific designs. </a:t>
            </a:r>
          </a:p>
          <a:p>
            <a:r>
              <a:rPr lang="en-US" dirty="0" smtClean="0"/>
              <a:t>For example, engineers create design plans for vehicles and security systems. </a:t>
            </a:r>
          </a:p>
          <a:p>
            <a:r>
              <a:rPr lang="en-US" dirty="0" smtClean="0"/>
              <a:t>Architects design building structures and floor plans.</a:t>
            </a:r>
          </a:p>
          <a:p>
            <a:r>
              <a:rPr lang="en-US" dirty="0" smtClean="0"/>
              <a:t>Scientists design drawings of molecular structures</a:t>
            </a:r>
            <a:endParaRPr lang="en-US" dirty="0"/>
          </a:p>
        </p:txBody>
      </p:sp>
      <p:pic>
        <p:nvPicPr>
          <p:cNvPr id="4" name="Picture 3" descr="maxresdefault.jpg"/>
          <p:cNvPicPr>
            <a:picLocks noChangeAspect="1"/>
          </p:cNvPicPr>
          <p:nvPr/>
        </p:nvPicPr>
        <p:blipFill>
          <a:blip r:embed="rId2" cstate="print"/>
          <a:stretch>
            <a:fillRect/>
          </a:stretch>
        </p:blipFill>
        <p:spPr>
          <a:xfrm>
            <a:off x="6477000" y="76200"/>
            <a:ext cx="2438399" cy="1371600"/>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Desktop publishing (DTP) software</a:t>
            </a:r>
            <a:endParaRPr lang="en-US" dirty="0"/>
          </a:p>
        </p:txBody>
      </p:sp>
      <p:sp>
        <p:nvSpPr>
          <p:cNvPr id="3" name="Content Placeholder 2"/>
          <p:cNvSpPr>
            <a:spLocks noGrp="1"/>
          </p:cNvSpPr>
          <p:nvPr>
            <p:ph idx="1"/>
          </p:nvPr>
        </p:nvSpPr>
        <p:spPr/>
        <p:txBody>
          <a:bodyPr/>
          <a:lstStyle/>
          <a:p>
            <a:r>
              <a:rPr lang="en-US" dirty="0" smtClean="0"/>
              <a:t>Desktop publishing (DTP) software enables professional designers to create sophisticated documents that contain text, graphics, and many colors.</a:t>
            </a:r>
          </a:p>
          <a:p>
            <a:r>
              <a:rPr lang="en-US" dirty="0" smtClean="0"/>
              <a:t>Professional DTP software is ideal for the production of high-quality color documents such as textbooks, corporate newsletters, marketing literature, product </a:t>
            </a:r>
            <a:r>
              <a:rPr lang="en-US" dirty="0" smtClean="0"/>
              <a:t>catalogs</a:t>
            </a:r>
            <a:r>
              <a:rPr lang="en-US" dirty="0" smtClean="0"/>
              <a:t>, and annual reports.</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Paint/Image Editing Software (for the Professional) </a:t>
            </a:r>
            <a:endParaRPr lang="en-US" dirty="0"/>
          </a:p>
        </p:txBody>
      </p:sp>
      <p:sp>
        <p:nvSpPr>
          <p:cNvPr id="3" name="Content Placeholder 2"/>
          <p:cNvSpPr>
            <a:spLocks noGrp="1"/>
          </p:cNvSpPr>
          <p:nvPr>
            <p:ph idx="1"/>
          </p:nvPr>
        </p:nvSpPr>
        <p:spPr/>
        <p:txBody>
          <a:bodyPr/>
          <a:lstStyle/>
          <a:p>
            <a:r>
              <a:rPr lang="en-US" dirty="0" smtClean="0">
                <a:solidFill>
                  <a:srgbClr val="FF0000"/>
                </a:solidFill>
              </a:rPr>
              <a:t>Paint software</a:t>
            </a:r>
            <a:r>
              <a:rPr lang="en-US" dirty="0" smtClean="0"/>
              <a:t>, also called illustration software, allows users to draw pictures, shapes, and other graphical images with various on-screen tools such as a pen, brush, eyedropper, and paint bucket. </a:t>
            </a:r>
          </a:p>
          <a:p>
            <a:r>
              <a:rPr lang="en-US" dirty="0" smtClean="0">
                <a:solidFill>
                  <a:srgbClr val="FF0000"/>
                </a:solidFill>
              </a:rPr>
              <a:t>Image editing software </a:t>
            </a:r>
            <a:r>
              <a:rPr lang="en-US" dirty="0" smtClean="0"/>
              <a:t>provides the capabilities of paint software and also includes the capability to enhance and modify existing pictures and images.</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Professional photo editing software</a:t>
            </a:r>
            <a:endParaRPr lang="en-US" dirty="0"/>
          </a:p>
        </p:txBody>
      </p:sp>
      <p:sp>
        <p:nvSpPr>
          <p:cNvPr id="3" name="Content Placeholder 2"/>
          <p:cNvSpPr>
            <a:spLocks noGrp="1"/>
          </p:cNvSpPr>
          <p:nvPr>
            <p:ph idx="1"/>
          </p:nvPr>
        </p:nvSpPr>
        <p:spPr/>
        <p:txBody>
          <a:bodyPr>
            <a:normAutofit lnSpcReduction="10000"/>
          </a:bodyPr>
          <a:lstStyle/>
          <a:p>
            <a:r>
              <a:rPr lang="en-US" dirty="0" smtClean="0"/>
              <a:t>Professional photo editing software is a type of image editing software that allows photographers, videographers, engineers, scientists, and other high-volume digital photo users to edit and customize digital photos. </a:t>
            </a:r>
          </a:p>
          <a:p>
            <a:r>
              <a:rPr lang="en-US" dirty="0" smtClean="0"/>
              <a:t>With professional photo editing software, users can retouch photos, crop images, remove red-eye, change image shapes, color correct images, straighten images, remove or rearrange objects in a photo, and apply filters.</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 editing software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Video editing software allows professionals to modify a segment of a video, called a clip. For example, users can reduce the length of a video clip, reorder a series of clips, or add special effects such as words that move horizontally across the screen. </a:t>
            </a:r>
          </a:p>
          <a:p>
            <a:r>
              <a:rPr lang="en-US" dirty="0" smtClean="0"/>
              <a:t>Video editing software typically includes audio editing capabilities. Audio editing software lets users modify audio clips, produce studio quality soundtracks, and add audio to video clips.</a:t>
            </a:r>
          </a:p>
          <a:p>
            <a:r>
              <a:rPr lang="en-US" dirty="0" smtClean="0"/>
              <a:t> Most television shows and movies are created or enhanced using video and audio editing software.</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Multimedia </a:t>
            </a:r>
            <a:r>
              <a:rPr lang="en-US" dirty="0" smtClean="0"/>
              <a:t> authoring </a:t>
            </a:r>
            <a:r>
              <a:rPr lang="en-US" dirty="0" smtClean="0"/>
              <a:t>software</a:t>
            </a:r>
            <a:endParaRPr lang="en-US" dirty="0"/>
          </a:p>
        </p:txBody>
      </p:sp>
      <p:sp>
        <p:nvSpPr>
          <p:cNvPr id="3" name="Content Placeholder 2"/>
          <p:cNvSpPr>
            <a:spLocks noGrp="1"/>
          </p:cNvSpPr>
          <p:nvPr>
            <p:ph idx="1"/>
          </p:nvPr>
        </p:nvSpPr>
        <p:spPr/>
        <p:txBody>
          <a:bodyPr/>
          <a:lstStyle/>
          <a:p>
            <a:r>
              <a:rPr lang="en-US" dirty="0" smtClean="0"/>
              <a:t>Multimedia authoring software allows users to combine text, graphics, audio, video, and animation in an interactive application.</a:t>
            </a:r>
          </a:p>
          <a:p>
            <a:r>
              <a:rPr lang="en-US" dirty="0" smtClean="0"/>
              <a:t>For example, adobe illustrator, </a:t>
            </a:r>
            <a:r>
              <a:rPr lang="en-US" dirty="0" err="1" smtClean="0"/>
              <a:t>corel</a:t>
            </a:r>
            <a:r>
              <a:rPr lang="en-US" dirty="0" smtClean="0"/>
              <a:t> draw etc.</a:t>
            </a:r>
          </a:p>
          <a:p>
            <a:pPr>
              <a:buNone/>
            </a:pP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Web page authoring software</a:t>
            </a:r>
            <a:endParaRPr lang="en-US" dirty="0"/>
          </a:p>
        </p:txBody>
      </p:sp>
      <p:sp>
        <p:nvSpPr>
          <p:cNvPr id="3" name="Content Placeholder 2"/>
          <p:cNvSpPr>
            <a:spLocks noGrp="1"/>
          </p:cNvSpPr>
          <p:nvPr>
            <p:ph idx="1"/>
          </p:nvPr>
        </p:nvSpPr>
        <p:spPr/>
        <p:txBody>
          <a:bodyPr/>
          <a:lstStyle/>
          <a:p>
            <a:r>
              <a:rPr lang="en-US" dirty="0" smtClean="0"/>
              <a:t>Web page authoring software helps users of all skill levels create Web pages that include graphical images, video, audio, animation, and special effects with interactive content. In addition, many Web page authoring programs allow users to organize, manage, and maintain Web sites.</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Software for Home, Personal, and Educational Use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solidFill>
                  <a:srgbClr val="FF0000"/>
                </a:solidFill>
              </a:rPr>
              <a:t>Personal finance software </a:t>
            </a:r>
            <a:r>
              <a:rPr lang="en-US" dirty="0" smtClean="0"/>
              <a:t>is a simplified accounting program that helps home users and small office/home office users balance their checkbooks, pay bills, track personal income and expenses, track investments, and evaluate financial plans. </a:t>
            </a:r>
          </a:p>
          <a:p>
            <a:r>
              <a:rPr lang="en-US" dirty="0" smtClean="0"/>
              <a:t>Most personal finance software includes financial planning features, such as analyzing home and personal loans, preparing income taxes, and managing retirement savings.</a:t>
            </a:r>
          </a:p>
          <a:p>
            <a:r>
              <a:rPr lang="en-US" dirty="0" smtClean="0"/>
              <a:t>Most of these programs also offer a variety of online services, such as online banking, which require access to the Internet.</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Legal software</a:t>
            </a:r>
            <a:endParaRPr lang="en-US" dirty="0"/>
          </a:p>
        </p:txBody>
      </p:sp>
      <p:sp>
        <p:nvSpPr>
          <p:cNvPr id="3" name="Content Placeholder 2"/>
          <p:cNvSpPr>
            <a:spLocks noGrp="1"/>
          </p:cNvSpPr>
          <p:nvPr>
            <p:ph idx="1"/>
          </p:nvPr>
        </p:nvSpPr>
        <p:spPr/>
        <p:txBody>
          <a:bodyPr/>
          <a:lstStyle/>
          <a:p>
            <a:r>
              <a:rPr lang="en-US" dirty="0" smtClean="0">
                <a:solidFill>
                  <a:srgbClr val="FF0000"/>
                </a:solidFill>
              </a:rPr>
              <a:t>Legal software </a:t>
            </a:r>
            <a:r>
              <a:rPr lang="en-US" dirty="0" smtClean="0"/>
              <a:t>assists in the preparation of legal documents and provides legal information to individuals, families, and small businesses.</a:t>
            </a:r>
          </a:p>
          <a:p>
            <a:r>
              <a:rPr lang="en-US" dirty="0" smtClean="0"/>
              <a:t>Legal software provides standard contracts and documents associated with buying, selling, and renting property; estate planning; marriage and divorce; and preparing a will or living trust.</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 Preparation Software</a:t>
            </a:r>
            <a:endParaRPr lang="en-US" dirty="0"/>
          </a:p>
        </p:txBody>
      </p:sp>
      <p:sp>
        <p:nvSpPr>
          <p:cNvPr id="3" name="Content Placeholder 2"/>
          <p:cNvSpPr>
            <a:spLocks noGrp="1"/>
          </p:cNvSpPr>
          <p:nvPr>
            <p:ph idx="1"/>
          </p:nvPr>
        </p:nvSpPr>
        <p:spPr/>
        <p:txBody>
          <a:bodyPr/>
          <a:lstStyle/>
          <a:p>
            <a:r>
              <a:rPr lang="en-US" dirty="0" smtClean="0"/>
              <a:t>Tax preparation software, which is available both as packaged software and Web applications, can guide individuals, families, or small businesses through the process of filing federal taxes.</a:t>
            </a:r>
          </a:p>
          <a:p>
            <a:r>
              <a:rPr lang="en-US" dirty="0" smtClean="0"/>
              <a:t>These programs forecast tax liability and offer money-saving tax tips, designed to lower your tax bill.</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7239000" cy="5388936"/>
          </a:xfrm>
        </p:spPr>
        <p:txBody>
          <a:bodyPr>
            <a:noAutofit/>
          </a:bodyPr>
          <a:lstStyle/>
          <a:p>
            <a:r>
              <a:rPr lang="en-US" sz="2000" dirty="0" smtClean="0">
                <a:solidFill>
                  <a:srgbClr val="FF0000"/>
                </a:solidFill>
              </a:rPr>
              <a:t>Open source software </a:t>
            </a:r>
            <a:r>
              <a:rPr lang="en-US" sz="2000" dirty="0" smtClean="0"/>
              <a:t>is software provided for use, modification, and redistribution. This software has no restrictions from the copyright holder regarding modification of the software’s internal instructions and its redistribution. Open source software usually can be downloaded from the Internet, often at no cost. </a:t>
            </a:r>
          </a:p>
          <a:p>
            <a:r>
              <a:rPr lang="en-US" sz="2000" dirty="0" smtClean="0">
                <a:solidFill>
                  <a:srgbClr val="FF0000"/>
                </a:solidFill>
              </a:rPr>
              <a:t>Shareware </a:t>
            </a:r>
            <a:r>
              <a:rPr lang="en-US" sz="2000" dirty="0" smtClean="0"/>
              <a:t>is copyrighted software that is distributed at no cost for a trial period. To use a shareware program beyond that period, you send payment to the program developer. </a:t>
            </a:r>
          </a:p>
          <a:p>
            <a:r>
              <a:rPr lang="en-US" sz="2000" dirty="0" smtClean="0">
                <a:solidFill>
                  <a:srgbClr val="FF0000"/>
                </a:solidFill>
              </a:rPr>
              <a:t>Freeware </a:t>
            </a:r>
            <a:r>
              <a:rPr lang="en-US" sz="2000" dirty="0" smtClean="0"/>
              <a:t>is copyrighted software provided at no cost to a user by an individual or a company that retains all rights to the software. </a:t>
            </a:r>
          </a:p>
          <a:p>
            <a:r>
              <a:rPr lang="en-US" sz="2000" dirty="0" smtClean="0">
                <a:solidFill>
                  <a:srgbClr val="FF0000"/>
                </a:solidFill>
              </a:rPr>
              <a:t>Public-domain software </a:t>
            </a:r>
            <a:r>
              <a:rPr lang="en-US" sz="2000" dirty="0" smtClean="0"/>
              <a:t>has been donated for public use and has no copyright restrictions. Anyone can copy or distribute public-domain software to others at no cost.</a:t>
            </a:r>
            <a:endParaRPr lang="en-US" sz="2000" dirty="0"/>
          </a:p>
        </p:txBody>
      </p:sp>
      <p:sp>
        <p:nvSpPr>
          <p:cNvPr id="4" name="Title 1"/>
          <p:cNvSpPr>
            <a:spLocks noGrp="1"/>
          </p:cNvSpPr>
          <p:nvPr>
            <p:ph type="title"/>
          </p:nvPr>
        </p:nvSpPr>
        <p:spPr>
          <a:xfrm>
            <a:off x="457200" y="320040"/>
            <a:ext cx="7239000" cy="594360"/>
          </a:xfrm>
        </p:spPr>
        <p:txBody>
          <a:bodyPr>
            <a:normAutofit fontScale="90000"/>
          </a:bodyPr>
          <a:lstStyle/>
          <a:p>
            <a:r>
              <a:rPr lang="en-US" dirty="0" smtClean="0"/>
              <a:t>Types of application software</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Desktop Publishing Software</a:t>
            </a:r>
            <a:endParaRPr lang="en-US" dirty="0"/>
          </a:p>
        </p:txBody>
      </p:sp>
      <p:sp>
        <p:nvSpPr>
          <p:cNvPr id="3" name="Content Placeholder 2"/>
          <p:cNvSpPr>
            <a:spLocks noGrp="1"/>
          </p:cNvSpPr>
          <p:nvPr>
            <p:ph idx="1"/>
          </p:nvPr>
        </p:nvSpPr>
        <p:spPr/>
        <p:txBody>
          <a:bodyPr/>
          <a:lstStyle/>
          <a:p>
            <a:r>
              <a:rPr lang="en-US" dirty="0" smtClean="0"/>
              <a:t>Desktop Publishing Software (for Personal Use) Personal DTP software helps home and small business users create newsletters, brochures, flyers, advertisements, postcards, greeting cards, letterhead, business cards, banners, calendars, logos, and Web pages.</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60"/>
          </a:xfrm>
        </p:spPr>
        <p:txBody>
          <a:bodyPr>
            <a:normAutofit fontScale="90000"/>
          </a:bodyPr>
          <a:lstStyle/>
          <a:p>
            <a:r>
              <a:rPr lang="en-US" dirty="0" smtClean="0"/>
              <a:t>Personal paint/image editing software</a:t>
            </a:r>
            <a:endParaRPr lang="en-US" dirty="0"/>
          </a:p>
        </p:txBody>
      </p:sp>
      <p:sp>
        <p:nvSpPr>
          <p:cNvPr id="3" name="Content Placeholder 2"/>
          <p:cNvSpPr>
            <a:spLocks noGrp="1"/>
          </p:cNvSpPr>
          <p:nvPr>
            <p:ph idx="1"/>
          </p:nvPr>
        </p:nvSpPr>
        <p:spPr>
          <a:xfrm>
            <a:off x="304800" y="1295400"/>
            <a:ext cx="7772400" cy="5160336"/>
          </a:xfrm>
        </p:spPr>
        <p:txBody>
          <a:bodyPr>
            <a:normAutofit lnSpcReduction="10000"/>
          </a:bodyPr>
          <a:lstStyle/>
          <a:p>
            <a:r>
              <a:rPr lang="en-US" dirty="0" smtClean="0">
                <a:solidFill>
                  <a:srgbClr val="FF0000"/>
                </a:solidFill>
              </a:rPr>
              <a:t>Personal paint/image editing software </a:t>
            </a:r>
            <a:r>
              <a:rPr lang="en-US" dirty="0" smtClean="0"/>
              <a:t>provides an easy-to-use interface; includes various simplified tools that allow you </a:t>
            </a:r>
            <a:r>
              <a:rPr lang="en-US" dirty="0" smtClean="0">
                <a:solidFill>
                  <a:srgbClr val="FF0000"/>
                </a:solidFill>
              </a:rPr>
              <a:t>to draw pictures, shapes, and other images; </a:t>
            </a:r>
            <a:r>
              <a:rPr lang="en-US" dirty="0" smtClean="0"/>
              <a:t>and provides the capability of modifying existing graphics and photos.</a:t>
            </a:r>
          </a:p>
          <a:p>
            <a:r>
              <a:rPr lang="en-US" dirty="0" smtClean="0">
                <a:solidFill>
                  <a:srgbClr val="FF0000"/>
                </a:solidFill>
              </a:rPr>
              <a:t>Personal photo editing software</a:t>
            </a:r>
            <a:r>
              <a:rPr lang="en-US" dirty="0" smtClean="0"/>
              <a:t>, a popular type of image editing software available both as packaged software and as Web applications, allows users to edit digital photos by </a:t>
            </a:r>
            <a:r>
              <a:rPr lang="en-US" dirty="0" smtClean="0">
                <a:solidFill>
                  <a:srgbClr val="FF0000"/>
                </a:solidFill>
              </a:rPr>
              <a:t>removing red-eye, erasing blemishes, restoring aged photos, adding special effects, enhancing image quality, or creating electronic photo albums</a:t>
            </a:r>
            <a:r>
              <a:rPr lang="en-US" dirty="0" smtClean="0"/>
              <a:t>.</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Clip Art/Image</a:t>
            </a:r>
            <a:endParaRPr lang="en-US" dirty="0"/>
          </a:p>
        </p:txBody>
      </p:sp>
      <p:sp>
        <p:nvSpPr>
          <p:cNvPr id="3" name="Content Placeholder 2"/>
          <p:cNvSpPr>
            <a:spLocks noGrp="1"/>
          </p:cNvSpPr>
          <p:nvPr>
            <p:ph idx="1"/>
          </p:nvPr>
        </p:nvSpPr>
        <p:spPr/>
        <p:txBody>
          <a:bodyPr/>
          <a:lstStyle/>
          <a:p>
            <a:r>
              <a:rPr lang="en-US" dirty="0" smtClean="0">
                <a:solidFill>
                  <a:srgbClr val="FF0000"/>
                </a:solidFill>
              </a:rPr>
              <a:t>Gallery Application software </a:t>
            </a:r>
            <a:r>
              <a:rPr lang="en-US" dirty="0" smtClean="0"/>
              <a:t>often includes a clip art/image gallery, which is a collection of clip art and photos. </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Video and Audio Editing Software (for Personal Use)</a:t>
            </a:r>
            <a:endParaRPr lang="en-US" dirty="0"/>
          </a:p>
        </p:txBody>
      </p:sp>
      <p:sp>
        <p:nvSpPr>
          <p:cNvPr id="3" name="Content Placeholder 2"/>
          <p:cNvSpPr>
            <a:spLocks noGrp="1"/>
          </p:cNvSpPr>
          <p:nvPr>
            <p:ph idx="1"/>
          </p:nvPr>
        </p:nvSpPr>
        <p:spPr/>
        <p:txBody>
          <a:bodyPr/>
          <a:lstStyle/>
          <a:p>
            <a:r>
              <a:rPr lang="en-US" dirty="0" smtClean="0"/>
              <a:t>Many home users work with easy-to-use video and audio editing software, which is much simpler to use than its professional counterpart, for small-scale movie making projects.</a:t>
            </a:r>
          </a:p>
          <a:p>
            <a:r>
              <a:rPr lang="en-US" dirty="0" smtClean="0"/>
              <a:t>With these programs, home users can edit home movies, add music or other sounds to the video, and share their movies on the Web.</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Home Design/Landscaping Software</a:t>
            </a:r>
            <a:endParaRPr lang="en-US" dirty="0"/>
          </a:p>
        </p:txBody>
      </p:sp>
      <p:sp>
        <p:nvSpPr>
          <p:cNvPr id="3" name="Content Placeholder 2"/>
          <p:cNvSpPr>
            <a:spLocks noGrp="1"/>
          </p:cNvSpPr>
          <p:nvPr>
            <p:ph idx="1"/>
          </p:nvPr>
        </p:nvSpPr>
        <p:spPr/>
        <p:txBody>
          <a:bodyPr/>
          <a:lstStyle/>
          <a:p>
            <a:r>
              <a:rPr lang="en-US" dirty="0" smtClean="0"/>
              <a:t>Homeowners or potential homeowners can use home design/ landscaping software to assist them with the design, remodeling, or improvement of a home or landscape.</a:t>
            </a:r>
          </a:p>
          <a:p>
            <a:r>
              <a:rPr lang="en-US" dirty="0" smtClean="0">
                <a:solidFill>
                  <a:srgbClr val="FF0000"/>
                </a:solidFill>
              </a:rPr>
              <a:t>These programs show changes to home designs and landscapes, allowing homeowners to preview proposed modifications.</a:t>
            </a:r>
            <a:endParaRPr lang="en-US" dirty="0">
              <a:solidFill>
                <a:srgbClr val="FF0000"/>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Travel and Mapping Software</a:t>
            </a:r>
            <a:endParaRPr lang="en-US" dirty="0"/>
          </a:p>
        </p:txBody>
      </p:sp>
      <p:sp>
        <p:nvSpPr>
          <p:cNvPr id="3" name="Content Placeholder 2"/>
          <p:cNvSpPr>
            <a:spLocks noGrp="1"/>
          </p:cNvSpPr>
          <p:nvPr>
            <p:ph idx="1"/>
          </p:nvPr>
        </p:nvSpPr>
        <p:spPr/>
        <p:txBody>
          <a:bodyPr/>
          <a:lstStyle/>
          <a:p>
            <a:r>
              <a:rPr lang="en-US" dirty="0" smtClean="0"/>
              <a:t>Travel and mapping software enables users to view maps, determine route directions, and locate points of interest.</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Reference and Educational Software</a:t>
            </a:r>
            <a:endParaRPr lang="en-US" dirty="0"/>
          </a:p>
        </p:txBody>
      </p:sp>
      <p:sp>
        <p:nvSpPr>
          <p:cNvPr id="3" name="Content Placeholder 2"/>
          <p:cNvSpPr>
            <a:spLocks noGrp="1"/>
          </p:cNvSpPr>
          <p:nvPr>
            <p:ph idx="1"/>
          </p:nvPr>
        </p:nvSpPr>
        <p:spPr/>
        <p:txBody>
          <a:bodyPr>
            <a:normAutofit fontScale="92500"/>
          </a:bodyPr>
          <a:lstStyle/>
          <a:p>
            <a:r>
              <a:rPr lang="en-US" dirty="0" smtClean="0"/>
              <a:t>Reference software provides valuable and thorough information for all individuals. Popular reference software includes </a:t>
            </a:r>
            <a:r>
              <a:rPr lang="en-US" dirty="0" smtClean="0">
                <a:solidFill>
                  <a:srgbClr val="FF0000"/>
                </a:solidFill>
              </a:rPr>
              <a:t>encyclopedias, dictionaries, and health/medical guides</a:t>
            </a:r>
            <a:r>
              <a:rPr lang="en-US" dirty="0" smtClean="0"/>
              <a:t>. </a:t>
            </a:r>
          </a:p>
          <a:p>
            <a:r>
              <a:rPr lang="en-US" dirty="0" smtClean="0">
                <a:solidFill>
                  <a:srgbClr val="FF0000"/>
                </a:solidFill>
              </a:rPr>
              <a:t>Educational software </a:t>
            </a:r>
            <a:r>
              <a:rPr lang="en-US" dirty="0" smtClean="0"/>
              <a:t>teaches a particular skill. Educational software exists for just about any subject.</a:t>
            </a:r>
          </a:p>
          <a:p>
            <a:r>
              <a:rPr lang="en-US" dirty="0" smtClean="0">
                <a:solidFill>
                  <a:srgbClr val="FF0000"/>
                </a:solidFill>
              </a:rPr>
              <a:t>Computer-based training (CBT) </a:t>
            </a:r>
            <a:r>
              <a:rPr lang="en-US" dirty="0" smtClean="0"/>
              <a:t>is a type of education in which students learn by using and completing exercises with instructional software. CBT typically consists of self-directed, self-paced instruction about a topic</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Entertainment Software</a:t>
            </a:r>
            <a:endParaRPr lang="en-US" dirty="0"/>
          </a:p>
        </p:txBody>
      </p:sp>
      <p:sp>
        <p:nvSpPr>
          <p:cNvPr id="3" name="Content Placeholder 2"/>
          <p:cNvSpPr>
            <a:spLocks noGrp="1"/>
          </p:cNvSpPr>
          <p:nvPr>
            <p:ph idx="1"/>
          </p:nvPr>
        </p:nvSpPr>
        <p:spPr/>
        <p:txBody>
          <a:bodyPr/>
          <a:lstStyle/>
          <a:p>
            <a:r>
              <a:rPr lang="en-US" dirty="0" smtClean="0"/>
              <a:t>Entertainment software for personal computers includes interactive games, videos, and other programs designed to support a hobby or provide amusement and enjoyment.</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Applications</a:t>
            </a:r>
            <a:endParaRPr lang="en-US" dirty="0"/>
          </a:p>
        </p:txBody>
      </p:sp>
      <p:sp>
        <p:nvSpPr>
          <p:cNvPr id="3" name="Content Placeholder 2"/>
          <p:cNvSpPr>
            <a:spLocks noGrp="1"/>
          </p:cNvSpPr>
          <p:nvPr>
            <p:ph idx="1"/>
          </p:nvPr>
        </p:nvSpPr>
        <p:spPr/>
        <p:txBody>
          <a:bodyPr/>
          <a:lstStyle/>
          <a:p>
            <a:r>
              <a:rPr lang="en-US" dirty="0" smtClean="0"/>
              <a:t>Web application, or Web app, is a Web site that allows users to access and interact with software from any computer or device that is connected to the Internet.</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Application Software for Communications</a:t>
            </a:r>
            <a:endParaRPr lang="en-US" dirty="0"/>
          </a:p>
        </p:txBody>
      </p:sp>
      <p:sp>
        <p:nvSpPr>
          <p:cNvPr id="3" name="Content Placeholder 2"/>
          <p:cNvSpPr>
            <a:spLocks noGrp="1"/>
          </p:cNvSpPr>
          <p:nvPr>
            <p:ph idx="1"/>
          </p:nvPr>
        </p:nvSpPr>
        <p:spPr/>
        <p:txBody>
          <a:bodyPr/>
          <a:lstStyle/>
          <a:p>
            <a:r>
              <a:rPr lang="en-US" dirty="0" smtClean="0"/>
              <a:t>One of the main reasons people use computers is to communicate and share information with others. Some communications software is considered system software because it works with hardware and transmission media.</a:t>
            </a:r>
          </a:p>
          <a:p>
            <a:r>
              <a:rPr lang="en-US" dirty="0" smtClean="0"/>
              <a:t>For example e-mail, chat room, video conferencing etc.</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normAutofit fontScale="90000"/>
          </a:bodyPr>
          <a:lstStyle/>
          <a:p>
            <a:r>
              <a:rPr lang="en-US" dirty="0" smtClean="0"/>
              <a:t>The Role of System Software</a:t>
            </a:r>
            <a:endParaRPr lang="en-US" dirty="0"/>
          </a:p>
        </p:txBody>
      </p:sp>
      <p:sp>
        <p:nvSpPr>
          <p:cNvPr id="3" name="Content Placeholder 2"/>
          <p:cNvSpPr>
            <a:spLocks noGrp="1"/>
          </p:cNvSpPr>
          <p:nvPr>
            <p:ph idx="1"/>
          </p:nvPr>
        </p:nvSpPr>
        <p:spPr>
          <a:xfrm>
            <a:off x="457200" y="1143000"/>
            <a:ext cx="7239000" cy="5312736"/>
          </a:xfrm>
        </p:spPr>
        <p:txBody>
          <a:bodyPr/>
          <a:lstStyle/>
          <a:p>
            <a:r>
              <a:rPr lang="en-US" dirty="0" smtClean="0">
                <a:solidFill>
                  <a:srgbClr val="FF0000"/>
                </a:solidFill>
              </a:rPr>
              <a:t>System software </a:t>
            </a:r>
            <a:r>
              <a:rPr lang="en-US" dirty="0" smtClean="0"/>
              <a:t>serves as the interface between the user, the application software, and the computer’s hardware. </a:t>
            </a:r>
          </a:p>
          <a:p>
            <a:r>
              <a:rPr lang="en-US" dirty="0" smtClean="0"/>
              <a:t>To use </a:t>
            </a:r>
            <a:r>
              <a:rPr lang="en-US" dirty="0" smtClean="0">
                <a:solidFill>
                  <a:srgbClr val="FF0000"/>
                </a:solidFill>
              </a:rPr>
              <a:t>application software</a:t>
            </a:r>
            <a:r>
              <a:rPr lang="en-US" dirty="0" smtClean="0"/>
              <a:t>, such as a word processing program, your computer must be running system software — specifically, an operating system. Three popular personal computer operating systems are Windows, Mac OS, and Linux.</a:t>
            </a:r>
            <a:endParaRPr lang="en-US" dirty="0">
              <a:solidFill>
                <a:srgbClr val="FF0000"/>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Learning Tools for Application Software</a:t>
            </a:r>
            <a:endParaRPr lang="en-US" dirty="0"/>
          </a:p>
        </p:txBody>
      </p:sp>
      <p:sp>
        <p:nvSpPr>
          <p:cNvPr id="3" name="Content Placeholder 2"/>
          <p:cNvSpPr>
            <a:spLocks noGrp="1"/>
          </p:cNvSpPr>
          <p:nvPr>
            <p:ph idx="1"/>
          </p:nvPr>
        </p:nvSpPr>
        <p:spPr/>
        <p:txBody>
          <a:bodyPr/>
          <a:lstStyle/>
          <a:p>
            <a:pPr>
              <a:buNone/>
            </a:pPr>
            <a:r>
              <a:rPr lang="en-US" dirty="0" smtClean="0"/>
              <a:t>Online Help is the electronic equivalent of a user manual. When working with a program, you can use </a:t>
            </a:r>
            <a:r>
              <a:rPr lang="en-US" dirty="0" smtClean="0">
                <a:solidFill>
                  <a:srgbClr val="FF0000"/>
                </a:solidFill>
              </a:rPr>
              <a:t>online Help to ask a question or access the Help topics in subject or alphabetical order</a:t>
            </a:r>
            <a:r>
              <a:rPr lang="en-US" dirty="0" smtClean="0"/>
              <a:t>.</a:t>
            </a:r>
          </a:p>
          <a:p>
            <a:pPr>
              <a:buNone/>
            </a:pPr>
            <a:r>
              <a:rPr lang="en-US" dirty="0" smtClean="0"/>
              <a:t>Many books are available to help you learn to use the features of personal computer programs.</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Web-Based Training</a:t>
            </a:r>
            <a:endParaRPr lang="en-US" dirty="0"/>
          </a:p>
        </p:txBody>
      </p:sp>
      <p:sp>
        <p:nvSpPr>
          <p:cNvPr id="3" name="Content Placeholder 2"/>
          <p:cNvSpPr>
            <a:spLocks noGrp="1"/>
          </p:cNvSpPr>
          <p:nvPr>
            <p:ph idx="1"/>
          </p:nvPr>
        </p:nvSpPr>
        <p:spPr/>
        <p:txBody>
          <a:bodyPr/>
          <a:lstStyle/>
          <a:p>
            <a:r>
              <a:rPr lang="en-US" dirty="0" smtClean="0">
                <a:solidFill>
                  <a:srgbClr val="FF0000"/>
                </a:solidFill>
              </a:rPr>
              <a:t>Web-based training </a:t>
            </a:r>
            <a:r>
              <a:rPr lang="en-US" dirty="0" smtClean="0"/>
              <a:t>(WBT) is a type of CBT (computer-based training) that uses Internet technology and consists of application software on the Web.</a:t>
            </a:r>
          </a:p>
          <a:p>
            <a:r>
              <a:rPr lang="en-US" dirty="0" smtClean="0">
                <a:solidFill>
                  <a:srgbClr val="FF0000"/>
                </a:solidFill>
              </a:rPr>
              <a:t>Distance learning </a:t>
            </a:r>
            <a:r>
              <a:rPr lang="en-US" dirty="0" smtClean="0"/>
              <a:t>is the delivery of education at one location while the learning takes place at other locations. </a:t>
            </a:r>
          </a:p>
          <a:p>
            <a:r>
              <a:rPr lang="en-US" dirty="0" smtClean="0">
                <a:solidFill>
                  <a:srgbClr val="FF0000"/>
                </a:solidFill>
              </a:rPr>
              <a:t>E-learning</a:t>
            </a:r>
            <a:r>
              <a:rPr lang="en-US" dirty="0" smtClean="0"/>
              <a:t>, short for electronic learning, is the delivery of education via some electronic method such as the Internet, networks, or optical discs.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ormAutofit fontScale="90000"/>
          </a:bodyPr>
          <a:lstStyle/>
          <a:p>
            <a:r>
              <a:rPr lang="en-US" dirty="0" smtClean="0"/>
              <a:t>Utility Programs</a:t>
            </a:r>
            <a:endParaRPr lang="en-US" dirty="0"/>
          </a:p>
        </p:txBody>
      </p:sp>
      <p:sp>
        <p:nvSpPr>
          <p:cNvPr id="3" name="Content Placeholder 2"/>
          <p:cNvSpPr>
            <a:spLocks noGrp="1"/>
          </p:cNvSpPr>
          <p:nvPr>
            <p:ph idx="1"/>
          </p:nvPr>
        </p:nvSpPr>
        <p:spPr>
          <a:xfrm>
            <a:off x="457200" y="1066800"/>
            <a:ext cx="7239000" cy="5388936"/>
          </a:xfrm>
        </p:spPr>
        <p:txBody>
          <a:bodyPr>
            <a:normAutofit fontScale="92500" lnSpcReduction="10000"/>
          </a:bodyPr>
          <a:lstStyle/>
          <a:p>
            <a:r>
              <a:rPr lang="en-US" dirty="0" smtClean="0"/>
              <a:t>A </a:t>
            </a:r>
            <a:r>
              <a:rPr lang="en-US" dirty="0" smtClean="0">
                <a:solidFill>
                  <a:srgbClr val="FF0000"/>
                </a:solidFill>
              </a:rPr>
              <a:t>utility program </a:t>
            </a:r>
            <a:r>
              <a:rPr lang="en-US" dirty="0" smtClean="0"/>
              <a:t>is a type of system software that assists users with controlling or maintaining the operation of a computer, its devices, or its software. </a:t>
            </a:r>
          </a:p>
          <a:p>
            <a:r>
              <a:rPr lang="en-US" dirty="0" smtClean="0"/>
              <a:t>Utility programs typically offer features that provide an environment conducive to successful use of application software. </a:t>
            </a:r>
          </a:p>
          <a:p>
            <a:r>
              <a:rPr lang="en-US" dirty="0" smtClean="0"/>
              <a:t>For example manage files and disks, compress files, play media files, and burn optical discs. </a:t>
            </a:r>
          </a:p>
          <a:p>
            <a:r>
              <a:rPr lang="en-US" dirty="0" smtClean="0"/>
              <a:t>One of the more important utility programs protects a computer against </a:t>
            </a:r>
            <a:r>
              <a:rPr lang="en-US" dirty="0" smtClean="0">
                <a:solidFill>
                  <a:srgbClr val="FF0000"/>
                </a:solidFill>
              </a:rPr>
              <a:t>malicious software, or malware</a:t>
            </a:r>
            <a:r>
              <a:rPr lang="en-US" dirty="0" smtClean="0"/>
              <a:t>, which is a program that acts without a user’s knowledge and deliberately alters the computer’s operations.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normAutofit fontScale="90000"/>
          </a:bodyPr>
          <a:lstStyle/>
          <a:p>
            <a:r>
              <a:rPr lang="en-US" dirty="0" smtClean="0"/>
              <a:t>Working with Application Software </a:t>
            </a:r>
            <a:endParaRPr lang="en-US" dirty="0"/>
          </a:p>
        </p:txBody>
      </p:sp>
      <p:sp>
        <p:nvSpPr>
          <p:cNvPr id="3" name="Content Placeholder 2"/>
          <p:cNvSpPr>
            <a:spLocks noGrp="1"/>
          </p:cNvSpPr>
          <p:nvPr>
            <p:ph idx="1"/>
          </p:nvPr>
        </p:nvSpPr>
        <p:spPr>
          <a:xfrm>
            <a:off x="457200" y="990600"/>
            <a:ext cx="7239000" cy="5465136"/>
          </a:xfrm>
        </p:spPr>
        <p:txBody>
          <a:bodyPr>
            <a:noAutofit/>
          </a:bodyPr>
          <a:lstStyle/>
          <a:p>
            <a:pPr>
              <a:buNone/>
            </a:pPr>
            <a:r>
              <a:rPr lang="en-US" sz="2000" dirty="0" smtClean="0"/>
              <a:t>To use application software, you must instruct the operating system to start the program.</a:t>
            </a:r>
          </a:p>
          <a:p>
            <a:r>
              <a:rPr lang="en-US" sz="2000" dirty="0" smtClean="0"/>
              <a:t>The </a:t>
            </a:r>
            <a:r>
              <a:rPr lang="en-US" sz="2000" dirty="0" smtClean="0">
                <a:solidFill>
                  <a:srgbClr val="FF0000"/>
                </a:solidFill>
              </a:rPr>
              <a:t>desktop</a:t>
            </a:r>
            <a:r>
              <a:rPr lang="en-US" sz="2000" dirty="0" smtClean="0"/>
              <a:t> is an on-screen work area that has a graphical user interface. </a:t>
            </a:r>
          </a:p>
          <a:p>
            <a:r>
              <a:rPr lang="en-US" sz="2000" dirty="0" smtClean="0"/>
              <a:t>Step 1 is icons, a button, a pointer, and a menu on the Windows desktop. </a:t>
            </a:r>
          </a:p>
          <a:p>
            <a:r>
              <a:rPr lang="en-US" sz="2000" dirty="0" smtClean="0"/>
              <a:t>An </a:t>
            </a:r>
            <a:r>
              <a:rPr lang="en-US" sz="2000" dirty="0" smtClean="0">
                <a:solidFill>
                  <a:srgbClr val="FF0000"/>
                </a:solidFill>
              </a:rPr>
              <a:t>icon</a:t>
            </a:r>
            <a:r>
              <a:rPr lang="en-US" sz="2000" dirty="0" smtClean="0"/>
              <a:t> is a small image displayed on the screen that represents a program, a document, or some other object. </a:t>
            </a:r>
          </a:p>
          <a:p>
            <a:r>
              <a:rPr lang="en-US" sz="2000" dirty="0" smtClean="0"/>
              <a:t>A </a:t>
            </a:r>
            <a:r>
              <a:rPr lang="en-US" sz="2000" dirty="0" smtClean="0">
                <a:solidFill>
                  <a:srgbClr val="FF0000"/>
                </a:solidFill>
              </a:rPr>
              <a:t>button</a:t>
            </a:r>
            <a:r>
              <a:rPr lang="en-US" sz="2000" dirty="0" smtClean="0"/>
              <a:t> is a graphical element that you activate to cause a specific action to occur. One way to activate a button is to click it. </a:t>
            </a:r>
          </a:p>
          <a:p>
            <a:r>
              <a:rPr lang="en-US" sz="2000" dirty="0" smtClean="0"/>
              <a:t>To </a:t>
            </a:r>
            <a:r>
              <a:rPr lang="en-US" sz="2000" dirty="0" smtClean="0">
                <a:solidFill>
                  <a:srgbClr val="FF0000"/>
                </a:solidFill>
              </a:rPr>
              <a:t>click</a:t>
            </a:r>
            <a:r>
              <a:rPr lang="en-US" sz="2000" dirty="0" smtClean="0"/>
              <a:t> a button on the screen requires moving the pointer to the button and then pressing and releasing a button on the mouse (usually the left mouse button). </a:t>
            </a:r>
          </a:p>
          <a:p>
            <a:r>
              <a:rPr lang="en-US" sz="2000" dirty="0" smtClean="0"/>
              <a:t>The</a:t>
            </a:r>
            <a:r>
              <a:rPr lang="en-US" sz="2000" dirty="0" smtClean="0">
                <a:solidFill>
                  <a:srgbClr val="FF0000"/>
                </a:solidFill>
              </a:rPr>
              <a:t> pointer </a:t>
            </a:r>
            <a:r>
              <a:rPr lang="en-US" sz="2000" dirty="0" smtClean="0"/>
              <a:t>is a small symbol displayed on the screen that moves as you interact with the mouse or other pointing device.</a:t>
            </a:r>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Working with Application Software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Common pointer shapes are an I-beam (  ), a block arrow (  ), and a pointing hand (  ).</a:t>
            </a:r>
          </a:p>
          <a:p>
            <a:r>
              <a:rPr lang="en-US" dirty="0" smtClean="0"/>
              <a:t>A </a:t>
            </a:r>
            <a:r>
              <a:rPr lang="en-US" dirty="0" smtClean="0">
                <a:solidFill>
                  <a:srgbClr val="FF0000"/>
                </a:solidFill>
              </a:rPr>
              <a:t>menu</a:t>
            </a:r>
            <a:r>
              <a:rPr lang="en-US" dirty="0" smtClean="0"/>
              <a:t> contains a list of commands from which you make selections. </a:t>
            </a:r>
          </a:p>
          <a:p>
            <a:r>
              <a:rPr lang="en-US" dirty="0" smtClean="0"/>
              <a:t>A </a:t>
            </a:r>
            <a:r>
              <a:rPr lang="en-US" dirty="0" smtClean="0">
                <a:solidFill>
                  <a:srgbClr val="FF0000"/>
                </a:solidFill>
              </a:rPr>
              <a:t>command</a:t>
            </a:r>
            <a:r>
              <a:rPr lang="en-US" dirty="0" smtClean="0"/>
              <a:t> is an instruction that causes a program to perform a specific action.</a:t>
            </a:r>
          </a:p>
          <a:p>
            <a:r>
              <a:rPr lang="en-US" dirty="0" smtClean="0"/>
              <a:t>A </a:t>
            </a:r>
            <a:r>
              <a:rPr lang="en-US" dirty="0" smtClean="0">
                <a:solidFill>
                  <a:srgbClr val="FF0000"/>
                </a:solidFill>
              </a:rPr>
              <a:t>window</a:t>
            </a:r>
            <a:r>
              <a:rPr lang="en-US" dirty="0" smtClean="0"/>
              <a:t> is a rectangular area of the screen that displays data and information. The top of a window has a </a:t>
            </a:r>
            <a:r>
              <a:rPr lang="en-US" dirty="0" smtClean="0">
                <a:solidFill>
                  <a:srgbClr val="FF0000"/>
                </a:solidFill>
              </a:rPr>
              <a:t>title bar,</a:t>
            </a:r>
            <a:r>
              <a:rPr lang="en-US" dirty="0" smtClean="0"/>
              <a:t> which is a horizontal space that contains the window’s name. </a:t>
            </a:r>
          </a:p>
          <a:p>
            <a:r>
              <a:rPr lang="en-US" dirty="0" smtClean="0"/>
              <a:t>With the program loaded, you can create a new file or open an existing one.</a:t>
            </a:r>
          </a:p>
          <a:p>
            <a:r>
              <a:rPr lang="en-US" dirty="0" smtClean="0"/>
              <a:t> A </a:t>
            </a:r>
            <a:r>
              <a:rPr lang="en-US" dirty="0" smtClean="0">
                <a:solidFill>
                  <a:srgbClr val="FF0000"/>
                </a:solidFill>
              </a:rPr>
              <a:t>file</a:t>
            </a:r>
            <a:r>
              <a:rPr lang="en-US" dirty="0" smtClean="0"/>
              <a:t> is a named collection of stored data, instructions, or information. A file can contain text, images, audio, and video. </a:t>
            </a:r>
          </a:p>
          <a:p>
            <a:endParaRPr lang="en-US" dirty="0"/>
          </a:p>
        </p:txBody>
      </p:sp>
      <p:pic>
        <p:nvPicPr>
          <p:cNvPr id="4" name="Picture 3" descr="9014.png"/>
          <p:cNvPicPr>
            <a:picLocks noChangeAspect="1"/>
          </p:cNvPicPr>
          <p:nvPr/>
        </p:nvPicPr>
        <p:blipFill>
          <a:blip r:embed="rId2"/>
          <a:stretch>
            <a:fillRect/>
          </a:stretch>
        </p:blipFill>
        <p:spPr>
          <a:xfrm>
            <a:off x="5715000" y="1524000"/>
            <a:ext cx="419100" cy="419100"/>
          </a:xfrm>
          <a:prstGeom prst="rect">
            <a:avLst/>
          </a:prstGeom>
        </p:spPr>
      </p:pic>
      <p:pic>
        <p:nvPicPr>
          <p:cNvPr id="5" name="Picture 4" descr="cursor-icon-line-pc-pointer-symbol-vector-21085499.jpg"/>
          <p:cNvPicPr>
            <a:picLocks noChangeAspect="1"/>
          </p:cNvPicPr>
          <p:nvPr/>
        </p:nvPicPr>
        <p:blipFill>
          <a:blip r:embed="rId3" cstate="print"/>
          <a:srcRect l="27200" t="17778" r="30800" b="24444"/>
          <a:stretch>
            <a:fillRect/>
          </a:stretch>
        </p:blipFill>
        <p:spPr>
          <a:xfrm>
            <a:off x="1676400" y="1905000"/>
            <a:ext cx="205154" cy="304800"/>
          </a:xfrm>
          <a:prstGeom prst="rect">
            <a:avLst/>
          </a:prstGeom>
        </p:spPr>
      </p:pic>
      <p:pic>
        <p:nvPicPr>
          <p:cNvPr id="6" name="Picture 5" descr="12-512.png"/>
          <p:cNvPicPr>
            <a:picLocks noChangeAspect="1"/>
          </p:cNvPicPr>
          <p:nvPr/>
        </p:nvPicPr>
        <p:blipFill>
          <a:blip r:embed="rId4" cstate="print"/>
          <a:stretch>
            <a:fillRect/>
          </a:stretch>
        </p:blipFill>
        <p:spPr>
          <a:xfrm>
            <a:off x="4800600" y="1905000"/>
            <a:ext cx="304800" cy="3048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smtClean="0"/>
              <a:t>Business software</a:t>
            </a:r>
            <a:endParaRPr lang="en-US" b="0" dirty="0"/>
          </a:p>
        </p:txBody>
      </p:sp>
      <p:sp>
        <p:nvSpPr>
          <p:cNvPr id="3" name="Content Placeholder 2"/>
          <p:cNvSpPr>
            <a:spLocks noGrp="1"/>
          </p:cNvSpPr>
          <p:nvPr>
            <p:ph idx="1"/>
          </p:nvPr>
        </p:nvSpPr>
        <p:spPr>
          <a:xfrm>
            <a:off x="457200" y="1066800"/>
            <a:ext cx="7239000" cy="5388936"/>
          </a:xfrm>
        </p:spPr>
        <p:txBody>
          <a:bodyPr/>
          <a:lstStyle/>
          <a:p>
            <a:r>
              <a:rPr lang="en-US" dirty="0" smtClean="0">
                <a:solidFill>
                  <a:srgbClr val="FF0000"/>
                </a:solidFill>
              </a:rPr>
              <a:t>Business software </a:t>
            </a:r>
            <a:r>
              <a:rPr lang="en-US" dirty="0" smtClean="0"/>
              <a:t>is application software that assists people in becoming more effective and efficient while performing their daily business activities.</a:t>
            </a:r>
          </a:p>
          <a:p>
            <a:r>
              <a:rPr lang="en-US" dirty="0" smtClean="0"/>
              <a:t>Business software includes programs such as word processing, spreadsheet, database, presentation, note taking, personal information manager, business software for phones, business software suites, project management, accounting, document management, and enterprise computing software.</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537</TotalTime>
  <Words>3501</Words>
  <Application>Microsoft Office PowerPoint</Application>
  <PresentationFormat>On-screen Show (4:3)</PresentationFormat>
  <Paragraphs>187</Paragraphs>
  <Slides>51</Slides>
  <Notes>0</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Opulent</vt:lpstr>
      <vt:lpstr>Chapter 3</vt:lpstr>
      <vt:lpstr>Application software</vt:lpstr>
      <vt:lpstr>Types of application software</vt:lpstr>
      <vt:lpstr>Types of application software</vt:lpstr>
      <vt:lpstr>The Role of System Software</vt:lpstr>
      <vt:lpstr>Utility Programs</vt:lpstr>
      <vt:lpstr>Working with Application Software </vt:lpstr>
      <vt:lpstr>Working with Application Software </vt:lpstr>
      <vt:lpstr>Business software</vt:lpstr>
      <vt:lpstr>Word processing software</vt:lpstr>
      <vt:lpstr>Developing a Document</vt:lpstr>
      <vt:lpstr>Developing a document</vt:lpstr>
      <vt:lpstr>Fonts</vt:lpstr>
      <vt:lpstr>Developing a document</vt:lpstr>
      <vt:lpstr>Spreadsheet software</vt:lpstr>
      <vt:lpstr>Spreadsheet Organization</vt:lpstr>
      <vt:lpstr>Charting</vt:lpstr>
      <vt:lpstr>Database Software</vt:lpstr>
      <vt:lpstr>database programs</vt:lpstr>
      <vt:lpstr>Presentation software</vt:lpstr>
      <vt:lpstr>Note taking software</vt:lpstr>
      <vt:lpstr>Business software suite</vt:lpstr>
      <vt:lpstr>Project management software</vt:lpstr>
      <vt:lpstr>personal information manager (PIM)</vt:lpstr>
      <vt:lpstr>Business Software for Phones </vt:lpstr>
      <vt:lpstr>Accounting software</vt:lpstr>
      <vt:lpstr>Document management software</vt:lpstr>
      <vt:lpstr>Enterprise Computing Software </vt:lpstr>
      <vt:lpstr>Graphics and Multimedia Software </vt:lpstr>
      <vt:lpstr>Computer-aided design</vt:lpstr>
      <vt:lpstr>Desktop publishing (DTP) software</vt:lpstr>
      <vt:lpstr>Paint/Image Editing Software (for the Professional) </vt:lpstr>
      <vt:lpstr>Professional photo editing software</vt:lpstr>
      <vt:lpstr>Video editing software</vt:lpstr>
      <vt:lpstr>Multimedia  authoring software</vt:lpstr>
      <vt:lpstr>Web page authoring software</vt:lpstr>
      <vt:lpstr>Software for Home, Personal, and Educational Use </vt:lpstr>
      <vt:lpstr>Legal software</vt:lpstr>
      <vt:lpstr>Tax Preparation Software</vt:lpstr>
      <vt:lpstr>Desktop Publishing Software</vt:lpstr>
      <vt:lpstr>Personal paint/image editing software</vt:lpstr>
      <vt:lpstr>Clip Art/Image</vt:lpstr>
      <vt:lpstr>Video and Audio Editing Software (for Personal Use)</vt:lpstr>
      <vt:lpstr>Home Design/Landscaping Software</vt:lpstr>
      <vt:lpstr>Travel and Mapping Software</vt:lpstr>
      <vt:lpstr>Reference and Educational Software</vt:lpstr>
      <vt:lpstr>Entertainment Software</vt:lpstr>
      <vt:lpstr>Web Applications</vt:lpstr>
      <vt:lpstr>Application Software for Communications</vt:lpstr>
      <vt:lpstr>Learning Tools for Application Software</vt:lpstr>
      <vt:lpstr>Web-Based Training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dc:title>
  <dc:creator>laptop care</dc:creator>
  <cp:lastModifiedBy>laptop care</cp:lastModifiedBy>
  <cp:revision>43</cp:revision>
  <dcterms:created xsi:type="dcterms:W3CDTF">2020-11-01T11:12:57Z</dcterms:created>
  <dcterms:modified xsi:type="dcterms:W3CDTF">2020-11-06T11:13:24Z</dcterms:modified>
</cp:coreProperties>
</file>