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1" r:id="rId6"/>
    <p:sldId id="262" r:id="rId7"/>
    <p:sldId id="274" r:id="rId8"/>
    <p:sldId id="275" r:id="rId9"/>
    <p:sldId id="276" r:id="rId10"/>
    <p:sldId id="277" r:id="rId11"/>
    <p:sldId id="263" r:id="rId12"/>
    <p:sldId id="264" r:id="rId13"/>
    <p:sldId id="265" r:id="rId14"/>
    <p:sldId id="273" r:id="rId15"/>
    <p:sldId id="266" r:id="rId16"/>
    <p:sldId id="267" r:id="rId17"/>
    <p:sldId id="268" r:id="rId18"/>
    <p:sldId id="269" r:id="rId19"/>
    <p:sldId id="270" r:id="rId20"/>
    <p:sldId id="271"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0" d="100"/>
          <a:sy n="70" d="100"/>
        </p:scale>
        <p:origin x="-120" y="-16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647440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3846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2738689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19151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778973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004561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796957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24439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25092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89115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106053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242217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66106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474567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194207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66732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10/15/2019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316199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1050878"/>
          </a:xfrm>
        </p:spPr>
        <p:txBody>
          <a:bodyPr>
            <a:normAutofit/>
          </a:bodyPr>
          <a:lstStyle/>
          <a:p>
            <a:pPr algn="ctr"/>
            <a:r>
              <a:rPr lang="en-US" sz="4400" b="1" dirty="0"/>
              <a:t>Cultural Communication Basics</a:t>
            </a:r>
          </a:p>
        </p:txBody>
      </p:sp>
      <p:sp>
        <p:nvSpPr>
          <p:cNvPr id="3" name="Subtitle 2"/>
          <p:cNvSpPr>
            <a:spLocks noGrp="1"/>
          </p:cNvSpPr>
          <p:nvPr>
            <p:ph type="subTitle" idx="1"/>
          </p:nvPr>
        </p:nvSpPr>
        <p:spPr>
          <a:xfrm>
            <a:off x="-2" y="1252026"/>
            <a:ext cx="45719" cy="76345"/>
          </a:xfrm>
        </p:spPr>
        <p:txBody>
          <a:bodyPr>
            <a:normAutofit fontScale="25000" lnSpcReduction="20000"/>
          </a:bodyPr>
          <a:lstStyle/>
          <a:p>
            <a:endParaRPr lang="en-US" dirty="0"/>
          </a:p>
        </p:txBody>
      </p:sp>
      <p:pic>
        <p:nvPicPr>
          <p:cNvPr id="4" name="Picture 3"/>
          <p:cNvPicPr>
            <a:picLocks noChangeAspect="1"/>
          </p:cNvPicPr>
          <p:nvPr/>
        </p:nvPicPr>
        <p:blipFill>
          <a:blip r:embed="rId2"/>
          <a:stretch>
            <a:fillRect/>
          </a:stretch>
        </p:blipFill>
        <p:spPr>
          <a:xfrm>
            <a:off x="-2" y="1050879"/>
            <a:ext cx="12192002" cy="5964070"/>
          </a:xfrm>
          <a:prstGeom prst="rect">
            <a:avLst/>
          </a:prstGeom>
        </p:spPr>
      </p:pic>
    </p:spTree>
    <p:extLst>
      <p:ext uri="{BB962C8B-B14F-4D97-AF65-F5344CB8AC3E}">
        <p14:creationId xmlns:p14="http://schemas.microsoft.com/office/powerpoint/2010/main" xmlns="" val="1413857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06328" y="207849"/>
            <a:ext cx="4695517" cy="584775"/>
          </a:xfrm>
          <a:prstGeom prst="rect">
            <a:avLst/>
          </a:prstGeom>
        </p:spPr>
        <p:txBody>
          <a:bodyPr wrap="none">
            <a:spAutoFit/>
          </a:bodyPr>
          <a:lstStyle/>
          <a:p>
            <a:pPr algn="ctr"/>
            <a:r>
              <a:rPr lang="en-US" sz="3200" b="1" dirty="0"/>
              <a:t>Understanding Cultures</a:t>
            </a:r>
          </a:p>
        </p:txBody>
      </p:sp>
      <p:sp>
        <p:nvSpPr>
          <p:cNvPr id="4" name="Rectangle 3"/>
          <p:cNvSpPr/>
          <p:nvPr/>
        </p:nvSpPr>
        <p:spPr>
          <a:xfrm>
            <a:off x="150125" y="792624"/>
            <a:ext cx="12041875" cy="5016758"/>
          </a:xfrm>
          <a:prstGeom prst="rect">
            <a:avLst/>
          </a:prstGeom>
        </p:spPr>
        <p:txBody>
          <a:bodyPr wrap="square">
            <a:spAutoFit/>
          </a:bodyPr>
          <a:lstStyle/>
          <a:p>
            <a:r>
              <a:rPr lang="en-US" sz="3200" i="1" dirty="0">
                <a:solidFill>
                  <a:schemeClr val="accent4"/>
                </a:solidFill>
              </a:rPr>
              <a:t>					</a:t>
            </a:r>
            <a:r>
              <a:rPr lang="en-US" sz="3200" b="1" i="1" dirty="0"/>
              <a:t> </a:t>
            </a:r>
            <a:r>
              <a:rPr lang="en-US" sz="3200" b="1" i="1" dirty="0">
                <a:solidFill>
                  <a:schemeClr val="accent1"/>
                </a:solidFill>
              </a:rPr>
              <a:t>“etic” vs “emic” Approach</a:t>
            </a:r>
            <a:endParaRPr lang="en-US" sz="3200" i="1" dirty="0">
              <a:solidFill>
                <a:schemeClr val="accent1"/>
              </a:solidFill>
            </a:endParaRPr>
          </a:p>
          <a:p>
            <a:r>
              <a:rPr lang="en-US" sz="2800" b="1" i="1" dirty="0">
                <a:solidFill>
                  <a:srgbClr val="C00000"/>
                </a:solidFill>
              </a:rPr>
              <a:t>etic Approach: (Scientific)</a:t>
            </a:r>
          </a:p>
          <a:p>
            <a:pPr>
              <a:lnSpc>
                <a:spcPct val="150000"/>
              </a:lnSpc>
            </a:pPr>
            <a:r>
              <a:rPr lang="en-US" sz="2400" dirty="0"/>
              <a:t>A set of terms or a theory that researchers develop from outside of any one cultural system in order to compare different cultures</a:t>
            </a:r>
          </a:p>
          <a:p>
            <a:pPr>
              <a:lnSpc>
                <a:spcPct val="150000"/>
              </a:lnSpc>
            </a:pPr>
            <a:endParaRPr lang="en-US" sz="2800" b="1" i="1" dirty="0">
              <a:solidFill>
                <a:srgbClr val="C00000"/>
              </a:solidFill>
            </a:endParaRPr>
          </a:p>
          <a:p>
            <a:pPr>
              <a:lnSpc>
                <a:spcPct val="150000"/>
              </a:lnSpc>
            </a:pPr>
            <a:r>
              <a:rPr lang="en-US" sz="2800" b="1" i="1" dirty="0">
                <a:solidFill>
                  <a:srgbClr val="0070C0"/>
                </a:solidFill>
              </a:rPr>
              <a:t>emic Approach: (Humanistic)</a:t>
            </a:r>
            <a:r>
              <a:rPr lang="en-US" sz="2400" b="1" i="1" dirty="0">
                <a:solidFill>
                  <a:srgbClr val="C00000"/>
                </a:solidFill>
              </a:rPr>
              <a:t> </a:t>
            </a:r>
            <a:endParaRPr lang="en-US" sz="2400" b="1" i="1" dirty="0">
              <a:solidFill>
                <a:schemeClr val="accent1"/>
              </a:solidFill>
            </a:endParaRPr>
          </a:p>
          <a:p>
            <a:pPr>
              <a:lnSpc>
                <a:spcPct val="150000"/>
              </a:lnSpc>
            </a:pPr>
            <a:r>
              <a:rPr lang="en-US" sz="2400" dirty="0"/>
              <a:t>Opposed to  the idea of cultural dimensions it favors understanding each culture</a:t>
            </a:r>
          </a:p>
          <a:p>
            <a:pPr>
              <a:lnSpc>
                <a:spcPct val="150000"/>
              </a:lnSpc>
            </a:pPr>
            <a:r>
              <a:rPr lang="en-US" sz="2400" dirty="0"/>
              <a:t>in its own terms (</a:t>
            </a:r>
            <a:r>
              <a:rPr lang="en-US" sz="2400" dirty="0" err="1"/>
              <a:t>Gudykunst</a:t>
            </a:r>
            <a:r>
              <a:rPr lang="en-US" sz="2400" dirty="0"/>
              <a:t> &amp; Nishida, 1989). </a:t>
            </a:r>
            <a:endParaRPr lang="en-US" sz="2400" i="1" dirty="0">
              <a:solidFill>
                <a:schemeClr val="accent4"/>
              </a:solidFill>
            </a:endParaRPr>
          </a:p>
          <a:p>
            <a:endParaRPr lang="en-US" sz="3200" dirty="0">
              <a:solidFill>
                <a:schemeClr val="accent4"/>
              </a:solidFill>
            </a:endParaRPr>
          </a:p>
        </p:txBody>
      </p:sp>
    </p:spTree>
    <p:extLst>
      <p:ext uri="{BB962C8B-B14F-4D97-AF65-F5344CB8AC3E}">
        <p14:creationId xmlns:p14="http://schemas.microsoft.com/office/powerpoint/2010/main" xmlns="" val="2117016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20119" y="596669"/>
            <a:ext cx="6892120" cy="769441"/>
          </a:xfrm>
          <a:prstGeom prst="rect">
            <a:avLst/>
          </a:prstGeom>
        </p:spPr>
        <p:txBody>
          <a:bodyPr wrap="square">
            <a:spAutoFit/>
          </a:bodyPr>
          <a:lstStyle/>
          <a:p>
            <a:pPr algn="ctr"/>
            <a:r>
              <a:rPr lang="en-US" sz="4400" b="1" dirty="0"/>
              <a:t>Communication ?</a:t>
            </a:r>
          </a:p>
        </p:txBody>
      </p:sp>
      <p:sp>
        <p:nvSpPr>
          <p:cNvPr id="2" name="Rectangle 1"/>
          <p:cNvSpPr/>
          <p:nvPr/>
        </p:nvSpPr>
        <p:spPr>
          <a:xfrm>
            <a:off x="1282890" y="1623789"/>
            <a:ext cx="9239534" cy="4031873"/>
          </a:xfrm>
          <a:prstGeom prst="rect">
            <a:avLst/>
          </a:prstGeom>
        </p:spPr>
        <p:txBody>
          <a:bodyPr wrap="square">
            <a:spAutoFit/>
          </a:bodyPr>
          <a:lstStyle/>
          <a:p>
            <a:pPr>
              <a:buFont typeface="Wingdings" pitchFamily="2" charset="2"/>
              <a:buChar char="v"/>
            </a:pPr>
            <a:r>
              <a:rPr lang="en-US" sz="3200" b="1" dirty="0"/>
              <a:t> ‘communication’ as a system of signs and 	practices of a group or community of 	people to share ideas, feelings and 	thoughts.</a:t>
            </a:r>
          </a:p>
          <a:p>
            <a:endParaRPr lang="en-US" sz="3200" b="1" dirty="0"/>
          </a:p>
          <a:p>
            <a:pPr>
              <a:buFont typeface="Wingdings" pitchFamily="2" charset="2"/>
              <a:buChar char="v"/>
            </a:pPr>
            <a:r>
              <a:rPr lang="en-US" sz="3200" b="1" dirty="0"/>
              <a:t>	 ‘communication’ is process of 	management 	of messages with a view to 	attain maximum 	understandability.</a:t>
            </a:r>
          </a:p>
        </p:txBody>
      </p:sp>
    </p:spTree>
    <p:extLst>
      <p:ext uri="{BB962C8B-B14F-4D97-AF65-F5344CB8AC3E}">
        <p14:creationId xmlns:p14="http://schemas.microsoft.com/office/powerpoint/2010/main" xmlns="" val="642952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4" name="Rectangle 3"/>
          <p:cNvSpPr/>
          <p:nvPr/>
        </p:nvSpPr>
        <p:spPr>
          <a:xfrm>
            <a:off x="2839599" y="412003"/>
            <a:ext cx="6345344" cy="584775"/>
          </a:xfrm>
          <a:prstGeom prst="rect">
            <a:avLst/>
          </a:prstGeom>
        </p:spPr>
        <p:txBody>
          <a:bodyPr wrap="square">
            <a:spAutoFit/>
          </a:bodyPr>
          <a:lstStyle/>
          <a:p>
            <a:r>
              <a:rPr lang="en-US" dirty="0"/>
              <a:t>	</a:t>
            </a:r>
            <a:r>
              <a:rPr lang="en-US" sz="3200" b="1" dirty="0"/>
              <a:t>Inter-cultural Approach</a:t>
            </a:r>
          </a:p>
        </p:txBody>
      </p:sp>
      <p:sp>
        <p:nvSpPr>
          <p:cNvPr id="5" name="Rectangle 4"/>
          <p:cNvSpPr/>
          <p:nvPr/>
        </p:nvSpPr>
        <p:spPr>
          <a:xfrm>
            <a:off x="1262368" y="2225919"/>
            <a:ext cx="8611737" cy="2246769"/>
          </a:xfrm>
          <a:prstGeom prst="rect">
            <a:avLst/>
          </a:prstGeom>
        </p:spPr>
        <p:txBody>
          <a:bodyPr wrap="square">
            <a:spAutoFit/>
          </a:bodyPr>
          <a:lstStyle/>
          <a:p>
            <a:r>
              <a:rPr lang="en-US" sz="2800" dirty="0"/>
              <a:t>Intercultural research involves examining behaviour when members of two or more cultures interact (e.g. examining self-disclosure when Japanese and Iranians communicate with each/one another). </a:t>
            </a:r>
          </a:p>
          <a:p>
            <a:r>
              <a:rPr lang="en-US" sz="2800" dirty="0"/>
              <a:t>		</a:t>
            </a:r>
            <a:r>
              <a:rPr lang="en-US" sz="2800" dirty="0" err="1">
                <a:solidFill>
                  <a:srgbClr val="0070C0"/>
                </a:solidFill>
              </a:rPr>
              <a:t>Japanee</a:t>
            </a:r>
            <a:r>
              <a:rPr lang="en-US" sz="2800" dirty="0"/>
              <a:t> &amp; </a:t>
            </a:r>
            <a:r>
              <a:rPr lang="en-US" sz="2800" dirty="0">
                <a:solidFill>
                  <a:srgbClr val="FFC000"/>
                </a:solidFill>
              </a:rPr>
              <a:t>Iranians</a:t>
            </a:r>
            <a:r>
              <a:rPr lang="en-US" sz="2800" dirty="0"/>
              <a:t> &amp; </a:t>
            </a:r>
            <a:r>
              <a:rPr lang="en-US" sz="2800" dirty="0">
                <a:solidFill>
                  <a:srgbClr val="00B050"/>
                </a:solidFill>
              </a:rPr>
              <a:t>Pakistani </a:t>
            </a:r>
          </a:p>
        </p:txBody>
      </p:sp>
    </p:spTree>
    <p:extLst>
      <p:ext uri="{BB962C8B-B14F-4D97-AF65-F5344CB8AC3E}">
        <p14:creationId xmlns:p14="http://schemas.microsoft.com/office/powerpoint/2010/main" xmlns="" val="3543510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4" name="Rectangle 3"/>
          <p:cNvSpPr/>
          <p:nvPr/>
        </p:nvSpPr>
        <p:spPr>
          <a:xfrm>
            <a:off x="1884256" y="396614"/>
            <a:ext cx="6345344" cy="584775"/>
          </a:xfrm>
          <a:prstGeom prst="rect">
            <a:avLst/>
          </a:prstGeom>
        </p:spPr>
        <p:txBody>
          <a:bodyPr wrap="square">
            <a:spAutoFit/>
          </a:bodyPr>
          <a:lstStyle/>
          <a:p>
            <a:r>
              <a:rPr lang="en-US" dirty="0"/>
              <a:t>			</a:t>
            </a:r>
            <a:r>
              <a:rPr lang="en-US" sz="3200" b="1" dirty="0"/>
              <a:t>Cross-culture Approach</a:t>
            </a:r>
          </a:p>
        </p:txBody>
      </p:sp>
      <p:sp>
        <p:nvSpPr>
          <p:cNvPr id="5" name="Rectangle 4"/>
          <p:cNvSpPr/>
          <p:nvPr/>
        </p:nvSpPr>
        <p:spPr>
          <a:xfrm>
            <a:off x="668740" y="1366110"/>
            <a:ext cx="11523260" cy="4401205"/>
          </a:xfrm>
          <a:prstGeom prst="rect">
            <a:avLst/>
          </a:prstGeom>
        </p:spPr>
        <p:txBody>
          <a:bodyPr wrap="square">
            <a:spAutoFit/>
          </a:bodyPr>
          <a:lstStyle/>
          <a:p>
            <a:pPr marL="457200" indent="-457200">
              <a:buFont typeface="Wingdings" panose="05000000000000000000" pitchFamily="2" charset="2"/>
              <a:buChar char="Ø"/>
            </a:pPr>
            <a:r>
              <a:rPr lang="en-US" sz="2800" dirty="0"/>
              <a:t>Cross-cultural research involves comparing behaviour in two or more cultures (e.g. comparing self-disclosure in Japan, the USA and Iran when individuals interact with members of their own culture)…</a:t>
            </a:r>
          </a:p>
          <a:p>
            <a:endParaRPr lang="en-US" sz="2800" dirty="0"/>
          </a:p>
          <a:p>
            <a:r>
              <a:rPr lang="en-US" sz="2800" dirty="0"/>
              <a:t>	</a:t>
            </a:r>
            <a:r>
              <a:rPr lang="en-US" sz="2800" dirty="0">
                <a:solidFill>
                  <a:srgbClr val="00B050"/>
                </a:solidFill>
              </a:rPr>
              <a:t>Pakistani</a:t>
            </a:r>
            <a:r>
              <a:rPr lang="en-US" sz="2800" dirty="0"/>
              <a:t> &amp; </a:t>
            </a:r>
            <a:r>
              <a:rPr lang="en-US" sz="2800" dirty="0">
                <a:solidFill>
                  <a:srgbClr val="00B050"/>
                </a:solidFill>
              </a:rPr>
              <a:t>Pakistani</a:t>
            </a:r>
            <a:r>
              <a:rPr lang="en-US" sz="2800" dirty="0"/>
              <a:t> &amp;</a:t>
            </a:r>
            <a:r>
              <a:rPr lang="en-US" sz="2800" dirty="0">
                <a:solidFill>
                  <a:srgbClr val="00B050"/>
                </a:solidFill>
              </a:rPr>
              <a:t> Pakistani </a:t>
            </a:r>
            <a:r>
              <a:rPr lang="en-US" sz="2800" dirty="0">
                <a:solidFill>
                  <a:schemeClr val="accent4"/>
                </a:solidFill>
              </a:rPr>
              <a:t>VS </a:t>
            </a:r>
            <a:r>
              <a:rPr lang="en-US" sz="2800" dirty="0" err="1">
                <a:solidFill>
                  <a:srgbClr val="0070C0"/>
                </a:solidFill>
              </a:rPr>
              <a:t>Japanee</a:t>
            </a:r>
            <a:r>
              <a:rPr lang="en-US" sz="2800" dirty="0"/>
              <a:t> &amp; </a:t>
            </a:r>
            <a:r>
              <a:rPr lang="en-US" sz="2800" dirty="0" err="1">
                <a:solidFill>
                  <a:srgbClr val="0070C0"/>
                </a:solidFill>
              </a:rPr>
              <a:t>Japanee</a:t>
            </a:r>
            <a:r>
              <a:rPr lang="en-US" sz="2800" dirty="0"/>
              <a:t> &amp; </a:t>
            </a:r>
            <a:r>
              <a:rPr lang="en-US" sz="2800" dirty="0" err="1">
                <a:solidFill>
                  <a:srgbClr val="0070C0"/>
                </a:solidFill>
              </a:rPr>
              <a:t>Japanee</a:t>
            </a:r>
            <a:r>
              <a:rPr lang="en-US" sz="2800" dirty="0"/>
              <a:t> </a:t>
            </a:r>
            <a:endParaRPr lang="en-US" sz="2800" dirty="0">
              <a:solidFill>
                <a:schemeClr val="accent4"/>
              </a:solidFill>
            </a:endParaRPr>
          </a:p>
          <a:p>
            <a:endParaRPr lang="en-US" sz="2800" dirty="0"/>
          </a:p>
          <a:p>
            <a:endParaRPr lang="en-US" sz="2800" dirty="0"/>
          </a:p>
          <a:p>
            <a:pPr marL="457200" indent="-457200">
              <a:buFont typeface="Wingdings" panose="05000000000000000000" pitchFamily="2" charset="2"/>
              <a:buChar char="Ø"/>
            </a:pPr>
            <a:r>
              <a:rPr lang="en-US" sz="2800" dirty="0"/>
              <a:t>Understanding cross-cultural differences in behaviour is a prerequisite for understanding intercultural behaviour.</a:t>
            </a:r>
          </a:p>
          <a:p>
            <a:pPr marL="457200" indent="-457200">
              <a:buFont typeface="Wingdings" panose="05000000000000000000" pitchFamily="2" charset="2"/>
              <a:buChar char="Ø"/>
            </a:pPr>
            <a:endParaRPr lang="en-US" sz="2800" dirty="0">
              <a:solidFill>
                <a:srgbClr val="00B050"/>
              </a:solidFill>
            </a:endParaRPr>
          </a:p>
        </p:txBody>
      </p:sp>
    </p:spTree>
    <p:extLst>
      <p:ext uri="{BB962C8B-B14F-4D97-AF65-F5344CB8AC3E}">
        <p14:creationId xmlns:p14="http://schemas.microsoft.com/office/powerpoint/2010/main" xmlns="" val="2351919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4" name="Rectangle 3"/>
          <p:cNvSpPr/>
          <p:nvPr/>
        </p:nvSpPr>
        <p:spPr>
          <a:xfrm>
            <a:off x="2402870" y="304281"/>
            <a:ext cx="5308115" cy="584775"/>
          </a:xfrm>
          <a:prstGeom prst="rect">
            <a:avLst/>
          </a:prstGeom>
        </p:spPr>
        <p:txBody>
          <a:bodyPr wrap="square">
            <a:spAutoFit/>
          </a:bodyPr>
          <a:lstStyle/>
          <a:p>
            <a:r>
              <a:rPr lang="en-US" sz="3200" dirty="0"/>
              <a:t>Language and Culture</a:t>
            </a:r>
            <a:endParaRPr lang="en-US" sz="3200" b="1" dirty="0">
              <a:effectLst>
                <a:outerShdw blurRad="38100" dist="38100" dir="2700000" algn="tl">
                  <a:srgbClr val="000000">
                    <a:alpha val="43137"/>
                  </a:srgbClr>
                </a:outerShdw>
              </a:effectLst>
            </a:endParaRPr>
          </a:p>
        </p:txBody>
      </p:sp>
      <p:sp>
        <p:nvSpPr>
          <p:cNvPr id="2" name="Rectangle 1"/>
          <p:cNvSpPr/>
          <p:nvPr/>
        </p:nvSpPr>
        <p:spPr>
          <a:xfrm>
            <a:off x="583635" y="1181444"/>
            <a:ext cx="10153935" cy="3539430"/>
          </a:xfrm>
          <a:prstGeom prst="rect">
            <a:avLst/>
          </a:prstGeom>
        </p:spPr>
        <p:txBody>
          <a:bodyPr wrap="square">
            <a:spAutoFit/>
          </a:bodyPr>
          <a:lstStyle/>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language was the soul of a nation and that we could discover national characteristics by means of language analysis (von Humboldt 1997).</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A language is like a window to the world of another culture (Saint-Jacques, 2006).</a:t>
            </a:r>
          </a:p>
          <a:p>
            <a:pPr marL="457200" indent="-457200">
              <a:buFont typeface="Wingdings" panose="05000000000000000000" pitchFamily="2" charset="2"/>
              <a:buChar char="Ø"/>
            </a:pPr>
            <a:endParaRPr lang="en-US" sz="2800" dirty="0"/>
          </a:p>
        </p:txBody>
      </p:sp>
    </p:spTree>
    <p:extLst>
      <p:ext uri="{BB962C8B-B14F-4D97-AF65-F5344CB8AC3E}">
        <p14:creationId xmlns:p14="http://schemas.microsoft.com/office/powerpoint/2010/main" xmlns="" val="29895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4" name="Rectangle 3"/>
          <p:cNvSpPr/>
          <p:nvPr/>
        </p:nvSpPr>
        <p:spPr>
          <a:xfrm>
            <a:off x="2839599" y="412003"/>
            <a:ext cx="6345344" cy="584775"/>
          </a:xfrm>
          <a:prstGeom prst="rect">
            <a:avLst/>
          </a:prstGeom>
        </p:spPr>
        <p:txBody>
          <a:bodyPr wrap="square">
            <a:spAutoFit/>
          </a:bodyPr>
          <a:lstStyle/>
          <a:p>
            <a:r>
              <a:rPr lang="en-US" sz="3200" b="1" dirty="0">
                <a:effectLst>
                  <a:outerShdw blurRad="38100" dist="38100" dir="2700000" algn="tl">
                    <a:srgbClr val="000000">
                      <a:alpha val="43137"/>
                    </a:srgbClr>
                  </a:outerShdw>
                </a:effectLst>
              </a:rPr>
              <a:t>Language and  CCC</a:t>
            </a:r>
          </a:p>
        </p:txBody>
      </p:sp>
      <p:sp>
        <p:nvSpPr>
          <p:cNvPr id="2" name="Rectangle 1"/>
          <p:cNvSpPr/>
          <p:nvPr/>
        </p:nvSpPr>
        <p:spPr>
          <a:xfrm>
            <a:off x="777922" y="1366110"/>
            <a:ext cx="9116705" cy="3970318"/>
          </a:xfrm>
          <a:prstGeom prst="rect">
            <a:avLst/>
          </a:prstGeom>
        </p:spPr>
        <p:txBody>
          <a:bodyPr wrap="square">
            <a:spAutoFit/>
          </a:bodyPr>
          <a:lstStyle/>
          <a:p>
            <a:r>
              <a:rPr lang="en-US" sz="2800" dirty="0"/>
              <a:t>	</a:t>
            </a:r>
            <a:r>
              <a:rPr lang="en-US" sz="2800" b="1" dirty="0"/>
              <a:t>Assumptions:</a:t>
            </a:r>
          </a:p>
          <a:p>
            <a:r>
              <a:rPr lang="en-US" sz="2800" dirty="0"/>
              <a:t>1.	linguistic and communicative competence in 	individuals, like other forms of human knowledge, is 	fragmentary and defective – if it exists at all.</a:t>
            </a:r>
          </a:p>
          <a:p>
            <a:endParaRPr lang="en-US" sz="2800" dirty="0"/>
          </a:p>
          <a:p>
            <a:r>
              <a:rPr lang="en-US" sz="2800" dirty="0"/>
              <a:t>2.	The imperfection of linguistic and communicative 	behaviour and language based relations between 	groups and societies can be clarified and bettered 	and resolved by intervention.</a:t>
            </a:r>
          </a:p>
        </p:txBody>
      </p:sp>
    </p:spTree>
    <p:extLst>
      <p:ext uri="{BB962C8B-B14F-4D97-AF65-F5344CB8AC3E}">
        <p14:creationId xmlns:p14="http://schemas.microsoft.com/office/powerpoint/2010/main" xmlns="" val="613927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4" name="Rectangle 3"/>
          <p:cNvSpPr/>
          <p:nvPr/>
        </p:nvSpPr>
        <p:spPr>
          <a:xfrm>
            <a:off x="2839599" y="412003"/>
            <a:ext cx="6345344" cy="584775"/>
          </a:xfrm>
          <a:prstGeom prst="rect">
            <a:avLst/>
          </a:prstGeom>
        </p:spPr>
        <p:txBody>
          <a:bodyPr wrap="square">
            <a:spAutoFit/>
          </a:bodyPr>
          <a:lstStyle/>
          <a:p>
            <a:r>
              <a:rPr lang="en-US" sz="3200" b="1" dirty="0">
                <a:effectLst>
                  <a:outerShdw blurRad="38100" dist="38100" dir="2700000" algn="tl">
                    <a:srgbClr val="000000">
                      <a:alpha val="43137"/>
                    </a:srgbClr>
                  </a:outerShdw>
                </a:effectLst>
              </a:rPr>
              <a:t>Language and  CCC   Cont……</a:t>
            </a:r>
          </a:p>
        </p:txBody>
      </p:sp>
      <p:sp>
        <p:nvSpPr>
          <p:cNvPr id="2" name="Rectangle 1"/>
          <p:cNvSpPr/>
          <p:nvPr/>
        </p:nvSpPr>
        <p:spPr>
          <a:xfrm>
            <a:off x="777922" y="1366110"/>
            <a:ext cx="9444251" cy="3970318"/>
          </a:xfrm>
          <a:prstGeom prst="rect">
            <a:avLst/>
          </a:prstGeom>
        </p:spPr>
        <p:txBody>
          <a:bodyPr wrap="square">
            <a:spAutoFit/>
          </a:bodyPr>
          <a:lstStyle/>
          <a:p>
            <a:r>
              <a:rPr lang="en-US" sz="2800" dirty="0"/>
              <a:t>	</a:t>
            </a:r>
            <a:r>
              <a:rPr lang="en-US" sz="2800" b="1" dirty="0"/>
              <a:t>Assumptions:</a:t>
            </a:r>
          </a:p>
          <a:p>
            <a:pPr marL="514350" indent="-514350">
              <a:buAutoNum type="arabicPeriod" startAt="3"/>
            </a:pPr>
            <a:r>
              <a:rPr lang="en-US" sz="2800" dirty="0"/>
              <a:t>applied linguists are in a better position to mediate and demonstrate their findings for solutions.</a:t>
            </a:r>
          </a:p>
          <a:p>
            <a:endParaRPr lang="en-US" sz="2800" dirty="0"/>
          </a:p>
          <a:p>
            <a:endParaRPr lang="en-US" sz="2800" dirty="0"/>
          </a:p>
          <a:p>
            <a:r>
              <a:rPr lang="en-US" sz="2800" dirty="0"/>
              <a:t>4. 	Being socially accountable an A. linguist has to be 	critical and reflexive in his suggestions and 	recommendations.</a:t>
            </a:r>
          </a:p>
          <a:p>
            <a:endParaRPr lang="en-US" sz="2800" dirty="0"/>
          </a:p>
        </p:txBody>
      </p:sp>
    </p:spTree>
    <p:extLst>
      <p:ext uri="{BB962C8B-B14F-4D97-AF65-F5344CB8AC3E}">
        <p14:creationId xmlns:p14="http://schemas.microsoft.com/office/powerpoint/2010/main" xmlns="" val="3865542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4" name="Rectangle 3"/>
          <p:cNvSpPr/>
          <p:nvPr/>
        </p:nvSpPr>
        <p:spPr>
          <a:xfrm>
            <a:off x="1788722" y="207287"/>
            <a:ext cx="6345344" cy="584775"/>
          </a:xfrm>
          <a:prstGeom prst="rect">
            <a:avLst/>
          </a:prstGeom>
        </p:spPr>
        <p:txBody>
          <a:bodyPr wrap="square">
            <a:spAutoFit/>
          </a:bodyPr>
          <a:lstStyle/>
          <a:p>
            <a:r>
              <a:rPr lang="en-US" sz="3200" b="1" dirty="0"/>
              <a:t>Issues in Cross-Cultural Context</a:t>
            </a:r>
            <a:endParaRPr lang="en-US" sz="3200" b="1" dirty="0">
              <a:effectLst>
                <a:outerShdw blurRad="38100" dist="38100" dir="2700000" algn="tl">
                  <a:srgbClr val="000000">
                    <a:alpha val="43137"/>
                  </a:srgbClr>
                </a:outerShdw>
              </a:effectLst>
            </a:endParaRPr>
          </a:p>
        </p:txBody>
      </p:sp>
      <p:sp>
        <p:nvSpPr>
          <p:cNvPr id="5" name="Rectangle 4"/>
          <p:cNvSpPr/>
          <p:nvPr/>
        </p:nvSpPr>
        <p:spPr>
          <a:xfrm>
            <a:off x="1265537" y="1181444"/>
            <a:ext cx="9598081" cy="4401205"/>
          </a:xfrm>
          <a:prstGeom prst="rect">
            <a:avLst/>
          </a:prstGeom>
        </p:spPr>
        <p:txBody>
          <a:bodyPr wrap="square">
            <a:spAutoFit/>
          </a:bodyPr>
          <a:lstStyle/>
          <a:p>
            <a:pPr marL="457200" indent="-457200">
              <a:buFont typeface="Wingdings" panose="05000000000000000000" pitchFamily="2" charset="2"/>
              <a:buChar char="Ø"/>
            </a:pPr>
            <a:r>
              <a:rPr lang="en-US" sz="2800" dirty="0"/>
              <a:t>Misunderstandings and the impact of cultural factors on the making of meaning.</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Conflict and the impact of cultural factors on relationship management and development.</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Gatekeeping and discrimination.</a:t>
            </a:r>
          </a:p>
          <a:p>
            <a:endParaRPr lang="en-US" sz="2800" dirty="0"/>
          </a:p>
          <a:p>
            <a:pPr marL="457200" indent="-457200">
              <a:buFont typeface="Wingdings" panose="05000000000000000000" pitchFamily="2" charset="2"/>
              <a:buChar char="Ø"/>
            </a:pPr>
            <a:r>
              <a:rPr lang="en-US" sz="2800" dirty="0"/>
              <a:t>The impact of unequal power relations on communication.</a:t>
            </a:r>
          </a:p>
        </p:txBody>
      </p:sp>
    </p:spTree>
    <p:extLst>
      <p:ext uri="{BB962C8B-B14F-4D97-AF65-F5344CB8AC3E}">
        <p14:creationId xmlns:p14="http://schemas.microsoft.com/office/powerpoint/2010/main" xmlns="" val="3687217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4" name="Rectangle 3"/>
          <p:cNvSpPr/>
          <p:nvPr/>
        </p:nvSpPr>
        <p:spPr>
          <a:xfrm>
            <a:off x="1074901" y="781335"/>
            <a:ext cx="8801942" cy="584775"/>
          </a:xfrm>
          <a:prstGeom prst="rect">
            <a:avLst/>
          </a:prstGeom>
        </p:spPr>
        <p:txBody>
          <a:bodyPr wrap="square">
            <a:spAutoFit/>
          </a:bodyPr>
          <a:lstStyle/>
          <a:p>
            <a:r>
              <a:rPr lang="en-US" sz="3200" b="1" dirty="0"/>
              <a:t>Issues in Cross-Cultural Context  Cont……..</a:t>
            </a:r>
            <a:endParaRPr lang="en-US" sz="3200" b="1" dirty="0">
              <a:effectLst>
                <a:outerShdw blurRad="38100" dist="38100" dir="2700000" algn="tl">
                  <a:srgbClr val="000000">
                    <a:alpha val="43137"/>
                  </a:srgbClr>
                </a:outerShdw>
              </a:effectLst>
            </a:endParaRPr>
          </a:p>
        </p:txBody>
      </p:sp>
      <p:sp>
        <p:nvSpPr>
          <p:cNvPr id="5" name="Rectangle 4"/>
          <p:cNvSpPr/>
          <p:nvPr/>
        </p:nvSpPr>
        <p:spPr>
          <a:xfrm>
            <a:off x="442131" y="1550776"/>
            <a:ext cx="10758141" cy="5129994"/>
          </a:xfrm>
          <a:prstGeom prst="rect">
            <a:avLst/>
          </a:prstGeom>
        </p:spPr>
        <p:txBody>
          <a:bodyPr wrap="square">
            <a:spAutoFit/>
          </a:bodyPr>
          <a:lstStyle/>
          <a:p>
            <a:pPr marL="457200" indent="-457200">
              <a:lnSpc>
                <a:spcPct val="200000"/>
              </a:lnSpc>
              <a:buFont typeface="Wingdings" panose="05000000000000000000" pitchFamily="2" charset="2"/>
              <a:buChar char="Ø"/>
            </a:pPr>
            <a:r>
              <a:rPr lang="en-US" sz="2800" dirty="0"/>
              <a:t> Business and management success In intercultural 	contexts.</a:t>
            </a:r>
          </a:p>
          <a:p>
            <a:pPr marL="457200" indent="-457200">
              <a:lnSpc>
                <a:spcPct val="200000"/>
              </a:lnSpc>
              <a:buFont typeface="Wingdings" panose="05000000000000000000" pitchFamily="2" charset="2"/>
              <a:buChar char="Ø"/>
            </a:pPr>
            <a:r>
              <a:rPr lang="en-US" sz="2800" dirty="0"/>
              <a:t>Media impact in a globalized world.</a:t>
            </a:r>
          </a:p>
          <a:p>
            <a:pPr marL="457200" indent="-457200">
              <a:lnSpc>
                <a:spcPct val="200000"/>
              </a:lnSpc>
              <a:buFont typeface="Wingdings" panose="05000000000000000000" pitchFamily="2" charset="2"/>
              <a:buChar char="Ø"/>
            </a:pPr>
            <a:r>
              <a:rPr lang="en-US" sz="2800" dirty="0"/>
              <a:t>Identity perception and communication.</a:t>
            </a:r>
          </a:p>
          <a:p>
            <a:pPr marL="457200" indent="-457200">
              <a:lnSpc>
                <a:spcPct val="200000"/>
              </a:lnSpc>
              <a:buFont typeface="Wingdings" panose="05000000000000000000" pitchFamily="2" charset="2"/>
              <a:buChar char="Ø"/>
            </a:pPr>
            <a:r>
              <a:rPr lang="en-US" sz="2800" dirty="0"/>
              <a:t>Intercultural competence and assessment.</a:t>
            </a:r>
          </a:p>
          <a:p>
            <a:pPr marL="457200" indent="-457200">
              <a:lnSpc>
                <a:spcPct val="200000"/>
              </a:lnSpc>
              <a:buFont typeface="Wingdings" panose="05000000000000000000" pitchFamily="2" charset="2"/>
              <a:buChar char="Ø"/>
            </a:pPr>
            <a:r>
              <a:rPr lang="en-US" sz="2800" dirty="0"/>
              <a:t>Intercultural adjustment and training.</a:t>
            </a:r>
          </a:p>
          <a:p>
            <a:pPr marL="457200" indent="-457200">
              <a:lnSpc>
                <a:spcPct val="200000"/>
              </a:lnSpc>
              <a:buFont typeface="Wingdings" panose="05000000000000000000" pitchFamily="2" charset="2"/>
              <a:buChar char="Ø"/>
            </a:pPr>
            <a:endParaRPr lang="en-US" sz="2800" dirty="0"/>
          </a:p>
        </p:txBody>
      </p:sp>
    </p:spTree>
    <p:extLst>
      <p:ext uri="{BB962C8B-B14F-4D97-AF65-F5344CB8AC3E}">
        <p14:creationId xmlns:p14="http://schemas.microsoft.com/office/powerpoint/2010/main" xmlns="" val="2648135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4" name="Rectangle 3"/>
          <p:cNvSpPr/>
          <p:nvPr/>
        </p:nvSpPr>
        <p:spPr>
          <a:xfrm>
            <a:off x="1788722" y="207287"/>
            <a:ext cx="6345344" cy="584775"/>
          </a:xfrm>
          <a:prstGeom prst="rect">
            <a:avLst/>
          </a:prstGeom>
        </p:spPr>
        <p:txBody>
          <a:bodyPr wrap="square">
            <a:spAutoFit/>
          </a:bodyPr>
          <a:lstStyle/>
          <a:p>
            <a:r>
              <a:rPr lang="en-US" sz="3200" dirty="0"/>
              <a:t>Significance of Learning CCC</a:t>
            </a:r>
            <a:endParaRPr lang="en-US" sz="3200" b="1" dirty="0">
              <a:effectLst>
                <a:outerShdw blurRad="38100" dist="38100" dir="2700000" algn="tl">
                  <a:srgbClr val="000000">
                    <a:alpha val="43137"/>
                  </a:srgbClr>
                </a:outerShdw>
              </a:effectLst>
            </a:endParaRPr>
          </a:p>
        </p:txBody>
      </p:sp>
      <p:sp>
        <p:nvSpPr>
          <p:cNvPr id="2" name="Rectangle 1"/>
          <p:cNvSpPr/>
          <p:nvPr/>
        </p:nvSpPr>
        <p:spPr>
          <a:xfrm>
            <a:off x="914399" y="981389"/>
            <a:ext cx="9089410" cy="4216539"/>
          </a:xfrm>
          <a:prstGeom prst="rect">
            <a:avLst/>
          </a:prstGeom>
        </p:spPr>
        <p:txBody>
          <a:bodyPr wrap="square">
            <a:spAutoFit/>
          </a:bodyPr>
          <a:lstStyle/>
          <a:p>
            <a:pPr marL="457200" indent="-457200">
              <a:buFont typeface="Wingdings" panose="05000000000000000000" pitchFamily="2" charset="2"/>
              <a:buChar char="ü"/>
            </a:pPr>
            <a:r>
              <a:rPr lang="en-US" sz="2800" i="1" dirty="0"/>
              <a:t>Intercultural communication provides remediation of the cultural filter that information processors impose on the content</a:t>
            </a:r>
            <a:r>
              <a:rPr lang="en-US" sz="2800" dirty="0"/>
              <a:t>.</a:t>
            </a:r>
          </a:p>
          <a:p>
            <a:pPr marL="457200" indent="-457200">
              <a:buFont typeface="Wingdings" panose="05000000000000000000" pitchFamily="2" charset="2"/>
              <a:buChar char="ü"/>
            </a:pPr>
            <a:endParaRPr lang="en-US" sz="2800" i="1" dirty="0"/>
          </a:p>
          <a:p>
            <a:pPr marL="457200" indent="-457200">
              <a:buFont typeface="Wingdings" panose="05000000000000000000" pitchFamily="2" charset="2"/>
              <a:buChar char="ü"/>
            </a:pPr>
            <a:r>
              <a:rPr lang="en-US" sz="2800" i="1" dirty="0"/>
              <a:t>Cultural understanding avoids the pitfalls of early development communication research.</a:t>
            </a:r>
          </a:p>
          <a:p>
            <a:pPr marL="457200" indent="-457200">
              <a:buFont typeface="Wingdings" panose="05000000000000000000" pitchFamily="2" charset="2"/>
              <a:buChar char="ü"/>
            </a:pPr>
            <a:endParaRPr lang="en-US" sz="2800" i="1" dirty="0"/>
          </a:p>
          <a:p>
            <a:pPr marL="457200" indent="-457200">
              <a:buFont typeface="Wingdings" panose="05000000000000000000" pitchFamily="2" charset="2"/>
              <a:buChar char="ü"/>
            </a:pPr>
            <a:r>
              <a:rPr lang="en-US" sz="2800" i="1" dirty="0"/>
              <a:t>The study of culture helps us understand ourselves</a:t>
            </a:r>
            <a:r>
              <a:rPr lang="en-US" sz="2800" dirty="0"/>
              <a:t>.</a:t>
            </a:r>
          </a:p>
          <a:p>
            <a:pPr lvl="8"/>
            <a:r>
              <a:rPr lang="en-US" sz="1600" dirty="0"/>
              <a:t>	Intercultural Comm. </a:t>
            </a:r>
            <a:r>
              <a:rPr lang="en-US" sz="1600" dirty="0" err="1"/>
              <a:t>Lary</a:t>
            </a:r>
            <a:r>
              <a:rPr lang="en-US" sz="1600" dirty="0"/>
              <a:t> A. Samovar P: 42-46</a:t>
            </a:r>
          </a:p>
          <a:p>
            <a:pPr marL="457200" indent="-457200">
              <a:buFont typeface="Wingdings" panose="05000000000000000000" pitchFamily="2" charset="2"/>
              <a:buChar char="ü"/>
            </a:pPr>
            <a:endParaRPr lang="en-US" sz="2800" dirty="0"/>
          </a:p>
        </p:txBody>
      </p:sp>
    </p:spTree>
    <p:extLst>
      <p:ext uri="{BB962C8B-B14F-4D97-AF65-F5344CB8AC3E}">
        <p14:creationId xmlns:p14="http://schemas.microsoft.com/office/powerpoint/2010/main" xmlns="" val="3604489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192000" cy="1233054"/>
          </a:xfrm>
        </p:spPr>
        <p:txBody>
          <a:bodyPr>
            <a:normAutofit fontScale="90000"/>
          </a:bodyPr>
          <a:lstStyle/>
          <a:p>
            <a:pPr algn="ctr"/>
            <a:r>
              <a:rPr lang="en-US" b="1" dirty="0">
                <a:effectLst>
                  <a:outerShdw blurRad="38100" dist="38100" dir="2700000" algn="tl">
                    <a:srgbClr val="000000">
                      <a:alpha val="43137"/>
                    </a:srgbClr>
                  </a:outerShdw>
                </a:effectLst>
              </a:rPr>
              <a:t>“We all are the same: </a:t>
            </a:r>
            <a:r>
              <a:rPr lang="en-US" b="1" dirty="0">
                <a:solidFill>
                  <a:srgbClr val="FF0000"/>
                </a:solidFill>
                <a:effectLst>
                  <a:outerShdw blurRad="38100" dist="38100" dir="2700000" algn="tl">
                    <a:srgbClr val="000000">
                      <a:alpha val="43137"/>
                    </a:srgbClr>
                  </a:outerShdw>
                </a:effectLst>
              </a:rPr>
              <a:t>We</a:t>
            </a:r>
            <a:r>
              <a:rPr lang="en-US" b="1" dirty="0">
                <a:effectLst>
                  <a:outerShdw blurRad="38100" dist="38100" dir="2700000" algn="tl">
                    <a:srgbClr val="000000">
                      <a:alpha val="43137"/>
                    </a:srgbClr>
                  </a:outerShdw>
                </a:effectLst>
              </a:rPr>
              <a:t> </a:t>
            </a:r>
            <a:r>
              <a:rPr lang="en-US" b="1" dirty="0">
                <a:solidFill>
                  <a:srgbClr val="002060"/>
                </a:solidFill>
                <a:effectLst>
                  <a:outerShdw blurRad="38100" dist="38100" dir="2700000" algn="tl">
                    <a:srgbClr val="000000">
                      <a:alpha val="43137"/>
                    </a:srgbClr>
                  </a:outerShdw>
                </a:effectLst>
              </a:rPr>
              <a:t>are</a:t>
            </a:r>
            <a:r>
              <a:rPr lang="en-US" b="1" dirty="0">
                <a:effectLst>
                  <a:outerShdw blurRad="38100" dist="38100" dir="2700000" algn="tl">
                    <a:srgbClr val="000000">
                      <a:alpha val="43137"/>
                    </a:srgbClr>
                  </a:outerShdw>
                </a:effectLst>
              </a:rPr>
              <a:t> </a:t>
            </a:r>
            <a:r>
              <a:rPr lang="en-US" b="1" dirty="0">
                <a:solidFill>
                  <a:srgbClr val="0070C0"/>
                </a:solidFill>
                <a:effectLst>
                  <a:outerShdw blurRad="38100" dist="38100" dir="2700000" algn="tl">
                    <a:srgbClr val="000000">
                      <a:alpha val="43137"/>
                    </a:srgbClr>
                  </a:outerShdw>
                </a:effectLst>
              </a:rPr>
              <a:t>all</a:t>
            </a:r>
            <a:r>
              <a:rPr lang="en-US" b="1" dirty="0">
                <a:effectLst>
                  <a:outerShdw blurRad="38100" dist="38100" dir="2700000" algn="tl">
                    <a:srgbClr val="000000">
                      <a:alpha val="43137"/>
                    </a:srgbClr>
                  </a:outerShdw>
                </a:effectLst>
              </a:rPr>
              <a:t> </a:t>
            </a:r>
            <a:r>
              <a:rPr lang="en-US" b="1" dirty="0">
                <a:solidFill>
                  <a:srgbClr val="C00000"/>
                </a:solidFill>
                <a:effectLst>
                  <a:outerShdw blurRad="38100" dist="38100" dir="2700000" algn="tl">
                    <a:srgbClr val="000000">
                      <a:alpha val="43137"/>
                    </a:srgbClr>
                  </a:outerShdw>
                </a:effectLst>
              </a:rPr>
              <a:t>different</a:t>
            </a:r>
            <a:r>
              <a:rPr lang="en-US" b="1" dirty="0">
                <a:effectLst>
                  <a:outerShdw blurRad="38100" dist="38100" dir="2700000" algn="tl">
                    <a:srgbClr val="000000">
                      <a:alpha val="43137"/>
                    </a:srgbClr>
                  </a:outerShdw>
                </a:effectLst>
              </a:rPr>
              <a:t>.” </a:t>
            </a:r>
            <a:br>
              <a:rPr lang="en-US" b="1" dirty="0">
                <a:effectLst>
                  <a:outerShdw blurRad="38100" dist="38100" dir="2700000" algn="tl">
                    <a:srgbClr val="000000">
                      <a:alpha val="43137"/>
                    </a:srgbClr>
                  </a:outerShdw>
                </a:effectLst>
              </a:rPr>
            </a:br>
            <a:r>
              <a:rPr lang="en-US" b="1" dirty="0">
                <a:solidFill>
                  <a:srgbClr val="C00000"/>
                </a:solidFill>
                <a:effectLst>
                  <a:outerShdw blurRad="38100" dist="38100" dir="2700000" algn="tl">
                    <a:srgbClr val="000000">
                      <a:alpha val="43137"/>
                    </a:srgbClr>
                  </a:outerShdw>
                </a:effectLst>
              </a:rPr>
              <a:t>Similarity Within Dissimilarity </a:t>
            </a:r>
            <a:r>
              <a:rPr lang="en-US" b="1" dirty="0">
                <a:solidFill>
                  <a:schemeClr val="tx1"/>
                </a:solidFill>
                <a:effectLst>
                  <a:outerShdw blurRad="38100" dist="38100" dir="2700000" algn="tl">
                    <a:srgbClr val="000000">
                      <a:alpha val="43137"/>
                    </a:srgbClr>
                  </a:outerShdw>
                </a:effectLst>
              </a:rPr>
              <a:t>&amp;</a:t>
            </a:r>
            <a:r>
              <a:rPr lang="en-US" b="1" dirty="0">
                <a:solidFill>
                  <a:srgbClr val="C00000"/>
                </a:solidFill>
                <a:effectLst>
                  <a:outerShdw blurRad="38100" dist="38100" dir="2700000" algn="tl">
                    <a:srgbClr val="000000">
                      <a:alpha val="43137"/>
                    </a:srgbClr>
                  </a:outerShdw>
                </a:effectLst>
              </a:rPr>
              <a:t> </a:t>
            </a:r>
            <a:r>
              <a:rPr lang="en-US" b="1" dirty="0">
                <a:solidFill>
                  <a:schemeClr val="accent2"/>
                </a:solidFill>
                <a:effectLst>
                  <a:outerShdw blurRad="38100" dist="38100" dir="2700000" algn="tl">
                    <a:srgbClr val="000000">
                      <a:alpha val="43137"/>
                    </a:srgbClr>
                  </a:outerShdw>
                </a:effectLst>
              </a:rPr>
              <a:t>Vice Versa </a:t>
            </a:r>
            <a:r>
              <a:rPr lang="en-US" b="1" dirty="0">
                <a:solidFill>
                  <a:srgbClr val="00B0F0"/>
                </a:solidFill>
                <a:effectLst>
                  <a:outerShdw blurRad="38100" dist="38100" dir="2700000" algn="tl">
                    <a:srgbClr val="000000">
                      <a:alpha val="43137"/>
                    </a:srgbClr>
                  </a:outerShdw>
                </a:effectLst>
              </a:rPr>
              <a:t>Cultural Paradox</a:t>
            </a:r>
            <a:br>
              <a:rPr lang="en-US" b="1" dirty="0">
                <a:solidFill>
                  <a:srgbClr val="00B0F0"/>
                </a:solidFill>
                <a:effectLst>
                  <a:outerShdw blurRad="38100" dist="38100" dir="2700000" algn="tl">
                    <a:srgbClr val="000000">
                      <a:alpha val="43137"/>
                    </a:srgbClr>
                  </a:outerShdw>
                </a:effectLst>
              </a:rPr>
            </a:br>
            <a:endParaRPr lang="en-US"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 y="1853755"/>
            <a:ext cx="12192000" cy="5004245"/>
          </a:xfrm>
        </p:spPr>
        <p:txBody>
          <a:bodyPr>
            <a:normAutofit fontScale="62500" lnSpcReduction="20000"/>
          </a:bodyPr>
          <a:lstStyle/>
          <a:p>
            <a:pPr>
              <a:buFont typeface="Wingdings" pitchFamily="2" charset="2"/>
              <a:buChar char="v"/>
            </a:pPr>
            <a:r>
              <a:rPr lang="en-US" sz="4400" b="1" dirty="0"/>
              <a:t>Universal Culture</a:t>
            </a:r>
            <a:r>
              <a:rPr lang="en-US" sz="2800" b="1" dirty="0"/>
              <a:t> </a:t>
            </a:r>
            <a:r>
              <a:rPr lang="en-US" sz="3200" b="1" dirty="0"/>
              <a:t>(</a:t>
            </a:r>
            <a:r>
              <a:rPr lang="en-US" sz="3200" dirty="0"/>
              <a:t> </a:t>
            </a:r>
            <a:r>
              <a:rPr lang="en-US" sz="3200" b="1" dirty="0"/>
              <a:t>safety, security, respect, well-being and creativity etc.)	</a:t>
            </a:r>
            <a:r>
              <a:rPr lang="en-US" sz="2800" b="1" dirty="0"/>
              <a:t>			</a:t>
            </a:r>
          </a:p>
          <a:p>
            <a:pPr marL="3657600" lvl="8" indent="0">
              <a:buNone/>
            </a:pPr>
            <a:r>
              <a:rPr lang="en-US" sz="3800" b="1" dirty="0"/>
              <a:t>				 vs</a:t>
            </a:r>
          </a:p>
          <a:p>
            <a:pPr marL="2689225" indent="-2689225">
              <a:buNone/>
            </a:pPr>
            <a:r>
              <a:rPr lang="en-US" sz="4400" b="1" dirty="0"/>
              <a:t>Communal Culture</a:t>
            </a:r>
            <a:r>
              <a:rPr lang="en-US" sz="3300" b="1" dirty="0"/>
              <a:t> ( A patterned way of living by a group of interacting individuals who 			share similar sets of traditions, beliefs, values and norms.</a:t>
            </a:r>
            <a:r>
              <a:rPr lang="en-US" sz="3300" dirty="0"/>
              <a:t> </a:t>
            </a:r>
            <a:endParaRPr lang="en-US" sz="3300" b="1" dirty="0"/>
          </a:p>
          <a:p>
            <a:pPr>
              <a:buFont typeface="Wingdings" pitchFamily="2" charset="2"/>
              <a:buChar char="v"/>
            </a:pPr>
            <a:endParaRPr lang="en-US" sz="2800" b="1" dirty="0"/>
          </a:p>
          <a:p>
            <a:pPr>
              <a:buFont typeface="Wingdings" pitchFamily="2" charset="2"/>
              <a:buChar char="v"/>
            </a:pPr>
            <a:r>
              <a:rPr lang="en-US" sz="4400" b="1" dirty="0"/>
              <a:t>Normative Culture </a:t>
            </a:r>
            <a:r>
              <a:rPr lang="en-US" sz="3200" b="1" dirty="0"/>
              <a:t>(Collective view to the existing set of norms) </a:t>
            </a:r>
          </a:p>
          <a:p>
            <a:pPr marL="0" indent="0">
              <a:buNone/>
            </a:pPr>
            <a:r>
              <a:rPr lang="en-US" sz="2800" b="1" dirty="0"/>
              <a:t>												</a:t>
            </a:r>
            <a:r>
              <a:rPr lang="en-US" sz="3600" b="1" dirty="0"/>
              <a:t>vs </a:t>
            </a:r>
          </a:p>
          <a:p>
            <a:pPr marL="0" indent="0">
              <a:buNone/>
            </a:pPr>
            <a:r>
              <a:rPr lang="en-US" sz="4400" b="1" dirty="0"/>
              <a:t>Subjective Culture </a:t>
            </a:r>
            <a:r>
              <a:rPr lang="en-US" sz="3200" b="1" dirty="0"/>
              <a:t>(The degree of importance attached by the individuals to cultural values, 							traditions and beliefs)</a:t>
            </a:r>
          </a:p>
          <a:p>
            <a:pPr marL="0" indent="0">
              <a:buNone/>
            </a:pPr>
            <a:endParaRPr lang="en-US" sz="2800" b="1" dirty="0"/>
          </a:p>
          <a:p>
            <a:pPr marL="0" indent="0">
              <a:buNone/>
            </a:pPr>
            <a:r>
              <a:rPr lang="en-US" sz="2800" b="1" dirty="0"/>
              <a:t>	</a:t>
            </a:r>
          </a:p>
          <a:p>
            <a:pPr marL="0" indent="0">
              <a:buNone/>
            </a:pPr>
            <a:r>
              <a:rPr lang="en-US" sz="2800" b="1" dirty="0"/>
              <a:t>	</a:t>
            </a:r>
          </a:p>
          <a:p>
            <a:pPr marL="0" indent="0">
              <a:buNone/>
            </a:pPr>
            <a:r>
              <a:rPr lang="en-US" sz="2800" b="1" dirty="0"/>
              <a:t>	</a:t>
            </a:r>
          </a:p>
          <a:p>
            <a:endParaRPr lang="en-US" dirty="0"/>
          </a:p>
        </p:txBody>
      </p:sp>
    </p:spTree>
    <p:extLst>
      <p:ext uri="{BB962C8B-B14F-4D97-AF65-F5344CB8AC3E}">
        <p14:creationId xmlns:p14="http://schemas.microsoft.com/office/powerpoint/2010/main" xmlns="" val="408529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2" name="Rectangle 1"/>
          <p:cNvSpPr/>
          <p:nvPr/>
        </p:nvSpPr>
        <p:spPr>
          <a:xfrm>
            <a:off x="632345" y="1732015"/>
            <a:ext cx="11559655" cy="4616648"/>
          </a:xfrm>
          <a:prstGeom prst="rect">
            <a:avLst/>
          </a:prstGeom>
        </p:spPr>
        <p:txBody>
          <a:bodyPr wrap="square">
            <a:spAutoFit/>
          </a:bodyPr>
          <a:lstStyle/>
          <a:p>
            <a:pPr marL="457200" indent="-457200">
              <a:lnSpc>
                <a:spcPct val="150000"/>
              </a:lnSpc>
              <a:buFont typeface="Wingdings" panose="05000000000000000000" pitchFamily="2" charset="2"/>
              <a:buChar char="ü"/>
            </a:pPr>
            <a:r>
              <a:rPr lang="en-US" sz="2800" dirty="0"/>
              <a:t>Assessing and developing intercultural competence</a:t>
            </a:r>
          </a:p>
          <a:p>
            <a:pPr marL="457200" indent="-457200">
              <a:lnSpc>
                <a:spcPct val="150000"/>
              </a:lnSpc>
              <a:buFont typeface="Wingdings" panose="05000000000000000000" pitchFamily="2" charset="2"/>
              <a:buChar char="ü"/>
            </a:pPr>
            <a:r>
              <a:rPr lang="en-US" sz="2800" i="1" dirty="0"/>
              <a:t>Prejudice in the media is a manifestation of the beliefs of those who are in charge</a:t>
            </a:r>
            <a:r>
              <a:rPr lang="en-US" sz="2800" dirty="0"/>
              <a:t>.</a:t>
            </a:r>
          </a:p>
          <a:p>
            <a:pPr marL="457200" indent="-457200">
              <a:lnSpc>
                <a:spcPct val="150000"/>
              </a:lnSpc>
              <a:buFont typeface="Wingdings" panose="05000000000000000000" pitchFamily="2" charset="2"/>
              <a:buChar char="ü"/>
            </a:pPr>
            <a:r>
              <a:rPr lang="en-US" sz="2800" i="1" dirty="0"/>
              <a:t>Communication rules are seldom explicit; they must be uncovered</a:t>
            </a:r>
            <a:r>
              <a:rPr lang="en-US" sz="2800" dirty="0"/>
              <a:t>.</a:t>
            </a:r>
          </a:p>
          <a:p>
            <a:pPr marL="457200" indent="-457200">
              <a:lnSpc>
                <a:spcPct val="150000"/>
              </a:lnSpc>
              <a:buFont typeface="Wingdings" panose="05000000000000000000" pitchFamily="2" charset="2"/>
              <a:buChar char="ü"/>
            </a:pPr>
            <a:r>
              <a:rPr lang="en-US" sz="2800" i="1" dirty="0"/>
              <a:t>Establishing an intercultural relationship requires attention to the subtle aspects of culture</a:t>
            </a:r>
            <a:r>
              <a:rPr lang="en-US" sz="2800" dirty="0"/>
              <a:t>.</a:t>
            </a:r>
          </a:p>
          <a:p>
            <a:pPr marL="457200" indent="-457200">
              <a:lnSpc>
                <a:spcPct val="150000"/>
              </a:lnSpc>
              <a:buFont typeface="Wingdings" panose="05000000000000000000" pitchFamily="2" charset="2"/>
              <a:buChar char="ü"/>
            </a:pPr>
            <a:endParaRPr lang="en-US" sz="2800" dirty="0"/>
          </a:p>
        </p:txBody>
      </p:sp>
      <p:sp>
        <p:nvSpPr>
          <p:cNvPr id="5" name="Rectangle 4"/>
          <p:cNvSpPr/>
          <p:nvPr/>
        </p:nvSpPr>
        <p:spPr>
          <a:xfrm>
            <a:off x="1373065" y="335059"/>
            <a:ext cx="8194016" cy="523220"/>
          </a:xfrm>
          <a:prstGeom prst="rect">
            <a:avLst/>
          </a:prstGeom>
        </p:spPr>
        <p:txBody>
          <a:bodyPr wrap="square">
            <a:spAutoFit/>
          </a:bodyPr>
          <a:lstStyle/>
          <a:p>
            <a:r>
              <a:rPr lang="en-US" sz="2800" b="1" dirty="0"/>
              <a:t>Significance of Learning CCC   Cont…….</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825782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872" y="596669"/>
            <a:ext cx="184731" cy="769441"/>
          </a:xfrm>
          <a:prstGeom prst="rect">
            <a:avLst/>
          </a:prstGeom>
        </p:spPr>
        <p:txBody>
          <a:bodyPr wrap="none">
            <a:spAutoFit/>
          </a:bodyPr>
          <a:lstStyle/>
          <a:p>
            <a:pPr algn="ctr"/>
            <a:endParaRPr lang="en-US" sz="4400" b="1" dirty="0"/>
          </a:p>
        </p:txBody>
      </p:sp>
      <p:sp>
        <p:nvSpPr>
          <p:cNvPr id="4" name="Rectangle 3"/>
          <p:cNvSpPr/>
          <p:nvPr/>
        </p:nvSpPr>
        <p:spPr>
          <a:xfrm>
            <a:off x="1351992" y="204254"/>
            <a:ext cx="7641881" cy="584775"/>
          </a:xfrm>
          <a:prstGeom prst="rect">
            <a:avLst/>
          </a:prstGeom>
        </p:spPr>
        <p:txBody>
          <a:bodyPr wrap="square">
            <a:spAutoFit/>
          </a:bodyPr>
          <a:lstStyle/>
          <a:p>
            <a:r>
              <a:rPr lang="en-US" sz="3200" dirty="0"/>
              <a:t>Significance of Learning CCC  Cont….</a:t>
            </a:r>
            <a:endParaRPr lang="en-US" sz="3200" b="1" dirty="0">
              <a:effectLst>
                <a:outerShdw blurRad="38100" dist="38100" dir="2700000" algn="tl">
                  <a:srgbClr val="000000">
                    <a:alpha val="43137"/>
                  </a:srgbClr>
                </a:outerShdw>
              </a:effectLst>
            </a:endParaRPr>
          </a:p>
        </p:txBody>
      </p:sp>
      <p:sp>
        <p:nvSpPr>
          <p:cNvPr id="2" name="Rectangle 1"/>
          <p:cNvSpPr/>
          <p:nvPr/>
        </p:nvSpPr>
        <p:spPr>
          <a:xfrm>
            <a:off x="491269" y="1500003"/>
            <a:ext cx="10153935" cy="3539430"/>
          </a:xfrm>
          <a:prstGeom prst="rect">
            <a:avLst/>
          </a:prstGeom>
        </p:spPr>
        <p:txBody>
          <a:bodyPr wrap="square">
            <a:spAutoFit/>
          </a:bodyPr>
          <a:lstStyle/>
          <a:p>
            <a:pPr marL="457200" indent="-457200">
              <a:buFont typeface="Wingdings" panose="05000000000000000000" pitchFamily="2" charset="2"/>
              <a:buChar char="ü"/>
            </a:pPr>
            <a:endParaRPr lang="en-US" sz="2800" i="1" dirty="0"/>
          </a:p>
          <a:p>
            <a:pPr marL="457200" indent="-457200">
              <a:buFont typeface="Wingdings" panose="05000000000000000000" pitchFamily="2" charset="2"/>
              <a:buChar char="ü"/>
            </a:pPr>
            <a:r>
              <a:rPr lang="en-US" sz="2800" i="1" dirty="0"/>
              <a:t>Although knowledge of a culture provides the cognitive tools for understanding, only acting in a culture can provide the tools for appropriate emotional and motor responses</a:t>
            </a:r>
            <a:r>
              <a:rPr lang="en-US" sz="2800" dirty="0"/>
              <a:t>.</a:t>
            </a:r>
          </a:p>
          <a:p>
            <a:pPr marL="457200" indent="-457200">
              <a:buFont typeface="Wingdings" panose="05000000000000000000" pitchFamily="2" charset="2"/>
              <a:buChar char="ü"/>
            </a:pPr>
            <a:endParaRPr lang="en-US" sz="2800" i="1" dirty="0"/>
          </a:p>
          <a:p>
            <a:pPr marL="457200" indent="-457200">
              <a:buFont typeface="Wingdings" panose="05000000000000000000" pitchFamily="2" charset="2"/>
              <a:buChar char="ü"/>
            </a:pPr>
            <a:r>
              <a:rPr lang="en-US" sz="2800" i="1" dirty="0"/>
              <a:t>The study of communication and culture can prevent war</a:t>
            </a:r>
            <a:r>
              <a:rPr lang="en-US" sz="2800" dirty="0"/>
              <a:t>.</a:t>
            </a:r>
          </a:p>
          <a:p>
            <a:pPr marL="457200" indent="-457200">
              <a:buFont typeface="Wingdings" panose="05000000000000000000" pitchFamily="2" charset="2"/>
              <a:buChar char="ü"/>
            </a:pPr>
            <a:endParaRPr lang="en-US" sz="2800" dirty="0"/>
          </a:p>
        </p:txBody>
      </p:sp>
    </p:spTree>
    <p:extLst>
      <p:ext uri="{BB962C8B-B14F-4D97-AF65-F5344CB8AC3E}">
        <p14:creationId xmlns:p14="http://schemas.microsoft.com/office/powerpoint/2010/main" xmlns="" val="371080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96982"/>
            <a:ext cx="12192000" cy="594506"/>
          </a:xfrm>
        </p:spPr>
        <p:txBody>
          <a:bodyPr>
            <a:normAutofit fontScale="90000"/>
          </a:bodyPr>
          <a:lstStyle/>
          <a:p>
            <a:pPr algn="ctr"/>
            <a:r>
              <a:rPr lang="en-US" b="1" dirty="0">
                <a:solidFill>
                  <a:schemeClr val="accent1"/>
                </a:solidFill>
              </a:rPr>
              <a:t>Cultural Components</a:t>
            </a:r>
          </a:p>
        </p:txBody>
      </p:sp>
      <p:sp>
        <p:nvSpPr>
          <p:cNvPr id="3" name="Content Placeholder 2"/>
          <p:cNvSpPr>
            <a:spLocks noGrp="1"/>
          </p:cNvSpPr>
          <p:nvPr>
            <p:ph idx="1"/>
          </p:nvPr>
        </p:nvSpPr>
        <p:spPr>
          <a:xfrm>
            <a:off x="1" y="716510"/>
            <a:ext cx="12191999" cy="5850546"/>
          </a:xfrm>
        </p:spPr>
        <p:txBody>
          <a:bodyPr>
            <a:normAutofit fontScale="85000" lnSpcReduction="20000"/>
          </a:bodyPr>
          <a:lstStyle/>
          <a:p>
            <a:pPr>
              <a:buFont typeface="Wingdings" panose="05000000000000000000" pitchFamily="2" charset="2"/>
              <a:buChar char="v"/>
            </a:pPr>
            <a:r>
              <a:rPr lang="en-US" sz="2800" b="1" dirty="0">
                <a:solidFill>
                  <a:srgbClr val="0000FF"/>
                </a:solidFill>
              </a:rPr>
              <a:t>Beliefs</a:t>
            </a:r>
            <a:r>
              <a:rPr lang="en-US" b="1" dirty="0"/>
              <a:t> </a:t>
            </a:r>
            <a:r>
              <a:rPr lang="en-US" b="1" dirty="0">
                <a:solidFill>
                  <a:schemeClr val="tx1"/>
                </a:solidFill>
              </a:rPr>
              <a:t>(Refer to the concepts that answer to questions of origin of life, death, life hereafter, time, 					space etc. Deep-seated) </a:t>
            </a:r>
          </a:p>
          <a:p>
            <a:pPr marL="0" indent="0">
              <a:buNone/>
            </a:pPr>
            <a:endParaRPr lang="en-US" b="1" dirty="0"/>
          </a:p>
          <a:p>
            <a:pPr>
              <a:buFont typeface="Wingdings" pitchFamily="2" charset="2"/>
              <a:buChar char="v"/>
            </a:pPr>
            <a:r>
              <a:rPr lang="en-US" sz="2400" b="1" dirty="0">
                <a:solidFill>
                  <a:srgbClr val="C00000"/>
                </a:solidFill>
              </a:rPr>
              <a:t>Values</a:t>
            </a:r>
            <a:r>
              <a:rPr lang="en-US" b="1" dirty="0"/>
              <a:t> </a:t>
            </a:r>
            <a:r>
              <a:rPr lang="en-US" b="1" dirty="0">
                <a:solidFill>
                  <a:schemeClr val="tx1"/>
                </a:solidFill>
              </a:rPr>
              <a:t>(Refer to the Set of priorities that guide good and bad behaviours, fair and unfair actions. 						Explanatory logic for behaviour. Deep-seated)</a:t>
            </a:r>
          </a:p>
          <a:p>
            <a:pPr marL="0" indent="0">
              <a:buNone/>
            </a:pPr>
            <a:endParaRPr lang="en-US" b="1" dirty="0"/>
          </a:p>
          <a:p>
            <a:pPr>
              <a:buFont typeface="Wingdings" pitchFamily="2" charset="2"/>
              <a:buChar char="v"/>
            </a:pPr>
            <a:r>
              <a:rPr lang="en-US" sz="2400" b="1" dirty="0">
                <a:solidFill>
                  <a:schemeClr val="accent4">
                    <a:lumMod val="75000"/>
                  </a:schemeClr>
                </a:solidFill>
              </a:rPr>
              <a:t>Traditions</a:t>
            </a:r>
            <a:r>
              <a:rPr lang="en-US" b="1" dirty="0">
                <a:solidFill>
                  <a:schemeClr val="tx1"/>
                </a:solidFill>
              </a:rPr>
              <a:t>( Refer to myths, legends, ceremonies and rituals.) </a:t>
            </a:r>
          </a:p>
          <a:p>
            <a:pPr>
              <a:buFont typeface="Wingdings" pitchFamily="2" charset="2"/>
              <a:buChar char="v"/>
            </a:pPr>
            <a:endParaRPr lang="en-US" b="1" dirty="0"/>
          </a:p>
          <a:p>
            <a:pPr>
              <a:buFont typeface="Wingdings" pitchFamily="2" charset="2"/>
              <a:buChar char="v"/>
            </a:pPr>
            <a:r>
              <a:rPr lang="en-US" sz="2400" b="1" dirty="0">
                <a:solidFill>
                  <a:schemeClr val="accent6">
                    <a:lumMod val="75000"/>
                  </a:schemeClr>
                </a:solidFill>
              </a:rPr>
              <a:t>Norms</a:t>
            </a:r>
            <a:r>
              <a:rPr lang="en-US" sz="2400" b="1" dirty="0"/>
              <a:t> </a:t>
            </a:r>
            <a:r>
              <a:rPr lang="en-US" b="1" dirty="0">
                <a:solidFill>
                  <a:schemeClr val="tx1"/>
                </a:solidFill>
              </a:rPr>
              <a:t>(Collective expectations for appropriateness, inferable and observable) </a:t>
            </a:r>
          </a:p>
          <a:p>
            <a:pPr marL="0" indent="0">
              <a:buNone/>
            </a:pPr>
            <a:endParaRPr lang="en-US" b="1" dirty="0"/>
          </a:p>
          <a:p>
            <a:pPr>
              <a:buFont typeface="Wingdings" pitchFamily="2" charset="2"/>
              <a:buChar char="v"/>
            </a:pPr>
            <a:r>
              <a:rPr lang="en-US" sz="2400" b="1" dirty="0">
                <a:solidFill>
                  <a:srgbClr val="CC0066"/>
                </a:solidFill>
              </a:rPr>
              <a:t>Symbols</a:t>
            </a:r>
            <a:r>
              <a:rPr lang="en-US" b="1" dirty="0"/>
              <a:t> </a:t>
            </a:r>
            <a:r>
              <a:rPr lang="en-US" b="1" dirty="0">
                <a:solidFill>
                  <a:schemeClr val="tx1"/>
                </a:solidFill>
              </a:rPr>
              <a:t>(Verbal/non-verbal Sign that has Subjective and objective meaning)</a:t>
            </a:r>
          </a:p>
          <a:p>
            <a:pPr>
              <a:buFont typeface="Wingdings" pitchFamily="2" charset="2"/>
              <a:buChar char="v"/>
            </a:pPr>
            <a:endParaRPr lang="en-US" b="1" dirty="0"/>
          </a:p>
          <a:p>
            <a:pPr>
              <a:buFont typeface="Wingdings" pitchFamily="2" charset="2"/>
              <a:buChar char="v"/>
            </a:pPr>
            <a:r>
              <a:rPr lang="en-US" sz="2400" b="1" dirty="0">
                <a:solidFill>
                  <a:schemeClr val="tx1"/>
                </a:solidFill>
              </a:rPr>
              <a:t>Rules </a:t>
            </a:r>
            <a:r>
              <a:rPr lang="en-US" b="1" dirty="0">
                <a:solidFill>
                  <a:schemeClr val="tx1"/>
                </a:solidFill>
              </a:rPr>
              <a:t>(Prescriptions for behaviour in a culture)</a:t>
            </a:r>
          </a:p>
          <a:p>
            <a:pPr>
              <a:buFont typeface="Wingdings" pitchFamily="2" charset="2"/>
              <a:buChar char="v"/>
            </a:pPr>
            <a:endParaRPr lang="en-US" sz="2400" b="1" dirty="0"/>
          </a:p>
          <a:p>
            <a:pPr>
              <a:buFont typeface="Wingdings" pitchFamily="2" charset="2"/>
              <a:buChar char="v"/>
            </a:pPr>
            <a:r>
              <a:rPr lang="en-US" sz="2400" b="1" dirty="0">
                <a:solidFill>
                  <a:srgbClr val="FF0000"/>
                </a:solidFill>
              </a:rPr>
              <a:t>Taboos</a:t>
            </a:r>
            <a:r>
              <a:rPr lang="en-US" sz="2400" b="1" dirty="0"/>
              <a:t> </a:t>
            </a:r>
            <a:r>
              <a:rPr lang="en-US" b="1" dirty="0">
                <a:solidFill>
                  <a:schemeClr val="tx1"/>
                </a:solidFill>
              </a:rPr>
              <a:t>(Something in culture people do not normally even mention.</a:t>
            </a:r>
            <a:endParaRPr lang="en-US" sz="2400" b="1" dirty="0">
              <a:solidFill>
                <a:schemeClr val="tx1"/>
              </a:solidFill>
            </a:endParaRPr>
          </a:p>
          <a:p>
            <a:pPr>
              <a:buFont typeface="Wingdings" pitchFamily="2" charset="2"/>
              <a:buChar char="v"/>
            </a:pPr>
            <a:endParaRPr lang="en-US" b="1" dirty="0"/>
          </a:p>
          <a:p>
            <a:pPr marL="0" indent="0">
              <a:buNone/>
            </a:pPr>
            <a:r>
              <a:rPr lang="en-US" b="1" dirty="0"/>
              <a:t>	</a:t>
            </a:r>
          </a:p>
          <a:p>
            <a:endParaRPr lang="en-US" dirty="0"/>
          </a:p>
          <a:p>
            <a:endParaRPr lang="en-US" dirty="0"/>
          </a:p>
        </p:txBody>
      </p:sp>
    </p:spTree>
    <p:extLst>
      <p:ext uri="{BB962C8B-B14F-4D97-AF65-F5344CB8AC3E}">
        <p14:creationId xmlns:p14="http://schemas.microsoft.com/office/powerpoint/2010/main" xmlns="" val="3165475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192000" cy="1146411"/>
          </a:xfrm>
        </p:spPr>
        <p:txBody>
          <a:bodyPr>
            <a:normAutofit fontScale="90000"/>
          </a:bodyPr>
          <a:lstStyle/>
          <a:p>
            <a:pPr algn="ctr"/>
            <a:r>
              <a:rPr lang="en-US" dirty="0"/>
              <a:t/>
            </a:r>
            <a:br>
              <a:rPr lang="en-US" dirty="0"/>
            </a:br>
            <a:r>
              <a:rPr lang="en-US" b="1" dirty="0">
                <a:solidFill>
                  <a:schemeClr val="accent1"/>
                </a:solidFill>
              </a:rPr>
              <a:t>Formative Features</a:t>
            </a:r>
          </a:p>
        </p:txBody>
      </p:sp>
      <p:sp>
        <p:nvSpPr>
          <p:cNvPr id="3" name="Content Placeholder 2"/>
          <p:cNvSpPr>
            <a:spLocks noGrp="1"/>
          </p:cNvSpPr>
          <p:nvPr>
            <p:ph idx="1"/>
          </p:nvPr>
        </p:nvSpPr>
        <p:spPr>
          <a:xfrm>
            <a:off x="0" y="1177408"/>
            <a:ext cx="12191999" cy="5711588"/>
          </a:xfrm>
        </p:spPr>
        <p:txBody>
          <a:bodyPr>
            <a:normAutofit/>
          </a:bodyPr>
          <a:lstStyle/>
          <a:p>
            <a:pPr marL="342900" lvl="0" indent="-342900">
              <a:lnSpc>
                <a:spcPct val="100000"/>
              </a:lnSpc>
              <a:spcBef>
                <a:spcPct val="20000"/>
              </a:spcBef>
              <a:buClrTx/>
              <a:buSzTx/>
              <a:buFont typeface="Wingdings" pitchFamily="2" charset="2"/>
              <a:buChar char="v"/>
            </a:pPr>
            <a:r>
              <a:rPr lang="en-US" sz="3200" b="1" dirty="0">
                <a:solidFill>
                  <a:prstClr val="black"/>
                </a:solidFill>
                <a:latin typeface="Calibri"/>
              </a:rPr>
              <a:t>Enculturation</a:t>
            </a:r>
            <a:r>
              <a:rPr lang="en-US" sz="3200" dirty="0">
                <a:solidFill>
                  <a:prstClr val="black"/>
                </a:solidFill>
                <a:latin typeface="Calibri"/>
              </a:rPr>
              <a:t>: Culture is learned both consciously and unconsciously through communication.</a:t>
            </a:r>
          </a:p>
          <a:p>
            <a:pPr marL="342900" lvl="0" indent="-342900">
              <a:lnSpc>
                <a:spcPct val="100000"/>
              </a:lnSpc>
              <a:spcBef>
                <a:spcPct val="20000"/>
              </a:spcBef>
              <a:buClrTx/>
              <a:buSzTx/>
              <a:buFont typeface="Wingdings" pitchFamily="2" charset="2"/>
              <a:buChar char="v"/>
            </a:pPr>
            <a:r>
              <a:rPr lang="en-US" sz="3200" b="1" dirty="0">
                <a:solidFill>
                  <a:prstClr val="black"/>
                </a:solidFill>
                <a:latin typeface="Calibri"/>
              </a:rPr>
              <a:t>Transferability</a:t>
            </a:r>
            <a:r>
              <a:rPr lang="en-US" sz="3200" dirty="0">
                <a:solidFill>
                  <a:prstClr val="black"/>
                </a:solidFill>
                <a:latin typeface="Calibri"/>
              </a:rPr>
              <a:t>: Culture is transmitted from generation to generation via communication.</a:t>
            </a:r>
          </a:p>
          <a:p>
            <a:pPr marL="342900" lvl="0" indent="-342900">
              <a:lnSpc>
                <a:spcPct val="100000"/>
              </a:lnSpc>
              <a:spcBef>
                <a:spcPct val="20000"/>
              </a:spcBef>
              <a:buClrTx/>
              <a:buSzTx/>
              <a:buFont typeface="Wingdings" pitchFamily="2" charset="2"/>
              <a:buChar char="v"/>
            </a:pPr>
            <a:r>
              <a:rPr lang="en-US" sz="3200" b="1" dirty="0">
                <a:solidFill>
                  <a:prstClr val="black"/>
                </a:solidFill>
                <a:latin typeface="Calibri"/>
              </a:rPr>
              <a:t>Symbolic portability</a:t>
            </a:r>
            <a:r>
              <a:rPr lang="en-US" sz="3200" dirty="0">
                <a:solidFill>
                  <a:prstClr val="black"/>
                </a:solidFill>
                <a:latin typeface="Calibri"/>
              </a:rPr>
              <a:t>: Culture is stored through communicative symbols.</a:t>
            </a:r>
          </a:p>
          <a:p>
            <a:pPr marL="342900" lvl="0" indent="-342900">
              <a:lnSpc>
                <a:spcPct val="100000"/>
              </a:lnSpc>
              <a:spcBef>
                <a:spcPct val="20000"/>
              </a:spcBef>
              <a:buClrTx/>
              <a:buSzTx/>
              <a:buFont typeface="Wingdings" pitchFamily="2" charset="2"/>
              <a:buChar char="v"/>
            </a:pPr>
            <a:r>
              <a:rPr lang="en-US" sz="3200" b="1" dirty="0">
                <a:solidFill>
                  <a:prstClr val="black"/>
                </a:solidFill>
                <a:latin typeface="Calibri"/>
              </a:rPr>
              <a:t>Dynamic Nature</a:t>
            </a:r>
            <a:r>
              <a:rPr lang="en-US" sz="3200" dirty="0">
                <a:solidFill>
                  <a:prstClr val="black"/>
                </a:solidFill>
                <a:latin typeface="Calibri"/>
              </a:rPr>
              <a:t>: Culture is always open to change.</a:t>
            </a:r>
          </a:p>
          <a:p>
            <a:pPr marL="342900" lvl="0" indent="-342900">
              <a:lnSpc>
                <a:spcPct val="100000"/>
              </a:lnSpc>
              <a:spcBef>
                <a:spcPct val="20000"/>
              </a:spcBef>
              <a:buClrTx/>
              <a:buSzTx/>
              <a:buFont typeface="Wingdings" pitchFamily="2" charset="2"/>
              <a:buChar char="v"/>
            </a:pPr>
            <a:r>
              <a:rPr lang="en-US" sz="3200" b="1" dirty="0">
                <a:solidFill>
                  <a:prstClr val="black"/>
                </a:solidFill>
                <a:latin typeface="Calibri"/>
              </a:rPr>
              <a:t>Ethnocentrism</a:t>
            </a:r>
            <a:r>
              <a:rPr lang="en-US" sz="3200" dirty="0">
                <a:solidFill>
                  <a:prstClr val="black"/>
                </a:solidFill>
                <a:latin typeface="Calibri"/>
              </a:rPr>
              <a:t>: Culture pampers its followers with a sense of superiority.</a:t>
            </a:r>
          </a:p>
          <a:p>
            <a:pPr marL="342900" lvl="0" indent="-342900">
              <a:lnSpc>
                <a:spcPct val="100000"/>
              </a:lnSpc>
              <a:spcBef>
                <a:spcPct val="20000"/>
              </a:spcBef>
              <a:buClrTx/>
              <a:buSzTx/>
              <a:buFont typeface="Wingdings" pitchFamily="2" charset="2"/>
              <a:buChar char="v"/>
            </a:pPr>
            <a:endParaRPr lang="en-US" sz="3200" dirty="0">
              <a:solidFill>
                <a:prstClr val="black"/>
              </a:solidFill>
              <a:latin typeface="Calibri"/>
            </a:endParaRPr>
          </a:p>
          <a:p>
            <a:pPr marL="342900" lvl="0" indent="-342900">
              <a:lnSpc>
                <a:spcPct val="100000"/>
              </a:lnSpc>
              <a:spcBef>
                <a:spcPct val="20000"/>
              </a:spcBef>
              <a:buClrTx/>
              <a:buSzTx/>
              <a:buFont typeface="Wingdings" pitchFamily="2" charset="2"/>
              <a:buChar char="v"/>
            </a:pPr>
            <a:endParaRPr lang="en-US" sz="3200" dirty="0">
              <a:solidFill>
                <a:prstClr val="black"/>
              </a:solidFill>
              <a:latin typeface="Calibri"/>
            </a:endParaRPr>
          </a:p>
          <a:p>
            <a:pPr marL="342900" lvl="0" indent="-342900">
              <a:lnSpc>
                <a:spcPct val="100000"/>
              </a:lnSpc>
              <a:spcBef>
                <a:spcPct val="20000"/>
              </a:spcBef>
              <a:buClrTx/>
              <a:buSzTx/>
              <a:buFont typeface="Wingdings" pitchFamily="2" charset="2"/>
              <a:buChar char="v"/>
            </a:pPr>
            <a:endParaRPr lang="en-US" sz="3200" dirty="0">
              <a:solidFill>
                <a:prstClr val="black"/>
              </a:solidFill>
              <a:latin typeface="Calibri"/>
            </a:endParaRPr>
          </a:p>
          <a:p>
            <a:endParaRPr lang="en-US" dirty="0"/>
          </a:p>
        </p:txBody>
      </p:sp>
    </p:spTree>
    <p:extLst>
      <p:ext uri="{BB962C8B-B14F-4D97-AF65-F5344CB8AC3E}">
        <p14:creationId xmlns:p14="http://schemas.microsoft.com/office/powerpoint/2010/main" xmlns="" val="1025666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781" y="915734"/>
            <a:ext cx="10335491" cy="4524315"/>
          </a:xfrm>
          <a:prstGeom prst="rect">
            <a:avLst/>
          </a:prstGeom>
        </p:spPr>
        <p:txBody>
          <a:bodyPr wrap="square">
            <a:spAutoFit/>
          </a:bodyPr>
          <a:lstStyle/>
          <a:p>
            <a:pPr algn="ctr"/>
            <a:endParaRPr lang="en-US" sz="7200" b="1" dirty="0">
              <a:effectLst>
                <a:outerShdw blurRad="38100" dist="38100" dir="2700000" algn="tl">
                  <a:srgbClr val="000000">
                    <a:alpha val="43137"/>
                  </a:srgbClr>
                </a:outerShdw>
              </a:effectLst>
            </a:endParaRPr>
          </a:p>
          <a:p>
            <a:pPr algn="ctr"/>
            <a:r>
              <a:rPr lang="en-US" sz="7200" b="1" dirty="0">
                <a:effectLst>
                  <a:outerShdw blurRad="38100" dist="38100" dir="2700000" algn="tl">
                    <a:srgbClr val="000000">
                      <a:alpha val="43137"/>
                    </a:srgbClr>
                  </a:outerShdw>
                </a:effectLst>
              </a:rPr>
              <a:t>		</a:t>
            </a:r>
            <a:r>
              <a:rPr lang="en-US" sz="7200" b="1" i="1" dirty="0">
                <a:solidFill>
                  <a:schemeClr val="tx2"/>
                </a:solidFill>
                <a:effectLst>
                  <a:outerShdw blurRad="38100" dist="38100" dir="2700000" algn="tl">
                    <a:srgbClr val="000000">
                      <a:alpha val="43137"/>
                    </a:srgbClr>
                  </a:outerShdw>
                </a:effectLst>
                <a:latin typeface="Baskerville Old Face" pitchFamily="18" charset="0"/>
              </a:rPr>
              <a:t>Similar Others </a:t>
            </a:r>
          </a:p>
          <a:p>
            <a:pPr algn="ctr"/>
            <a:r>
              <a:rPr lang="en-US" sz="7200" b="1" i="1" dirty="0">
                <a:effectLst>
                  <a:outerShdw blurRad="38100" dist="38100" dir="2700000" algn="tl">
                    <a:srgbClr val="000000">
                      <a:alpha val="43137"/>
                    </a:srgbClr>
                  </a:outerShdw>
                </a:effectLst>
              </a:rPr>
              <a:t>		vs </a:t>
            </a:r>
          </a:p>
          <a:p>
            <a:pPr algn="ctr"/>
            <a:r>
              <a:rPr lang="en-US" sz="7200" b="1" i="1" dirty="0">
                <a:effectLst>
                  <a:outerShdw blurRad="38100" dist="38100" dir="2700000" algn="tl">
                    <a:srgbClr val="000000">
                      <a:alpha val="43137"/>
                    </a:srgbClr>
                  </a:outerShdw>
                </a:effectLst>
              </a:rPr>
              <a:t>		</a:t>
            </a:r>
            <a:r>
              <a:rPr lang="en-US" sz="7200" b="1" i="1" dirty="0">
                <a:solidFill>
                  <a:srgbClr val="C00000"/>
                </a:solidFill>
                <a:effectLst>
                  <a:outerShdw blurRad="38100" dist="38100" dir="2700000" algn="tl">
                    <a:srgbClr val="000000">
                      <a:alpha val="43137"/>
                    </a:srgbClr>
                  </a:outerShdw>
                </a:effectLst>
              </a:rPr>
              <a:t>D</a:t>
            </a:r>
            <a:r>
              <a:rPr lang="en-US" sz="7200" b="1" i="1" dirty="0">
                <a:solidFill>
                  <a:srgbClr val="00B050"/>
                </a:solidFill>
                <a:effectLst>
                  <a:outerShdw blurRad="38100" dist="38100" dir="2700000" algn="tl">
                    <a:srgbClr val="000000">
                      <a:alpha val="43137"/>
                    </a:srgbClr>
                  </a:outerShdw>
                </a:effectLst>
              </a:rPr>
              <a:t>i</a:t>
            </a:r>
            <a:r>
              <a:rPr lang="en-US" sz="7200" b="1" i="1" dirty="0">
                <a:effectLst>
                  <a:outerShdw blurRad="38100" dist="38100" dir="2700000" algn="tl">
                    <a:srgbClr val="000000">
                      <a:alpha val="43137"/>
                    </a:srgbClr>
                  </a:outerShdw>
                </a:effectLst>
              </a:rPr>
              <a:t>s</a:t>
            </a:r>
            <a:r>
              <a:rPr lang="en-US" sz="7200" b="1" i="1" dirty="0">
                <a:solidFill>
                  <a:schemeClr val="accent6">
                    <a:lumMod val="75000"/>
                  </a:schemeClr>
                </a:solidFill>
                <a:effectLst>
                  <a:outerShdw blurRad="38100" dist="38100" dir="2700000" algn="tl">
                    <a:srgbClr val="000000">
                      <a:alpha val="43137"/>
                    </a:srgbClr>
                  </a:outerShdw>
                </a:effectLst>
              </a:rPr>
              <a:t>s</a:t>
            </a:r>
            <a:r>
              <a:rPr lang="en-US" sz="7200" b="1" i="1" dirty="0">
                <a:solidFill>
                  <a:srgbClr val="FF0000"/>
                </a:solidFill>
                <a:effectLst>
                  <a:outerShdw blurRad="38100" dist="38100" dir="2700000" algn="tl">
                    <a:srgbClr val="000000">
                      <a:alpha val="43137"/>
                    </a:srgbClr>
                  </a:outerShdw>
                </a:effectLst>
              </a:rPr>
              <a:t>i</a:t>
            </a:r>
            <a:r>
              <a:rPr lang="en-US" sz="7200" b="1" i="1" dirty="0">
                <a:solidFill>
                  <a:schemeClr val="accent1"/>
                </a:solidFill>
                <a:effectLst>
                  <a:outerShdw blurRad="38100" dist="38100" dir="2700000" algn="tl">
                    <a:srgbClr val="000000">
                      <a:alpha val="43137"/>
                    </a:srgbClr>
                  </a:outerShdw>
                </a:effectLst>
              </a:rPr>
              <a:t>m</a:t>
            </a:r>
            <a:r>
              <a:rPr lang="en-US" sz="7200" b="1" i="1" dirty="0">
                <a:solidFill>
                  <a:schemeClr val="accent4">
                    <a:lumMod val="75000"/>
                  </a:schemeClr>
                </a:solidFill>
                <a:effectLst>
                  <a:outerShdw blurRad="38100" dist="38100" dir="2700000" algn="tl">
                    <a:srgbClr val="000000">
                      <a:alpha val="43137"/>
                    </a:srgbClr>
                  </a:outerShdw>
                </a:effectLst>
              </a:rPr>
              <a:t>i</a:t>
            </a:r>
            <a:r>
              <a:rPr lang="en-US" sz="7200" b="1" i="1" dirty="0">
                <a:solidFill>
                  <a:srgbClr val="CC0066"/>
                </a:solidFill>
                <a:effectLst>
                  <a:outerShdw blurRad="38100" dist="38100" dir="2700000" algn="tl">
                    <a:srgbClr val="000000">
                      <a:alpha val="43137"/>
                    </a:srgbClr>
                  </a:outerShdw>
                </a:effectLst>
              </a:rPr>
              <a:t>l</a:t>
            </a:r>
            <a:r>
              <a:rPr lang="en-US" sz="7200" b="1" i="1" dirty="0">
                <a:solidFill>
                  <a:srgbClr val="0000FF"/>
                </a:solidFill>
                <a:effectLst>
                  <a:outerShdw blurRad="38100" dist="38100" dir="2700000" algn="tl">
                    <a:srgbClr val="000000">
                      <a:alpha val="43137"/>
                    </a:srgbClr>
                  </a:outerShdw>
                </a:effectLst>
              </a:rPr>
              <a:t>a</a:t>
            </a:r>
            <a:r>
              <a:rPr lang="en-US" sz="7200" b="1" i="1" dirty="0">
                <a:solidFill>
                  <a:srgbClr val="660066"/>
                </a:solidFill>
                <a:effectLst>
                  <a:outerShdw blurRad="38100" dist="38100" dir="2700000" algn="tl">
                    <a:srgbClr val="000000">
                      <a:alpha val="43137"/>
                    </a:srgbClr>
                  </a:outerShdw>
                </a:effectLst>
              </a:rPr>
              <a:t>r</a:t>
            </a:r>
            <a:r>
              <a:rPr lang="en-US" sz="7200" b="1" i="1" dirty="0">
                <a:effectLst>
                  <a:outerShdw blurRad="38100" dist="38100" dir="2700000" algn="tl">
                    <a:srgbClr val="000000">
                      <a:alpha val="43137"/>
                    </a:srgbClr>
                  </a:outerShdw>
                </a:effectLst>
              </a:rPr>
              <a:t> </a:t>
            </a:r>
            <a:r>
              <a:rPr lang="en-US" sz="7200" b="1" i="1" dirty="0">
                <a:solidFill>
                  <a:srgbClr val="C00000"/>
                </a:solidFill>
                <a:effectLst>
                  <a:outerShdw blurRad="38100" dist="38100" dir="2700000" algn="tl">
                    <a:srgbClr val="000000">
                      <a:alpha val="43137"/>
                    </a:srgbClr>
                  </a:outerShdw>
                </a:effectLst>
              </a:rPr>
              <a:t>O</a:t>
            </a:r>
            <a:r>
              <a:rPr lang="en-US" sz="7200" b="1" i="1" dirty="0">
                <a:solidFill>
                  <a:srgbClr val="00B050"/>
                </a:solidFill>
                <a:effectLst>
                  <a:outerShdw blurRad="38100" dist="38100" dir="2700000" algn="tl">
                    <a:srgbClr val="000000">
                      <a:alpha val="43137"/>
                    </a:srgbClr>
                  </a:outerShdw>
                </a:effectLst>
              </a:rPr>
              <a:t>t</a:t>
            </a:r>
            <a:r>
              <a:rPr lang="en-US" sz="7200" b="1" i="1" dirty="0">
                <a:solidFill>
                  <a:schemeClr val="accent6"/>
                </a:solidFill>
                <a:effectLst>
                  <a:outerShdw blurRad="38100" dist="38100" dir="2700000" algn="tl">
                    <a:srgbClr val="000000">
                      <a:alpha val="43137"/>
                    </a:srgbClr>
                  </a:outerShdw>
                </a:effectLst>
              </a:rPr>
              <a:t>h</a:t>
            </a:r>
            <a:r>
              <a:rPr lang="en-US" sz="7200" b="1" i="1" dirty="0">
                <a:solidFill>
                  <a:schemeClr val="accent4">
                    <a:lumMod val="75000"/>
                  </a:schemeClr>
                </a:solidFill>
                <a:effectLst>
                  <a:outerShdw blurRad="38100" dist="38100" dir="2700000" algn="tl">
                    <a:srgbClr val="000000">
                      <a:alpha val="43137"/>
                    </a:srgbClr>
                  </a:outerShdw>
                </a:effectLst>
              </a:rPr>
              <a:t>e</a:t>
            </a:r>
            <a:r>
              <a:rPr lang="en-US" sz="7200" b="1" i="1" dirty="0">
                <a:solidFill>
                  <a:srgbClr val="0000FF"/>
                </a:solidFill>
                <a:effectLst>
                  <a:outerShdw blurRad="38100" dist="38100" dir="2700000" algn="tl">
                    <a:srgbClr val="000000">
                      <a:alpha val="43137"/>
                    </a:srgbClr>
                  </a:outerShdw>
                </a:effectLst>
              </a:rPr>
              <a:t>r</a:t>
            </a:r>
            <a:r>
              <a:rPr lang="en-US" sz="7200" b="1" i="1" dirty="0">
                <a:effectLst>
                  <a:outerShdw blurRad="38100" dist="38100" dir="2700000" algn="tl">
                    <a:srgbClr val="000000">
                      <a:alpha val="43137"/>
                    </a:srgbClr>
                  </a:outerShdw>
                </a:effectLst>
              </a:rPr>
              <a:t>s</a:t>
            </a:r>
          </a:p>
        </p:txBody>
      </p:sp>
      <p:sp>
        <p:nvSpPr>
          <p:cNvPr id="3" name="Rectangle 2"/>
          <p:cNvSpPr/>
          <p:nvPr/>
        </p:nvSpPr>
        <p:spPr>
          <a:xfrm>
            <a:off x="4363775" y="146293"/>
            <a:ext cx="3828292" cy="769441"/>
          </a:xfrm>
          <a:prstGeom prst="rect">
            <a:avLst/>
          </a:prstGeom>
        </p:spPr>
        <p:txBody>
          <a:bodyPr wrap="none">
            <a:spAutoFit/>
          </a:bodyPr>
          <a:lstStyle/>
          <a:p>
            <a:pPr algn="ctr"/>
            <a:r>
              <a:rPr lang="en-US" sz="4400" b="1" dirty="0"/>
              <a:t>Cultural Issue</a:t>
            </a:r>
          </a:p>
        </p:txBody>
      </p:sp>
    </p:spTree>
    <p:extLst>
      <p:ext uri="{BB962C8B-B14F-4D97-AF65-F5344CB8AC3E}">
        <p14:creationId xmlns:p14="http://schemas.microsoft.com/office/powerpoint/2010/main" xmlns="" val="1353577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79751" y="146293"/>
            <a:ext cx="5596340" cy="769441"/>
          </a:xfrm>
          <a:prstGeom prst="rect">
            <a:avLst/>
          </a:prstGeom>
        </p:spPr>
        <p:txBody>
          <a:bodyPr wrap="square">
            <a:spAutoFit/>
          </a:bodyPr>
          <a:lstStyle/>
          <a:p>
            <a:pPr algn="ctr"/>
            <a:r>
              <a:rPr lang="en-US" sz="4400" b="1" dirty="0"/>
              <a:t>Functions of Culture</a:t>
            </a:r>
          </a:p>
        </p:txBody>
      </p:sp>
      <p:sp>
        <p:nvSpPr>
          <p:cNvPr id="4" name="Rectangle 3"/>
          <p:cNvSpPr/>
          <p:nvPr/>
        </p:nvSpPr>
        <p:spPr>
          <a:xfrm>
            <a:off x="191068" y="792902"/>
            <a:ext cx="10754023" cy="6001643"/>
          </a:xfrm>
          <a:prstGeom prst="rect">
            <a:avLst/>
          </a:prstGeom>
        </p:spPr>
        <p:txBody>
          <a:bodyPr wrap="square">
            <a:spAutoFit/>
          </a:bodyPr>
          <a:lstStyle/>
          <a:p>
            <a:pPr marL="798513" indent="-457200">
              <a:buFont typeface="Wingdings" panose="05000000000000000000" pitchFamily="2" charset="2"/>
              <a:buChar char="Ø"/>
            </a:pPr>
            <a:r>
              <a:rPr lang="en-US" sz="3200" b="1" dirty="0"/>
              <a:t>Identity Meaning</a:t>
            </a:r>
            <a:r>
              <a:rPr lang="en-US" sz="3200" dirty="0"/>
              <a:t>: Who we are?</a:t>
            </a:r>
          </a:p>
          <a:p>
            <a:pPr marL="798513" indent="-457200">
              <a:buFont typeface="Wingdings" panose="05000000000000000000" pitchFamily="2" charset="2"/>
              <a:buChar char="Ø"/>
            </a:pPr>
            <a:endParaRPr lang="en-US" sz="3200" dirty="0"/>
          </a:p>
          <a:p>
            <a:pPr marL="798513" indent="-457200">
              <a:buFont typeface="Wingdings" panose="05000000000000000000" pitchFamily="2" charset="2"/>
              <a:buChar char="Ø"/>
            </a:pPr>
            <a:r>
              <a:rPr lang="en-US" sz="3200" b="1" dirty="0"/>
              <a:t>Group Inclusion</a:t>
            </a:r>
            <a:r>
              <a:rPr lang="en-US" sz="3200" dirty="0"/>
              <a:t>: Comfort zone of affiliation.</a:t>
            </a:r>
          </a:p>
          <a:p>
            <a:pPr marL="798513" indent="-457200">
              <a:buFont typeface="Wingdings" panose="05000000000000000000" pitchFamily="2" charset="2"/>
              <a:buChar char="Ø"/>
            </a:pPr>
            <a:endParaRPr lang="en-US" sz="3200" dirty="0"/>
          </a:p>
          <a:p>
            <a:pPr marL="798513" indent="-457200">
              <a:buFont typeface="Wingdings" panose="05000000000000000000" pitchFamily="2" charset="2"/>
              <a:buChar char="Ø"/>
            </a:pPr>
            <a:r>
              <a:rPr lang="en-US" sz="3200" b="1" dirty="0"/>
              <a:t>Inter-group boundary regulations</a:t>
            </a:r>
            <a:r>
              <a:rPr lang="en-US" sz="3200" dirty="0"/>
              <a:t>: Formation of evaluative attitudes.</a:t>
            </a:r>
          </a:p>
          <a:p>
            <a:pPr marL="798513" indent="-457200">
              <a:buFont typeface="Wingdings" panose="05000000000000000000" pitchFamily="2" charset="2"/>
              <a:buChar char="Ø"/>
            </a:pPr>
            <a:endParaRPr lang="en-US" sz="3200" dirty="0"/>
          </a:p>
          <a:p>
            <a:pPr marL="798513" indent="-457200">
              <a:buFont typeface="Wingdings" panose="05000000000000000000" pitchFamily="2" charset="2"/>
              <a:buChar char="Ø"/>
            </a:pPr>
            <a:r>
              <a:rPr lang="en-US" sz="3200" b="1" dirty="0"/>
              <a:t>Ecological Adaptation</a:t>
            </a:r>
            <a:r>
              <a:rPr lang="en-US" sz="3200" dirty="0"/>
              <a:t>: Compatibility between the self, community and environment.</a:t>
            </a:r>
          </a:p>
          <a:p>
            <a:pPr marL="341313"/>
            <a:endParaRPr lang="en-US" sz="3200" dirty="0"/>
          </a:p>
          <a:p>
            <a:pPr marL="798513" indent="-457200">
              <a:buFont typeface="Wingdings" panose="05000000000000000000" pitchFamily="2" charset="2"/>
              <a:buChar char="Ø"/>
            </a:pPr>
            <a:r>
              <a:rPr lang="en-US" sz="3200" b="1" dirty="0"/>
              <a:t>Cultural Communication</a:t>
            </a:r>
            <a:r>
              <a:rPr lang="en-US" sz="3200" dirty="0"/>
              <a:t>: Culture is communication, communication is Culture.  </a:t>
            </a:r>
          </a:p>
        </p:txBody>
      </p:sp>
    </p:spTree>
    <p:extLst>
      <p:ext uri="{BB962C8B-B14F-4D97-AF65-F5344CB8AC3E}">
        <p14:creationId xmlns:p14="http://schemas.microsoft.com/office/powerpoint/2010/main" xmlns="" val="119960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8004" y="105349"/>
            <a:ext cx="10419840" cy="769441"/>
          </a:xfrm>
          <a:prstGeom prst="rect">
            <a:avLst/>
          </a:prstGeom>
        </p:spPr>
        <p:txBody>
          <a:bodyPr wrap="none">
            <a:spAutoFit/>
          </a:bodyPr>
          <a:lstStyle/>
          <a:p>
            <a:pPr algn="ctr"/>
            <a:r>
              <a:rPr lang="en-US" sz="4400" b="1" dirty="0"/>
              <a:t>Frameworks for understanding Culture</a:t>
            </a:r>
          </a:p>
        </p:txBody>
      </p:sp>
      <p:sp>
        <p:nvSpPr>
          <p:cNvPr id="4" name="Rectangle 3"/>
          <p:cNvSpPr/>
          <p:nvPr/>
        </p:nvSpPr>
        <p:spPr>
          <a:xfrm>
            <a:off x="150125" y="656424"/>
            <a:ext cx="11778018" cy="6001643"/>
          </a:xfrm>
          <a:prstGeom prst="rect">
            <a:avLst/>
          </a:prstGeom>
        </p:spPr>
        <p:txBody>
          <a:bodyPr wrap="square">
            <a:spAutoFit/>
          </a:bodyPr>
          <a:lstStyle/>
          <a:p>
            <a:pPr>
              <a:lnSpc>
                <a:spcPct val="200000"/>
              </a:lnSpc>
            </a:pPr>
            <a:r>
              <a:rPr lang="en-US" sz="2400" b="1" dirty="0">
                <a:effectLst>
                  <a:outerShdw blurRad="38100" dist="38100" dir="2700000" algn="tl">
                    <a:srgbClr val="000000">
                      <a:alpha val="43137"/>
                    </a:srgbClr>
                  </a:outerShdw>
                </a:effectLst>
              </a:rPr>
              <a:t>Universal Values:</a:t>
            </a:r>
          </a:p>
          <a:p>
            <a:pPr>
              <a:lnSpc>
                <a:spcPct val="200000"/>
              </a:lnSpc>
            </a:pPr>
            <a:r>
              <a:rPr lang="en-US" sz="2400" b="1" dirty="0">
                <a:effectLst>
                  <a:outerShdw blurRad="38100" dist="38100" dir="2700000" algn="tl">
                    <a:srgbClr val="000000">
                      <a:alpha val="43137"/>
                    </a:srgbClr>
                  </a:outerShdw>
                </a:effectLst>
              </a:rPr>
              <a:t>1.self-direction (independent thought and action); 2.stimulation (activity, variety); 3.hedonism (pleasure); 4.achievement (success, prestige); 5.power (social status); 6.security (safety, stability); 7.conformity (restraint of action); 8.tradition (passed-on behaviors); 9.spirituality(personal meaning in life); 10.benevolence (positive interaction with and influence on others);and 11.universalism (understanding and appreciating all people). </a:t>
            </a:r>
          </a:p>
          <a:p>
            <a:pPr>
              <a:lnSpc>
                <a:spcPct val="200000"/>
              </a:lnSpc>
            </a:pPr>
            <a:r>
              <a:rPr lang="en-US" sz="2400" dirty="0"/>
              <a:t>												Intercultural Comm. </a:t>
            </a:r>
            <a:r>
              <a:rPr lang="en-US" sz="2400" dirty="0" err="1"/>
              <a:t>Lary</a:t>
            </a:r>
            <a:r>
              <a:rPr lang="en-US" sz="2400" dirty="0"/>
              <a:t> A. Samovar P: 75</a:t>
            </a:r>
          </a:p>
        </p:txBody>
      </p:sp>
    </p:spTree>
    <p:extLst>
      <p:ext uri="{BB962C8B-B14F-4D97-AF65-F5344CB8AC3E}">
        <p14:creationId xmlns:p14="http://schemas.microsoft.com/office/powerpoint/2010/main" xmlns="" val="830520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97746" y="146293"/>
            <a:ext cx="8560356" cy="646331"/>
          </a:xfrm>
          <a:prstGeom prst="rect">
            <a:avLst/>
          </a:prstGeom>
        </p:spPr>
        <p:txBody>
          <a:bodyPr wrap="none">
            <a:spAutoFit/>
          </a:bodyPr>
          <a:lstStyle/>
          <a:p>
            <a:pPr algn="ctr"/>
            <a:r>
              <a:rPr lang="en-US" sz="3600" b="1" dirty="0"/>
              <a:t>Frameworks for understanding Culture</a:t>
            </a:r>
          </a:p>
        </p:txBody>
      </p:sp>
      <p:sp>
        <p:nvSpPr>
          <p:cNvPr id="4" name="Rectangle 3"/>
          <p:cNvSpPr/>
          <p:nvPr/>
        </p:nvSpPr>
        <p:spPr>
          <a:xfrm>
            <a:off x="150125" y="738312"/>
            <a:ext cx="11941792" cy="5878532"/>
          </a:xfrm>
          <a:prstGeom prst="rect">
            <a:avLst/>
          </a:prstGeom>
        </p:spPr>
        <p:txBody>
          <a:bodyPr wrap="square">
            <a:spAutoFit/>
          </a:bodyPr>
          <a:lstStyle/>
          <a:p>
            <a:r>
              <a:rPr lang="en-US" sz="3200" dirty="0"/>
              <a:t>Terminal Values:</a:t>
            </a:r>
            <a:r>
              <a:rPr lang="en-US" dirty="0"/>
              <a:t> </a:t>
            </a:r>
          </a:p>
          <a:p>
            <a:pPr>
              <a:lnSpc>
                <a:spcPct val="150000"/>
              </a:lnSpc>
            </a:pPr>
            <a:r>
              <a:rPr lang="en-US" sz="2400" b="1" dirty="0"/>
              <a:t>Desired outcomes of action for individuals. These include things such as a comfortable life, salvation, true friendship, freedom, pleasure, mature love, and self-respect.</a:t>
            </a:r>
          </a:p>
          <a:p>
            <a:pPr>
              <a:lnSpc>
                <a:spcPct val="150000"/>
              </a:lnSpc>
            </a:pPr>
            <a:endParaRPr lang="en-US" sz="2400" dirty="0"/>
          </a:p>
          <a:p>
            <a:r>
              <a:rPr lang="en-US" sz="3200" dirty="0"/>
              <a:t>Instrumental Values:</a:t>
            </a:r>
            <a:r>
              <a:rPr lang="en-US" dirty="0"/>
              <a:t> </a:t>
            </a:r>
          </a:p>
          <a:p>
            <a:pPr>
              <a:lnSpc>
                <a:spcPct val="150000"/>
              </a:lnSpc>
            </a:pPr>
            <a:r>
              <a:rPr lang="en-US" sz="2000" b="1" dirty="0">
                <a:effectLst>
                  <a:outerShdw blurRad="38100" dist="38100" dir="2700000" algn="tl">
                    <a:srgbClr val="000000">
                      <a:alpha val="43137"/>
                    </a:srgbClr>
                  </a:outerShdw>
                </a:effectLst>
              </a:rPr>
              <a:t>“modes of conduct” that people in a culture hold to be important for reaching societal goals—the “means” to the end. They include things such as being polite, cheerful, honest, or courageous. </a:t>
            </a:r>
          </a:p>
          <a:p>
            <a:pPr>
              <a:lnSpc>
                <a:spcPct val="150000"/>
              </a:lnSpc>
            </a:pPr>
            <a:endParaRPr lang="en-US" sz="2000" b="1" dirty="0">
              <a:solidFill>
                <a:schemeClr val="accent4"/>
              </a:solidFill>
            </a:endParaRPr>
          </a:p>
          <a:p>
            <a:pPr>
              <a:lnSpc>
                <a:spcPct val="150000"/>
              </a:lnSpc>
            </a:pPr>
            <a:r>
              <a:rPr lang="en-US" sz="2000" b="1" dirty="0">
                <a:solidFill>
                  <a:schemeClr val="accent4"/>
                </a:solidFill>
              </a:rPr>
              <a:t>Values do not operate in isolation, but work together with other values in “value systems.”</a:t>
            </a:r>
          </a:p>
          <a:p>
            <a:pPr>
              <a:lnSpc>
                <a:spcPct val="200000"/>
              </a:lnSpc>
            </a:pPr>
            <a:r>
              <a:rPr lang="en-US" sz="2400" dirty="0"/>
              <a:t>															</a:t>
            </a:r>
            <a:r>
              <a:rPr lang="en-US" sz="1400" dirty="0"/>
              <a:t>Intercultural Comm. </a:t>
            </a:r>
            <a:r>
              <a:rPr lang="en-US" sz="1400" dirty="0" err="1"/>
              <a:t>Lary</a:t>
            </a:r>
            <a:r>
              <a:rPr lang="en-US" sz="1400" dirty="0"/>
              <a:t> A. Samovar P: 76</a:t>
            </a:r>
          </a:p>
        </p:txBody>
      </p:sp>
    </p:spTree>
    <p:extLst>
      <p:ext uri="{BB962C8B-B14F-4D97-AF65-F5344CB8AC3E}">
        <p14:creationId xmlns:p14="http://schemas.microsoft.com/office/powerpoint/2010/main" xmlns="" val="841689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77516" y="146293"/>
            <a:ext cx="8800807" cy="646331"/>
          </a:xfrm>
          <a:prstGeom prst="rect">
            <a:avLst/>
          </a:prstGeom>
        </p:spPr>
        <p:txBody>
          <a:bodyPr wrap="none">
            <a:spAutoFit/>
          </a:bodyPr>
          <a:lstStyle/>
          <a:p>
            <a:pPr algn="ctr"/>
            <a:r>
              <a:rPr lang="en-US" sz="3600" b="1" dirty="0"/>
              <a:t>“Where does meaning lie?” in a Culture</a:t>
            </a:r>
          </a:p>
        </p:txBody>
      </p:sp>
      <p:sp>
        <p:nvSpPr>
          <p:cNvPr id="4" name="Rectangle 3"/>
          <p:cNvSpPr/>
          <p:nvPr/>
        </p:nvSpPr>
        <p:spPr>
          <a:xfrm>
            <a:off x="150125" y="792624"/>
            <a:ext cx="12041875" cy="5940088"/>
          </a:xfrm>
          <a:prstGeom prst="rect">
            <a:avLst/>
          </a:prstGeom>
        </p:spPr>
        <p:txBody>
          <a:bodyPr wrap="square">
            <a:spAutoFit/>
          </a:bodyPr>
          <a:lstStyle/>
          <a:p>
            <a:r>
              <a:rPr lang="en-US" sz="3200" i="1" dirty="0">
                <a:solidFill>
                  <a:schemeClr val="accent4"/>
                </a:solidFill>
              </a:rPr>
              <a:t>							High- and low-context cultures</a:t>
            </a:r>
          </a:p>
          <a:p>
            <a:r>
              <a:rPr lang="en-US" sz="2800" b="1" i="1" dirty="0">
                <a:solidFill>
                  <a:schemeClr val="accent1"/>
                </a:solidFill>
              </a:rPr>
              <a:t>High context cultures:</a:t>
            </a:r>
          </a:p>
          <a:p>
            <a:pPr>
              <a:lnSpc>
                <a:spcPct val="150000"/>
              </a:lnSpc>
            </a:pPr>
            <a:r>
              <a:rPr lang="en-US" sz="2400" dirty="0"/>
              <a:t>Meaning tends to be implicit, inside the communicators, is in the situation and the background, roles, and status relationships of the speakers. Meaning will be hidden in nuances of word meaning and nonverbal behavior as well.</a:t>
            </a:r>
          </a:p>
          <a:p>
            <a:pPr>
              <a:lnSpc>
                <a:spcPct val="150000"/>
              </a:lnSpc>
            </a:pPr>
            <a:endParaRPr lang="en-US" sz="2400" b="1" i="1" dirty="0">
              <a:solidFill>
                <a:schemeClr val="accent1"/>
              </a:solidFill>
            </a:endParaRPr>
          </a:p>
          <a:p>
            <a:pPr>
              <a:lnSpc>
                <a:spcPct val="150000"/>
              </a:lnSpc>
            </a:pPr>
            <a:r>
              <a:rPr lang="en-US" sz="2400" b="1" i="1" dirty="0">
                <a:solidFill>
                  <a:schemeClr val="accent1"/>
                </a:solidFill>
              </a:rPr>
              <a:t>Low context cultures:</a:t>
            </a:r>
          </a:p>
          <a:p>
            <a:pPr>
              <a:lnSpc>
                <a:spcPct val="150000"/>
              </a:lnSpc>
            </a:pPr>
            <a:r>
              <a:rPr lang="en-US" sz="2400" dirty="0"/>
              <a:t>Meaning embedded in actual words, communication is based upon “explicit code,”. People tend to seek more information from the speaker himself.</a:t>
            </a:r>
          </a:p>
          <a:p>
            <a:pPr>
              <a:lnSpc>
                <a:spcPct val="150000"/>
              </a:lnSpc>
            </a:pPr>
            <a:endParaRPr lang="en-US" sz="2400" i="1" dirty="0">
              <a:solidFill>
                <a:schemeClr val="accent4"/>
              </a:solidFill>
            </a:endParaRPr>
          </a:p>
          <a:p>
            <a:endParaRPr lang="en-US" sz="3200" dirty="0">
              <a:solidFill>
                <a:schemeClr val="accent4"/>
              </a:solidFill>
            </a:endParaRPr>
          </a:p>
        </p:txBody>
      </p:sp>
    </p:spTree>
    <p:extLst>
      <p:ext uri="{BB962C8B-B14F-4D97-AF65-F5344CB8AC3E}">
        <p14:creationId xmlns:p14="http://schemas.microsoft.com/office/powerpoint/2010/main" xmlns="" val="417344034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367</TotalTime>
  <Words>662</Words>
  <Application>Microsoft Office PowerPoint</Application>
  <PresentationFormat>Custom</PresentationFormat>
  <Paragraphs>141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Facet</vt:lpstr>
      <vt:lpstr>Cultural Communication Basics</vt:lpstr>
      <vt:lpstr>“We all are the same: We are all different.”  Similarity Within Dissimilarity &amp; Vice Versa Cultural Paradox </vt:lpstr>
      <vt:lpstr>Cultural Components</vt:lpstr>
      <vt:lpstr> Formative Features</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Communication Basics</dc:title>
  <dc:creator>Fayyaz Aslam</dc:creator>
  <cp:lastModifiedBy>DELL</cp:lastModifiedBy>
  <cp:revision>27</cp:revision>
  <dcterms:created xsi:type="dcterms:W3CDTF">2015-12-05T18:26:15Z</dcterms:created>
  <dcterms:modified xsi:type="dcterms:W3CDTF">2019-10-15T18:43:24Z</dcterms:modified>
</cp:coreProperties>
</file>