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9E5EB5-BF64-4FF0-B185-823B1596B139}"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816649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E5EB5-BF64-4FF0-B185-823B1596B139}"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284027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E5EB5-BF64-4FF0-B185-823B1596B139}"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2164554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E5EB5-BF64-4FF0-B185-823B1596B139}"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2485440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9E5EB5-BF64-4FF0-B185-823B1596B139}"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977199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9E5EB5-BF64-4FF0-B185-823B1596B139}"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1201105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9E5EB5-BF64-4FF0-B185-823B1596B139}" type="datetimeFigureOut">
              <a:rPr lang="en-US" smtClean="0"/>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132824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9E5EB5-BF64-4FF0-B185-823B1596B139}" type="datetimeFigureOut">
              <a:rPr lang="en-US" smtClean="0"/>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1366366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E5EB5-BF64-4FF0-B185-823B1596B139}" type="datetimeFigureOut">
              <a:rPr lang="en-US" smtClean="0"/>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3557603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E5EB5-BF64-4FF0-B185-823B1596B139}"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597574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E5EB5-BF64-4FF0-B185-823B1596B139}"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F5E11-EF1F-4895-8729-6E051CF49D69}" type="slidenum">
              <a:rPr lang="en-US" smtClean="0"/>
              <a:t>‹#›</a:t>
            </a:fld>
            <a:endParaRPr lang="en-US"/>
          </a:p>
        </p:txBody>
      </p:sp>
    </p:spTree>
    <p:extLst>
      <p:ext uri="{BB962C8B-B14F-4D97-AF65-F5344CB8AC3E}">
        <p14:creationId xmlns:p14="http://schemas.microsoft.com/office/powerpoint/2010/main" val="258441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E5EB5-BF64-4FF0-B185-823B1596B139}" type="datetimeFigureOut">
              <a:rPr lang="en-US" smtClean="0"/>
              <a:t>3/24/2020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F5E11-EF1F-4895-8729-6E051CF49D69}" type="slidenum">
              <a:rPr lang="en-US" smtClean="0"/>
              <a:t>‹#›</a:t>
            </a:fld>
            <a:endParaRPr lang="en-US"/>
          </a:p>
        </p:txBody>
      </p:sp>
    </p:spTree>
    <p:extLst>
      <p:ext uri="{BB962C8B-B14F-4D97-AF65-F5344CB8AC3E}">
        <p14:creationId xmlns:p14="http://schemas.microsoft.com/office/powerpoint/2010/main" val="2316991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3046988"/>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2</a:t>
            </a:r>
            <a:r>
              <a:rPr lang="en-US" sz="3200" baseline="30000" dirty="0" smtClean="0">
                <a:latin typeface="Times New Roman" pitchFamily="18" charset="0"/>
                <a:cs typeface="Times New Roman" pitchFamily="18" charset="0"/>
              </a:rPr>
              <a:t>nd</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Migration</a:t>
            </a: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967156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82000" cy="452431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Some other Migration </a:t>
            </a:r>
            <a:r>
              <a:rPr lang="en-US" sz="2400" b="1" dirty="0">
                <a:latin typeface="Times New Roman" pitchFamily="18" charset="0"/>
                <a:cs typeface="Times New Roman" pitchFamily="18" charset="0"/>
              </a:rPr>
              <a:t>Classification</a:t>
            </a:r>
          </a:p>
          <a:p>
            <a:pPr algn="just"/>
            <a:r>
              <a:rPr lang="en-US" sz="2000" dirty="0">
                <a:latin typeface="Times New Roman" pitchFamily="18" charset="0"/>
                <a:cs typeface="Times New Roman" pitchFamily="18" charset="0"/>
              </a:rPr>
              <a:t>Migration types can be classified according to a range of criteria:</a:t>
            </a:r>
          </a:p>
          <a:p>
            <a:pPr algn="just"/>
            <a:r>
              <a:rPr lang="en-US" sz="2400" b="1" dirty="0">
                <a:latin typeface="Times New Roman" pitchFamily="18" charset="0"/>
                <a:cs typeface="Times New Roman" pitchFamily="18" charset="0"/>
              </a:rPr>
              <a:t>1. Migration Based on Distance</a:t>
            </a:r>
          </a:p>
          <a:p>
            <a:pPr marL="514350" indent="-514350" algn="just">
              <a:buFont typeface="+mj-lt"/>
              <a:buAutoNum type="romanLcPeriod"/>
            </a:pPr>
            <a:r>
              <a:rPr lang="en-US" sz="2000" b="1" dirty="0">
                <a:latin typeface="Times New Roman" pitchFamily="18" charset="0"/>
                <a:cs typeface="Times New Roman" pitchFamily="18" charset="0"/>
              </a:rPr>
              <a:t>Intra-building: </a:t>
            </a:r>
            <a:r>
              <a:rPr lang="en-US" sz="2000" dirty="0">
                <a:latin typeface="Times New Roman" pitchFamily="18" charset="0"/>
                <a:cs typeface="Times New Roman" pitchFamily="18" charset="0"/>
              </a:rPr>
              <a:t>Movement within a building (e.g. user-movements in an airport terminal or hospital)</a:t>
            </a:r>
          </a:p>
          <a:p>
            <a:pPr marL="514350" indent="-514350" algn="just">
              <a:buFont typeface="+mj-lt"/>
              <a:buAutoNum type="romanLcPeriod"/>
            </a:pPr>
            <a:r>
              <a:rPr lang="en-US" sz="2000" b="1" dirty="0">
                <a:latin typeface="Times New Roman" pitchFamily="18" charset="0"/>
                <a:cs typeface="Times New Roman" pitchFamily="18" charset="0"/>
              </a:rPr>
              <a:t>Inter-building: </a:t>
            </a:r>
            <a:r>
              <a:rPr lang="en-US" sz="2000" dirty="0">
                <a:latin typeface="Times New Roman" pitchFamily="18" charset="0"/>
                <a:cs typeface="Times New Roman" pitchFamily="18" charset="0"/>
              </a:rPr>
              <a:t>Pedestrian patterns between a complex of buildings (e.g. students moving over a University campus)</a:t>
            </a:r>
          </a:p>
          <a:p>
            <a:pPr marL="514350" indent="-514350" algn="just">
              <a:buFont typeface="+mj-lt"/>
              <a:buAutoNum type="romanLcPeriod"/>
            </a:pPr>
            <a:r>
              <a:rPr lang="en-US" sz="2000" b="1" dirty="0">
                <a:latin typeface="Times New Roman" pitchFamily="18" charset="0"/>
                <a:cs typeface="Times New Roman" pitchFamily="18" charset="0"/>
              </a:rPr>
              <a:t>Local scale: </a:t>
            </a:r>
            <a:r>
              <a:rPr lang="en-US" sz="2000" dirty="0">
                <a:latin typeface="Times New Roman" pitchFamily="18" charset="0"/>
                <a:cs typeface="Times New Roman" pitchFamily="18" charset="0"/>
              </a:rPr>
              <a:t>Moving house to another within a town or city</a:t>
            </a:r>
          </a:p>
          <a:p>
            <a:pPr marL="514350" indent="-514350" algn="just">
              <a:buFont typeface="+mj-lt"/>
              <a:buAutoNum type="romanLcPeriod"/>
            </a:pPr>
            <a:r>
              <a:rPr lang="en-US" sz="2000" b="1" dirty="0">
                <a:latin typeface="Times New Roman" pitchFamily="18" charset="0"/>
                <a:cs typeface="Times New Roman" pitchFamily="18" charset="0"/>
              </a:rPr>
              <a:t>Regional scale: </a:t>
            </a:r>
            <a:r>
              <a:rPr lang="en-US" sz="2000" dirty="0">
                <a:latin typeface="Times New Roman" pitchFamily="18" charset="0"/>
                <a:cs typeface="Times New Roman" pitchFamily="18" charset="0"/>
              </a:rPr>
              <a:t>Migrating within a country from one county/state to another</a:t>
            </a:r>
          </a:p>
          <a:p>
            <a:pPr marL="514350" indent="-514350" algn="just">
              <a:buFont typeface="+mj-lt"/>
              <a:buAutoNum type="romanLcPeriod"/>
            </a:pPr>
            <a:r>
              <a:rPr lang="en-US" sz="2000" b="1" dirty="0">
                <a:latin typeface="Times New Roman" pitchFamily="18" charset="0"/>
                <a:cs typeface="Times New Roman" pitchFamily="18" charset="0"/>
              </a:rPr>
              <a:t>International scale: </a:t>
            </a:r>
            <a:r>
              <a:rPr lang="en-US" sz="2000" dirty="0">
                <a:latin typeface="Times New Roman" pitchFamily="18" charset="0"/>
                <a:cs typeface="Times New Roman" pitchFamily="18" charset="0"/>
              </a:rPr>
              <a:t>Migrating from one country to another (emigration/immigration)</a:t>
            </a:r>
          </a:p>
          <a:p>
            <a:pPr marL="514350" indent="-514350" algn="just">
              <a:buFont typeface="+mj-lt"/>
              <a:buAutoNum type="romanLcPeriod"/>
            </a:pPr>
            <a:r>
              <a:rPr lang="en-US" sz="2000" b="1" dirty="0">
                <a:latin typeface="Times New Roman" pitchFamily="18" charset="0"/>
                <a:cs typeface="Times New Roman" pitchFamily="18" charset="0"/>
              </a:rPr>
              <a:t>Global scale: </a:t>
            </a:r>
            <a:r>
              <a:rPr lang="en-US" sz="2000" dirty="0">
                <a:latin typeface="Times New Roman" pitchFamily="18" charset="0"/>
                <a:cs typeface="Times New Roman" pitchFamily="18" charset="0"/>
              </a:rPr>
              <a:t>Migrating between distant continents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541201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2000548"/>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2. Migration Based on Duration</a:t>
            </a:r>
          </a:p>
          <a:p>
            <a:pPr marL="514350" indent="-514350" algn="just">
              <a:buFont typeface="+mj-lt"/>
              <a:buAutoNum type="romanLcPeriod"/>
            </a:pPr>
            <a:r>
              <a:rPr lang="en-US" sz="2000" b="1" dirty="0">
                <a:latin typeface="Times New Roman" pitchFamily="18" charset="0"/>
                <a:cs typeface="Times New Roman" pitchFamily="18" charset="0"/>
              </a:rPr>
              <a:t>Daily: </a:t>
            </a:r>
            <a:r>
              <a:rPr lang="en-US" sz="2000" dirty="0">
                <a:latin typeface="Times New Roman" pitchFamily="18" charset="0"/>
                <a:cs typeface="Times New Roman" pitchFamily="18" charset="0"/>
              </a:rPr>
              <a:t>Commuting to and from work each day often resulting in ‘rush hours’</a:t>
            </a:r>
          </a:p>
          <a:p>
            <a:pPr marL="514350" indent="-514350" algn="just">
              <a:buFont typeface="+mj-lt"/>
              <a:buAutoNum type="romanLcPeriod"/>
            </a:pPr>
            <a:r>
              <a:rPr lang="en-US" sz="2000" b="1" dirty="0">
                <a:latin typeface="Times New Roman" pitchFamily="18" charset="0"/>
                <a:cs typeface="Times New Roman" pitchFamily="18" charset="0"/>
              </a:rPr>
              <a:t>Seasonal: </a:t>
            </a:r>
            <a:r>
              <a:rPr lang="en-US" sz="2000" dirty="0">
                <a:latin typeface="Times New Roman" pitchFamily="18" charset="0"/>
                <a:cs typeface="Times New Roman" pitchFamily="18" charset="0"/>
              </a:rPr>
              <a:t>Winter snow-sport enthusiasts to the Alps; Summer sun-seekers to the Mediterranean; nomadic herders to fresh grazing </a:t>
            </a:r>
            <a:r>
              <a:rPr lang="en-US" sz="2000" dirty="0" smtClean="0">
                <a:latin typeface="Times New Roman" pitchFamily="18" charset="0"/>
                <a:cs typeface="Times New Roman" pitchFamily="18" charset="0"/>
              </a:rPr>
              <a:t>pastures.</a:t>
            </a:r>
          </a:p>
          <a:p>
            <a:pPr marL="514350" indent="-514350" algn="just">
              <a:buFont typeface="+mj-lt"/>
              <a:buAutoNum type="romanLcPeriod"/>
            </a:pPr>
            <a:r>
              <a:rPr lang="en-US" sz="2000" b="1" dirty="0" smtClean="0">
                <a:latin typeface="Times New Roman" pitchFamily="18" charset="0"/>
                <a:cs typeface="Times New Roman" pitchFamily="18" charset="0"/>
              </a:rPr>
              <a:t>Permanent</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Emigrating to another country with no intention of returning.</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47121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458200" cy="477053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3. Migration Based on Motive</a:t>
            </a:r>
          </a:p>
          <a:p>
            <a:pPr marL="514350" indent="-514350" algn="just">
              <a:buFont typeface="+mj-lt"/>
              <a:buAutoNum type="romanLcPeriod"/>
            </a:pPr>
            <a:r>
              <a:rPr lang="en-US" sz="2000" b="1" dirty="0">
                <a:latin typeface="Times New Roman" pitchFamily="18" charset="0"/>
                <a:cs typeface="Times New Roman" pitchFamily="18" charset="0"/>
              </a:rPr>
              <a:t>Forced (Environment): </a:t>
            </a:r>
            <a:r>
              <a:rPr lang="en-US" sz="2000" dirty="0">
                <a:latin typeface="Times New Roman" pitchFamily="18" charset="0"/>
                <a:cs typeface="Times New Roman" pitchFamily="18" charset="0"/>
              </a:rPr>
              <a:t>Fleeing a region of drought / flood / desertification / eruption</a:t>
            </a:r>
          </a:p>
          <a:p>
            <a:pPr marL="514350" indent="-514350" algn="just">
              <a:buFont typeface="+mj-lt"/>
              <a:buAutoNum type="romanLcPeriod"/>
            </a:pPr>
            <a:r>
              <a:rPr lang="en-US" sz="2000" b="1" dirty="0">
                <a:latin typeface="Times New Roman" pitchFamily="18" charset="0"/>
                <a:cs typeface="Times New Roman" pitchFamily="18" charset="0"/>
              </a:rPr>
              <a:t>Forced (Political): </a:t>
            </a:r>
            <a:r>
              <a:rPr lang="en-US" sz="2000" dirty="0">
                <a:latin typeface="Times New Roman" pitchFamily="18" charset="0"/>
                <a:cs typeface="Times New Roman" pitchFamily="18" charset="0"/>
              </a:rPr>
              <a:t>Threats to freedom, safety and liberty due to religious, ethnic, racial or political persecution, conflict or war. (Leads to Refugees and Asylum-Seekers)</a:t>
            </a:r>
          </a:p>
          <a:p>
            <a:pPr marL="514350" indent="-514350" algn="just">
              <a:buFont typeface="+mj-lt"/>
              <a:buAutoNum type="romanLcPeriod"/>
            </a:pPr>
            <a:r>
              <a:rPr lang="en-US" sz="2000" b="1" dirty="0">
                <a:latin typeface="Times New Roman" pitchFamily="18" charset="0"/>
                <a:cs typeface="Times New Roman" pitchFamily="18" charset="0"/>
              </a:rPr>
              <a:t>Collective </a:t>
            </a:r>
            <a:r>
              <a:rPr lang="en-US" sz="2000" b="1" dirty="0" smtClean="0">
                <a:latin typeface="Times New Roman" pitchFamily="18" charset="0"/>
                <a:cs typeface="Times New Roman" pitchFamily="18" charset="0"/>
              </a:rPr>
              <a:t>Behavior:</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Moving as part of an identified group to maintain group cohesion (Traveller communities, nomadic groups, ethnic groups)</a:t>
            </a:r>
          </a:p>
          <a:p>
            <a:pPr marL="514350" indent="-514350" algn="just">
              <a:buFont typeface="+mj-lt"/>
              <a:buAutoNum type="romanLcPeriod"/>
            </a:pPr>
            <a:r>
              <a:rPr lang="en-US" sz="2000" b="1" dirty="0">
                <a:latin typeface="Times New Roman" pitchFamily="18" charset="0"/>
                <a:cs typeface="Times New Roman" pitchFamily="18" charset="0"/>
              </a:rPr>
              <a:t>Personal Aspiration: </a:t>
            </a:r>
            <a:r>
              <a:rPr lang="en-US" sz="2000" dirty="0">
                <a:latin typeface="Times New Roman" pitchFamily="18" charset="0"/>
                <a:cs typeface="Times New Roman" pitchFamily="18" charset="0"/>
              </a:rPr>
              <a:t>Desiring an improved standard of living for yourself or your family through gaining economic and social benefits; Economic migrants.</a:t>
            </a:r>
          </a:p>
          <a:p>
            <a:pPr marL="514350" indent="-514350" algn="just">
              <a:buFont typeface="+mj-lt"/>
              <a:buAutoNum type="romanLcPeriod"/>
            </a:pPr>
            <a:r>
              <a:rPr lang="en-US" sz="2000" b="1" dirty="0">
                <a:latin typeface="Times New Roman" pitchFamily="18" charset="0"/>
                <a:cs typeface="Times New Roman" pitchFamily="18" charset="0"/>
              </a:rPr>
              <a:t>Personal Well-Being: </a:t>
            </a:r>
            <a:r>
              <a:rPr lang="en-US" sz="2000" dirty="0">
                <a:latin typeface="Times New Roman" pitchFamily="18" charset="0"/>
                <a:cs typeface="Times New Roman" pitchFamily="18" charset="0"/>
              </a:rPr>
              <a:t>Migration for health reasons (retirees to Florida), or perceived quality of life (relocating to rural areas for a less frenetic pace of life)</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898420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353943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Measures of Migration</a:t>
            </a:r>
          </a:p>
          <a:p>
            <a:pPr algn="just"/>
            <a:r>
              <a:rPr lang="en-US" sz="2000" dirty="0" smtClean="0">
                <a:latin typeface="Times New Roman" pitchFamily="18" charset="0"/>
                <a:cs typeface="Times New Roman" pitchFamily="18" charset="0"/>
              </a:rPr>
              <a:t>	There </a:t>
            </a:r>
            <a:r>
              <a:rPr lang="en-US" sz="2000" dirty="0" smtClean="0">
                <a:latin typeface="Times New Roman" pitchFamily="18" charset="0"/>
                <a:cs typeface="Times New Roman" pitchFamily="18" charset="0"/>
              </a:rPr>
              <a:t>are some </a:t>
            </a:r>
            <a:r>
              <a:rPr lang="en-US" sz="2000" dirty="0" smtClean="0">
                <a:latin typeface="Times New Roman" pitchFamily="18" charset="0"/>
                <a:cs typeface="Times New Roman" pitchFamily="18" charset="0"/>
              </a:rPr>
              <a:t>measures of international migration as well as for internal migration. International migration include Crude immigration rate, Crude emigration rate, Crude gross international rate and crude net international rate. 	While internal migration rate include Crude in-migration rate, Crude out-migration, Crude gross migration rate and Crude net migration rate.</a:t>
            </a:r>
          </a:p>
          <a:p>
            <a:pPr algn="just"/>
            <a:r>
              <a:rPr lang="en-US" sz="2000" dirty="0" smtClean="0">
                <a:latin typeface="Times New Roman" pitchFamily="18" charset="0"/>
                <a:cs typeface="Times New Roman" pitchFamily="18" charset="0"/>
              </a:rPr>
              <a:t>	The crude net international and internal migration rates could positive or negative depending upon the differences between two components. Excess of immigrants over emigrates and in-migrants over out-migrants will produce positive rates otherwise negative.</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808285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304800"/>
                <a:ext cx="8610600" cy="424167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Crude Immigration Rate (CIR)</a:t>
                </a:r>
              </a:p>
              <a:p>
                <a:pPr algn="just"/>
                <a:r>
                  <a:rPr lang="en-US" sz="2000" dirty="0" smtClean="0">
                    <a:latin typeface="Times New Roman" pitchFamily="18" charset="0"/>
                    <a:cs typeface="Times New Roman" pitchFamily="18" charset="0"/>
                  </a:rPr>
                  <a:t>It is determined by dividing the number of immigrants (I) in a year with mid year population (Pm) of the same year. In mathematical notations it is represented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𝐶𝐼𝑅</m:t>
                      </m:r>
                      <m:r>
                        <a:rPr lang="en-US" sz="2000" b="0" i="1" smtClean="0">
                          <a:latin typeface="Cambria Math"/>
                        </a:rPr>
                        <m:t>=</m:t>
                      </m:r>
                      <m:f>
                        <m:fPr>
                          <m:ctrlPr>
                            <a:rPr lang="en-US" sz="2000" b="0" i="1" smtClean="0">
                              <a:latin typeface="Cambria Math"/>
                            </a:rPr>
                          </m:ctrlPr>
                        </m:fPr>
                        <m:num>
                          <m:r>
                            <a:rPr lang="en-US" sz="2000" b="0" i="1" smtClean="0">
                              <a:latin typeface="Cambria Math"/>
                            </a:rPr>
                            <m:t>𝐼</m:t>
                          </m:r>
                        </m:num>
                        <m:den>
                          <m:sSub>
                            <m:sSubPr>
                              <m:ctrlPr>
                                <a:rPr lang="en-US" sz="2000" b="0" i="1" smtClean="0">
                                  <a:latin typeface="Cambria Math"/>
                                </a:rPr>
                              </m:ctrlPr>
                            </m:sSubPr>
                            <m:e>
                              <m:r>
                                <a:rPr lang="en-US" sz="2000" b="0" i="1" smtClean="0">
                                  <a:latin typeface="Cambria Math"/>
                                </a:rPr>
                                <m:t>𝑃</m:t>
                              </m:r>
                            </m:e>
                            <m:sub>
                              <m:r>
                                <a:rPr lang="en-US" sz="2000" b="0" i="1" smtClean="0">
                                  <a:latin typeface="Cambria Math"/>
                                </a:rPr>
                                <m:t>𝑚</m:t>
                              </m:r>
                            </m:sub>
                          </m:sSub>
                        </m:den>
                      </m:f>
                      <m:r>
                        <a:rPr lang="en-US" sz="2000" b="0" i="1" smtClean="0">
                          <a:latin typeface="Cambria Math"/>
                          <a:ea typeface="Cambria Math"/>
                        </a:rPr>
                        <m:t>×100</m:t>
                      </m:r>
                    </m:oMath>
                  </m:oMathPara>
                </a14:m>
                <a:endParaRPr lang="en-US" sz="2000" b="0" dirty="0" smtClean="0">
                  <a:latin typeface="Times New Roman" pitchFamily="18" charset="0"/>
                  <a:ea typeface="Cambria Math"/>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Crude Emigration Rate (CER)</a:t>
                </a:r>
              </a:p>
              <a:p>
                <a:pPr algn="just"/>
                <a:r>
                  <a:rPr lang="en-US" sz="2000" dirty="0" smtClean="0">
                    <a:latin typeface="Times New Roman" pitchFamily="18" charset="0"/>
                    <a:cs typeface="Times New Roman" pitchFamily="18" charset="0"/>
                  </a:rPr>
                  <a:t>It is determined by dividing the number of emigrants (E) in a year with mid year population of the same year. In mathematical notations it is shown as;</a:t>
                </a: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𝐶𝐸𝑅</m:t>
                      </m:r>
                      <m:r>
                        <a:rPr lang="en-US" sz="2000" b="0" i="1" smtClean="0">
                          <a:latin typeface="Cambria Math"/>
                        </a:rPr>
                        <m:t>=</m:t>
                      </m:r>
                      <m:f>
                        <m:fPr>
                          <m:ctrlPr>
                            <a:rPr lang="en-US" sz="2000" b="0" i="1" smtClean="0">
                              <a:latin typeface="Cambria Math"/>
                            </a:rPr>
                          </m:ctrlPr>
                        </m:fPr>
                        <m:num>
                          <m:r>
                            <a:rPr lang="en-US" sz="2000" b="0" i="1" smtClean="0">
                              <a:latin typeface="Cambria Math"/>
                            </a:rPr>
                            <m:t>𝐸</m:t>
                          </m:r>
                        </m:num>
                        <m:den>
                          <m:sSub>
                            <m:sSubPr>
                              <m:ctrlPr>
                                <a:rPr lang="en-US" sz="2000" b="0" i="1" smtClean="0">
                                  <a:latin typeface="Cambria Math"/>
                                </a:rPr>
                              </m:ctrlPr>
                            </m:sSubPr>
                            <m:e>
                              <m:r>
                                <a:rPr lang="en-US" sz="2000" b="0" i="1" smtClean="0">
                                  <a:latin typeface="Cambria Math"/>
                                </a:rPr>
                                <m:t>𝑃</m:t>
                              </m:r>
                            </m:e>
                            <m:sub>
                              <m:r>
                                <a:rPr lang="en-US" sz="2000" b="0" i="1" smtClean="0">
                                  <a:latin typeface="Cambria Math"/>
                                </a:rPr>
                                <m:t>𝑚</m:t>
                              </m:r>
                            </m:sub>
                          </m:sSub>
                        </m:den>
                      </m:f>
                      <m:r>
                        <a:rPr lang="en-US" sz="2000" b="0" i="1" smtClean="0">
                          <a:latin typeface="Cambria Math"/>
                          <a:ea typeface="Cambria Math"/>
                        </a:rPr>
                        <m:t>×100</m:t>
                      </m:r>
                    </m:oMath>
                  </m:oMathPara>
                </a14:m>
                <a:endParaRPr lang="en-US" sz="2000" b="0" dirty="0" smtClean="0">
                  <a:latin typeface="Times New Roman" pitchFamily="18" charset="0"/>
                  <a:ea typeface="Cambria Math"/>
                  <a:cs typeface="Times New Roman" pitchFamily="18" charset="0"/>
                </a:endParaRPr>
              </a:p>
              <a:p>
                <a:pPr algn="just"/>
                <a:endParaRPr lang="en-US" sz="2000" dirty="0" smtClean="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304800"/>
                <a:ext cx="8610600" cy="4241674"/>
              </a:xfrm>
              <a:prstGeom prst="rect">
                <a:avLst/>
              </a:prstGeom>
              <a:blipFill rotWithShape="1">
                <a:blip r:embed="rId2"/>
                <a:stretch>
                  <a:fillRect l="-1062" t="-1149" r="-637"/>
                </a:stretch>
              </a:blipFill>
            </p:spPr>
            <p:txBody>
              <a:bodyPr/>
              <a:lstStyle/>
              <a:p>
                <a:r>
                  <a:rPr lang="en-US">
                    <a:noFill/>
                  </a:rPr>
                  <a:t> </a:t>
                </a:r>
              </a:p>
            </p:txBody>
          </p:sp>
        </mc:Fallback>
      </mc:AlternateContent>
    </p:spTree>
    <p:extLst>
      <p:ext uri="{BB962C8B-B14F-4D97-AF65-F5344CB8AC3E}">
        <p14:creationId xmlns:p14="http://schemas.microsoft.com/office/powerpoint/2010/main" val="3422332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230832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Questions</a:t>
            </a:r>
          </a:p>
          <a:p>
            <a:pPr algn="just"/>
            <a:r>
              <a:rPr lang="en-US" sz="2000" dirty="0" smtClean="0">
                <a:latin typeface="Times New Roman" pitchFamily="18" charset="0"/>
                <a:cs typeface="Times New Roman" pitchFamily="18" charset="0"/>
              </a:rPr>
              <a:t>	The population of Pakistan in 1981 was 84253644 which increased to 132352279 in 1998. in the absence of statistics on vital events let us suppose that 54792560 children were born during the inter-</a:t>
            </a:r>
            <a:r>
              <a:rPr lang="en-US" sz="2000" dirty="0" err="1" smtClean="0">
                <a:latin typeface="Times New Roman" pitchFamily="18" charset="0"/>
                <a:cs typeface="Times New Roman" pitchFamily="18" charset="0"/>
              </a:rPr>
              <a:t>censal</a:t>
            </a:r>
            <a:r>
              <a:rPr lang="en-US" sz="2000" dirty="0" smtClean="0">
                <a:latin typeface="Times New Roman" pitchFamily="18" charset="0"/>
                <a:cs typeface="Times New Roman" pitchFamily="18" charset="0"/>
              </a:rPr>
              <a:t> period of 17 years, 10541816 persons died, 4764570 persons immigrated to pakistan and 916679 persons from Pakistan, calculate CDR, CIR and CER.</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245622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144</Words>
  <Application>Microsoft Office PowerPoint</Application>
  <PresentationFormat>On-screen Show (4:3)</PresentationFormat>
  <Paragraphs>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7</cp:revision>
  <dcterms:created xsi:type="dcterms:W3CDTF">2020-03-24T12:20:18Z</dcterms:created>
  <dcterms:modified xsi:type="dcterms:W3CDTF">2020-03-24T13:13:26Z</dcterms:modified>
</cp:coreProperties>
</file>