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70"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Implementing the Project Plan</a:t>
            </a:r>
            <a:endParaRPr lang="en-GB" sz="6000" dirty="0"/>
          </a:p>
        </p:txBody>
      </p:sp>
      <p:sp>
        <p:nvSpPr>
          <p:cNvPr id="3" name="Subtitle 2"/>
          <p:cNvSpPr>
            <a:spLocks noGrp="1"/>
          </p:cNvSpPr>
          <p:nvPr>
            <p:ph type="subTitle" idx="1"/>
          </p:nvPr>
        </p:nvSpPr>
        <p:spPr>
          <a:xfrm>
            <a:off x="2209800" y="5351493"/>
            <a:ext cx="9144000" cy="754025"/>
          </a:xfrm>
        </p:spPr>
        <p:txBody>
          <a:bodyPr>
            <a:noAutofit/>
          </a:bodyPr>
          <a:lstStyle/>
          <a:p>
            <a:r>
              <a:rPr lang="en-GB" sz="2000" dirty="0" smtClean="0"/>
              <a:t>By: Saba Ashraf</a:t>
            </a:r>
          </a:p>
          <a:p>
            <a:r>
              <a:rPr lang="en-GB" sz="2000" dirty="0" smtClean="0"/>
              <a:t>Noon Business School, University of Sargodha</a:t>
            </a:r>
            <a:endParaRPr lang="en-GB" sz="20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936377" y="779928"/>
            <a:ext cx="8364071" cy="3375213"/>
          </a:xfrm>
          <a:prstGeom prst="rect">
            <a:avLst/>
          </a:prstGeom>
          <a:ln>
            <a:noFill/>
          </a:ln>
          <a:effectLst>
            <a:softEdge rad="112500"/>
          </a:effectLst>
        </p:spPr>
      </p:pic>
    </p:spTree>
    <p:extLst>
      <p:ext uri="{BB962C8B-B14F-4D97-AF65-F5344CB8AC3E}">
        <p14:creationId xmlns:p14="http://schemas.microsoft.com/office/powerpoint/2010/main" val="411822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600891"/>
            <a:ext cx="10233800" cy="5576072"/>
          </a:xfrm>
        </p:spPr>
        <p:txBody>
          <a:bodyPr>
            <a:normAutofit fontScale="92500" lnSpcReduction="20000"/>
          </a:bodyPr>
          <a:lstStyle/>
          <a:p>
            <a:r>
              <a:rPr lang="en-US" b="1" dirty="0"/>
              <a:t>Risk </a:t>
            </a:r>
            <a:r>
              <a:rPr lang="en-US" b="1" dirty="0" smtClean="0"/>
              <a:t>Management:</a:t>
            </a:r>
            <a:endParaRPr lang="en-US" b="1" dirty="0"/>
          </a:p>
          <a:p>
            <a:r>
              <a:rPr lang="en-US" dirty="0"/>
              <a:t>The Risk Register is a log of all identified risks. It shows the probability and impact of the risks to the project, mitigation strategy, and when the risk is estimated to occur. The document was developed in the Planning phase, and keep updated throughout the Execution and Control phase with the risks identified during the execution of project activities. It consists of the elements below:</a:t>
            </a:r>
          </a:p>
          <a:p>
            <a:endParaRPr lang="en-US" dirty="0"/>
          </a:p>
          <a:p>
            <a:pPr lvl="1"/>
            <a:r>
              <a:rPr lang="en-US" b="1" dirty="0"/>
              <a:t>Affected Work Packages</a:t>
            </a:r>
            <a:r>
              <a:rPr lang="en-US" dirty="0"/>
              <a:t>, which are the work packages that will be affected if the risk occurs.</a:t>
            </a:r>
          </a:p>
          <a:p>
            <a:pPr lvl="1"/>
            <a:r>
              <a:rPr lang="en-US" b="1" dirty="0"/>
              <a:t>Probability</a:t>
            </a:r>
            <a:r>
              <a:rPr lang="en-US" dirty="0"/>
              <a:t>: The chance that a risk will occur, on a scale from 0 to 10.</a:t>
            </a:r>
          </a:p>
          <a:p>
            <a:pPr lvl="1"/>
            <a:r>
              <a:rPr lang="en-US" b="1" dirty="0"/>
              <a:t>Impact: </a:t>
            </a:r>
            <a:r>
              <a:rPr lang="en-US" dirty="0"/>
              <a:t>The impact of the risk on the project, again, scale from 0 to 10.</a:t>
            </a:r>
          </a:p>
          <a:p>
            <a:pPr lvl="1"/>
            <a:r>
              <a:rPr lang="en-US" b="1" dirty="0"/>
              <a:t>Risk Score</a:t>
            </a:r>
            <a:r>
              <a:rPr lang="en-US" dirty="0"/>
              <a:t>: A number that determines the severity of risk, obtained by multiplying the value of probability and impact.</a:t>
            </a:r>
          </a:p>
          <a:p>
            <a:pPr lvl="1"/>
            <a:r>
              <a:rPr lang="en-US" b="1" dirty="0"/>
              <a:t>Risk Management Approach/Mitigation Actions</a:t>
            </a:r>
            <a:r>
              <a:rPr lang="en-US" dirty="0"/>
              <a:t>: The action to take to resolve or mitigate the risks.</a:t>
            </a:r>
          </a:p>
          <a:p>
            <a:pPr lvl="1"/>
            <a:r>
              <a:rPr lang="en-US" b="1" dirty="0"/>
              <a:t>Early Warning Signs/Trigger: </a:t>
            </a:r>
            <a:r>
              <a:rPr lang="en-US" dirty="0"/>
              <a:t>Something which indicates that a risk is about to occur or has already occurred</a:t>
            </a:r>
            <a:endParaRPr lang="en-GB" dirty="0"/>
          </a:p>
        </p:txBody>
      </p:sp>
    </p:spTree>
    <p:extLst>
      <p:ext uri="{BB962C8B-B14F-4D97-AF65-F5344CB8AC3E}">
        <p14:creationId xmlns:p14="http://schemas.microsoft.com/office/powerpoint/2010/main" val="100798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718457"/>
            <a:ext cx="10233800" cy="5458506"/>
          </a:xfrm>
        </p:spPr>
        <p:txBody>
          <a:bodyPr>
            <a:normAutofit/>
          </a:bodyPr>
          <a:lstStyle/>
          <a:p>
            <a:r>
              <a:rPr lang="en-US" b="1" dirty="0"/>
              <a:t>Issue </a:t>
            </a:r>
            <a:r>
              <a:rPr lang="en-US" b="1" dirty="0" smtClean="0"/>
              <a:t>Management:</a:t>
            </a:r>
            <a:endParaRPr lang="en-US" b="1" dirty="0"/>
          </a:p>
          <a:p>
            <a:r>
              <a:rPr lang="en-US" dirty="0"/>
              <a:t>An issue log is used to track, document, and report issues that are identified during project execution. It consists of the elements below:</a:t>
            </a:r>
          </a:p>
          <a:p>
            <a:endParaRPr lang="en-US" dirty="0"/>
          </a:p>
          <a:p>
            <a:pPr lvl="1"/>
            <a:r>
              <a:rPr lang="en-US" b="1" dirty="0"/>
              <a:t>Affected Work Package(s), </a:t>
            </a:r>
            <a:r>
              <a:rPr lang="en-US" dirty="0"/>
              <a:t>which are work packages affected by the issue, or the source of issue.</a:t>
            </a:r>
          </a:p>
          <a:p>
            <a:pPr lvl="1"/>
            <a:r>
              <a:rPr lang="en-US" b="1" dirty="0"/>
              <a:t>Urgency: </a:t>
            </a:r>
            <a:r>
              <a:rPr lang="en-US" dirty="0"/>
              <a:t>The urgency of getting the issue resolved.</a:t>
            </a:r>
          </a:p>
          <a:p>
            <a:pPr lvl="1"/>
            <a:r>
              <a:rPr lang="en-US" b="1" dirty="0"/>
              <a:t>Resolution</a:t>
            </a:r>
            <a:r>
              <a:rPr lang="en-US" dirty="0"/>
              <a:t>: The action taken to address and resolve the issue.</a:t>
            </a:r>
          </a:p>
          <a:p>
            <a:pPr lvl="1"/>
            <a:r>
              <a:rPr lang="en-US" b="1" dirty="0"/>
              <a:t>Status</a:t>
            </a:r>
            <a:r>
              <a:rPr lang="en-US" dirty="0"/>
              <a:t>: The status of issue. Typical status include New, Open, In Progress, Fixed, Resolved and Won't Fix.</a:t>
            </a:r>
          </a:p>
          <a:p>
            <a:pPr lvl="1"/>
            <a:r>
              <a:rPr lang="en-US" b="1" dirty="0"/>
              <a:t>Reported Date</a:t>
            </a:r>
            <a:r>
              <a:rPr lang="en-US" dirty="0"/>
              <a:t>: The date the issue was reported.</a:t>
            </a:r>
          </a:p>
          <a:p>
            <a:pPr lvl="1"/>
            <a:r>
              <a:rPr lang="en-US" b="1" dirty="0"/>
              <a:t>Close Date</a:t>
            </a:r>
            <a:r>
              <a:rPr lang="en-US" dirty="0"/>
              <a:t>: The date the issue was closed.</a:t>
            </a:r>
            <a:endParaRPr lang="en-GB" dirty="0"/>
          </a:p>
        </p:txBody>
      </p:sp>
    </p:spTree>
    <p:extLst>
      <p:ext uri="{BB962C8B-B14F-4D97-AF65-F5344CB8AC3E}">
        <p14:creationId xmlns:p14="http://schemas.microsoft.com/office/powerpoint/2010/main" val="19926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sp>
        <p:nvSpPr>
          <p:cNvPr id="3" name="Content Placeholder 2"/>
          <p:cNvSpPr>
            <a:spLocks noGrp="1"/>
          </p:cNvSpPr>
          <p:nvPr>
            <p:ph idx="1"/>
          </p:nvPr>
        </p:nvSpPr>
        <p:spPr>
          <a:xfrm>
            <a:off x="1120000" y="1825625"/>
            <a:ext cx="7292480" cy="4351338"/>
          </a:xfrm>
        </p:spPr>
        <p:txBody>
          <a:bodyPr>
            <a:normAutofit fontScale="92500"/>
          </a:bodyPr>
          <a:lstStyle/>
          <a:p>
            <a:r>
              <a:rPr lang="en-US" dirty="0"/>
              <a:t>In the Project Management Body of Knowledge (PMBOK), Quality Assurance is part of the Executing process group and is performed throughout the duration of the project. </a:t>
            </a:r>
            <a:endParaRPr lang="en-US" dirty="0" smtClean="0"/>
          </a:p>
          <a:p>
            <a:r>
              <a:rPr lang="en-US" dirty="0" smtClean="0"/>
              <a:t>Quality </a:t>
            </a:r>
            <a:r>
              <a:rPr lang="en-US" dirty="0"/>
              <a:t>Assurance is the process of auditing the quality requirements and the results from quality control measurements to ensure that appropriate quality standards and operational definitions are used. </a:t>
            </a:r>
            <a:endParaRPr lang="en-US" dirty="0" smtClean="0"/>
          </a:p>
          <a:p>
            <a:r>
              <a:rPr lang="en-US" dirty="0" smtClean="0"/>
              <a:t>The </a:t>
            </a:r>
            <a:r>
              <a:rPr lang="en-US" dirty="0"/>
              <a:t>key benefit of this process is that it facilitates the improvement of quality processes</a:t>
            </a:r>
            <a:endParaRPr lang="en-GB" dirty="0"/>
          </a:p>
        </p:txBody>
      </p:sp>
      <p:pic>
        <p:nvPicPr>
          <p:cNvPr id="1026" name="Picture 2" descr="6 Major Approaches To Total Quality Management | CRMNI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0" y="237744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4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Conduct Project Change Management</a:t>
            </a:r>
          </a:p>
        </p:txBody>
      </p:sp>
      <p:sp>
        <p:nvSpPr>
          <p:cNvPr id="3" name="Content Placeholder 2"/>
          <p:cNvSpPr>
            <a:spLocks noGrp="1"/>
          </p:cNvSpPr>
          <p:nvPr>
            <p:ph idx="1"/>
          </p:nvPr>
        </p:nvSpPr>
        <p:spPr/>
        <p:txBody>
          <a:bodyPr>
            <a:normAutofit fontScale="70000" lnSpcReduction="20000"/>
          </a:bodyPr>
          <a:lstStyle/>
          <a:p>
            <a:r>
              <a:rPr lang="en-US" dirty="0"/>
              <a:t>A change request arises when someone wants a change to the agreed-upon project baseline or deliverables for a project. It can pertain to project, product, documents, requirements, or any other control items identified and documented under the Change and Configuration Management Plan. </a:t>
            </a:r>
            <a:endParaRPr lang="en-US" dirty="0" smtClean="0"/>
          </a:p>
          <a:p>
            <a:r>
              <a:rPr lang="en-US" dirty="0" smtClean="0"/>
              <a:t>Upon </a:t>
            </a:r>
            <a:r>
              <a:rPr lang="en-US" dirty="0"/>
              <a:t>completion, the request is submitted to the Change Control Board or other similar body for review and approval</a:t>
            </a:r>
            <a:r>
              <a:rPr lang="en-US" dirty="0" smtClean="0"/>
              <a:t>.</a:t>
            </a:r>
          </a:p>
          <a:p>
            <a:r>
              <a:rPr lang="en-US" dirty="0"/>
              <a:t>The change request log maintains a list of all change requests submitted with summaries to the dispositions and justifications. Here are the elements of a Change Request Log.</a:t>
            </a:r>
          </a:p>
          <a:p>
            <a:endParaRPr lang="en-US" dirty="0"/>
          </a:p>
          <a:p>
            <a:pPr lvl="1"/>
            <a:r>
              <a:rPr lang="en-US" b="1" dirty="0"/>
              <a:t>Title of Request</a:t>
            </a:r>
            <a:r>
              <a:rPr lang="en-US" dirty="0"/>
              <a:t>, which is A brief summary of change request.</a:t>
            </a:r>
          </a:p>
          <a:p>
            <a:pPr lvl="1"/>
            <a:r>
              <a:rPr lang="en-US" b="1" dirty="0"/>
              <a:t>Date of Initiation</a:t>
            </a:r>
            <a:r>
              <a:rPr lang="en-US" dirty="0"/>
              <a:t>: The date when the change was initiated.</a:t>
            </a:r>
          </a:p>
          <a:p>
            <a:pPr lvl="1"/>
            <a:r>
              <a:rPr lang="en-US" b="1" dirty="0"/>
              <a:t>Initiator: </a:t>
            </a:r>
            <a:r>
              <a:rPr lang="en-US" dirty="0"/>
              <a:t>The person who initiated the change request.</a:t>
            </a:r>
          </a:p>
          <a:p>
            <a:pPr lvl="1"/>
            <a:r>
              <a:rPr lang="en-US" b="1" dirty="0"/>
              <a:t>Disposition</a:t>
            </a:r>
            <a:r>
              <a:rPr lang="en-US" dirty="0"/>
              <a:t>: Whether the change is approved, rejected or deferred.</a:t>
            </a:r>
          </a:p>
          <a:p>
            <a:pPr lvl="1"/>
            <a:r>
              <a:rPr lang="en-US" b="1" dirty="0"/>
              <a:t>Justification</a:t>
            </a:r>
            <a:r>
              <a:rPr lang="en-US" dirty="0"/>
              <a:t>: The Change Control Board provides a justification for the change request disposition.</a:t>
            </a:r>
          </a:p>
          <a:p>
            <a:pPr lvl="1"/>
            <a:r>
              <a:rPr lang="en-US" b="1" dirty="0"/>
              <a:t>Changes Summary</a:t>
            </a:r>
            <a:r>
              <a:rPr lang="en-US" dirty="0"/>
              <a:t>: The changes and the actions to take as a result of an approved change. Typical changes include additional project effort, cost, schedule, and resources.</a:t>
            </a:r>
            <a:endParaRPr lang="en-GB" dirty="0"/>
          </a:p>
        </p:txBody>
      </p:sp>
    </p:spTree>
    <p:extLst>
      <p:ext uri="{BB962C8B-B14F-4D97-AF65-F5344CB8AC3E}">
        <p14:creationId xmlns:p14="http://schemas.microsoft.com/office/powerpoint/2010/main" val="217019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 </a:t>
            </a:r>
            <a:r>
              <a:rPr lang="en-GB" dirty="0" smtClean="0"/>
              <a:t>Project</a:t>
            </a:r>
            <a:endParaRPr lang="en-GB" dirty="0"/>
          </a:p>
        </p:txBody>
      </p:sp>
      <p:sp>
        <p:nvSpPr>
          <p:cNvPr id="3" name="Content Placeholder 2"/>
          <p:cNvSpPr>
            <a:spLocks noGrp="1"/>
          </p:cNvSpPr>
          <p:nvPr>
            <p:ph idx="1"/>
          </p:nvPr>
        </p:nvSpPr>
        <p:spPr/>
        <p:txBody>
          <a:bodyPr>
            <a:normAutofit/>
          </a:bodyPr>
          <a:lstStyle/>
          <a:p>
            <a:r>
              <a:rPr lang="en-US" dirty="0"/>
              <a:t>The final activity of this phase is to have the user accept the project. </a:t>
            </a:r>
            <a:endParaRPr lang="en-US" dirty="0" smtClean="0"/>
          </a:p>
          <a:p>
            <a:r>
              <a:rPr lang="en-US" dirty="0" smtClean="0"/>
              <a:t>When </a:t>
            </a:r>
            <a:r>
              <a:rPr lang="en-US" dirty="0"/>
              <a:t>the deliverables are developed, the user will evaluate whether the deliverables satisfy the </a:t>
            </a:r>
            <a:r>
              <a:rPr lang="en-US" dirty="0" smtClean="0"/>
              <a:t>requirements. </a:t>
            </a:r>
          </a:p>
        </p:txBody>
      </p:sp>
    </p:spTree>
    <p:extLst>
      <p:ext uri="{BB962C8B-B14F-4D97-AF65-F5344CB8AC3E}">
        <p14:creationId xmlns:p14="http://schemas.microsoft.com/office/powerpoint/2010/main" val="393023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Quick Walk-Through</a:t>
            </a:r>
            <a:endParaRPr lang="en-GB" dirty="0"/>
          </a:p>
        </p:txBody>
      </p:sp>
      <p:sp>
        <p:nvSpPr>
          <p:cNvPr id="5" name="Content Placeholder 4"/>
          <p:cNvSpPr>
            <a:spLocks noGrp="1"/>
          </p:cNvSpPr>
          <p:nvPr>
            <p:ph idx="1"/>
          </p:nvPr>
        </p:nvSpPr>
        <p:spPr>
          <a:xfrm>
            <a:off x="1120001" y="1825625"/>
            <a:ext cx="9960376" cy="4561728"/>
          </a:xfrm>
        </p:spPr>
        <p:txBody>
          <a:bodyPr>
            <a:normAutofit fontScale="92500"/>
          </a:bodyPr>
          <a:lstStyle/>
          <a:p>
            <a:r>
              <a:rPr lang="en-US" sz="2600" dirty="0"/>
              <a:t>Once you have successfully passed the Planning Phase it is time for real action – Execution! </a:t>
            </a:r>
            <a:endParaRPr lang="en-US" sz="2600" dirty="0" smtClean="0"/>
          </a:p>
          <a:p>
            <a:r>
              <a:rPr lang="en-US" sz="2600" dirty="0" smtClean="0"/>
              <a:t>The </a:t>
            </a:r>
            <a:r>
              <a:rPr lang="en-US" sz="2600" dirty="0"/>
              <a:t>Project Execution Phase of the project management lifecycle </a:t>
            </a:r>
            <a:r>
              <a:rPr lang="en-US" sz="2600" dirty="0" smtClean="0"/>
              <a:t>is </a:t>
            </a:r>
            <a:r>
              <a:rPr lang="en-US" sz="2600" dirty="0"/>
              <a:t>all about deliverables &amp; outputs</a:t>
            </a:r>
            <a:r>
              <a:rPr lang="en-US" sz="2600" dirty="0" smtClean="0"/>
              <a:t>.</a:t>
            </a:r>
          </a:p>
          <a:p>
            <a:r>
              <a:rPr lang="en-US" sz="2600" dirty="0"/>
              <a:t>The Project Management Body of Knowledge (PMBOK) states – </a:t>
            </a:r>
            <a:endParaRPr lang="en-US" sz="2600" dirty="0" smtClean="0"/>
          </a:p>
          <a:p>
            <a:pPr marL="0" indent="0" algn="ctr">
              <a:buNone/>
            </a:pPr>
            <a:r>
              <a:rPr lang="en-US" sz="2600" i="1" dirty="0" smtClean="0"/>
              <a:t>"</a:t>
            </a:r>
            <a:r>
              <a:rPr lang="en-US" sz="2600" i="1" dirty="0"/>
              <a:t>The Executing Process Group consists of those processes performed to complete the work defined in the project management plan to satisfy the project specifications</a:t>
            </a:r>
            <a:r>
              <a:rPr lang="en-US" sz="2600" i="1" dirty="0" smtClean="0"/>
              <a:t>.“</a:t>
            </a:r>
          </a:p>
          <a:p>
            <a:r>
              <a:rPr lang="en-US" sz="2600" dirty="0"/>
              <a:t>The Execution and Control phase is where the project team build and produce the deliverables required. It begins after the approval of project plans and the allocation of the resources necessary for executing the tasks. During this phase, the project team build the physical project deliverables.</a:t>
            </a:r>
            <a:endParaRPr lang="en-US" sz="2600" dirty="0" smtClean="0"/>
          </a:p>
          <a:p>
            <a:endParaRPr lang="en-GB" i="1" dirty="0"/>
          </a:p>
        </p:txBody>
      </p:sp>
    </p:spTree>
    <p:extLst>
      <p:ext uri="{BB962C8B-B14F-4D97-AF65-F5344CB8AC3E}">
        <p14:creationId xmlns:p14="http://schemas.microsoft.com/office/powerpoint/2010/main" val="149998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Activities of Execution Phase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5460357"/>
              </p:ext>
            </p:extLst>
          </p:nvPr>
        </p:nvGraphicFramePr>
        <p:xfrm>
          <a:off x="1120775" y="1825625"/>
          <a:ext cx="9825132" cy="4297680"/>
        </p:xfrm>
        <a:graphic>
          <a:graphicData uri="http://schemas.openxmlformats.org/drawingml/2006/table">
            <a:tbl>
              <a:tblPr firstRow="1" bandRow="1">
                <a:tableStyleId>{9D7B26C5-4107-4FEC-AEDC-1716B250A1EF}</a:tableStyleId>
              </a:tblPr>
              <a:tblGrid>
                <a:gridCol w="3275044">
                  <a:extLst>
                    <a:ext uri="{9D8B030D-6E8A-4147-A177-3AD203B41FA5}">
                      <a16:colId xmlns:a16="http://schemas.microsoft.com/office/drawing/2014/main" val="4056752029"/>
                    </a:ext>
                  </a:extLst>
                </a:gridCol>
                <a:gridCol w="3275044">
                  <a:extLst>
                    <a:ext uri="{9D8B030D-6E8A-4147-A177-3AD203B41FA5}">
                      <a16:colId xmlns:a16="http://schemas.microsoft.com/office/drawing/2014/main" val="192317532"/>
                    </a:ext>
                  </a:extLst>
                </a:gridCol>
                <a:gridCol w="3275044">
                  <a:extLst>
                    <a:ext uri="{9D8B030D-6E8A-4147-A177-3AD203B41FA5}">
                      <a16:colId xmlns:a16="http://schemas.microsoft.com/office/drawing/2014/main" val="1293727557"/>
                    </a:ext>
                  </a:extLst>
                </a:gridCol>
              </a:tblGrid>
              <a:tr h="276807">
                <a:tc>
                  <a:txBody>
                    <a:bodyPr/>
                    <a:lstStyle/>
                    <a:p>
                      <a:r>
                        <a:rPr lang="en-GB" dirty="0" smtClean="0"/>
                        <a:t>Activity</a:t>
                      </a:r>
                      <a:endParaRPr lang="en-GB" dirty="0"/>
                    </a:p>
                  </a:txBody>
                  <a:tcPr/>
                </a:tc>
                <a:tc>
                  <a:txBody>
                    <a:bodyPr/>
                    <a:lstStyle/>
                    <a:p>
                      <a:r>
                        <a:rPr lang="en-GB" dirty="0" smtClean="0"/>
                        <a:t>Description</a:t>
                      </a:r>
                      <a:endParaRPr lang="en-GB" dirty="0"/>
                    </a:p>
                  </a:txBody>
                  <a:tcPr/>
                </a:tc>
                <a:tc>
                  <a:txBody>
                    <a:bodyPr/>
                    <a:lstStyle/>
                    <a:p>
                      <a:r>
                        <a:rPr lang="en-GB" dirty="0" smtClean="0"/>
                        <a:t>Deliverables</a:t>
                      </a:r>
                      <a:endParaRPr lang="en-GB" dirty="0"/>
                    </a:p>
                  </a:txBody>
                  <a:tcPr/>
                </a:tc>
                <a:extLst>
                  <a:ext uri="{0D108BD9-81ED-4DB2-BD59-A6C34878D82A}">
                    <a16:rowId xmlns:a16="http://schemas.microsoft.com/office/drawing/2014/main" val="971478296"/>
                  </a:ext>
                </a:extLst>
              </a:tr>
              <a:tr h="1107227">
                <a:tc>
                  <a:txBody>
                    <a:bodyPr/>
                    <a:lstStyle/>
                    <a:p>
                      <a:r>
                        <a:rPr lang="en-GB" b="0" dirty="0">
                          <a:solidFill>
                            <a:schemeClr val="tx1">
                              <a:lumMod val="75000"/>
                            </a:schemeClr>
                          </a:solidFill>
                          <a:effectLst/>
                          <a:latin typeface="Open Sans"/>
                        </a:rPr>
                        <a:t>Conduct Execution Kick-off Meeting</a:t>
                      </a:r>
                    </a:p>
                  </a:txBody>
                  <a:tcPr anchor="ctr"/>
                </a:tc>
                <a:tc>
                  <a:txBody>
                    <a:bodyPr/>
                    <a:lstStyle/>
                    <a:p>
                      <a:r>
                        <a:rPr lang="en-US" b="0">
                          <a:solidFill>
                            <a:schemeClr val="tx1">
                              <a:lumMod val="75000"/>
                            </a:schemeClr>
                          </a:solidFill>
                          <a:effectLst/>
                          <a:latin typeface="Open Sans"/>
                        </a:rPr>
                        <a:t>Conduct a kick-off meeting with all the participants of this phase, to inform the team of the scope and expectation of this phase.</a:t>
                      </a:r>
                    </a:p>
                  </a:txBody>
                  <a:tcPr anchor="ctr"/>
                </a:tc>
                <a:tc>
                  <a:txBody>
                    <a:bodyPr/>
                    <a:lstStyle/>
                    <a:p>
                      <a:endParaRPr lang="en-GB" b="0">
                        <a:solidFill>
                          <a:schemeClr val="tx1">
                            <a:lumMod val="75000"/>
                          </a:schemeClr>
                        </a:solidFill>
                        <a:effectLst/>
                        <a:latin typeface="Open Sans"/>
                      </a:endParaRPr>
                    </a:p>
                  </a:txBody>
                  <a:tcPr anchor="ctr"/>
                </a:tc>
                <a:extLst>
                  <a:ext uri="{0D108BD9-81ED-4DB2-BD59-A6C34878D82A}">
                    <a16:rowId xmlns:a16="http://schemas.microsoft.com/office/drawing/2014/main" val="2879134398"/>
                  </a:ext>
                </a:extLst>
              </a:tr>
              <a:tr h="484412">
                <a:tc>
                  <a:txBody>
                    <a:bodyPr/>
                    <a:lstStyle/>
                    <a:p>
                      <a:r>
                        <a:rPr lang="en-GB" b="0">
                          <a:solidFill>
                            <a:schemeClr val="tx1">
                              <a:lumMod val="75000"/>
                            </a:schemeClr>
                          </a:solidFill>
                          <a:effectLst/>
                          <a:latin typeface="Open Sans"/>
                        </a:rPr>
                        <a:t>Perform Project Communications Management</a:t>
                      </a:r>
                    </a:p>
                  </a:txBody>
                  <a:tcPr anchor="ctr"/>
                </a:tc>
                <a:tc>
                  <a:txBody>
                    <a:bodyPr/>
                    <a:lstStyle/>
                    <a:p>
                      <a:r>
                        <a:rPr lang="en-US" b="0">
                          <a:solidFill>
                            <a:schemeClr val="tx1">
                              <a:lumMod val="75000"/>
                            </a:schemeClr>
                          </a:solidFill>
                          <a:effectLst/>
                          <a:latin typeface="Open Sans"/>
                        </a:rPr>
                        <a:t>Communicate project status to stakeholders.</a:t>
                      </a:r>
                    </a:p>
                  </a:txBody>
                  <a:tcPr anchor="ctr"/>
                </a:tc>
                <a:tc>
                  <a:txBody>
                    <a:bodyPr/>
                    <a:lstStyle/>
                    <a:p>
                      <a:r>
                        <a:rPr lang="en-US" b="0">
                          <a:solidFill>
                            <a:schemeClr val="tx1">
                              <a:lumMod val="75000"/>
                            </a:schemeClr>
                          </a:solidFill>
                          <a:effectLst/>
                          <a:latin typeface="Open Sans"/>
                        </a:rPr>
                        <a:t>Status Report, Meeting Agenda, Meeting Minutes</a:t>
                      </a:r>
                    </a:p>
                  </a:txBody>
                  <a:tcPr anchor="ctr"/>
                </a:tc>
                <a:extLst>
                  <a:ext uri="{0D108BD9-81ED-4DB2-BD59-A6C34878D82A}">
                    <a16:rowId xmlns:a16="http://schemas.microsoft.com/office/drawing/2014/main" val="3361093104"/>
                  </a:ext>
                </a:extLst>
              </a:tr>
              <a:tr h="692017">
                <a:tc>
                  <a:txBody>
                    <a:bodyPr/>
                    <a:lstStyle/>
                    <a:p>
                      <a:r>
                        <a:rPr lang="en-GB" b="0">
                          <a:solidFill>
                            <a:schemeClr val="tx1">
                              <a:lumMod val="75000"/>
                            </a:schemeClr>
                          </a:solidFill>
                          <a:effectLst/>
                          <a:latin typeface="Open Sans"/>
                        </a:rPr>
                        <a:t>Manage Project Procurement</a:t>
                      </a:r>
                    </a:p>
                  </a:txBody>
                  <a:tcPr anchor="ctr"/>
                </a:tc>
                <a:tc>
                  <a:txBody>
                    <a:bodyPr/>
                    <a:lstStyle/>
                    <a:p>
                      <a:r>
                        <a:rPr lang="en-US" b="0">
                          <a:solidFill>
                            <a:schemeClr val="tx1">
                              <a:lumMod val="75000"/>
                            </a:schemeClr>
                          </a:solidFill>
                          <a:effectLst/>
                          <a:latin typeface="Open Sans"/>
                        </a:rPr>
                        <a:t>Document the items procured and keep records for any procurement documents.</a:t>
                      </a:r>
                    </a:p>
                  </a:txBody>
                  <a:tcPr anchor="ctr"/>
                </a:tc>
                <a:tc>
                  <a:txBody>
                    <a:bodyPr/>
                    <a:lstStyle/>
                    <a:p>
                      <a:r>
                        <a:rPr lang="en-GB" b="0">
                          <a:solidFill>
                            <a:schemeClr val="tx1">
                              <a:lumMod val="75000"/>
                            </a:schemeClr>
                          </a:solidFill>
                          <a:effectLst/>
                          <a:latin typeface="Open Sans"/>
                        </a:rPr>
                        <a:t>Procurement Log</a:t>
                      </a:r>
                    </a:p>
                  </a:txBody>
                  <a:tcPr anchor="ctr"/>
                </a:tc>
                <a:extLst>
                  <a:ext uri="{0D108BD9-81ED-4DB2-BD59-A6C34878D82A}">
                    <a16:rowId xmlns:a16="http://schemas.microsoft.com/office/drawing/2014/main" val="4036926484"/>
                  </a:ext>
                </a:extLst>
              </a:tr>
              <a:tr h="484412">
                <a:tc>
                  <a:txBody>
                    <a:bodyPr/>
                    <a:lstStyle/>
                    <a:p>
                      <a:r>
                        <a:rPr lang="en-US" b="0">
                          <a:solidFill>
                            <a:schemeClr val="tx1">
                              <a:lumMod val="75000"/>
                            </a:schemeClr>
                          </a:solidFill>
                          <a:effectLst/>
                          <a:latin typeface="Open Sans"/>
                        </a:rPr>
                        <a:t>Track and Manage Project Risks and Issues</a:t>
                      </a:r>
                    </a:p>
                  </a:txBody>
                  <a:tcPr anchor="ctr"/>
                </a:tc>
                <a:tc>
                  <a:txBody>
                    <a:bodyPr/>
                    <a:lstStyle/>
                    <a:p>
                      <a:r>
                        <a:rPr lang="en-US" b="0">
                          <a:solidFill>
                            <a:schemeClr val="tx1">
                              <a:lumMod val="75000"/>
                            </a:schemeClr>
                          </a:solidFill>
                          <a:effectLst/>
                          <a:latin typeface="Open Sans"/>
                        </a:rPr>
                        <a:t>Track and manage the project issues and risks identified</a:t>
                      </a:r>
                    </a:p>
                  </a:txBody>
                  <a:tcPr anchor="ctr"/>
                </a:tc>
                <a:tc>
                  <a:txBody>
                    <a:bodyPr/>
                    <a:lstStyle/>
                    <a:p>
                      <a:r>
                        <a:rPr lang="en-GB" b="0" dirty="0">
                          <a:solidFill>
                            <a:schemeClr val="tx1">
                              <a:lumMod val="75000"/>
                            </a:schemeClr>
                          </a:solidFill>
                          <a:effectLst/>
                          <a:latin typeface="Open Sans"/>
                        </a:rPr>
                        <a:t>Risk Register (Updated), Issues Log</a:t>
                      </a:r>
                    </a:p>
                  </a:txBody>
                  <a:tcPr anchor="ctr"/>
                </a:tc>
                <a:extLst>
                  <a:ext uri="{0D108BD9-81ED-4DB2-BD59-A6C34878D82A}">
                    <a16:rowId xmlns:a16="http://schemas.microsoft.com/office/drawing/2014/main" val="1587728245"/>
                  </a:ext>
                </a:extLst>
              </a:tr>
            </a:tbl>
          </a:graphicData>
        </a:graphic>
      </p:graphicFrame>
    </p:spTree>
    <p:extLst>
      <p:ext uri="{BB962C8B-B14F-4D97-AF65-F5344CB8AC3E}">
        <p14:creationId xmlns:p14="http://schemas.microsoft.com/office/powerpoint/2010/main" val="334628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Activities of Execution Phase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6897656"/>
              </p:ext>
            </p:extLst>
          </p:nvPr>
        </p:nvGraphicFramePr>
        <p:xfrm>
          <a:off x="1120775" y="1825625"/>
          <a:ext cx="10233024" cy="3388360"/>
        </p:xfrm>
        <a:graphic>
          <a:graphicData uri="http://schemas.openxmlformats.org/drawingml/2006/table">
            <a:tbl>
              <a:tblPr firstRow="1" bandRow="1">
                <a:tableStyleId>{9D7B26C5-4107-4FEC-AEDC-1716B250A1EF}</a:tableStyleId>
              </a:tblPr>
              <a:tblGrid>
                <a:gridCol w="3411008">
                  <a:extLst>
                    <a:ext uri="{9D8B030D-6E8A-4147-A177-3AD203B41FA5}">
                      <a16:colId xmlns:a16="http://schemas.microsoft.com/office/drawing/2014/main" val="2418537685"/>
                    </a:ext>
                  </a:extLst>
                </a:gridCol>
                <a:gridCol w="3411008">
                  <a:extLst>
                    <a:ext uri="{9D8B030D-6E8A-4147-A177-3AD203B41FA5}">
                      <a16:colId xmlns:a16="http://schemas.microsoft.com/office/drawing/2014/main" val="573472238"/>
                    </a:ext>
                  </a:extLst>
                </a:gridCol>
                <a:gridCol w="3411008">
                  <a:extLst>
                    <a:ext uri="{9D8B030D-6E8A-4147-A177-3AD203B41FA5}">
                      <a16:colId xmlns:a16="http://schemas.microsoft.com/office/drawing/2014/main" val="1746761717"/>
                    </a:ext>
                  </a:extLst>
                </a:gridCol>
              </a:tblGrid>
              <a:tr h="370840">
                <a:tc>
                  <a:txBody>
                    <a:bodyPr/>
                    <a:lstStyle/>
                    <a:p>
                      <a:r>
                        <a:rPr lang="en-GB" dirty="0" smtClean="0"/>
                        <a:t>Activity </a:t>
                      </a:r>
                      <a:endParaRPr lang="en-GB" dirty="0"/>
                    </a:p>
                  </a:txBody>
                  <a:tcPr/>
                </a:tc>
                <a:tc>
                  <a:txBody>
                    <a:bodyPr/>
                    <a:lstStyle/>
                    <a:p>
                      <a:r>
                        <a:rPr lang="en-GB" dirty="0" smtClean="0"/>
                        <a:t>Description</a:t>
                      </a:r>
                      <a:endParaRPr lang="en-GB" dirty="0"/>
                    </a:p>
                  </a:txBody>
                  <a:tcPr/>
                </a:tc>
                <a:tc>
                  <a:txBody>
                    <a:bodyPr/>
                    <a:lstStyle/>
                    <a:p>
                      <a:r>
                        <a:rPr lang="en-GB" dirty="0" smtClean="0"/>
                        <a:t>Deliverables</a:t>
                      </a:r>
                      <a:endParaRPr lang="en-GB" dirty="0"/>
                    </a:p>
                  </a:txBody>
                  <a:tcPr/>
                </a:tc>
                <a:extLst>
                  <a:ext uri="{0D108BD9-81ED-4DB2-BD59-A6C34878D82A}">
                    <a16:rowId xmlns:a16="http://schemas.microsoft.com/office/drawing/2014/main" val="3041396964"/>
                  </a:ext>
                </a:extLst>
              </a:tr>
              <a:tr h="370840">
                <a:tc>
                  <a:txBody>
                    <a:bodyPr/>
                    <a:lstStyle/>
                    <a:p>
                      <a:r>
                        <a:rPr lang="en-GB" b="0" dirty="0" smtClean="0">
                          <a:solidFill>
                            <a:schemeClr val="tx1">
                              <a:lumMod val="75000"/>
                            </a:schemeClr>
                          </a:solidFill>
                          <a:effectLst/>
                          <a:latin typeface="Open Sans"/>
                        </a:rPr>
                        <a:t>Quality Assurance</a:t>
                      </a:r>
                      <a:endParaRPr lang="en-GB" b="0" dirty="0">
                        <a:solidFill>
                          <a:schemeClr val="tx1">
                            <a:lumMod val="75000"/>
                          </a:schemeClr>
                        </a:solidFill>
                        <a:effectLst/>
                        <a:latin typeface="Open Sans"/>
                      </a:endParaRPr>
                    </a:p>
                  </a:txBody>
                  <a:tcPr anchor="ctr"/>
                </a:tc>
                <a:tc>
                  <a:txBody>
                    <a:bodyPr/>
                    <a:lstStyle/>
                    <a:p>
                      <a:r>
                        <a:rPr lang="en-US" b="0" dirty="0" smtClean="0">
                          <a:solidFill>
                            <a:schemeClr val="tx1">
                              <a:lumMod val="75000"/>
                            </a:schemeClr>
                          </a:solidFill>
                          <a:effectLst/>
                          <a:latin typeface="Open Sans"/>
                        </a:rPr>
                        <a:t>Facilitate</a:t>
                      </a:r>
                      <a:r>
                        <a:rPr lang="en-US" b="0" baseline="0" dirty="0" smtClean="0">
                          <a:solidFill>
                            <a:schemeClr val="tx1">
                              <a:lumMod val="75000"/>
                            </a:schemeClr>
                          </a:solidFill>
                          <a:effectLst/>
                          <a:latin typeface="Open Sans"/>
                        </a:rPr>
                        <a:t> improvement of quality measures</a:t>
                      </a:r>
                      <a:endParaRPr lang="en-US" b="0" dirty="0">
                        <a:solidFill>
                          <a:schemeClr val="tx1">
                            <a:lumMod val="75000"/>
                          </a:schemeClr>
                        </a:solidFill>
                        <a:effectLst/>
                        <a:latin typeface="Open Sans"/>
                      </a:endParaRPr>
                    </a:p>
                  </a:txBody>
                  <a:tcPr anchor="ctr"/>
                </a:tc>
                <a:tc>
                  <a:txBody>
                    <a:bodyPr/>
                    <a:lstStyle/>
                    <a:p>
                      <a:endParaRPr lang="fr-FR" b="0" dirty="0">
                        <a:solidFill>
                          <a:schemeClr val="tx1">
                            <a:lumMod val="75000"/>
                          </a:schemeClr>
                        </a:solidFill>
                        <a:effectLst/>
                        <a:latin typeface="Open Sans"/>
                      </a:endParaRPr>
                    </a:p>
                  </a:txBody>
                  <a:tcPr anchor="ctr"/>
                </a:tc>
                <a:extLst>
                  <a:ext uri="{0D108BD9-81ED-4DB2-BD59-A6C34878D82A}">
                    <a16:rowId xmlns:a16="http://schemas.microsoft.com/office/drawing/2014/main" val="2467993914"/>
                  </a:ext>
                </a:extLst>
              </a:tr>
              <a:tr h="370840">
                <a:tc>
                  <a:txBody>
                    <a:bodyPr/>
                    <a:lstStyle/>
                    <a:p>
                      <a:r>
                        <a:rPr lang="en-GB" b="0" dirty="0">
                          <a:solidFill>
                            <a:schemeClr val="tx1">
                              <a:lumMod val="75000"/>
                            </a:schemeClr>
                          </a:solidFill>
                          <a:effectLst/>
                          <a:latin typeface="Open Sans"/>
                        </a:rPr>
                        <a:t>Conduct Project Change Management</a:t>
                      </a:r>
                    </a:p>
                  </a:txBody>
                  <a:tcPr anchor="ctr"/>
                </a:tc>
                <a:tc>
                  <a:txBody>
                    <a:bodyPr/>
                    <a:lstStyle/>
                    <a:p>
                      <a:r>
                        <a:rPr lang="en-US" b="0">
                          <a:solidFill>
                            <a:schemeClr val="tx1">
                              <a:lumMod val="75000"/>
                            </a:schemeClr>
                          </a:solidFill>
                          <a:effectLst/>
                          <a:latin typeface="Open Sans"/>
                        </a:rPr>
                        <a:t>Execute change management process for each of the change requests initiated.</a:t>
                      </a:r>
                    </a:p>
                  </a:txBody>
                  <a:tcPr anchor="ctr"/>
                </a:tc>
                <a:tc>
                  <a:txBody>
                    <a:bodyPr/>
                    <a:lstStyle/>
                    <a:p>
                      <a:r>
                        <a:rPr lang="fr-FR" b="0" dirty="0">
                          <a:solidFill>
                            <a:schemeClr val="tx1">
                              <a:lumMod val="75000"/>
                            </a:schemeClr>
                          </a:solidFill>
                          <a:effectLst/>
                          <a:latin typeface="Open Sans"/>
                        </a:rPr>
                        <a:t>Change Control </a:t>
                      </a:r>
                      <a:r>
                        <a:rPr lang="fr-FR" b="0" dirty="0" err="1">
                          <a:solidFill>
                            <a:schemeClr val="tx1">
                              <a:lumMod val="75000"/>
                            </a:schemeClr>
                          </a:solidFill>
                          <a:effectLst/>
                          <a:latin typeface="Open Sans"/>
                        </a:rPr>
                        <a:t>Request</a:t>
                      </a:r>
                      <a:r>
                        <a:rPr lang="fr-FR" b="0" dirty="0">
                          <a:solidFill>
                            <a:schemeClr val="tx1">
                              <a:lumMod val="75000"/>
                            </a:schemeClr>
                          </a:solidFill>
                          <a:effectLst/>
                          <a:latin typeface="Open Sans"/>
                        </a:rPr>
                        <a:t>, Change </a:t>
                      </a:r>
                      <a:r>
                        <a:rPr lang="fr-FR" b="0" dirty="0" err="1">
                          <a:solidFill>
                            <a:schemeClr val="tx1">
                              <a:lumMod val="75000"/>
                            </a:schemeClr>
                          </a:solidFill>
                          <a:effectLst/>
                          <a:latin typeface="Open Sans"/>
                        </a:rPr>
                        <a:t>Request</a:t>
                      </a:r>
                      <a:r>
                        <a:rPr lang="fr-FR" b="0" dirty="0">
                          <a:solidFill>
                            <a:schemeClr val="tx1">
                              <a:lumMod val="75000"/>
                            </a:schemeClr>
                          </a:solidFill>
                          <a:effectLst/>
                          <a:latin typeface="Open Sans"/>
                        </a:rPr>
                        <a:t> Log</a:t>
                      </a:r>
                    </a:p>
                  </a:txBody>
                  <a:tcPr anchor="ctr"/>
                </a:tc>
                <a:extLst>
                  <a:ext uri="{0D108BD9-81ED-4DB2-BD59-A6C34878D82A}">
                    <a16:rowId xmlns:a16="http://schemas.microsoft.com/office/drawing/2014/main" val="3427015624"/>
                  </a:ext>
                </a:extLst>
              </a:tr>
              <a:tr h="370840">
                <a:tc>
                  <a:txBody>
                    <a:bodyPr/>
                    <a:lstStyle/>
                    <a:p>
                      <a:r>
                        <a:rPr lang="en-GB" b="0">
                          <a:solidFill>
                            <a:schemeClr val="tx1">
                              <a:lumMod val="75000"/>
                            </a:schemeClr>
                          </a:solidFill>
                          <a:effectLst/>
                          <a:latin typeface="Open Sans"/>
                        </a:rPr>
                        <a:t>Accept Project</a:t>
                      </a:r>
                    </a:p>
                  </a:txBody>
                  <a:tcPr anchor="ctr"/>
                </a:tc>
                <a:tc>
                  <a:txBody>
                    <a:bodyPr/>
                    <a:lstStyle/>
                    <a:p>
                      <a:r>
                        <a:rPr lang="en-US" b="0">
                          <a:solidFill>
                            <a:schemeClr val="tx1">
                              <a:lumMod val="75000"/>
                            </a:schemeClr>
                          </a:solidFill>
                          <a:effectLst/>
                          <a:latin typeface="Open Sans"/>
                        </a:rPr>
                        <a:t>Perform acceptance testing with user and to obtain a formal acceptance sign-off, signifying that the project has met the objectives and requirements.</a:t>
                      </a:r>
                    </a:p>
                  </a:txBody>
                  <a:tcPr anchor="ctr"/>
                </a:tc>
                <a:tc>
                  <a:txBody>
                    <a:bodyPr/>
                    <a:lstStyle/>
                    <a:p>
                      <a:r>
                        <a:rPr lang="en-GB" b="0" dirty="0">
                          <a:solidFill>
                            <a:schemeClr val="tx1">
                              <a:lumMod val="75000"/>
                            </a:schemeClr>
                          </a:solidFill>
                          <a:effectLst/>
                          <a:latin typeface="Open Sans"/>
                        </a:rPr>
                        <a:t>User Acceptance Report</a:t>
                      </a:r>
                    </a:p>
                  </a:txBody>
                  <a:tcPr anchor="ctr"/>
                </a:tc>
                <a:extLst>
                  <a:ext uri="{0D108BD9-81ED-4DB2-BD59-A6C34878D82A}">
                    <a16:rowId xmlns:a16="http://schemas.microsoft.com/office/drawing/2014/main" val="913962123"/>
                  </a:ext>
                </a:extLst>
              </a:tr>
            </a:tbl>
          </a:graphicData>
        </a:graphic>
      </p:graphicFrame>
    </p:spTree>
    <p:extLst>
      <p:ext uri="{BB962C8B-B14F-4D97-AF65-F5344CB8AC3E}">
        <p14:creationId xmlns:p14="http://schemas.microsoft.com/office/powerpoint/2010/main" val="414902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schemeClr val="accent3">
                <a:shade val="45000"/>
                <a:satMod val="135000"/>
              </a:schemeClr>
              <a:prstClr val="white"/>
            </a:duotone>
          </a:blip>
          <a:stretch>
            <a:fillRect/>
          </a:stretch>
        </p:blipFill>
        <p:spPr>
          <a:xfrm>
            <a:off x="1110343" y="601952"/>
            <a:ext cx="10093049" cy="5697886"/>
          </a:xfrm>
          <a:prstGeom prst="rect">
            <a:avLst/>
          </a:prstGeom>
        </p:spPr>
      </p:pic>
    </p:spTree>
    <p:extLst>
      <p:ext uri="{BB962C8B-B14F-4D97-AF65-F5344CB8AC3E}">
        <p14:creationId xmlns:p14="http://schemas.microsoft.com/office/powerpoint/2010/main" val="156044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Perform </a:t>
            </a:r>
            <a:r>
              <a:rPr lang="en-GB" dirty="0" smtClean="0"/>
              <a:t>Project Communications Management</a:t>
            </a:r>
            <a:endParaRPr lang="en-GB" dirty="0"/>
          </a:p>
        </p:txBody>
      </p:sp>
      <p:sp>
        <p:nvSpPr>
          <p:cNvPr id="3" name="Content Placeholder 2"/>
          <p:cNvSpPr>
            <a:spLocks noGrp="1"/>
          </p:cNvSpPr>
          <p:nvPr>
            <p:ph idx="1"/>
          </p:nvPr>
        </p:nvSpPr>
        <p:spPr/>
        <p:txBody>
          <a:bodyPr>
            <a:noAutofit/>
          </a:bodyPr>
          <a:lstStyle/>
          <a:p>
            <a:r>
              <a:rPr lang="en-US" sz="2000" dirty="0"/>
              <a:t>An important activity of this phase is to keep all appropriate parties informed of the project's progress, by sending them a status report. </a:t>
            </a:r>
            <a:endParaRPr lang="en-US" sz="2000" dirty="0" smtClean="0"/>
          </a:p>
          <a:p>
            <a:r>
              <a:rPr lang="en-US" sz="2000" dirty="0" smtClean="0"/>
              <a:t>This </a:t>
            </a:r>
            <a:r>
              <a:rPr lang="en-US" sz="2000" dirty="0"/>
              <a:t>involves collecting information about project status, consolidating and formulating the information, producing status reports and sending them to the appropriate stakeholders, following the Communications Plan developed in the Planning phase. </a:t>
            </a:r>
            <a:endParaRPr lang="en-US" sz="2000" dirty="0" smtClean="0"/>
          </a:p>
          <a:p>
            <a:r>
              <a:rPr lang="en-US" sz="2000" dirty="0"/>
              <a:t>A status report is an important means of regular communication of the progress and status of a project. A typical status report consists of two parts: </a:t>
            </a:r>
            <a:r>
              <a:rPr lang="en-US" sz="2000" i="1" dirty="0"/>
              <a:t>Project status and </a:t>
            </a:r>
            <a:r>
              <a:rPr lang="en-US" sz="2000" i="1" dirty="0" smtClean="0"/>
              <a:t>deliverable status</a:t>
            </a:r>
            <a:r>
              <a:rPr lang="en-US" sz="2000" dirty="0" smtClean="0"/>
              <a:t>.</a:t>
            </a:r>
          </a:p>
          <a:p>
            <a:r>
              <a:rPr lang="en-US" sz="2000" dirty="0"/>
              <a:t>Project status oversees the progress of the whole project. It consists of the parts below</a:t>
            </a:r>
            <a:r>
              <a:rPr lang="en-US" sz="2000" dirty="0" smtClean="0"/>
              <a:t>:</a:t>
            </a:r>
            <a:endParaRPr lang="en-US" sz="1800" dirty="0"/>
          </a:p>
          <a:p>
            <a:pPr lvl="1"/>
            <a:r>
              <a:rPr lang="en-US" sz="1800" b="1" dirty="0"/>
              <a:t>Project status summary, </a:t>
            </a:r>
            <a:r>
              <a:rPr lang="en-US" sz="1800" dirty="0"/>
              <a:t>which highlights anything specific which should be brought to attention. It should be at high level so it should not get too much into the details of the project.</a:t>
            </a:r>
          </a:p>
          <a:p>
            <a:pPr lvl="1"/>
            <a:r>
              <a:rPr lang="en-US" sz="1800" b="1" dirty="0"/>
              <a:t>Weekly accomplishment, </a:t>
            </a:r>
            <a:r>
              <a:rPr lang="en-US" sz="1800" dirty="0"/>
              <a:t>which provides a highlight of work performed and milestones and/or deliverables met during the past </a:t>
            </a:r>
            <a:r>
              <a:rPr lang="en-US" sz="1800" dirty="0" smtClean="0"/>
              <a:t>week</a:t>
            </a:r>
            <a:endParaRPr lang="en-US" sz="1800" dirty="0"/>
          </a:p>
        </p:txBody>
      </p:sp>
    </p:spTree>
    <p:extLst>
      <p:ext uri="{BB962C8B-B14F-4D97-AF65-F5344CB8AC3E}">
        <p14:creationId xmlns:p14="http://schemas.microsoft.com/office/powerpoint/2010/main" val="52884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1268" y="923005"/>
            <a:ext cx="9413965" cy="3994940"/>
          </a:xfrm>
          <a:prstGeom prst="rect">
            <a:avLst/>
          </a:prstGeom>
        </p:spPr>
        <p:txBody>
          <a:bodyPr wrap="square">
            <a:spAutoFit/>
          </a:bodyPr>
          <a:lstStyle/>
          <a:p>
            <a:pPr marL="685800" lvl="1" indent="-228600" defTabSz="914400">
              <a:lnSpc>
                <a:spcPct val="90000"/>
              </a:lnSpc>
              <a:spcBef>
                <a:spcPts val="500"/>
              </a:spcBef>
              <a:buFont typeface="Arial" panose="020B0604020202020204" pitchFamily="34" charset="0"/>
              <a:buChar char="•"/>
            </a:pPr>
            <a:r>
              <a:rPr lang="en-US"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Upcoming activities</a:t>
            </a:r>
            <a:r>
              <a:rPr lang="en-US"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 which provide an overview of the work to be performed/completed in next week and any upcoming milestones or deliverables required to be satisfied.</a:t>
            </a:r>
          </a:p>
          <a:p>
            <a:pPr marL="685800" lvl="1" indent="-228600" defTabSz="914400">
              <a:lnSpc>
                <a:spcPct val="90000"/>
              </a:lnSpc>
              <a:spcBef>
                <a:spcPts val="500"/>
              </a:spcBef>
              <a:buFont typeface="Arial" panose="020B0604020202020204" pitchFamily="34" charset="0"/>
              <a:buChar char="•"/>
            </a:pPr>
            <a:r>
              <a:rPr lang="en-US"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Open issues, </a:t>
            </a:r>
            <a:r>
              <a:rPr lang="en-US"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list the unsolved issues along with their status.</a:t>
            </a:r>
          </a:p>
          <a:p>
            <a:pPr marL="685800" lvl="1" indent="-228600" defTabSz="914400">
              <a:lnSpc>
                <a:spcPct val="90000"/>
              </a:lnSpc>
              <a:spcBef>
                <a:spcPts val="500"/>
              </a:spcBef>
              <a:buFont typeface="Arial" panose="020B0604020202020204" pitchFamily="34" charset="0"/>
              <a:buChar char="•"/>
            </a:pPr>
            <a:r>
              <a:rPr lang="en-US"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Open risks</a:t>
            </a:r>
            <a:r>
              <a:rPr lang="en-US"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 list the risks which have occurred, or are on the verge of occurring</a:t>
            </a:r>
            <a:r>
              <a:rPr lang="en-US" sz="2000" dirty="0" smtClean="0">
                <a:gradFill>
                  <a:gsLst>
                    <a:gs pos="34000">
                      <a:prstClr val="white">
                        <a:lumMod val="93000"/>
                      </a:prstClr>
                    </a:gs>
                    <a:gs pos="0">
                      <a:prstClr val="black">
                        <a:lumMod val="25000"/>
                        <a:lumOff val="75000"/>
                      </a:prstClr>
                    </a:gs>
                    <a:gs pos="100000">
                      <a:srgbClr val="E3DED1">
                        <a:lumMod val="0"/>
                        <a:lumOff val="100000"/>
                      </a:srgbClr>
                    </a:gs>
                  </a:gsLst>
                  <a:lin ang="4800000" scaled="0"/>
                </a:gradFill>
              </a:rPr>
              <a:t>.</a:t>
            </a:r>
          </a:p>
          <a:p>
            <a:pPr marL="228600" indent="-228600" defTabSz="914400">
              <a:lnSpc>
                <a:spcPct val="90000"/>
              </a:lnSpc>
              <a:spcBef>
                <a:spcPts val="500"/>
              </a:spcBef>
              <a:buFont typeface="Arial" panose="020B0604020202020204" pitchFamily="34" charset="0"/>
              <a:buChar char="•"/>
            </a:pPr>
            <a:r>
              <a:rPr lang="en-US" sz="20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The second part of the status report focuses on reporting the status of individual deliverable, which involves:</a:t>
            </a:r>
          </a:p>
          <a:p>
            <a:pPr marL="228600" indent="-228600" defTabSz="914400">
              <a:lnSpc>
                <a:spcPct val="90000"/>
              </a:lnSpc>
              <a:spcBef>
                <a:spcPts val="500"/>
              </a:spcBef>
              <a:buFont typeface="Arial" panose="020B0604020202020204" pitchFamily="34" charset="0"/>
              <a:buChar char="•"/>
            </a:pPr>
            <a:endParaRPr lang="en-US" sz="2000"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a:p>
            <a:pPr marL="685800" lvl="1" indent="-228600" defTabSz="914400">
              <a:lnSpc>
                <a:spcPct val="90000"/>
              </a:lnSpc>
              <a:spcBef>
                <a:spcPts val="500"/>
              </a:spcBef>
              <a:buFont typeface="Arial" panose="020B0604020202020204" pitchFamily="34" charset="0"/>
              <a:buChar char="•"/>
            </a:pPr>
            <a:r>
              <a:rPr lang="en-US" sz="2000"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Forecasted time of completion. </a:t>
            </a:r>
            <a:r>
              <a:rPr lang="en-US" sz="20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Although there's a planned time of completion for each deliverable, it's quite likely that the final product will be delivered earlier or later than the planned time, due to different un-predictable factors. The forecasted time of completion is an estimation made and updated based on the latest situations.</a:t>
            </a:r>
          </a:p>
          <a:p>
            <a:pPr marL="685800" lvl="1" indent="-228600" defTabSz="914400">
              <a:lnSpc>
                <a:spcPct val="90000"/>
              </a:lnSpc>
              <a:spcBef>
                <a:spcPts val="500"/>
              </a:spcBef>
              <a:buFont typeface="Arial" panose="020B0604020202020204" pitchFamily="34" charset="0"/>
              <a:buChar char="•"/>
            </a:pPr>
            <a:r>
              <a:rPr lang="en-US" sz="2000" b="1"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Status</a:t>
            </a:r>
            <a:r>
              <a:rPr lang="en-US" sz="20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 which is a description of the status of completion of the deliverable.</a:t>
            </a:r>
            <a:endParaRPr lang="en-GB" sz="20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p:txBody>
      </p:sp>
    </p:spTree>
    <p:extLst>
      <p:ext uri="{BB962C8B-B14F-4D97-AF65-F5344CB8AC3E}">
        <p14:creationId xmlns:p14="http://schemas.microsoft.com/office/powerpoint/2010/main" val="290300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Procurement Plan</a:t>
            </a:r>
            <a:endParaRPr lang="en-GB" dirty="0"/>
          </a:p>
        </p:txBody>
      </p:sp>
      <p:sp>
        <p:nvSpPr>
          <p:cNvPr id="3" name="Content Placeholder 2"/>
          <p:cNvSpPr>
            <a:spLocks noGrp="1"/>
          </p:cNvSpPr>
          <p:nvPr>
            <p:ph idx="1"/>
          </p:nvPr>
        </p:nvSpPr>
        <p:spPr>
          <a:xfrm>
            <a:off x="1120000" y="1825625"/>
            <a:ext cx="10233800" cy="3425644"/>
          </a:xfrm>
        </p:spPr>
        <p:txBody>
          <a:bodyPr>
            <a:normAutofit fontScale="92500" lnSpcReduction="10000"/>
          </a:bodyPr>
          <a:lstStyle/>
          <a:p>
            <a:r>
              <a:rPr lang="en-US" sz="2100" dirty="0"/>
              <a:t>This activity involves management the procurement of goods and services in supporting the project tasks. It consists of three main parts.</a:t>
            </a:r>
          </a:p>
          <a:p>
            <a:endParaRPr lang="en-US" sz="2100" dirty="0"/>
          </a:p>
          <a:p>
            <a:r>
              <a:rPr lang="en-US" sz="2100" b="1" dirty="0"/>
              <a:t>Choose a vendor: </a:t>
            </a:r>
            <a:r>
              <a:rPr lang="en-US" sz="2100" dirty="0"/>
              <a:t>Choose a vendor according to the method and criteria documented in the Project Procurement Plan. It is important to ensure that the process of selection is fair and the quality of goods and service are acceptable.</a:t>
            </a:r>
          </a:p>
          <a:p>
            <a:r>
              <a:rPr lang="en-US" sz="2100" b="1" dirty="0"/>
              <a:t>Execute the procurement: </a:t>
            </a:r>
            <a:r>
              <a:rPr lang="en-US" sz="2100" dirty="0"/>
              <a:t>Purchase the goods and services. Take necessary measures to ensure that the agreed amount of goods or services are delivered on time and meet the level of quality agreed upon.</a:t>
            </a:r>
          </a:p>
          <a:p>
            <a:r>
              <a:rPr lang="en-US" sz="2100" b="1" dirty="0"/>
              <a:t>Log the procurement</a:t>
            </a:r>
            <a:r>
              <a:rPr lang="en-US" sz="2100" dirty="0"/>
              <a:t>: log each of the procurement activities. For each transaction, provide information about the transaction and store the related and supporting documents in the Project Management Repository. (e.g. signed contracts, purchase orders, statements of work</a:t>
            </a:r>
            <a:r>
              <a:rPr lang="en-US" sz="2100" dirty="0" smtClean="0"/>
              <a:t>)</a:t>
            </a:r>
          </a:p>
          <a:p>
            <a:pPr marL="0" indent="0">
              <a:buNone/>
            </a:pPr>
            <a:endParaRPr lang="en-GB" sz="2100" dirty="0"/>
          </a:p>
        </p:txBody>
      </p:sp>
      <p:pic>
        <p:nvPicPr>
          <p:cNvPr id="4" name="Picture 3"/>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a14:imgProps>
              </a:ext>
            </a:extLst>
          </a:blip>
          <a:stretch>
            <a:fillRect/>
          </a:stretch>
        </p:blipFill>
        <p:spPr>
          <a:xfrm>
            <a:off x="3479075" y="5386206"/>
            <a:ext cx="5233850" cy="1123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28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 and </a:t>
            </a:r>
            <a:r>
              <a:rPr lang="en-US" dirty="0" smtClean="0"/>
              <a:t>Manage Project Risks </a:t>
            </a:r>
            <a:r>
              <a:rPr lang="en-US" dirty="0"/>
              <a:t>and </a:t>
            </a:r>
            <a:r>
              <a:rPr lang="en-US" dirty="0" smtClean="0"/>
              <a:t>Issues</a:t>
            </a:r>
            <a:endParaRPr lang="en-GB" dirty="0"/>
          </a:p>
        </p:txBody>
      </p:sp>
      <p:sp>
        <p:nvSpPr>
          <p:cNvPr id="3" name="Content Placeholder 2"/>
          <p:cNvSpPr>
            <a:spLocks noGrp="1"/>
          </p:cNvSpPr>
          <p:nvPr>
            <p:ph idx="1"/>
          </p:nvPr>
        </p:nvSpPr>
        <p:spPr>
          <a:xfrm>
            <a:off x="1120000" y="1825625"/>
            <a:ext cx="4993417" cy="4351338"/>
          </a:xfrm>
        </p:spPr>
        <p:txBody>
          <a:bodyPr>
            <a:normAutofit fontScale="70000" lnSpcReduction="20000"/>
          </a:bodyPr>
          <a:lstStyle/>
          <a:p>
            <a:r>
              <a:rPr lang="en-US" dirty="0"/>
              <a:t>Managing risks appropriately ensures that your project will stay on track and on budget. </a:t>
            </a:r>
            <a:endParaRPr lang="en-US" dirty="0" smtClean="0"/>
          </a:p>
          <a:p>
            <a:r>
              <a:rPr lang="en-US" dirty="0" smtClean="0"/>
              <a:t>In </a:t>
            </a:r>
            <a:r>
              <a:rPr lang="en-US" dirty="0"/>
              <a:t>the Planning phase, a Risk Management Plan was developed. This phase focuses on executing the resolution and mitigation strategies planned, monitoring the project for the occurrences of risks, and to keep updating the Risk Register by including any newly identified risks.</a:t>
            </a:r>
          </a:p>
          <a:p>
            <a:endParaRPr lang="en-US" dirty="0"/>
          </a:p>
          <a:p>
            <a:r>
              <a:rPr lang="en-US" dirty="0"/>
              <a:t>Besides, organize, maintain and track the issues arise during project execution. Ensure that each issue is resolved without much impact to the project's performance.</a:t>
            </a:r>
            <a:endParaRPr lang="en-GB" dirty="0"/>
          </a:p>
        </p:txBody>
      </p:sp>
      <p:pic>
        <p:nvPicPr>
          <p:cNvPr id="4" name="Picture 3"/>
          <p:cNvPicPr>
            <a:picLocks noChangeAspect="1"/>
          </p:cNvPicPr>
          <p:nvPr/>
        </p:nvPicPr>
        <p:blipFill>
          <a:blip r:embed="rId2"/>
          <a:stretch>
            <a:fillRect/>
          </a:stretch>
        </p:blipFill>
        <p:spPr>
          <a:xfrm>
            <a:off x="6750958" y="2147887"/>
            <a:ext cx="4496162" cy="3299323"/>
          </a:xfrm>
          <a:prstGeom prst="rect">
            <a:avLst/>
          </a:prstGeom>
          <a:ln>
            <a:noFill/>
          </a:ln>
          <a:effectLst>
            <a:softEdge rad="112500"/>
          </a:effectLst>
        </p:spPr>
      </p:pic>
    </p:spTree>
    <p:extLst>
      <p:ext uri="{BB962C8B-B14F-4D97-AF65-F5344CB8AC3E}">
        <p14:creationId xmlns:p14="http://schemas.microsoft.com/office/powerpoint/2010/main" val="842399120"/>
      </p:ext>
    </p:extLst>
  </p:cSld>
  <p:clrMapOvr>
    <a:masterClrMapping/>
  </p:clrMapOvr>
</p:sld>
</file>

<file path=ppt/theme/theme1.xml><?xml version="1.0" encoding="utf-8"?>
<a:theme xmlns:a="http://schemas.openxmlformats.org/drawingml/2006/main" name="Depth">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80</TotalTime>
  <Words>1471</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Corbel</vt:lpstr>
      <vt:lpstr>Open Sans</vt:lpstr>
      <vt:lpstr>Depth</vt:lpstr>
      <vt:lpstr>Implementing the Project Plan</vt:lpstr>
      <vt:lpstr>A Quick Walk-Through</vt:lpstr>
      <vt:lpstr>Major Activities of Execution Phase</vt:lpstr>
      <vt:lpstr>Major Activities of Execution Phase</vt:lpstr>
      <vt:lpstr>PowerPoint Presentation</vt:lpstr>
      <vt:lpstr>Perform Project Communications Management</vt:lpstr>
      <vt:lpstr>PowerPoint Presentation</vt:lpstr>
      <vt:lpstr>Manage Procurement Plan</vt:lpstr>
      <vt:lpstr>Track and Manage Project Risks and Issues</vt:lpstr>
      <vt:lpstr>PowerPoint Presentation</vt:lpstr>
      <vt:lpstr>PowerPoint Presentation</vt:lpstr>
      <vt:lpstr>Quality Assurance</vt:lpstr>
      <vt:lpstr>Conduct Project Change Management</vt:lpstr>
      <vt:lpstr>Accept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Project Plan</dc:title>
  <dc:creator>Windows User</dc:creator>
  <cp:lastModifiedBy>Windows User</cp:lastModifiedBy>
  <cp:revision>9</cp:revision>
  <dcterms:created xsi:type="dcterms:W3CDTF">2020-06-03T07:30:12Z</dcterms:created>
  <dcterms:modified xsi:type="dcterms:W3CDTF">2020-06-03T08:50:25Z</dcterms:modified>
</cp:coreProperties>
</file>