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1" r:id="rId3"/>
    <p:sldId id="257" r:id="rId4"/>
    <p:sldId id="268" r:id="rId5"/>
    <p:sldId id="269" r:id="rId6"/>
    <p:sldId id="270" r:id="rId7"/>
    <p:sldId id="272" r:id="rId8"/>
    <p:sldId id="273" r:id="rId9"/>
    <p:sldId id="274" r:id="rId10"/>
    <p:sldId id="258" r:id="rId11"/>
    <p:sldId id="262" r:id="rId12"/>
    <p:sldId id="259" r:id="rId13"/>
    <p:sldId id="260" r:id="rId14"/>
    <p:sldId id="261" r:id="rId15"/>
    <p:sldId id="263" r:id="rId16"/>
    <p:sldId id="264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93E17-4157-4730-BDF8-F6C381FB1BC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26CAC-C446-4D9C-B585-470AF07ABB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MNCs 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Mullti-natiional</a:t>
            </a:r>
            <a:r>
              <a:rPr lang="en-US" baseline="0" dirty="0" smtClean="0"/>
              <a:t> Company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26CAC-C446-4D9C-B585-470AF07ABB76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5A93FF1-29DC-47B2-9E17-DE1ADDB57436}" type="datetimeFigureOut">
              <a:rPr lang="en-US" smtClean="0"/>
              <a:pPr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1181A10-968D-41E8-BC4B-63D6D340C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b="1" dirty="0" smtClean="0"/>
              <a:t>Globalization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Causes of </a:t>
            </a:r>
            <a:r>
              <a:rPr lang="en-US" b="1" dirty="0" smtClean="0"/>
              <a:t>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1. Improved </a:t>
            </a:r>
            <a:r>
              <a:rPr lang="en-US" b="1" dirty="0"/>
              <a:t>Communications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	 </a:t>
            </a:r>
            <a:r>
              <a:rPr lang="en-US" dirty="0"/>
              <a:t>The development of communication technologies such as internet, email and mobile phones have been vital to the growth of </a:t>
            </a:r>
            <a:r>
              <a:rPr lang="en-US" dirty="0" smtClean="0"/>
              <a:t>globalization </a:t>
            </a:r>
            <a:r>
              <a:rPr lang="en-US" dirty="0"/>
              <a:t>because they help MNCs to operate throughout the </a:t>
            </a:r>
            <a:r>
              <a:rPr lang="en-US" dirty="0" smtClean="0"/>
              <a:t>world.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 of 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2. Improved </a:t>
            </a:r>
            <a:r>
              <a:rPr lang="en-US" b="1" dirty="0"/>
              <a:t>Transport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development of refrigerated and container transport, bulk shipping and improved air transport has allowed the easy mass movement of goods throughout the </a:t>
            </a:r>
            <a:r>
              <a:rPr lang="en-US" dirty="0" smtClean="0"/>
              <a:t>world.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 of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1" dirty="0" smtClean="0"/>
              <a:t>3. Free </a:t>
            </a:r>
            <a:r>
              <a:rPr lang="en-US" b="1" dirty="0"/>
              <a:t>Trade Agreements </a:t>
            </a:r>
            <a:endParaRPr lang="en-US" b="1" dirty="0" smtClean="0"/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MNCs </a:t>
            </a:r>
            <a:r>
              <a:rPr lang="en-US" dirty="0"/>
              <a:t>and rich capitalist countries have always promoted global free trade as a way of increasing their own wealth and </a:t>
            </a:r>
            <a:r>
              <a:rPr lang="en-US" dirty="0" smtClean="0"/>
              <a:t>influence.</a:t>
            </a:r>
          </a:p>
          <a:p>
            <a:pPr lvl="0">
              <a:buFont typeface="Wingdings" pitchFamily="2" charset="2"/>
              <a:buChar char="§"/>
            </a:pPr>
            <a:r>
              <a:rPr lang="en-US" dirty="0" smtClean="0"/>
              <a:t>International </a:t>
            </a:r>
            <a:r>
              <a:rPr lang="en-US" dirty="0" smtClean="0"/>
              <a:t>organizations </a:t>
            </a:r>
            <a:r>
              <a:rPr lang="en-US" dirty="0"/>
              <a:t>such as the World Trade </a:t>
            </a:r>
            <a:r>
              <a:rPr lang="en-US" dirty="0" smtClean="0"/>
              <a:t>Organization </a:t>
            </a:r>
            <a:r>
              <a:rPr lang="en-US" dirty="0"/>
              <a:t>and the IMF also promote free trade.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 of 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4. The </a:t>
            </a:r>
            <a:r>
              <a:rPr lang="en-US" b="1" dirty="0"/>
              <a:t>Growth of MNCs </a:t>
            </a: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rapid growth of big MNCs such as Microsoft, McDonalds and Nike is a cause as well as a consequence of </a:t>
            </a:r>
            <a:r>
              <a:rPr lang="en-US" dirty="0" smtClean="0"/>
              <a:t>globalization.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Globalization </a:t>
            </a:r>
            <a:r>
              <a:rPr lang="en-US" dirty="0"/>
              <a:t>allows MNCs to produce goods and services and to sell products on a massive scale throughout the world.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Effects of </a:t>
            </a:r>
            <a:r>
              <a:rPr lang="en-US" b="1" dirty="0" smtClean="0"/>
              <a:t>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1. Changed Food Supply </a:t>
            </a:r>
            <a:endParaRPr lang="en-US" b="1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Food </a:t>
            </a:r>
            <a:r>
              <a:rPr lang="en-US" dirty="0"/>
              <a:t>supply is no longer tied to the seasons. We can buy food anywhere in the world at any time of the year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Effects of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2. Division of </a:t>
            </a:r>
            <a:r>
              <a:rPr lang="en-US" b="1" dirty="0" err="1"/>
              <a:t>Labour</a:t>
            </a:r>
            <a:r>
              <a:rPr lang="en-US" b="1" dirty="0"/>
              <a:t> </a:t>
            </a:r>
            <a:endParaRPr lang="en-US" b="1" dirty="0" smtClean="0"/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Because </a:t>
            </a:r>
            <a:r>
              <a:rPr lang="en-US" dirty="0"/>
              <a:t>MNCs search for the cheapest locations to manufacture and assemble components, production processes may be moved from developed to developing countries where costs are lower.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Effects of 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3. Less Job Security 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/>
              <a:t>In the global economy jobs are becoming more temporary and insecure.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Effects of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4. Damage to the </a:t>
            </a:r>
            <a:r>
              <a:rPr lang="en-US" b="1" dirty="0" smtClean="0"/>
              <a:t>Environment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• More trade means more transport which uses more fossil fuels and causes pollution.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/>
              <a:t>Climate change is a serious threat to our future.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Effects of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5. Cultural Impact 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Websites such as YouTube connect people across the planet. As the world becomes more unified, diverse cultures are being ignored. MNCs can create a monoculture as they remove local competition and thereby force local firms to close.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Effects of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6. Increase in </a:t>
            </a:r>
            <a:r>
              <a:rPr lang="en-US" b="1" dirty="0" smtClean="0"/>
              <a:t>anti-Globalization </a:t>
            </a:r>
            <a:r>
              <a:rPr lang="en-US" b="1" dirty="0"/>
              <a:t>Protests 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/>
              <a:t>There is a growing awareness of the negative impacts of </a:t>
            </a:r>
            <a:r>
              <a:rPr lang="en-US" dirty="0" smtClean="0"/>
              <a:t>globalization. </a:t>
            </a:r>
            <a:r>
              <a:rPr lang="en-US" dirty="0"/>
              <a:t>People have begun to </a:t>
            </a:r>
            <a:r>
              <a:rPr lang="en-US" dirty="0" smtClean="0"/>
              <a:t>realize </a:t>
            </a:r>
            <a:r>
              <a:rPr lang="en-US" dirty="0"/>
              <a:t>that </a:t>
            </a:r>
            <a:r>
              <a:rPr lang="en-US" dirty="0" smtClean="0"/>
              <a:t>globalization </a:t>
            </a:r>
            <a:r>
              <a:rPr lang="en-US" dirty="0"/>
              <a:t>can be challenged by communities supporting each other in business and society and through public protest and political lobbying.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Village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Marshall McLuhan, a media and communication theorist, coined the term </a:t>
            </a:r>
            <a:r>
              <a:rPr lang="en-US" b="1" dirty="0" smtClean="0"/>
              <a:t>“global village” </a:t>
            </a:r>
            <a:r>
              <a:rPr lang="en-US" dirty="0" smtClean="0"/>
              <a:t>in </a:t>
            </a:r>
            <a:r>
              <a:rPr lang="en-US" dirty="0" smtClean="0"/>
              <a:t>1964.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world’s culture shrinking and expanding at the same time due to pervasive technological advances that allow for instantaneous sharing of culture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	Globalization </a:t>
            </a:r>
            <a:r>
              <a:rPr lang="en-US" dirty="0"/>
              <a:t>is a process of interaction and integration among the people, companies and governments of different nations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	A </a:t>
            </a:r>
            <a:r>
              <a:rPr lang="en-US" dirty="0"/>
              <a:t>process driven by International trade and investment. The process has effects on environment, culture, political system, economic development and on human physical well-being in societies and around the </a:t>
            </a:r>
            <a:r>
              <a:rPr lang="en-US" dirty="0" smtClean="0"/>
              <a:t>world.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Economic 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Economic </a:t>
            </a:r>
            <a:r>
              <a:rPr lang="en-US" dirty="0"/>
              <a:t>globalization is the increasing economic interdependence of national economies across the world through a rapid increase in </a:t>
            </a:r>
            <a:r>
              <a:rPr lang="en-US" dirty="0" smtClean="0"/>
              <a:t>cross-border movement </a:t>
            </a:r>
            <a:r>
              <a:rPr lang="en-US" dirty="0"/>
              <a:t>of goods, services, technology, and capital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It involves </a:t>
            </a:r>
            <a:r>
              <a:rPr lang="en-US" dirty="0" smtClean="0"/>
              <a:t>goods, services, the economic resources of capital, technology, and data.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Cultural 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Cultural </a:t>
            </a:r>
            <a:r>
              <a:rPr lang="en-US" dirty="0"/>
              <a:t>globalization refers to the transmission of ideas, meanings, and values around the world in such a way as to extend and intensify social relations.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Cultural </a:t>
            </a:r>
            <a:r>
              <a:rPr lang="en-US" dirty="0"/>
              <a:t>globalization involves the formation of shared norms and knowledge with which people associate their individual and collective cultural identities. It brings increasing interconnectedness among different populations and cultures.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Political 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Political </a:t>
            </a:r>
            <a:r>
              <a:rPr lang="en-US" dirty="0"/>
              <a:t>globalization refers to the growth of the worldwide </a:t>
            </a:r>
            <a:r>
              <a:rPr lang="en-US" dirty="0" smtClean="0"/>
              <a:t>political system, </a:t>
            </a:r>
            <a:r>
              <a:rPr lang="en-US" dirty="0"/>
              <a:t>both in size and complexity.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</a:t>
            </a:r>
            <a:r>
              <a:rPr lang="en-US" dirty="0" smtClean="0"/>
              <a:t>he amount of political operations between or among the courtiers.</a:t>
            </a:r>
          </a:p>
          <a:p>
            <a:pPr>
              <a:buNone/>
            </a:pPr>
            <a:r>
              <a:rPr lang="en-US" dirty="0" smtClean="0"/>
              <a:t>	Global Organization such as United Nations have helped to increase the degree of political globalization/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Exchange of Knowledge (15</a:t>
            </a:r>
            <a:r>
              <a:rPr lang="en-US" baseline="30000" dirty="0" smtClean="0"/>
              <a:t>th</a:t>
            </a:r>
            <a:r>
              <a:rPr lang="en-US" dirty="0" smtClean="0"/>
              <a:t> -18</a:t>
            </a:r>
            <a:r>
              <a:rPr lang="en-US" baseline="30000" dirty="0" smtClean="0"/>
              <a:t>th</a:t>
            </a:r>
            <a:r>
              <a:rPr lang="en-US" dirty="0" smtClean="0"/>
              <a:t> century)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 Discovery of America</a:t>
            </a:r>
          </a:p>
          <a:p>
            <a:pPr lvl="1"/>
            <a:r>
              <a:rPr lang="en-US" dirty="0" smtClean="0"/>
              <a:t>Introducing Gregorian Calendar</a:t>
            </a:r>
          </a:p>
          <a:p>
            <a:pPr lvl="1"/>
            <a:r>
              <a:rPr lang="en-US" dirty="0" smtClean="0"/>
              <a:t>Discovery of Heliocentric view of Solar System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Transportation and Communication (2</a:t>
            </a:r>
            <a:r>
              <a:rPr lang="en-US" baseline="30000" dirty="0" smtClean="0"/>
              <a:t>nd</a:t>
            </a:r>
            <a:r>
              <a:rPr lang="en-US" dirty="0" smtClean="0"/>
              <a:t> half of 19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Four advancing technologies; </a:t>
            </a:r>
          </a:p>
          <a:p>
            <a:pPr lvl="1"/>
            <a:r>
              <a:rPr lang="en-US" dirty="0" smtClean="0"/>
              <a:t>Trains, </a:t>
            </a:r>
          </a:p>
          <a:p>
            <a:pPr lvl="1"/>
            <a:r>
              <a:rPr lang="en-US" dirty="0" smtClean="0"/>
              <a:t>Steamships, </a:t>
            </a:r>
          </a:p>
          <a:p>
            <a:pPr lvl="1"/>
            <a:r>
              <a:rPr lang="en-US" dirty="0" smtClean="0"/>
              <a:t>Telegraph, </a:t>
            </a:r>
          </a:p>
          <a:p>
            <a:pPr lvl="1"/>
            <a:r>
              <a:rPr lang="en-US" dirty="0" smtClean="0"/>
              <a:t>Postal System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Golden age of </a:t>
            </a:r>
            <a:r>
              <a:rPr lang="en-US" dirty="0" smtClean="0"/>
              <a:t>Globalization (began in 1945)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Economic Expansion</a:t>
            </a:r>
          </a:p>
          <a:p>
            <a:pPr lvl="1"/>
            <a:r>
              <a:rPr lang="en-US" dirty="0" smtClean="0"/>
              <a:t>New </a:t>
            </a:r>
            <a:r>
              <a:rPr lang="en-US" dirty="0" smtClean="0"/>
              <a:t>i</a:t>
            </a:r>
            <a:r>
              <a:rPr lang="en-US" dirty="0" smtClean="0"/>
              <a:t>nternational </a:t>
            </a:r>
            <a:r>
              <a:rPr lang="en-US" dirty="0" smtClean="0"/>
              <a:t>t</a:t>
            </a:r>
            <a:r>
              <a:rPr lang="en-US" dirty="0" smtClean="0"/>
              <a:t>rade agreements and institutions formed. Such as;</a:t>
            </a:r>
          </a:p>
          <a:p>
            <a:pPr lvl="2"/>
            <a:r>
              <a:rPr lang="en-US" dirty="0" smtClean="0"/>
              <a:t>International Monitoring Fund (IMF)</a:t>
            </a:r>
          </a:p>
          <a:p>
            <a:pPr lvl="2"/>
            <a:r>
              <a:rPr lang="en-US" dirty="0" smtClean="0"/>
              <a:t>World Bank</a:t>
            </a:r>
          </a:p>
          <a:p>
            <a:pPr lvl="2"/>
            <a:r>
              <a:rPr lang="en-US" dirty="0" smtClean="0"/>
              <a:t>World Trade Organization (WTO)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159</TotalTime>
  <Words>420</Words>
  <Application>Microsoft Office PowerPoint</Application>
  <PresentationFormat>On-screen Show (4:3)</PresentationFormat>
  <Paragraphs>83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Globalization</vt:lpstr>
      <vt:lpstr>Global Village</vt:lpstr>
      <vt:lpstr>Definition</vt:lpstr>
      <vt:lpstr>Economic Globalization</vt:lpstr>
      <vt:lpstr>Cultural Globalization</vt:lpstr>
      <vt:lpstr>Political Globalization</vt:lpstr>
      <vt:lpstr>Phases of Globalization</vt:lpstr>
      <vt:lpstr>Phases of Globalization</vt:lpstr>
      <vt:lpstr>Phases of Globalization</vt:lpstr>
      <vt:lpstr>Causes of Globalization</vt:lpstr>
      <vt:lpstr>Causes of Globalization</vt:lpstr>
      <vt:lpstr>Causes of Globalization</vt:lpstr>
      <vt:lpstr>Causes of Globalization</vt:lpstr>
      <vt:lpstr>The Effects of Globalization</vt:lpstr>
      <vt:lpstr>The Effects of Globalization</vt:lpstr>
      <vt:lpstr>The Effects of Globalization</vt:lpstr>
      <vt:lpstr>The Effects of Globalization</vt:lpstr>
      <vt:lpstr>The Effects of Globalization</vt:lpstr>
      <vt:lpstr>The Effects of Globalization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Globalization</dc:title>
  <dc:creator>Hbybh khan</dc:creator>
  <cp:lastModifiedBy>Hbybh khan</cp:lastModifiedBy>
  <cp:revision>32</cp:revision>
  <dcterms:created xsi:type="dcterms:W3CDTF">2020-03-24T05:36:38Z</dcterms:created>
  <dcterms:modified xsi:type="dcterms:W3CDTF">2020-04-20T06:33:31Z</dcterms:modified>
</cp:coreProperties>
</file>