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8" r:id="rId4"/>
    <p:sldId id="259" r:id="rId5"/>
    <p:sldId id="316" r:id="rId6"/>
    <p:sldId id="319" r:id="rId7"/>
    <p:sldId id="260" r:id="rId8"/>
    <p:sldId id="261" r:id="rId9"/>
    <p:sldId id="320" r:id="rId10"/>
    <p:sldId id="262" r:id="rId11"/>
    <p:sldId id="263" r:id="rId12"/>
    <p:sldId id="266" r:id="rId13"/>
    <p:sldId id="264" r:id="rId14"/>
    <p:sldId id="265" r:id="rId15"/>
    <p:sldId id="267" r:id="rId16"/>
    <p:sldId id="323" r:id="rId17"/>
    <p:sldId id="268" r:id="rId18"/>
    <p:sldId id="269" r:id="rId19"/>
    <p:sldId id="270" r:id="rId20"/>
    <p:sldId id="271" r:id="rId21"/>
    <p:sldId id="325" r:id="rId22"/>
    <p:sldId id="326" r:id="rId23"/>
    <p:sldId id="324" r:id="rId24"/>
    <p:sldId id="272" r:id="rId25"/>
    <p:sldId id="327" r:id="rId26"/>
    <p:sldId id="273" r:id="rId27"/>
    <p:sldId id="279" r:id="rId28"/>
    <p:sldId id="330" r:id="rId29"/>
    <p:sldId id="280" r:id="rId30"/>
    <p:sldId id="290" r:id="rId31"/>
    <p:sldId id="335" r:id="rId32"/>
    <p:sldId id="336" r:id="rId33"/>
    <p:sldId id="291" r:id="rId34"/>
    <p:sldId id="334" r:id="rId35"/>
    <p:sldId id="338" r:id="rId36"/>
    <p:sldId id="299" r:id="rId37"/>
    <p:sldId id="332"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AEAD79-D3B8-474C-9D75-F56513F0C6D2}" type="datetimeFigureOut">
              <a:rPr lang="en-US" smtClean="0"/>
              <a:pPr/>
              <a:t>4/19/2020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9AF9AC-DB10-4696-A992-12721464ED41}" type="slidenum">
              <a:rPr lang="en-US" smtClean="0"/>
              <a:pPr/>
              <a:t>‹#›</a:t>
            </a:fld>
            <a:endParaRPr lang="en-US"/>
          </a:p>
        </p:txBody>
      </p:sp>
    </p:spTree>
    <p:extLst>
      <p:ext uri="{BB962C8B-B14F-4D97-AF65-F5344CB8AC3E}">
        <p14:creationId xmlns:p14="http://schemas.microsoft.com/office/powerpoint/2010/main" xmlns="" val="334007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Ample lighting without glare; avoidance of multifocal glasses while walking; referral to an ophthalmologist</a:t>
            </a:r>
            <a:endParaRPr lang="en-US" dirty="0"/>
          </a:p>
        </p:txBody>
      </p:sp>
      <p:sp>
        <p:nvSpPr>
          <p:cNvPr id="4" name="Slide Number Placeholder 3"/>
          <p:cNvSpPr>
            <a:spLocks noGrp="1"/>
          </p:cNvSpPr>
          <p:nvPr>
            <p:ph type="sldNum" sz="quarter" idx="10"/>
          </p:nvPr>
        </p:nvSpPr>
        <p:spPr/>
        <p:txBody>
          <a:bodyPr/>
          <a:lstStyle/>
          <a:p>
            <a:fld id="{609AF9AC-DB10-4696-A992-12721464ED41}" type="slidenum">
              <a:rPr lang="en-US" smtClean="0"/>
              <a:pPr/>
              <a:t>27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78FF6F3-D54D-4F9A-8DCB-A607F70FF43F}" type="slidenum">
              <a:rPr lang="en-US" smtClean="0"/>
              <a:pPr/>
              <a:t>50</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9AF9AC-DB10-4696-A992-12721464ED41}"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C251973-7E41-4EB5-B89A-1F0B5CE4D881}" type="slidenum">
              <a:rPr lang="en-US" smtClean="0"/>
              <a:pPr/>
              <a:t>36</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6EDF37FB-8C8F-47FC-839A-71200C301538}" type="slidenum">
              <a:rPr lang="en-US" smtClean="0"/>
              <a:pPr/>
              <a:t>38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C2A64A1-D762-4C5B-BF2F-8CAC949E2AF3}" type="slidenum">
              <a:rPr lang="en-US" smtClean="0"/>
              <a:pPr/>
              <a:t>39</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A64637F7-2D1A-44AF-8BF7-ABC13C1DD020}" type="slidenum">
              <a:rPr lang="en-US" smtClean="0"/>
              <a:pPr/>
              <a:t>40</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37901D8-1A5B-4974-8BA6-C93AD81FE0AE}" type="slidenum">
              <a:rPr lang="en-US" smtClean="0"/>
              <a:pPr/>
              <a:t>41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buFontTx/>
              <a:buChar cha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FA92816-3B57-4B4B-A3E6-F88388C86334}" type="slidenum">
              <a:rPr lang="en-US" smtClean="0"/>
              <a:pPr/>
              <a:t>42</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D08458C-03AA-471F-9C94-F95C702CD450}" type="slidenum">
              <a:rPr lang="en-US" smtClean="0"/>
              <a:pPr/>
              <a:t>43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1CFC789-D283-47E2-9496-89E5D9237654}" type="datetimeFigureOut">
              <a:rPr lang="en-US" smtClean="0"/>
              <a:pPr/>
              <a:t>4/19/2020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3FB8B9D-FFF1-415A-8500-DBC81AA4E17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CFC789-D283-47E2-9496-89E5D9237654}"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B8B9D-FFF1-415A-8500-DBC81AA4E1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CFC789-D283-47E2-9496-89E5D9237654}"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B8B9D-FFF1-415A-8500-DBC81AA4E1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CFC789-D283-47E2-9496-89E5D9237654}"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B8B9D-FFF1-415A-8500-DBC81AA4E1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1CFC789-D283-47E2-9496-89E5D9237654}"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B8B9D-FFF1-415A-8500-DBC81AA4E17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1CFC789-D283-47E2-9496-89E5D9237654}"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B8B9D-FFF1-415A-8500-DBC81AA4E1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1CFC789-D283-47E2-9496-89E5D9237654}"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B8B9D-FFF1-415A-8500-DBC81AA4E1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A1CFC789-D283-47E2-9496-89E5D9237654}"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B8B9D-FFF1-415A-8500-DBC81AA4E1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FC789-D283-47E2-9496-89E5D9237654}"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B8B9D-FFF1-415A-8500-DBC81AA4E1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1CFC789-D283-47E2-9496-89E5D9237654}"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B8B9D-FFF1-415A-8500-DBC81AA4E1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1CFC789-D283-47E2-9496-89E5D9237654}"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3FB8B9D-FFF1-415A-8500-DBC81AA4E17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1CFC789-D283-47E2-9496-89E5D9237654}" type="datetimeFigureOut">
              <a:rPr lang="en-US" smtClean="0"/>
              <a:pPr/>
              <a:t>4/19/2020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FB8B9D-FFF1-415A-8500-DBC81AA4E17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bay.com.au/sch/Flats-/45333/i.html?_from=R40&amp;_nkw=fla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ebay.com.au/sch/Clothing-Shoes-Accessories-/11450/i.html?_from=R40&amp;_nkw=heel+cushion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Incandescent_light_bulb"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en.wikipedia.org/wiki/Compact_fluorescent_lamp" TargetMode="External"/><Relationship Id="rId4" Type="http://schemas.openxmlformats.org/officeDocument/2006/relationships/hyperlink" Target="https://en.wikipedia.org/wiki/Fluorescent_lightin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3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file:///C:\WINDOWS\Profiles\MPH\My%20Documents\Karen-MPH\Logos\doeaLOGO.jpg" TargetMode="External"/><Relationship Id="rId5" Type="http://schemas.openxmlformats.org/officeDocument/2006/relationships/image" Target="../media/image46.jpeg"/><Relationship Id="rId4" Type="http://schemas.openxmlformats.org/officeDocument/2006/relationships/image" Target="file:///C:\WINDOWS\Profiles\MPH\My%20Documents\Karen-MPH\Logos\FLIPS_logo.gi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PREVENTION PRACTICE FOR OLDER ADULTS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208451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MOBILITY FOR OLDER ADULTS</a:t>
            </a:r>
          </a:p>
        </p:txBody>
      </p:sp>
      <p:sp>
        <p:nvSpPr>
          <p:cNvPr id="3" name="Content Placeholder 2"/>
          <p:cNvSpPr>
            <a:spLocks noGrp="1"/>
          </p:cNvSpPr>
          <p:nvPr>
            <p:ph idx="1"/>
          </p:nvPr>
        </p:nvSpPr>
        <p:spPr/>
        <p:txBody>
          <a:bodyPr>
            <a:normAutofit/>
          </a:bodyPr>
          <a:lstStyle/>
          <a:p>
            <a:r>
              <a:rPr lang="en-US" dirty="0"/>
              <a:t>Decrease in walking speed</a:t>
            </a:r>
          </a:p>
          <a:p>
            <a:r>
              <a:rPr lang="en-US" dirty="0"/>
              <a:t>Decrease in leg strength</a:t>
            </a:r>
          </a:p>
          <a:p>
            <a:r>
              <a:rPr lang="en-US" dirty="0"/>
              <a:t>Lack of confidence in mobility</a:t>
            </a:r>
          </a:p>
          <a:p>
            <a:r>
              <a:rPr lang="en-US" dirty="0"/>
              <a:t>Fear of falling</a:t>
            </a:r>
          </a:p>
          <a:p>
            <a:r>
              <a:rPr lang="en-US" dirty="0"/>
              <a:t>Increase response time to environment stimuli</a:t>
            </a:r>
          </a:p>
          <a:p>
            <a:r>
              <a:rPr lang="en-US" dirty="0"/>
              <a:t>Altered gait pattern</a:t>
            </a:r>
          </a:p>
          <a:p>
            <a:r>
              <a:rPr lang="en-US" b="1" dirty="0"/>
              <a:t>Walking should be encouraged for all older adults to maintain functional independence and stamina</a:t>
            </a:r>
          </a:p>
        </p:txBody>
      </p:sp>
    </p:spTree>
    <p:extLst>
      <p:ext uri="{BB962C8B-B14F-4D97-AF65-F5344CB8AC3E}">
        <p14:creationId xmlns:p14="http://schemas.microsoft.com/office/powerpoint/2010/main" xmlns="" val="84560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COMMON HEALTH PROBLEMS</a:t>
            </a:r>
          </a:p>
        </p:txBody>
      </p:sp>
      <p:sp>
        <p:nvSpPr>
          <p:cNvPr id="3" name="Content Placeholder 2"/>
          <p:cNvSpPr>
            <a:spLocks noGrp="1"/>
          </p:cNvSpPr>
          <p:nvPr>
            <p:ph idx="1"/>
          </p:nvPr>
        </p:nvSpPr>
        <p:spPr/>
        <p:txBody>
          <a:bodyPr>
            <a:normAutofit/>
          </a:bodyPr>
          <a:lstStyle/>
          <a:p>
            <a:r>
              <a:rPr lang="en-US" dirty="0"/>
              <a:t>OSTEOARTHRITIS: </a:t>
            </a:r>
          </a:p>
          <a:p>
            <a:r>
              <a:rPr lang="en-US" dirty="0"/>
              <a:t>degeneration of cartilage of joints, exercise will help in reducing pain, stiffness and maintenance of ROM.</a:t>
            </a:r>
          </a:p>
          <a:p>
            <a:r>
              <a:rPr lang="en-US" dirty="0"/>
              <a:t>Walking, aquatic exercise, non weight bearing exercises like bicycling</a:t>
            </a:r>
          </a:p>
          <a:p>
            <a:r>
              <a:rPr lang="en-US" dirty="0"/>
              <a:t>CARDIOVASCULAR DISEASES: stroke</a:t>
            </a:r>
          </a:p>
          <a:p>
            <a:r>
              <a:rPr lang="en-US" dirty="0"/>
              <a:t>DIABETESE MELLITUS: type II</a:t>
            </a:r>
          </a:p>
          <a:p>
            <a:r>
              <a:rPr lang="en-US" dirty="0"/>
              <a:t>CHRONIC OBSTRUCTIVE PULMONARY DISEASES(COPD): bronchitis, emphysema, asthma</a:t>
            </a:r>
          </a:p>
        </p:txBody>
      </p:sp>
    </p:spTree>
    <p:extLst>
      <p:ext uri="{BB962C8B-B14F-4D97-AF65-F5344CB8AC3E}">
        <p14:creationId xmlns:p14="http://schemas.microsoft.com/office/powerpoint/2010/main" xmlns="" val="251484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371599"/>
          </a:xfrm>
        </p:spPr>
        <p:txBody>
          <a:bodyPr>
            <a:normAutofit fontScale="90000"/>
          </a:bodyPr>
          <a:lstStyle/>
          <a:p>
            <a:r>
              <a:rPr lang="en-US" dirty="0"/>
              <a:t>Fall Prevention &amp; Management</a:t>
            </a:r>
          </a:p>
        </p:txBody>
      </p:sp>
      <p:sp>
        <p:nvSpPr>
          <p:cNvPr id="3" name="Subtitle 2"/>
          <p:cNvSpPr>
            <a:spLocks noGrp="1"/>
          </p:cNvSpPr>
          <p:nvPr>
            <p:ph type="subTitle" idx="1"/>
          </p:nvPr>
        </p:nvSpPr>
        <p:spPr/>
        <p:txBody>
          <a:bodyPr/>
          <a:lstStyle/>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914400" y="1828800"/>
            <a:ext cx="6858000" cy="4800600"/>
          </a:xfrm>
          <a:prstGeom prst="rect">
            <a:avLst/>
          </a:prstGeom>
          <a:noFill/>
          <a:ln w="9525">
            <a:noFill/>
            <a:miter lim="800000"/>
            <a:headEnd/>
            <a:tailEnd/>
          </a:ln>
        </p:spPr>
      </p:pic>
    </p:spTree>
    <p:extLst>
      <p:ext uri="{BB962C8B-B14F-4D97-AF65-F5344CB8AC3E}">
        <p14:creationId xmlns:p14="http://schemas.microsoft.com/office/powerpoint/2010/main" xmlns="" val="3395504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Fall history</a:t>
            </a:r>
          </a:p>
          <a:p>
            <a:r>
              <a:rPr lang="en-US" dirty="0"/>
              <a:t>Medical diagnosis</a:t>
            </a:r>
          </a:p>
          <a:p>
            <a:r>
              <a:rPr lang="en-US" dirty="0"/>
              <a:t>Medication review Physical activity</a:t>
            </a:r>
          </a:p>
          <a:p>
            <a:r>
              <a:rPr lang="en-US" dirty="0"/>
              <a:t>Cognition/memory</a:t>
            </a:r>
          </a:p>
          <a:p>
            <a:r>
              <a:rPr lang="en-US" dirty="0"/>
              <a:t>Fear of falling</a:t>
            </a:r>
          </a:p>
          <a:p>
            <a:r>
              <a:rPr lang="en-US" dirty="0"/>
              <a:t>Environment</a:t>
            </a:r>
          </a:p>
          <a:p>
            <a:r>
              <a:rPr lang="en-US" dirty="0"/>
              <a:t>Living situation</a:t>
            </a:r>
          </a:p>
        </p:txBody>
      </p:sp>
      <p:pic>
        <p:nvPicPr>
          <p:cNvPr id="4" name="Picture 3" descr="D:\PFiles\MSOffice\Clipart\standard\stddir2\BS01029_.wmf"/>
          <p:cNvPicPr>
            <a:picLocks noChangeAspect="1" noChangeArrowheads="1"/>
          </p:cNvPicPr>
          <p:nvPr/>
        </p:nvPicPr>
        <p:blipFill>
          <a:blip r:embed="rId2" cstate="print"/>
          <a:srcRect/>
          <a:stretch>
            <a:fillRect/>
          </a:stretch>
        </p:blipFill>
        <p:spPr bwMode="auto">
          <a:xfrm>
            <a:off x="6172200" y="4191000"/>
            <a:ext cx="1841500" cy="2020888"/>
          </a:xfrm>
          <a:prstGeom prst="rect">
            <a:avLst/>
          </a:prstGeom>
          <a:noFill/>
          <a:ln w="9525">
            <a:noFill/>
            <a:miter lim="800000"/>
            <a:headEnd/>
            <a:tailEnd/>
          </a:ln>
        </p:spPr>
      </p:pic>
    </p:spTree>
    <p:extLst>
      <p:ext uri="{BB962C8B-B14F-4D97-AF65-F5344CB8AC3E}">
        <p14:creationId xmlns:p14="http://schemas.microsoft.com/office/powerpoint/2010/main" xmlns="" val="2427362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Resistance training</a:t>
            </a:r>
          </a:p>
        </p:txBody>
      </p:sp>
      <p:sp>
        <p:nvSpPr>
          <p:cNvPr id="3" name="Content Placeholder 2"/>
          <p:cNvSpPr>
            <a:spLocks noGrp="1"/>
          </p:cNvSpPr>
          <p:nvPr>
            <p:ph idx="1"/>
          </p:nvPr>
        </p:nvSpPr>
        <p:spPr/>
        <p:txBody>
          <a:bodyPr>
            <a:normAutofit/>
          </a:bodyPr>
          <a:lstStyle/>
          <a:p>
            <a:pPr lvl="0"/>
            <a:r>
              <a:rPr lang="en-US" sz="3200" dirty="0">
                <a:solidFill>
                  <a:prstClr val="black"/>
                </a:solidFill>
              </a:rPr>
              <a:t>RM ……….Endurance ……Strength…..</a:t>
            </a:r>
          </a:p>
          <a:p>
            <a:pPr lvl="0">
              <a:buNone/>
            </a:pPr>
            <a:r>
              <a:rPr lang="en-US" sz="3200" dirty="0">
                <a:solidFill>
                  <a:prstClr val="black"/>
                </a:solidFill>
                <a:latin typeface="Times New Roman" pitchFamily="18" charset="0"/>
                <a:cs typeface="Times New Roman" pitchFamily="18" charset="0"/>
              </a:rPr>
              <a:t>The American College of Sports Medicine  recommends that healthy sedentary adults undertake a strength training </a:t>
            </a:r>
            <a:r>
              <a:rPr lang="en-US" sz="3200" dirty="0" err="1">
                <a:solidFill>
                  <a:prstClr val="black"/>
                </a:solidFill>
                <a:latin typeface="Times New Roman" pitchFamily="18" charset="0"/>
                <a:cs typeface="Times New Roman" pitchFamily="18" charset="0"/>
              </a:rPr>
              <a:t>programme</a:t>
            </a:r>
            <a:r>
              <a:rPr lang="en-US" sz="3200" dirty="0">
                <a:solidFill>
                  <a:prstClr val="black"/>
                </a:solidFill>
                <a:latin typeface="Times New Roman" pitchFamily="18" charset="0"/>
                <a:cs typeface="Times New Roman" pitchFamily="18" charset="0"/>
              </a:rPr>
              <a:t> involving one set of 8–12RM</a:t>
            </a:r>
          </a:p>
          <a:p>
            <a:pPr lvl="0">
              <a:buNone/>
            </a:pPr>
            <a:r>
              <a:rPr lang="en-US" sz="3200" dirty="0">
                <a:solidFill>
                  <a:prstClr val="black"/>
                </a:solidFill>
                <a:latin typeface="Times New Roman" pitchFamily="18" charset="0"/>
                <a:cs typeface="Times New Roman" pitchFamily="18" charset="0"/>
              </a:rPr>
              <a:t>of 8–10 different exercises twice weekly. </a:t>
            </a:r>
          </a:p>
        </p:txBody>
      </p:sp>
    </p:spTree>
    <p:extLst>
      <p:ext uri="{BB962C8B-B14F-4D97-AF65-F5344CB8AC3E}">
        <p14:creationId xmlns:p14="http://schemas.microsoft.com/office/powerpoint/2010/main" xmlns="" val="4003251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Shoes</a:t>
            </a:r>
          </a:p>
        </p:txBody>
      </p:sp>
      <p:sp>
        <p:nvSpPr>
          <p:cNvPr id="3" name="Content Placeholder 2"/>
          <p:cNvSpPr>
            <a:spLocks noGrp="1"/>
          </p:cNvSpPr>
          <p:nvPr>
            <p:ph idx="1"/>
          </p:nvPr>
        </p:nvSpPr>
        <p:spPr/>
        <p:txBody>
          <a:bodyPr>
            <a:normAutofit/>
          </a:bodyPr>
          <a:lstStyle/>
          <a:p>
            <a:r>
              <a:rPr lang="en-US" dirty="0"/>
              <a:t>Evidence to support the suggestion that shoes may influence postural stability</a:t>
            </a:r>
          </a:p>
          <a:p>
            <a:r>
              <a:rPr lang="en-US" dirty="0"/>
              <a:t>50% of falls</a:t>
            </a:r>
          </a:p>
          <a:p>
            <a:endParaRPr lang="en-US" dirty="0"/>
          </a:p>
          <a:p>
            <a:r>
              <a:rPr lang="en-US" dirty="0"/>
              <a:t>Advantages of high heel ???</a:t>
            </a:r>
          </a:p>
          <a:p>
            <a:r>
              <a:rPr lang="en-US" dirty="0"/>
              <a:t>Advantages of flat shoes??</a:t>
            </a:r>
          </a:p>
          <a:p>
            <a:r>
              <a:rPr lang="en-US" dirty="0"/>
              <a:t>Disadvantages of high heel ???</a:t>
            </a:r>
          </a:p>
          <a:p>
            <a:r>
              <a:rPr lang="en-US" dirty="0"/>
              <a:t>Disadvantages of flat shoes??</a:t>
            </a:r>
          </a:p>
          <a:p>
            <a:r>
              <a:rPr lang="en-US" dirty="0"/>
              <a:t>Which one is best ??</a:t>
            </a:r>
          </a:p>
        </p:txBody>
      </p:sp>
      <p:pic>
        <p:nvPicPr>
          <p:cNvPr id="4" name="Picture 2" descr="http://p.lefux.com/61/20110731/A270500AGA/mens-shoes-flat-sole-sport-2632721-grid.jpg"/>
          <p:cNvPicPr>
            <a:picLocks noChangeAspect="1" noChangeArrowheads="1"/>
          </p:cNvPicPr>
          <p:nvPr/>
        </p:nvPicPr>
        <p:blipFill>
          <a:blip r:embed="rId2" cstate="print"/>
          <a:srcRect/>
          <a:stretch>
            <a:fillRect/>
          </a:stretch>
        </p:blipFill>
        <p:spPr bwMode="auto">
          <a:xfrm>
            <a:off x="6781800" y="2514600"/>
            <a:ext cx="2171700" cy="1981200"/>
          </a:xfrm>
          <a:prstGeom prst="rect">
            <a:avLst/>
          </a:prstGeom>
          <a:noFill/>
        </p:spPr>
      </p:pic>
      <p:pic>
        <p:nvPicPr>
          <p:cNvPr id="5" name="Picture 2" descr="http://www.ofshoe.net/img/Alexander-McQueen-shoes-black-.gif"/>
          <p:cNvPicPr>
            <a:picLocks noChangeAspect="1" noChangeArrowheads="1"/>
          </p:cNvPicPr>
          <p:nvPr/>
        </p:nvPicPr>
        <p:blipFill>
          <a:blip r:embed="rId3" cstate="print"/>
          <a:srcRect/>
          <a:stretch>
            <a:fillRect/>
          </a:stretch>
        </p:blipFill>
        <p:spPr bwMode="auto">
          <a:xfrm>
            <a:off x="6096000" y="4267200"/>
            <a:ext cx="2857500" cy="2362200"/>
          </a:xfrm>
          <a:prstGeom prst="rect">
            <a:avLst/>
          </a:prstGeom>
          <a:noFill/>
        </p:spPr>
      </p:pic>
    </p:spTree>
    <p:extLst>
      <p:ext uri="{BB962C8B-B14F-4D97-AF65-F5344CB8AC3E}">
        <p14:creationId xmlns:p14="http://schemas.microsoft.com/office/powerpoint/2010/main" xmlns="" val="3042102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096000" cy="1143000"/>
          </a:xfrm>
        </p:spPr>
        <p:txBody>
          <a:bodyPr>
            <a:normAutofit fontScale="90000"/>
          </a:bodyPr>
          <a:lstStyle/>
          <a:p>
            <a:r>
              <a:rPr lang="en-US" dirty="0"/>
              <a:t>Disadvantage of high heel</a:t>
            </a:r>
          </a:p>
        </p:txBody>
      </p:sp>
      <p:sp>
        <p:nvSpPr>
          <p:cNvPr id="3" name="Content Placeholder 2"/>
          <p:cNvSpPr>
            <a:spLocks noGrp="1"/>
          </p:cNvSpPr>
          <p:nvPr>
            <p:ph idx="1"/>
          </p:nvPr>
        </p:nvSpPr>
        <p:spPr>
          <a:xfrm>
            <a:off x="304800" y="1447800"/>
            <a:ext cx="6553200" cy="5410200"/>
          </a:xfrm>
        </p:spPr>
        <p:txBody>
          <a:bodyPr>
            <a:normAutofit fontScale="92500" lnSpcReduction="10000"/>
          </a:bodyPr>
          <a:lstStyle/>
          <a:p>
            <a:r>
              <a:rPr lang="en-US" b="1" dirty="0"/>
              <a:t>Joint Pain. </a:t>
            </a:r>
            <a:r>
              <a:rPr lang="en-US" dirty="0"/>
              <a:t>Unlike other types of shoes, heels lack any significant shock absorption. ...</a:t>
            </a:r>
          </a:p>
          <a:p>
            <a:r>
              <a:rPr lang="en-US" b="1" dirty="0" err="1"/>
              <a:t>Callouses</a:t>
            </a:r>
            <a:r>
              <a:rPr lang="en-US" b="1" dirty="0"/>
              <a:t>. </a:t>
            </a:r>
            <a:r>
              <a:rPr lang="en-US" dirty="0"/>
              <a:t>...heel bony spurs on </a:t>
            </a:r>
            <a:r>
              <a:rPr lang="en-US" dirty="0" err="1"/>
              <a:t>calcameum</a:t>
            </a:r>
            <a:r>
              <a:rPr lang="en-US" dirty="0" err="1">
                <a:sym typeface="Wingdings" pitchFamily="2" charset="2"/>
              </a:rPr>
              <a:t>planter</a:t>
            </a:r>
            <a:r>
              <a:rPr lang="en-US" dirty="0">
                <a:sym typeface="Wingdings" pitchFamily="2" charset="2"/>
              </a:rPr>
              <a:t> </a:t>
            </a:r>
            <a:r>
              <a:rPr lang="en-US" dirty="0" err="1">
                <a:sym typeface="Wingdings" pitchFamily="2" charset="2"/>
              </a:rPr>
              <a:t>facsitis</a:t>
            </a:r>
            <a:r>
              <a:rPr lang="en-US" dirty="0">
                <a:sym typeface="Wingdings" pitchFamily="2" charset="2"/>
              </a:rPr>
              <a:t>.</a:t>
            </a:r>
            <a:endParaRPr lang="en-US" dirty="0"/>
          </a:p>
          <a:p>
            <a:r>
              <a:rPr lang="en-US" b="1" dirty="0"/>
              <a:t>Shortened Achilles Tendon</a:t>
            </a:r>
            <a:r>
              <a:rPr lang="en-US" dirty="0"/>
              <a:t>. ...calf pain</a:t>
            </a:r>
          </a:p>
          <a:p>
            <a:r>
              <a:rPr lang="en-US" dirty="0"/>
              <a:t>Lower Back Pain. ...</a:t>
            </a:r>
          </a:p>
          <a:p>
            <a:r>
              <a:rPr lang="en-US" b="1" dirty="0"/>
              <a:t>Lack of Cushion:: </a:t>
            </a:r>
            <a:r>
              <a:rPr lang="en-US" dirty="0"/>
              <a:t>When you wear heels, your entire body’s weight is placed on the ball of your foot and your heel is used for balance only. Surprisingly, this can cause a wearing away or pushing away of the natural padding you have on the ball of your foot....RX: </a:t>
            </a:r>
            <a:r>
              <a:rPr lang="en-US" dirty="0" err="1"/>
              <a:t>butox</a:t>
            </a:r>
            <a:r>
              <a:rPr lang="en-US" dirty="0"/>
              <a:t> injections</a:t>
            </a:r>
          </a:p>
          <a:p>
            <a:r>
              <a:rPr lang="en-US" b="1" dirty="0"/>
              <a:t>Falling and Sprained Ankles. ...</a:t>
            </a:r>
          </a:p>
          <a:p>
            <a:endParaRPr lang="en-US" dirty="0"/>
          </a:p>
        </p:txBody>
      </p:sp>
      <p:pic>
        <p:nvPicPr>
          <p:cNvPr id="1026" name="Picture 2" descr="E:\ash laptop\ash laptop\health wellness pictures\download (10).jpg"/>
          <p:cNvPicPr>
            <a:picLocks noChangeAspect="1" noChangeArrowheads="1"/>
          </p:cNvPicPr>
          <p:nvPr/>
        </p:nvPicPr>
        <p:blipFill>
          <a:blip r:embed="rId2"/>
          <a:srcRect/>
          <a:stretch>
            <a:fillRect/>
          </a:stretch>
        </p:blipFill>
        <p:spPr bwMode="auto">
          <a:xfrm>
            <a:off x="6762750" y="228600"/>
            <a:ext cx="238125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Heel elevation </a:t>
            </a:r>
          </a:p>
        </p:txBody>
      </p:sp>
      <p:sp>
        <p:nvSpPr>
          <p:cNvPr id="3" name="Content Placeholder 2"/>
          <p:cNvSpPr>
            <a:spLocks noGrp="1"/>
          </p:cNvSpPr>
          <p:nvPr>
            <p:ph idx="1"/>
          </p:nvPr>
        </p:nvSpPr>
        <p:spPr/>
        <p:txBody>
          <a:bodyPr>
            <a:normAutofit/>
          </a:bodyPr>
          <a:lstStyle/>
          <a:p>
            <a:pPr>
              <a:buNone/>
            </a:pPr>
            <a:r>
              <a:rPr lang="en-US" dirty="0"/>
              <a:t>Research into the effects of heel elevation</a:t>
            </a:r>
          </a:p>
          <a:p>
            <a:pPr>
              <a:buNone/>
            </a:pPr>
            <a:endParaRPr lang="en-US" dirty="0"/>
          </a:p>
          <a:p>
            <a:r>
              <a:rPr lang="en-US" dirty="0"/>
              <a:t>Increased loading on the forefoot </a:t>
            </a:r>
          </a:p>
          <a:p>
            <a:r>
              <a:rPr lang="en-US" dirty="0"/>
              <a:t>Alterations in the function of the big toe joint during the propulsive phase of gait  </a:t>
            </a:r>
          </a:p>
          <a:p>
            <a:r>
              <a:rPr lang="en-US" dirty="0"/>
              <a:t>Decreased stride length </a:t>
            </a:r>
          </a:p>
          <a:p>
            <a:r>
              <a:rPr lang="en-US" dirty="0"/>
              <a:t>Increased energy consumption </a:t>
            </a:r>
          </a:p>
          <a:p>
            <a:r>
              <a:rPr lang="en-US" dirty="0"/>
              <a:t>Increased arch height</a:t>
            </a:r>
          </a:p>
          <a:p>
            <a:r>
              <a:rPr lang="en-US" dirty="0"/>
              <a:t>More effort …..Maintained balance….COG ….high</a:t>
            </a:r>
          </a:p>
        </p:txBody>
      </p:sp>
    </p:spTree>
    <p:extLst>
      <p:ext uri="{BB962C8B-B14F-4D97-AF65-F5344CB8AC3E}">
        <p14:creationId xmlns:p14="http://schemas.microsoft.com/office/powerpoint/2010/main" xmlns="" val="3590032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a:t>
            </a:r>
          </a:p>
        </p:txBody>
      </p:sp>
      <p:sp>
        <p:nvSpPr>
          <p:cNvPr id="3" name="Content Placeholder 2"/>
          <p:cNvSpPr>
            <a:spLocks noGrp="1"/>
          </p:cNvSpPr>
          <p:nvPr>
            <p:ph idx="1"/>
          </p:nvPr>
        </p:nvSpPr>
        <p:spPr/>
        <p:txBody>
          <a:bodyPr>
            <a:normAutofit/>
          </a:bodyPr>
          <a:lstStyle/>
          <a:p>
            <a:r>
              <a:rPr lang="en-US" dirty="0"/>
              <a:t>However, further research needs to be undertaken to ascertain the optimum heel elevation for  women’s shoes, as many older  women report that they feel safer in a ‘slight’ heel, </a:t>
            </a:r>
          </a:p>
          <a:p>
            <a:endParaRPr lang="en-US" dirty="0"/>
          </a:p>
          <a:p>
            <a:r>
              <a:rPr lang="en-US" dirty="0"/>
              <a:t>Heel elevation may have some beneficial effects in older people with Parkinson’s disease to facilitate forward propulsion.</a:t>
            </a:r>
          </a:p>
        </p:txBody>
      </p:sp>
    </p:spTree>
    <p:extLst>
      <p:ext uri="{BB962C8B-B14F-4D97-AF65-F5344CB8AC3E}">
        <p14:creationId xmlns:p14="http://schemas.microsoft.com/office/powerpoint/2010/main" xmlns="" val="1216636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38912"/>
          </a:xfrm>
        </p:spPr>
        <p:txBody>
          <a:bodyPr>
            <a:normAutofit fontScale="90000"/>
          </a:bodyPr>
          <a:lstStyle/>
          <a:p>
            <a:r>
              <a:rPr lang="en-US" dirty="0"/>
              <a:t>Shoes </a:t>
            </a: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228600" y="838200"/>
            <a:ext cx="8742218" cy="5818909"/>
          </a:xfrm>
          <a:prstGeom prst="rect">
            <a:avLst/>
          </a:prstGeom>
          <a:noFill/>
          <a:ln w="9525">
            <a:noFill/>
            <a:miter lim="800000"/>
            <a:headEnd/>
            <a:tailEnd/>
          </a:ln>
          <a:effectLst/>
        </p:spPr>
      </p:pic>
    </p:spTree>
    <p:extLst>
      <p:ext uri="{BB962C8B-B14F-4D97-AF65-F5344CB8AC3E}">
        <p14:creationId xmlns:p14="http://schemas.microsoft.com/office/powerpoint/2010/main" xmlns="" val="59084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Aging</a:t>
            </a:r>
          </a:p>
        </p:txBody>
      </p:sp>
      <p:sp>
        <p:nvSpPr>
          <p:cNvPr id="3" name="Content Placeholder 2"/>
          <p:cNvSpPr>
            <a:spLocks noGrp="1"/>
          </p:cNvSpPr>
          <p:nvPr>
            <p:ph idx="1"/>
          </p:nvPr>
        </p:nvSpPr>
        <p:spPr>
          <a:xfrm>
            <a:off x="457200" y="1935480"/>
            <a:ext cx="6172200" cy="4389120"/>
          </a:xfrm>
        </p:spPr>
        <p:txBody>
          <a:bodyPr>
            <a:normAutofit/>
          </a:bodyPr>
          <a:lstStyle/>
          <a:p>
            <a:r>
              <a:rPr lang="en-US" dirty="0"/>
              <a:t>Typical aging result in highly variable changes in the function and overall health status of older adults.</a:t>
            </a:r>
          </a:p>
          <a:p>
            <a:r>
              <a:rPr lang="en-US" dirty="0"/>
              <a:t>Exercise tolerance, strength, and balance frequently experience a decline with age, </a:t>
            </a:r>
          </a:p>
          <a:p>
            <a:r>
              <a:rPr lang="en-US" dirty="0"/>
              <a:t>yet regular physical activity and exercise have been shown to preserve these function over time and in some cases, reverse the usual decline </a:t>
            </a:r>
          </a:p>
        </p:txBody>
      </p:sp>
      <p:pic>
        <p:nvPicPr>
          <p:cNvPr id="1026" name="Picture 2" descr="E:\ash laptop\ash laptop\health wellness pictures\images.jpg"/>
          <p:cNvPicPr>
            <a:picLocks noChangeAspect="1" noChangeArrowheads="1"/>
          </p:cNvPicPr>
          <p:nvPr/>
        </p:nvPicPr>
        <p:blipFill>
          <a:blip r:embed="rId2"/>
          <a:srcRect/>
          <a:stretch>
            <a:fillRect/>
          </a:stretch>
        </p:blipFill>
        <p:spPr bwMode="auto">
          <a:xfrm>
            <a:off x="7019925" y="228600"/>
            <a:ext cx="2124075" cy="6629400"/>
          </a:xfrm>
          <a:prstGeom prst="rect">
            <a:avLst/>
          </a:prstGeom>
          <a:noFill/>
        </p:spPr>
      </p:pic>
    </p:spTree>
    <p:extLst>
      <p:ext uri="{BB962C8B-B14F-4D97-AF65-F5344CB8AC3E}">
        <p14:creationId xmlns:p14="http://schemas.microsoft.com/office/powerpoint/2010/main" xmlns="" val="242270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64080"/>
            <a:ext cx="8229600" cy="4389120"/>
          </a:xfrm>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63444" y="228600"/>
            <a:ext cx="8811592" cy="6019800"/>
          </a:xfrm>
          <a:prstGeom prst="rect">
            <a:avLst/>
          </a:prstGeom>
          <a:noFill/>
          <a:ln w="9525">
            <a:noFill/>
            <a:miter lim="800000"/>
            <a:headEnd/>
            <a:tailEnd/>
          </a:ln>
          <a:effectLst/>
        </p:spPr>
      </p:pic>
    </p:spTree>
    <p:extLst>
      <p:ext uri="{BB962C8B-B14F-4D97-AF65-F5344CB8AC3E}">
        <p14:creationId xmlns:p14="http://schemas.microsoft.com/office/powerpoint/2010/main" xmlns="" val="3287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62712"/>
          </a:xfrm>
        </p:spPr>
        <p:txBody>
          <a:bodyPr>
            <a:noAutofit/>
          </a:bodyPr>
          <a:lstStyle/>
          <a:p>
            <a:pPr algn="ctr"/>
            <a:r>
              <a:rPr lang="en-US" sz="3200" b="1" dirty="0">
                <a:solidFill>
                  <a:srgbClr val="FF0000"/>
                </a:solidFill>
              </a:rPr>
              <a:t>Flat shoes </a:t>
            </a:r>
          </a:p>
        </p:txBody>
      </p:sp>
      <p:sp>
        <p:nvSpPr>
          <p:cNvPr id="3" name="Content Placeholder 2"/>
          <p:cNvSpPr>
            <a:spLocks noGrp="1"/>
          </p:cNvSpPr>
          <p:nvPr>
            <p:ph idx="1"/>
          </p:nvPr>
        </p:nvSpPr>
        <p:spPr>
          <a:xfrm>
            <a:off x="0" y="457200"/>
            <a:ext cx="9144000" cy="6400800"/>
          </a:xfrm>
        </p:spPr>
        <p:txBody>
          <a:bodyPr>
            <a:normAutofit fontScale="92500" lnSpcReduction="10000"/>
          </a:bodyPr>
          <a:lstStyle/>
          <a:p>
            <a:r>
              <a:rPr lang="en-US" dirty="0"/>
              <a:t>A pair of </a:t>
            </a:r>
            <a:r>
              <a:rPr lang="en-US" u="sng" dirty="0">
                <a:hlinkClick r:id="rId2"/>
              </a:rPr>
              <a:t>flats</a:t>
            </a:r>
            <a:r>
              <a:rPr lang="en-US" dirty="0"/>
              <a:t> is best worn in several different situations. </a:t>
            </a:r>
          </a:p>
          <a:p>
            <a:r>
              <a:rPr lang="en-US" dirty="0"/>
              <a:t> these shoes are prime footwear for office wear. </a:t>
            </a:r>
          </a:p>
          <a:p>
            <a:r>
              <a:rPr lang="en-US" dirty="0"/>
              <a:t>For those women who seem to walk endlessly at work or who often need to stand a great deal at the office, flats are definitely the best choice.</a:t>
            </a:r>
            <a:r>
              <a:rPr lang="en-US" sz="2800" dirty="0"/>
              <a:t> </a:t>
            </a:r>
          </a:p>
          <a:p>
            <a:r>
              <a:rPr lang="en-US" sz="2800" b="1" dirty="0"/>
              <a:t>Advantages</a:t>
            </a:r>
          </a:p>
          <a:p>
            <a:r>
              <a:rPr lang="en-US" sz="2800" dirty="0"/>
              <a:t>One of the most obvious advantages wearing flats is that they are much more comfortable than wearing heels.</a:t>
            </a:r>
          </a:p>
          <a:p>
            <a:r>
              <a:rPr lang="en-US" sz="2800" dirty="0"/>
              <a:t> They do not put as much strain on the legs and feet as their taller counterparts, and they can be worn in a wide variety of situations and environments. </a:t>
            </a:r>
          </a:p>
          <a:p>
            <a:r>
              <a:rPr lang="en-US" sz="2800" dirty="0"/>
              <a:t>Flats are also easier to pack because they are not as bulky. In fact, many types of flats are flexible and can sometimes even be rolled up to take up minimal space. </a:t>
            </a:r>
          </a:p>
          <a:p>
            <a:r>
              <a:rPr lang="en-US" sz="2800" dirty="0"/>
              <a:t>This makes them ideal for suitcases and for toting in a purse or bag to put on after a pair of heels starts to hurt the feet.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91312"/>
          </a:xfrm>
        </p:spPr>
        <p:txBody>
          <a:bodyPr>
            <a:normAutofit fontScale="90000"/>
          </a:bodyPr>
          <a:lstStyle/>
          <a:p>
            <a:r>
              <a:rPr lang="en-US" sz="5400" b="1" dirty="0">
                <a:solidFill>
                  <a:srgbClr val="FF0000"/>
                </a:solidFill>
              </a:rPr>
              <a:t>Flat shoes </a:t>
            </a:r>
            <a:endParaRPr lang="en-US" dirty="0"/>
          </a:p>
        </p:txBody>
      </p:sp>
      <p:sp>
        <p:nvSpPr>
          <p:cNvPr id="3" name="Content Placeholder 2"/>
          <p:cNvSpPr>
            <a:spLocks noGrp="1"/>
          </p:cNvSpPr>
          <p:nvPr>
            <p:ph idx="1"/>
          </p:nvPr>
        </p:nvSpPr>
        <p:spPr>
          <a:xfrm>
            <a:off x="0" y="838200"/>
            <a:ext cx="9144000" cy="6019800"/>
          </a:xfrm>
        </p:spPr>
        <p:txBody>
          <a:bodyPr>
            <a:normAutofit/>
          </a:bodyPr>
          <a:lstStyle/>
          <a:p>
            <a:r>
              <a:rPr lang="en-US" sz="2800" b="1" dirty="0"/>
              <a:t>Disadvantages</a:t>
            </a:r>
          </a:p>
          <a:p>
            <a:r>
              <a:rPr lang="en-US" sz="2800" dirty="0"/>
              <a:t>One of the main disadvantages of wearing flats is that they can cause blistering on the feet. </a:t>
            </a:r>
          </a:p>
          <a:p>
            <a:r>
              <a:rPr lang="en-US" sz="2800" dirty="0"/>
              <a:t>This often happens when the shoes have not been broken in and are still stiff or, if they are worn for lengthy periods of time. </a:t>
            </a:r>
          </a:p>
          <a:p>
            <a:r>
              <a:rPr lang="en-US" sz="2800" dirty="0"/>
              <a:t>Some blisters can be prevented by using </a:t>
            </a:r>
            <a:r>
              <a:rPr lang="en-US" sz="2800" dirty="0">
                <a:hlinkClick r:id="rId2"/>
              </a:rPr>
              <a:t>heel cushions</a:t>
            </a:r>
            <a:r>
              <a:rPr lang="en-US" sz="2800" dirty="0"/>
              <a:t> and similar items, which can be inserted into the flat to protect the area susceptible to blistering. </a:t>
            </a:r>
          </a:p>
          <a:p>
            <a:r>
              <a:rPr lang="en-US" sz="2800" dirty="0"/>
              <a:t>When looking to purchase a pair of flats, it is always a good idea to carefully look through the reviews of the shoes to see how they have worked for other customers.</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E:\ash laptop\ash laptop\health wellness pictures\How+high+heels+hurt+you.jpg"/>
          <p:cNvPicPr>
            <a:picLocks noChangeAspect="1" noChangeArrowheads="1"/>
          </p:cNvPicPr>
          <p:nvPr/>
        </p:nvPicPr>
        <p:blipFill>
          <a:blip r:embed="rId2"/>
          <a:srcRect/>
          <a:stretch>
            <a:fillRect/>
          </a:stretch>
        </p:blipFill>
        <p:spPr bwMode="auto">
          <a:xfrm>
            <a:off x="76200" y="152400"/>
            <a:ext cx="8915400" cy="6629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76200" y="990600"/>
            <a:ext cx="8927024" cy="5486400"/>
          </a:xfrm>
          <a:prstGeom prst="rect">
            <a:avLst/>
          </a:prstGeom>
          <a:noFill/>
          <a:ln w="9525">
            <a:noFill/>
            <a:miter lim="800000"/>
            <a:headEnd/>
            <a:tailEnd/>
          </a:ln>
          <a:effectLst/>
        </p:spPr>
      </p:pic>
    </p:spTree>
    <p:extLst>
      <p:ext uri="{BB962C8B-B14F-4D97-AF65-F5344CB8AC3E}">
        <p14:creationId xmlns:p14="http://schemas.microsoft.com/office/powerpoint/2010/main" xmlns="" val="3770598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67512"/>
          </a:xfrm>
        </p:spPr>
        <p:txBody>
          <a:bodyPr>
            <a:normAutofit fontScale="90000"/>
          </a:bodyPr>
          <a:lstStyle/>
          <a:p>
            <a:r>
              <a:rPr lang="en-US" dirty="0"/>
              <a:t>Fall assessment</a:t>
            </a:r>
          </a:p>
        </p:txBody>
      </p:sp>
      <p:sp>
        <p:nvSpPr>
          <p:cNvPr id="3" name="Content Placeholder 2"/>
          <p:cNvSpPr>
            <a:spLocks noGrp="1"/>
          </p:cNvSpPr>
          <p:nvPr>
            <p:ph idx="1"/>
          </p:nvPr>
        </p:nvSpPr>
        <p:spPr>
          <a:xfrm>
            <a:off x="457200" y="990600"/>
            <a:ext cx="8229600" cy="5334000"/>
          </a:xfrm>
        </p:spPr>
        <p:txBody>
          <a:bodyPr>
            <a:normAutofit/>
          </a:bodyPr>
          <a:lstStyle/>
          <a:p>
            <a:r>
              <a:rPr lang="en-US" dirty="0"/>
              <a:t>Identification of individual risk factors-</a:t>
            </a:r>
            <a:r>
              <a:rPr lang="en-US" dirty="0">
                <a:sym typeface="Wingdings" pitchFamily="2" charset="2"/>
              </a:rPr>
              <a:t>fall</a:t>
            </a:r>
          </a:p>
          <a:p>
            <a:r>
              <a:rPr lang="en-US" dirty="0"/>
              <a:t>Identification of environment risk factors-</a:t>
            </a:r>
          </a:p>
          <a:p>
            <a:r>
              <a:rPr lang="en-US" dirty="0"/>
              <a:t>Identification of risk factors associated with movement of individual such as reaching, lifting, twisting, walking</a:t>
            </a:r>
          </a:p>
          <a:p>
            <a:r>
              <a:rPr lang="en-US" dirty="0"/>
              <a:t>Improve physical mobility with exercise program</a:t>
            </a:r>
          </a:p>
          <a:p>
            <a:r>
              <a:rPr lang="en-US" dirty="0"/>
              <a:t>Properly mange medication &amp; supplements </a:t>
            </a:r>
          </a:p>
          <a:p>
            <a:r>
              <a:rPr lang="en-US" dirty="0"/>
              <a:t>Educating family members about risk of fall</a:t>
            </a:r>
          </a:p>
          <a:p>
            <a:r>
              <a:rPr lang="en-US" dirty="0"/>
              <a:t>Continence promotion &amp; toileting program</a:t>
            </a:r>
          </a:p>
          <a:p>
            <a:r>
              <a:rPr lang="en-US" dirty="0"/>
              <a:t> assessing other factors that potentially cause fall</a:t>
            </a:r>
          </a:p>
          <a:p>
            <a:endParaRPr lang="en-US"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66"/>
                </a:solidFill>
                <a:cs typeface="Times New Roman" charset="0"/>
              </a:rPr>
              <a:t>The Four</a:t>
            </a:r>
            <a:r>
              <a:rPr lang="en-US" b="1" dirty="0">
                <a:solidFill>
                  <a:srgbClr val="009999"/>
                </a:solidFill>
                <a:cs typeface="Times New Roman" charset="0"/>
              </a:rPr>
              <a:t> </a:t>
            </a:r>
            <a:r>
              <a:rPr lang="en-US" b="1" dirty="0">
                <a:solidFill>
                  <a:srgbClr val="0065AC"/>
                </a:solidFill>
                <a:cs typeface="Times New Roman" charset="0"/>
              </a:rPr>
              <a:t>C’s</a:t>
            </a:r>
            <a:r>
              <a:rPr lang="en-US" sz="3200" b="1" dirty="0">
                <a:solidFill>
                  <a:srgbClr val="000066"/>
                </a:solidFill>
                <a:cs typeface="Times New Roman" charset="0"/>
              </a:rPr>
              <a:t> </a:t>
            </a:r>
            <a:endParaRPr lang="en-US" dirty="0"/>
          </a:p>
        </p:txBody>
      </p:sp>
      <p:sp>
        <p:nvSpPr>
          <p:cNvPr id="3" name="Content Placeholder 2"/>
          <p:cNvSpPr>
            <a:spLocks noGrp="1"/>
          </p:cNvSpPr>
          <p:nvPr>
            <p:ph idx="1"/>
          </p:nvPr>
        </p:nvSpPr>
        <p:spPr/>
        <p:txBody>
          <a:bodyPr/>
          <a:lstStyle/>
          <a:p>
            <a:pPr lvl="0">
              <a:buClr>
                <a:srgbClr val="000066"/>
              </a:buClr>
            </a:pPr>
            <a:r>
              <a:rPr lang="en-US" dirty="0">
                <a:solidFill>
                  <a:srgbClr val="000066"/>
                </a:solidFill>
              </a:rPr>
              <a:t>Fall Prevention must be:</a:t>
            </a:r>
          </a:p>
          <a:p>
            <a:pPr lvl="0">
              <a:buClr>
                <a:srgbClr val="000066"/>
              </a:buClr>
            </a:pPr>
            <a:r>
              <a:rPr lang="en-US" sz="4800" b="1" dirty="0">
                <a:solidFill>
                  <a:srgbClr val="0065AC"/>
                </a:solidFill>
                <a:cs typeface="Times New Roman" charset="0"/>
              </a:rPr>
              <a:t>C</a:t>
            </a:r>
            <a:r>
              <a:rPr lang="en-US" sz="4800" b="1" dirty="0">
                <a:solidFill>
                  <a:srgbClr val="000066"/>
                </a:solidFill>
                <a:cs typeface="Times New Roman" charset="0"/>
              </a:rPr>
              <a:t>onsistent</a:t>
            </a:r>
          </a:p>
          <a:p>
            <a:pPr lvl="0">
              <a:buClr>
                <a:srgbClr val="000066"/>
              </a:buClr>
            </a:pPr>
            <a:r>
              <a:rPr lang="en-US" sz="4800" b="1" dirty="0">
                <a:solidFill>
                  <a:srgbClr val="0065AC"/>
                </a:solidFill>
                <a:cs typeface="Times New Roman" charset="0"/>
              </a:rPr>
              <a:t>C</a:t>
            </a:r>
            <a:r>
              <a:rPr lang="en-US" sz="4800" b="1" dirty="0">
                <a:solidFill>
                  <a:srgbClr val="000066"/>
                </a:solidFill>
                <a:cs typeface="Times New Roman" charset="0"/>
              </a:rPr>
              <a:t>ross Disciplines</a:t>
            </a:r>
            <a:endParaRPr lang="en-US" sz="4800" dirty="0">
              <a:solidFill>
                <a:srgbClr val="000066"/>
              </a:solidFill>
              <a:cs typeface="Times New Roman" charset="0"/>
            </a:endParaRPr>
          </a:p>
          <a:p>
            <a:pPr lvl="0">
              <a:buClr>
                <a:srgbClr val="000066"/>
              </a:buClr>
            </a:pPr>
            <a:r>
              <a:rPr lang="en-US" sz="4800" b="1" dirty="0">
                <a:solidFill>
                  <a:srgbClr val="0065AC"/>
                </a:solidFill>
                <a:cs typeface="Times New Roman" charset="0"/>
              </a:rPr>
              <a:t>C</a:t>
            </a:r>
            <a:r>
              <a:rPr lang="en-US" sz="4800" b="1" dirty="0">
                <a:solidFill>
                  <a:srgbClr val="000066"/>
                </a:solidFill>
                <a:cs typeface="Times New Roman" charset="0"/>
              </a:rPr>
              <a:t>oordinated</a:t>
            </a:r>
          </a:p>
          <a:p>
            <a:pPr lvl="0">
              <a:buClr>
                <a:srgbClr val="000066"/>
              </a:buClr>
            </a:pPr>
            <a:r>
              <a:rPr lang="en-US" sz="4800" b="1" dirty="0">
                <a:solidFill>
                  <a:srgbClr val="0065AC"/>
                </a:solidFill>
                <a:cs typeface="Times New Roman" charset="0"/>
              </a:rPr>
              <a:t>C</a:t>
            </a:r>
            <a:r>
              <a:rPr lang="en-US" sz="4800" b="1" dirty="0">
                <a:solidFill>
                  <a:srgbClr val="000066"/>
                </a:solidFill>
                <a:cs typeface="Times New Roman" charset="0"/>
              </a:rPr>
              <a:t>ulture</a:t>
            </a:r>
          </a:p>
          <a:p>
            <a:endParaRPr lang="en-US" dirty="0">
              <a:solidFill>
                <a:srgbClr val="000066"/>
              </a:solidFill>
            </a:endParaRPr>
          </a:p>
        </p:txBody>
      </p:sp>
    </p:spTree>
    <p:extLst>
      <p:ext uri="{BB962C8B-B14F-4D97-AF65-F5344CB8AC3E}">
        <p14:creationId xmlns:p14="http://schemas.microsoft.com/office/powerpoint/2010/main" xmlns="" val="2132624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718066"/>
          </a:xfrm>
        </p:spPr>
        <p:txBody>
          <a:bodyPr>
            <a:noAutofit/>
          </a:bodyPr>
          <a:lstStyle/>
          <a:p>
            <a:r>
              <a:rPr lang="en-US" sz="2800" dirty="0"/>
              <a:t>Risk factor and solution </a:t>
            </a:r>
          </a:p>
        </p:txBody>
      </p:sp>
      <p:graphicFrame>
        <p:nvGraphicFramePr>
          <p:cNvPr id="4" name="Content Placeholder 3"/>
          <p:cNvGraphicFramePr>
            <a:graphicFrameLocks noGrp="1"/>
          </p:cNvGraphicFramePr>
          <p:nvPr>
            <p:ph idx="1"/>
          </p:nvPr>
        </p:nvGraphicFramePr>
        <p:xfrm>
          <a:off x="457200" y="609600"/>
          <a:ext cx="8458200" cy="388620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388620">
                <a:tc>
                  <a:txBody>
                    <a:bodyPr/>
                    <a:lstStyle/>
                    <a:p>
                      <a:r>
                        <a:rPr lang="en-US" dirty="0"/>
                        <a:t>Risk factor </a:t>
                      </a:r>
                    </a:p>
                  </a:txBody>
                  <a:tcPr/>
                </a:tc>
                <a:tc>
                  <a:txBody>
                    <a:bodyPr/>
                    <a:lstStyle/>
                    <a:p>
                      <a:r>
                        <a:rPr lang="en-US" dirty="0"/>
                        <a:t>Solution </a:t>
                      </a:r>
                    </a:p>
                  </a:txBody>
                  <a:tcPr/>
                </a:tc>
                <a:extLst>
                  <a:ext uri="{0D108BD9-81ED-4DB2-BD59-A6C34878D82A}">
                    <a16:rowId xmlns:a16="http://schemas.microsoft.com/office/drawing/2014/main" xmlns="" val="10000"/>
                  </a:ext>
                </a:extLst>
              </a:tr>
              <a:tr h="388620">
                <a:tc>
                  <a:txBody>
                    <a:bodyPr/>
                    <a:lstStyle/>
                    <a:p>
                      <a:r>
                        <a:rPr lang="en-US" dirty="0"/>
                        <a:t>Lightening </a:t>
                      </a:r>
                    </a:p>
                  </a:txBody>
                  <a:tcPr/>
                </a:tc>
                <a:tc>
                  <a:txBody>
                    <a:bodyPr/>
                    <a:lstStyle/>
                    <a:p>
                      <a:r>
                        <a:rPr lang="en-US" dirty="0"/>
                        <a:t>???</a:t>
                      </a:r>
                    </a:p>
                  </a:txBody>
                  <a:tcPr/>
                </a:tc>
                <a:extLst>
                  <a:ext uri="{0D108BD9-81ED-4DB2-BD59-A6C34878D82A}">
                    <a16:rowId xmlns:a16="http://schemas.microsoft.com/office/drawing/2014/main" xmlns="" val="10001"/>
                  </a:ext>
                </a:extLst>
              </a:tr>
              <a:tr h="388620">
                <a:tc>
                  <a:txBody>
                    <a:bodyPr/>
                    <a:lstStyle/>
                    <a:p>
                      <a:r>
                        <a:rPr lang="en-US" dirty="0"/>
                        <a:t>Slippery floor surface </a:t>
                      </a:r>
                    </a:p>
                  </a:txBody>
                  <a:tcPr/>
                </a:tc>
                <a:tc>
                  <a:txBody>
                    <a:bodyPr/>
                    <a:lstStyle/>
                    <a:p>
                      <a:r>
                        <a:rPr lang="en-US" dirty="0"/>
                        <a:t>???</a:t>
                      </a:r>
                    </a:p>
                  </a:txBody>
                  <a:tcPr/>
                </a:tc>
                <a:extLst>
                  <a:ext uri="{0D108BD9-81ED-4DB2-BD59-A6C34878D82A}">
                    <a16:rowId xmlns:a16="http://schemas.microsoft.com/office/drawing/2014/main" xmlns="" val="10002"/>
                  </a:ext>
                </a:extLst>
              </a:tr>
              <a:tr h="388620">
                <a:tc>
                  <a:txBody>
                    <a:bodyPr/>
                    <a:lstStyle/>
                    <a:p>
                      <a:r>
                        <a:rPr lang="en-US" dirty="0"/>
                        <a:t>Loose rugs </a:t>
                      </a:r>
                    </a:p>
                  </a:txBody>
                  <a:tcPr/>
                </a:tc>
                <a:tc>
                  <a:txBody>
                    <a:bodyPr/>
                    <a:lstStyle/>
                    <a:p>
                      <a:r>
                        <a:rPr lang="en-US" dirty="0"/>
                        <a:t>???</a:t>
                      </a:r>
                    </a:p>
                  </a:txBody>
                  <a:tcPr/>
                </a:tc>
                <a:extLst>
                  <a:ext uri="{0D108BD9-81ED-4DB2-BD59-A6C34878D82A}">
                    <a16:rowId xmlns:a16="http://schemas.microsoft.com/office/drawing/2014/main" xmlns="" val="10003"/>
                  </a:ext>
                </a:extLst>
              </a:tr>
              <a:tr h="388620">
                <a:tc>
                  <a:txBody>
                    <a:bodyPr/>
                    <a:lstStyle/>
                    <a:p>
                      <a:r>
                        <a:rPr lang="en-US" dirty="0"/>
                        <a:t>Up-ended carpet</a:t>
                      </a:r>
                      <a:r>
                        <a:rPr lang="en-US" baseline="0" dirty="0"/>
                        <a:t> edges</a:t>
                      </a:r>
                      <a:endParaRPr lang="en-US" dirty="0"/>
                    </a:p>
                  </a:txBody>
                  <a:tcPr/>
                </a:tc>
                <a:tc>
                  <a:txBody>
                    <a:bodyPr/>
                    <a:lstStyle/>
                    <a:p>
                      <a:r>
                        <a:rPr lang="en-US" dirty="0"/>
                        <a:t>???</a:t>
                      </a:r>
                    </a:p>
                  </a:txBody>
                  <a:tcPr/>
                </a:tc>
                <a:extLst>
                  <a:ext uri="{0D108BD9-81ED-4DB2-BD59-A6C34878D82A}">
                    <a16:rowId xmlns:a16="http://schemas.microsoft.com/office/drawing/2014/main" xmlns="" val="10004"/>
                  </a:ext>
                </a:extLst>
              </a:tr>
              <a:tr h="388620">
                <a:tc>
                  <a:txBody>
                    <a:bodyPr/>
                    <a:lstStyle/>
                    <a:p>
                      <a:r>
                        <a:rPr lang="en-US" dirty="0"/>
                        <a:t>Wet surface </a:t>
                      </a:r>
                    </a:p>
                  </a:txBody>
                  <a:tcPr/>
                </a:tc>
                <a:tc>
                  <a:txBody>
                    <a:bodyPr/>
                    <a:lstStyle/>
                    <a:p>
                      <a:r>
                        <a:rPr lang="en-US" dirty="0"/>
                        <a:t>???</a:t>
                      </a:r>
                    </a:p>
                  </a:txBody>
                  <a:tcPr/>
                </a:tc>
                <a:extLst>
                  <a:ext uri="{0D108BD9-81ED-4DB2-BD59-A6C34878D82A}">
                    <a16:rowId xmlns:a16="http://schemas.microsoft.com/office/drawing/2014/main" xmlns="" val="10005"/>
                  </a:ext>
                </a:extLst>
              </a:tr>
              <a:tr h="388620">
                <a:tc>
                  <a:txBody>
                    <a:bodyPr/>
                    <a:lstStyle/>
                    <a:p>
                      <a:r>
                        <a:rPr lang="en-US" dirty="0"/>
                        <a:t>Low chairs </a:t>
                      </a:r>
                    </a:p>
                  </a:txBody>
                  <a:tcPr/>
                </a:tc>
                <a:tc>
                  <a:txBody>
                    <a:bodyPr/>
                    <a:lstStyle/>
                    <a:p>
                      <a:r>
                        <a:rPr lang="en-US" dirty="0"/>
                        <a:t>???</a:t>
                      </a:r>
                    </a:p>
                  </a:txBody>
                  <a:tcPr/>
                </a:tc>
                <a:extLst>
                  <a:ext uri="{0D108BD9-81ED-4DB2-BD59-A6C34878D82A}">
                    <a16:rowId xmlns:a16="http://schemas.microsoft.com/office/drawing/2014/main" xmlns="" val="10006"/>
                  </a:ext>
                </a:extLst>
              </a:tr>
              <a:tr h="388620">
                <a:tc>
                  <a:txBody>
                    <a:bodyPr/>
                    <a:lstStyle/>
                    <a:p>
                      <a:r>
                        <a:rPr lang="en-US" dirty="0"/>
                        <a:t>Stairs </a:t>
                      </a:r>
                    </a:p>
                  </a:txBody>
                  <a:tcPr/>
                </a:tc>
                <a:tc>
                  <a:txBody>
                    <a:bodyPr/>
                    <a:lstStyle/>
                    <a:p>
                      <a:r>
                        <a:rPr lang="en-US" dirty="0"/>
                        <a:t>???</a:t>
                      </a:r>
                    </a:p>
                  </a:txBody>
                  <a:tcPr/>
                </a:tc>
                <a:extLst>
                  <a:ext uri="{0D108BD9-81ED-4DB2-BD59-A6C34878D82A}">
                    <a16:rowId xmlns:a16="http://schemas.microsoft.com/office/drawing/2014/main" xmlns="" val="10007"/>
                  </a:ext>
                </a:extLst>
              </a:tr>
              <a:tr h="388620">
                <a:tc>
                  <a:txBody>
                    <a:bodyPr/>
                    <a:lstStyle/>
                    <a:p>
                      <a:r>
                        <a:rPr lang="en-US" dirty="0"/>
                        <a:t>Toilet seat </a:t>
                      </a:r>
                    </a:p>
                  </a:txBody>
                  <a:tcPr/>
                </a:tc>
                <a:tc>
                  <a:txBody>
                    <a:bodyPr/>
                    <a:lstStyle/>
                    <a:p>
                      <a:r>
                        <a:rPr lang="en-US" dirty="0"/>
                        <a:t>???</a:t>
                      </a:r>
                    </a:p>
                  </a:txBody>
                  <a:tcPr/>
                </a:tc>
                <a:extLst>
                  <a:ext uri="{0D108BD9-81ED-4DB2-BD59-A6C34878D82A}">
                    <a16:rowId xmlns:a16="http://schemas.microsoft.com/office/drawing/2014/main" xmlns="" val="10008"/>
                  </a:ext>
                </a:extLst>
              </a:tr>
              <a:tr h="388620">
                <a:tc>
                  <a:txBody>
                    <a:bodyPr/>
                    <a:lstStyle/>
                    <a:p>
                      <a:r>
                        <a:rPr lang="en-US" dirty="0"/>
                        <a:t>Toilet</a:t>
                      </a:r>
                      <a:r>
                        <a:rPr lang="en-US" baseline="0" dirty="0"/>
                        <a:t> safety </a:t>
                      </a:r>
                      <a:endParaRPr lang="en-US" dirty="0"/>
                    </a:p>
                  </a:txBody>
                  <a:tcPr/>
                </a:tc>
                <a:tc>
                  <a:txBody>
                    <a:bodyPr/>
                    <a:lstStyle/>
                    <a:p>
                      <a:r>
                        <a:rPr lang="en-US" dirty="0"/>
                        <a:t>???</a:t>
                      </a:r>
                    </a:p>
                  </a:txBody>
                  <a:tcPr/>
                </a:tc>
                <a:extLst>
                  <a:ext uri="{0D108BD9-81ED-4DB2-BD59-A6C34878D82A}">
                    <a16:rowId xmlns:a16="http://schemas.microsoft.com/office/drawing/2014/main" xmlns="" val="10009"/>
                  </a:ext>
                </a:extLst>
              </a:tr>
            </a:tbl>
          </a:graphicData>
        </a:graphic>
      </p:graphicFrame>
      <p:sp>
        <p:nvSpPr>
          <p:cNvPr id="5" name="Rectangle 4"/>
          <p:cNvSpPr/>
          <p:nvPr/>
        </p:nvSpPr>
        <p:spPr>
          <a:xfrm>
            <a:off x="0" y="4495800"/>
            <a:ext cx="9144000" cy="2308324"/>
          </a:xfrm>
          <a:prstGeom prst="rect">
            <a:avLst/>
          </a:prstGeom>
        </p:spPr>
        <p:txBody>
          <a:bodyPr wrap="square">
            <a:spAutoFit/>
          </a:bodyPr>
          <a:lstStyle/>
          <a:p>
            <a:r>
              <a:rPr lang="en-US" sz="2400" dirty="0"/>
              <a:t> such as adequate lighting  In such a case, </a:t>
            </a:r>
            <a:r>
              <a:rPr lang="en-US" sz="2400" dirty="0">
                <a:hlinkClick r:id="rId3" tooltip="Incandescent light bulb"/>
              </a:rPr>
              <a:t>incandescent light bulbs</a:t>
            </a:r>
            <a:r>
              <a:rPr lang="en-US" sz="2400" dirty="0"/>
              <a:t> are preferred over </a:t>
            </a:r>
            <a:r>
              <a:rPr lang="en-US" sz="2400" dirty="0">
                <a:hlinkClick r:id="rId4" tooltip="Fluorescent lighting"/>
              </a:rPr>
              <a:t>fluorescent lighting</a:t>
            </a:r>
            <a:r>
              <a:rPr lang="en-US" sz="2400" dirty="0"/>
              <a:t>, because they react instantaneously while a </a:t>
            </a:r>
            <a:r>
              <a:rPr lang="en-US" sz="2400" dirty="0">
                <a:hlinkClick r:id="rId5" tooltip="Compact fluorescent lamp"/>
              </a:rPr>
              <a:t>FL</a:t>
            </a:r>
            <a:r>
              <a:rPr lang="en-US" sz="2400" dirty="0"/>
              <a:t> takes time to warm up and become bright. , without glare, </a:t>
            </a:r>
          </a:p>
          <a:p>
            <a:r>
              <a:rPr lang="en-US" sz="2400" dirty="0"/>
              <a:t>non-slip bath mats, stair rails, rails next to the toilet and in the shower or tub, and raised toilet seats should be considered.</a:t>
            </a:r>
          </a:p>
        </p:txBody>
      </p:sp>
    </p:spTree>
    <p:extLst>
      <p:ext uri="{BB962C8B-B14F-4D97-AF65-F5344CB8AC3E}">
        <p14:creationId xmlns:p14="http://schemas.microsoft.com/office/powerpoint/2010/main" xmlns="" val="261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Researchers have identified common elements in falls on stairs. </a:t>
            </a:r>
          </a:p>
        </p:txBody>
      </p:sp>
      <p:sp>
        <p:nvSpPr>
          <p:cNvPr id="3" name="Content Placeholder 2"/>
          <p:cNvSpPr>
            <a:spLocks noGrp="1"/>
          </p:cNvSpPr>
          <p:nvPr>
            <p:ph idx="1"/>
          </p:nvPr>
        </p:nvSpPr>
        <p:spPr>
          <a:xfrm>
            <a:off x="457200" y="1935480"/>
            <a:ext cx="8229600" cy="4922520"/>
          </a:xfrm>
        </p:spPr>
        <p:txBody>
          <a:bodyPr>
            <a:normAutofit fontScale="92500" lnSpcReduction="10000"/>
          </a:bodyPr>
          <a:lstStyle/>
          <a:p>
            <a:r>
              <a:rPr lang="en-US" dirty="0"/>
              <a:t>• Slipping is the primary cause of stair falls.</a:t>
            </a:r>
          </a:p>
          <a:p>
            <a:r>
              <a:rPr lang="en-US" dirty="0"/>
              <a:t> • Most stairway falls that cause injuries occur while people are walking down the stairs.</a:t>
            </a:r>
          </a:p>
          <a:p>
            <a:r>
              <a:rPr lang="en-US" dirty="0"/>
              <a:t> • Absence of handrails account for a large percentage of falls on stairs that result in injuries.</a:t>
            </a:r>
          </a:p>
          <a:p>
            <a:r>
              <a:rPr lang="en-US" dirty="0"/>
              <a:t> • Unexpected location of stairs leads to many falls. For example, stairs of just one or two steps in a hallway or doorway </a:t>
            </a:r>
          </a:p>
          <a:p>
            <a:r>
              <a:rPr lang="en-US" b="1" dirty="0"/>
              <a:t>Solution:</a:t>
            </a:r>
          </a:p>
          <a:p>
            <a:r>
              <a:rPr lang="en-US" dirty="0"/>
              <a:t>Stairs height b/w two stairs will be minimum &amp; made of non-slippery material,</a:t>
            </a:r>
          </a:p>
          <a:p>
            <a:r>
              <a:rPr lang="en-US" dirty="0"/>
              <a:t>use hand rails/ supporting device during ascending &amp; descending of stairs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33413" y="304800"/>
            <a:ext cx="7177087" cy="533400"/>
          </a:xfrm>
          <a:prstGeom prst="rect">
            <a:avLst/>
          </a:prstGeom>
          <a:noFill/>
          <a:ln w="9525">
            <a:noFill/>
            <a:miter lim="800000"/>
            <a:headEnd/>
            <a:tailEnd/>
          </a:ln>
        </p:spPr>
        <p:txBody>
          <a:bodyPr anchor="ctr"/>
          <a:lstStyle/>
          <a:p>
            <a:pPr algn="ctr"/>
            <a:r>
              <a:rPr lang="en-GB" sz="4400" b="1" dirty="0">
                <a:solidFill>
                  <a:srgbClr val="CC3300"/>
                </a:solidFill>
              </a:rPr>
              <a:t>Intervention strategies</a:t>
            </a:r>
            <a:endParaRPr lang="en-GB" sz="4400" dirty="0">
              <a:solidFill>
                <a:schemeClr val="tx2"/>
              </a:solidFill>
            </a:endParaRPr>
          </a:p>
        </p:txBody>
      </p:sp>
      <p:sp>
        <p:nvSpPr>
          <p:cNvPr id="21507" name="Rectangle 3"/>
          <p:cNvSpPr>
            <a:spLocks noChangeArrowheads="1"/>
          </p:cNvSpPr>
          <p:nvPr/>
        </p:nvSpPr>
        <p:spPr bwMode="auto">
          <a:xfrm>
            <a:off x="492125" y="1143000"/>
            <a:ext cx="3517900" cy="5410200"/>
          </a:xfrm>
          <a:prstGeom prst="rect">
            <a:avLst/>
          </a:prstGeom>
          <a:noFill/>
          <a:ln w="9525">
            <a:noFill/>
            <a:miter lim="800000"/>
            <a:headEnd/>
            <a:tailEnd/>
          </a:ln>
        </p:spPr>
        <p:txBody>
          <a:bodyPr/>
          <a:lstStyle/>
          <a:p>
            <a:pPr marL="342900" indent="-342900">
              <a:lnSpc>
                <a:spcPct val="90000"/>
              </a:lnSpc>
              <a:spcBef>
                <a:spcPct val="20000"/>
              </a:spcBef>
              <a:buFontTx/>
              <a:buChar char=" "/>
            </a:pPr>
            <a:r>
              <a:rPr lang="en-GB" sz="2400" b="1" dirty="0"/>
              <a:t>RISK FACTOR</a:t>
            </a:r>
          </a:p>
          <a:p>
            <a:pPr marL="342900" indent="-342900">
              <a:lnSpc>
                <a:spcPct val="90000"/>
              </a:lnSpc>
              <a:spcBef>
                <a:spcPct val="20000"/>
              </a:spcBef>
              <a:buFontTx/>
              <a:buChar char="•"/>
            </a:pPr>
            <a:endParaRPr lang="en-GB" sz="2400" dirty="0"/>
          </a:p>
          <a:p>
            <a:pPr marL="342900" indent="-342900">
              <a:lnSpc>
                <a:spcPct val="90000"/>
              </a:lnSpc>
              <a:spcBef>
                <a:spcPct val="20000"/>
              </a:spcBef>
              <a:buFontTx/>
              <a:buChar char="•"/>
            </a:pPr>
            <a:endParaRPr lang="en-GB" sz="3200" dirty="0">
              <a:latin typeface="Times New Roman" pitchFamily="18" charset="0"/>
              <a:cs typeface="Times New Roman" pitchFamily="18" charset="0"/>
            </a:endParaRPr>
          </a:p>
          <a:p>
            <a:pPr marL="342900" indent="-342900">
              <a:lnSpc>
                <a:spcPct val="90000"/>
              </a:lnSpc>
              <a:spcBef>
                <a:spcPct val="20000"/>
              </a:spcBef>
              <a:buFontTx/>
              <a:buChar char="•"/>
            </a:pPr>
            <a:r>
              <a:rPr lang="en-GB" sz="3200" dirty="0">
                <a:latin typeface="Times New Roman" pitchFamily="18" charset="0"/>
                <a:cs typeface="Times New Roman" pitchFamily="18" charset="0"/>
              </a:rPr>
              <a:t>Muscle weakness</a:t>
            </a:r>
          </a:p>
          <a:p>
            <a:pPr marL="342900" indent="-342900">
              <a:lnSpc>
                <a:spcPct val="90000"/>
              </a:lnSpc>
              <a:spcBef>
                <a:spcPct val="20000"/>
              </a:spcBef>
              <a:buFontTx/>
              <a:buChar char="•"/>
            </a:pPr>
            <a:endParaRPr lang="en-GB" sz="3200" dirty="0">
              <a:latin typeface="Times New Roman" pitchFamily="18" charset="0"/>
              <a:cs typeface="Times New Roman" pitchFamily="18" charset="0"/>
            </a:endParaRPr>
          </a:p>
          <a:p>
            <a:pPr marL="342900" indent="-342900">
              <a:lnSpc>
                <a:spcPct val="90000"/>
              </a:lnSpc>
              <a:spcBef>
                <a:spcPct val="20000"/>
              </a:spcBef>
              <a:buFontTx/>
              <a:buChar char="•"/>
            </a:pPr>
            <a:r>
              <a:rPr lang="en-GB" sz="3200" dirty="0">
                <a:latin typeface="Times New Roman" pitchFamily="18" charset="0"/>
                <a:cs typeface="Times New Roman" pitchFamily="18" charset="0"/>
              </a:rPr>
              <a:t>Impaired balance</a:t>
            </a:r>
          </a:p>
          <a:p>
            <a:pPr marL="342900" indent="-342900">
              <a:lnSpc>
                <a:spcPct val="90000"/>
              </a:lnSpc>
              <a:spcBef>
                <a:spcPct val="20000"/>
              </a:spcBef>
              <a:buFontTx/>
              <a:buChar char="•"/>
            </a:pPr>
            <a:endParaRPr lang="en-GB" sz="3200" dirty="0">
              <a:latin typeface="Times New Roman" pitchFamily="18" charset="0"/>
              <a:cs typeface="Times New Roman" pitchFamily="18" charset="0"/>
            </a:endParaRPr>
          </a:p>
          <a:p>
            <a:pPr marL="342900" indent="-342900">
              <a:lnSpc>
                <a:spcPct val="90000"/>
              </a:lnSpc>
              <a:spcBef>
                <a:spcPct val="20000"/>
              </a:spcBef>
              <a:buFontTx/>
              <a:buChar char="•"/>
            </a:pPr>
            <a:r>
              <a:rPr lang="en-GB" sz="3200" dirty="0">
                <a:latin typeface="Times New Roman" pitchFamily="18" charset="0"/>
                <a:cs typeface="Times New Roman" pitchFamily="18" charset="0"/>
              </a:rPr>
              <a:t>Impaired gait</a:t>
            </a:r>
          </a:p>
          <a:p>
            <a:pPr marL="342900" indent="-342900">
              <a:lnSpc>
                <a:spcPct val="90000"/>
              </a:lnSpc>
              <a:spcBef>
                <a:spcPct val="20000"/>
              </a:spcBef>
              <a:buFontTx/>
              <a:buChar char="•"/>
            </a:pPr>
            <a:endParaRPr lang="en-GB" sz="3200" dirty="0">
              <a:latin typeface="Times New Roman" pitchFamily="18" charset="0"/>
              <a:cs typeface="Times New Roman" pitchFamily="18" charset="0"/>
            </a:endParaRPr>
          </a:p>
          <a:p>
            <a:pPr marL="342900" indent="-342900">
              <a:lnSpc>
                <a:spcPct val="90000"/>
              </a:lnSpc>
              <a:spcBef>
                <a:spcPct val="20000"/>
              </a:spcBef>
              <a:buFontTx/>
              <a:buChar char="•"/>
            </a:pPr>
            <a:r>
              <a:rPr lang="en-GB" sz="3200" dirty="0">
                <a:latin typeface="Times New Roman" pitchFamily="18" charset="0"/>
                <a:cs typeface="Times New Roman" pitchFamily="18" charset="0"/>
              </a:rPr>
              <a:t>Transfer skills</a:t>
            </a:r>
          </a:p>
        </p:txBody>
      </p:sp>
      <p:sp>
        <p:nvSpPr>
          <p:cNvPr id="21508" name="Rectangle 4"/>
          <p:cNvSpPr>
            <a:spLocks noChangeArrowheads="1"/>
          </p:cNvSpPr>
          <p:nvPr/>
        </p:nvSpPr>
        <p:spPr bwMode="auto">
          <a:xfrm>
            <a:off x="4221163" y="990600"/>
            <a:ext cx="4645025" cy="5867400"/>
          </a:xfrm>
          <a:prstGeom prst="rect">
            <a:avLst/>
          </a:prstGeom>
          <a:noFill/>
          <a:ln w="9525">
            <a:noFill/>
            <a:miter lim="800000"/>
            <a:headEnd/>
            <a:tailEnd/>
          </a:ln>
        </p:spPr>
        <p:txBody>
          <a:bodyPr/>
          <a:lstStyle/>
          <a:p>
            <a:pPr marL="342900" indent="-342900">
              <a:lnSpc>
                <a:spcPct val="90000"/>
              </a:lnSpc>
              <a:spcBef>
                <a:spcPct val="20000"/>
              </a:spcBef>
              <a:buFontTx/>
              <a:buChar char=" "/>
            </a:pPr>
            <a:r>
              <a:rPr lang="en-GB" sz="2400" b="1" dirty="0"/>
              <a:t>INTERVENTION</a:t>
            </a:r>
          </a:p>
          <a:p>
            <a:pPr marL="342900" indent="-342900">
              <a:lnSpc>
                <a:spcPct val="90000"/>
              </a:lnSpc>
              <a:spcBef>
                <a:spcPct val="20000"/>
              </a:spcBef>
              <a:buFontTx/>
              <a:buChar char="•"/>
            </a:pPr>
            <a:endParaRPr lang="en-GB" sz="2400" dirty="0"/>
          </a:p>
          <a:p>
            <a:pPr marL="342900" indent="-342900">
              <a:lnSpc>
                <a:spcPct val="90000"/>
              </a:lnSpc>
              <a:spcBef>
                <a:spcPct val="20000"/>
              </a:spcBef>
              <a:buFontTx/>
              <a:buChar char="•"/>
            </a:pPr>
            <a:endParaRPr lang="en-GB" sz="3200" dirty="0">
              <a:latin typeface="Times New Roman" pitchFamily="18" charset="0"/>
              <a:cs typeface="Times New Roman" pitchFamily="18" charset="0"/>
            </a:endParaRPr>
          </a:p>
          <a:p>
            <a:pPr marL="342900" indent="-342900">
              <a:lnSpc>
                <a:spcPct val="90000"/>
              </a:lnSpc>
              <a:spcBef>
                <a:spcPct val="20000"/>
              </a:spcBef>
              <a:buFontTx/>
              <a:buChar char="•"/>
            </a:pPr>
            <a:r>
              <a:rPr lang="en-GB" sz="3200" dirty="0">
                <a:latin typeface="Times New Roman" pitchFamily="18" charset="0"/>
                <a:cs typeface="Times New Roman" pitchFamily="18" charset="0"/>
              </a:rPr>
              <a:t>Resistance training</a:t>
            </a:r>
          </a:p>
          <a:p>
            <a:pPr marL="342900" indent="-342900">
              <a:lnSpc>
                <a:spcPct val="90000"/>
              </a:lnSpc>
              <a:spcBef>
                <a:spcPct val="20000"/>
              </a:spcBef>
              <a:buFontTx/>
              <a:buChar char="•"/>
            </a:pPr>
            <a:endParaRPr lang="en-GB" sz="3200" dirty="0">
              <a:latin typeface="Times New Roman" pitchFamily="18" charset="0"/>
              <a:cs typeface="Times New Roman" pitchFamily="18" charset="0"/>
            </a:endParaRPr>
          </a:p>
          <a:p>
            <a:pPr marL="342900" indent="-342900">
              <a:lnSpc>
                <a:spcPct val="90000"/>
              </a:lnSpc>
              <a:spcBef>
                <a:spcPct val="20000"/>
              </a:spcBef>
              <a:buFontTx/>
              <a:buChar char="•"/>
            </a:pPr>
            <a:r>
              <a:rPr lang="en-GB" sz="3200" dirty="0" err="1">
                <a:latin typeface="Times New Roman" pitchFamily="18" charset="0"/>
                <a:cs typeface="Times New Roman" pitchFamily="18" charset="0"/>
              </a:rPr>
              <a:t>Trainig</a:t>
            </a:r>
            <a:r>
              <a:rPr lang="en-GB" sz="3200" dirty="0">
                <a:latin typeface="Times New Roman" pitchFamily="18" charset="0"/>
                <a:cs typeface="Times New Roman" pitchFamily="18" charset="0"/>
              </a:rPr>
              <a:t>, assistive devices</a:t>
            </a:r>
          </a:p>
          <a:p>
            <a:pPr marL="342900" indent="-342900">
              <a:lnSpc>
                <a:spcPct val="90000"/>
              </a:lnSpc>
              <a:spcBef>
                <a:spcPct val="20000"/>
              </a:spcBef>
              <a:buFontTx/>
              <a:buChar char="•"/>
            </a:pPr>
            <a:endParaRPr lang="en-GB" sz="3200" dirty="0">
              <a:latin typeface="Times New Roman" pitchFamily="18" charset="0"/>
              <a:cs typeface="Times New Roman" pitchFamily="18" charset="0"/>
            </a:endParaRPr>
          </a:p>
          <a:p>
            <a:pPr marL="342900" indent="-342900">
              <a:lnSpc>
                <a:spcPct val="90000"/>
              </a:lnSpc>
              <a:spcBef>
                <a:spcPct val="20000"/>
              </a:spcBef>
              <a:buFontTx/>
              <a:buChar char="•"/>
            </a:pPr>
            <a:r>
              <a:rPr lang="en-GB" sz="3200" dirty="0">
                <a:latin typeface="Times New Roman" pitchFamily="18" charset="0"/>
                <a:cs typeface="Times New Roman" pitchFamily="18" charset="0"/>
              </a:rPr>
              <a:t>Training, environment</a:t>
            </a:r>
          </a:p>
          <a:p>
            <a:pPr marL="342900" indent="-342900">
              <a:lnSpc>
                <a:spcPct val="90000"/>
              </a:lnSpc>
              <a:spcBef>
                <a:spcPct val="20000"/>
              </a:spcBef>
              <a:buFontTx/>
              <a:buChar char="•"/>
            </a:pPr>
            <a:endParaRPr lang="en-GB" sz="3200" dirty="0">
              <a:latin typeface="Times New Roman" pitchFamily="18" charset="0"/>
              <a:cs typeface="Times New Roman" pitchFamily="18" charset="0"/>
            </a:endParaRPr>
          </a:p>
          <a:p>
            <a:pPr marL="342900" indent="-342900">
              <a:lnSpc>
                <a:spcPct val="90000"/>
              </a:lnSpc>
              <a:spcBef>
                <a:spcPct val="20000"/>
              </a:spcBef>
              <a:buFontTx/>
              <a:buChar char="•"/>
            </a:pPr>
            <a:r>
              <a:rPr lang="en-GB" sz="3200" dirty="0">
                <a:latin typeface="Times New Roman" pitchFamily="18" charset="0"/>
                <a:cs typeface="Times New Roman" pitchFamily="18" charset="0"/>
              </a:rPr>
              <a:t>Training, grab rails</a:t>
            </a:r>
          </a:p>
        </p:txBody>
      </p:sp>
      <p:sp>
        <p:nvSpPr>
          <p:cNvPr id="21509" name="Line 5"/>
          <p:cNvSpPr>
            <a:spLocks noChangeShapeType="1"/>
          </p:cNvSpPr>
          <p:nvPr/>
        </p:nvSpPr>
        <p:spPr bwMode="auto">
          <a:xfrm>
            <a:off x="4081462" y="762000"/>
            <a:ext cx="45719" cy="6096000"/>
          </a:xfrm>
          <a:prstGeom prst="line">
            <a:avLst/>
          </a:prstGeom>
          <a:noFill/>
          <a:ln w="25400">
            <a:solidFill>
              <a:schemeClr val="accent2"/>
            </a:solidFill>
            <a:round/>
            <a:headEnd/>
            <a:tailEnd/>
          </a:ln>
        </p:spPr>
        <p:txBody>
          <a:bodyPr wrap="none" anchor="ctr"/>
          <a:lstStyle/>
          <a:p>
            <a:endParaRPr lang="en-US"/>
          </a:p>
        </p:txBody>
      </p:sp>
      <p:sp>
        <p:nvSpPr>
          <p:cNvPr id="21510" name="Line 6"/>
          <p:cNvSpPr>
            <a:spLocks noChangeShapeType="1"/>
          </p:cNvSpPr>
          <p:nvPr/>
        </p:nvSpPr>
        <p:spPr bwMode="auto">
          <a:xfrm>
            <a:off x="0" y="1676400"/>
            <a:ext cx="8936038" cy="0"/>
          </a:xfrm>
          <a:prstGeom prst="line">
            <a:avLst/>
          </a:prstGeom>
          <a:noFill/>
          <a:ln w="25400">
            <a:solidFill>
              <a:schemeClr val="accent2"/>
            </a:solidFill>
            <a:round/>
            <a:headEnd/>
            <a:tailEnd/>
          </a:ln>
        </p:spPr>
        <p:txBody>
          <a:bodyPr wrap="none" anchor="ctr"/>
          <a:lstStyle/>
          <a:p>
            <a:endParaRPr lang="en-US"/>
          </a:p>
        </p:txBody>
      </p:sp>
    </p:spTree>
    <p:extLst>
      <p:ext uri="{BB962C8B-B14F-4D97-AF65-F5344CB8AC3E}">
        <p14:creationId xmlns:p14="http://schemas.microsoft.com/office/powerpoint/2010/main" xmlns="" val="235599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ANATOMICAL AND PHYSIOLOGICAL CHANGES WITH AGING</a:t>
            </a:r>
          </a:p>
        </p:txBody>
      </p:sp>
      <p:sp>
        <p:nvSpPr>
          <p:cNvPr id="3" name="Content Placeholder 2"/>
          <p:cNvSpPr>
            <a:spLocks noGrp="1"/>
          </p:cNvSpPr>
          <p:nvPr>
            <p:ph idx="1"/>
          </p:nvPr>
        </p:nvSpPr>
        <p:spPr/>
        <p:txBody>
          <a:bodyPr>
            <a:normAutofit fontScale="92500" lnSpcReduction="20000"/>
          </a:bodyPr>
          <a:lstStyle/>
          <a:p>
            <a:r>
              <a:rPr lang="en-US" b="1" dirty="0"/>
              <a:t>MUSCLE STRENGTH</a:t>
            </a:r>
          </a:p>
          <a:p>
            <a:r>
              <a:rPr lang="en-US" dirty="0"/>
              <a:t>Loss of type II muscle fiber</a:t>
            </a:r>
          </a:p>
          <a:p>
            <a:r>
              <a:rPr lang="en-US" dirty="0"/>
              <a:t>Loss of muscle mass</a:t>
            </a:r>
          </a:p>
          <a:p>
            <a:r>
              <a:rPr lang="en-US" dirty="0"/>
              <a:t>Loss isometric &amp; dynamic </a:t>
            </a:r>
            <a:r>
              <a:rPr lang="en-US" dirty="0" err="1"/>
              <a:t>strenght</a:t>
            </a:r>
            <a:endParaRPr lang="en-US" dirty="0"/>
          </a:p>
          <a:p>
            <a:r>
              <a:rPr lang="en-US" dirty="0"/>
              <a:t>Loss of bone density</a:t>
            </a:r>
          </a:p>
          <a:p>
            <a:r>
              <a:rPr lang="en-US" dirty="0"/>
              <a:t>If they are forced to bed rest due to illness or injury muscle strength and aerobic capacity declines swiftly</a:t>
            </a:r>
          </a:p>
          <a:p>
            <a:r>
              <a:rPr lang="en-US" dirty="0"/>
              <a:t>Less muscle mass leads to increased rate of disability</a:t>
            </a:r>
          </a:p>
          <a:p>
            <a:r>
              <a:rPr lang="en-US" b="1" dirty="0"/>
              <a:t>Note: regular strength training 3/week minimizes and in some cases even reverse this loss</a:t>
            </a:r>
          </a:p>
          <a:p>
            <a:r>
              <a:rPr lang="en-US" b="1" dirty="0"/>
              <a:t>But stop of 2 weeks training diminish the Gained advantage of R.E</a:t>
            </a:r>
          </a:p>
        </p:txBody>
      </p:sp>
      <p:pic>
        <p:nvPicPr>
          <p:cNvPr id="2050" name="Picture 2" descr="E:\ash laptop\ash laptop\health wellness pictures\animated-elderly-image-0053.gif"/>
          <p:cNvPicPr>
            <a:picLocks noChangeAspect="1" noChangeArrowheads="1" noCrop="1"/>
          </p:cNvPicPr>
          <p:nvPr/>
        </p:nvPicPr>
        <p:blipFill>
          <a:blip r:embed="rId2"/>
          <a:srcRect/>
          <a:stretch>
            <a:fillRect/>
          </a:stretch>
        </p:blipFill>
        <p:spPr bwMode="auto">
          <a:xfrm>
            <a:off x="5400675" y="1219200"/>
            <a:ext cx="3514725" cy="1981200"/>
          </a:xfrm>
          <a:prstGeom prst="rect">
            <a:avLst/>
          </a:prstGeom>
          <a:noFill/>
        </p:spPr>
      </p:pic>
    </p:spTree>
    <p:extLst>
      <p:ext uri="{BB962C8B-B14F-4D97-AF65-F5344CB8AC3E}">
        <p14:creationId xmlns:p14="http://schemas.microsoft.com/office/powerpoint/2010/main" xmlns="" val="17913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774700" y="0"/>
            <a:ext cx="7770813" cy="762000"/>
          </a:xfrm>
          <a:prstGeom prst="rect">
            <a:avLst/>
          </a:prstGeom>
          <a:noFill/>
          <a:ln w="9525">
            <a:noFill/>
            <a:miter lim="800000"/>
            <a:headEnd/>
            <a:tailEnd/>
          </a:ln>
        </p:spPr>
        <p:txBody>
          <a:bodyPr anchor="ctr"/>
          <a:lstStyle/>
          <a:p>
            <a:pPr algn="ctr" eaLnBrk="0" hangingPunct="0"/>
            <a:r>
              <a:rPr lang="en-GB" sz="4400" b="1">
                <a:solidFill>
                  <a:srgbClr val="CC3300"/>
                </a:solidFill>
              </a:rPr>
              <a:t>Intervention strategies</a:t>
            </a:r>
            <a:endParaRPr lang="en-US" sz="4400">
              <a:solidFill>
                <a:srgbClr val="CC3300"/>
              </a:solidFill>
            </a:endParaRPr>
          </a:p>
        </p:txBody>
      </p:sp>
      <p:sp>
        <p:nvSpPr>
          <p:cNvPr id="24579" name="Rectangle 3"/>
          <p:cNvSpPr>
            <a:spLocks noChangeArrowheads="1"/>
          </p:cNvSpPr>
          <p:nvPr/>
        </p:nvSpPr>
        <p:spPr bwMode="auto">
          <a:xfrm>
            <a:off x="0" y="1066800"/>
            <a:ext cx="4219575" cy="5029200"/>
          </a:xfrm>
          <a:prstGeom prst="rect">
            <a:avLst/>
          </a:prstGeom>
          <a:noFill/>
          <a:ln w="9525">
            <a:noFill/>
            <a:miter lim="800000"/>
            <a:headEnd/>
            <a:tailEnd/>
          </a:ln>
        </p:spPr>
        <p:txBody>
          <a:bodyPr/>
          <a:lstStyle/>
          <a:p>
            <a:pPr marL="342900" indent="-342900" algn="ctr" eaLnBrk="0" hangingPunct="0">
              <a:lnSpc>
                <a:spcPct val="90000"/>
              </a:lnSpc>
              <a:spcBef>
                <a:spcPct val="20000"/>
              </a:spcBef>
              <a:buFontTx/>
              <a:buChar char=" "/>
            </a:pPr>
            <a:r>
              <a:rPr lang="en-GB" sz="2400" b="1" dirty="0"/>
              <a:t>RISK FACTOR</a:t>
            </a:r>
          </a:p>
          <a:p>
            <a:pPr marL="342900" indent="-342900" eaLnBrk="0" hangingPunct="0">
              <a:lnSpc>
                <a:spcPct val="90000"/>
              </a:lnSpc>
              <a:spcBef>
                <a:spcPct val="20000"/>
              </a:spcBef>
              <a:buFontTx/>
              <a:buChar char="•"/>
            </a:pPr>
            <a:endParaRPr lang="en-GB" sz="4000" dirty="0"/>
          </a:p>
          <a:p>
            <a:pPr marL="342900" indent="-342900" eaLnBrk="0" hangingPunct="0">
              <a:lnSpc>
                <a:spcPct val="90000"/>
              </a:lnSpc>
              <a:spcBef>
                <a:spcPct val="20000"/>
              </a:spcBef>
              <a:buFontTx/>
              <a:buChar char="•"/>
            </a:pPr>
            <a:endParaRPr lang="en-GB" sz="3600" dirty="0"/>
          </a:p>
          <a:p>
            <a:pPr marL="342900" indent="-342900" eaLnBrk="0" hangingPunct="0">
              <a:lnSpc>
                <a:spcPct val="90000"/>
              </a:lnSpc>
              <a:spcBef>
                <a:spcPct val="20000"/>
              </a:spcBef>
              <a:buFontTx/>
              <a:buChar char="•"/>
            </a:pPr>
            <a:r>
              <a:rPr lang="en-GB" sz="3600" dirty="0"/>
              <a:t>Visual impairment</a:t>
            </a:r>
          </a:p>
          <a:p>
            <a:pPr marL="342900" indent="-342900" eaLnBrk="0" hangingPunct="0">
              <a:lnSpc>
                <a:spcPct val="90000"/>
              </a:lnSpc>
              <a:spcBef>
                <a:spcPct val="20000"/>
              </a:spcBef>
              <a:buFontTx/>
              <a:buChar char="•"/>
            </a:pPr>
            <a:endParaRPr lang="en-GB" sz="3600" dirty="0"/>
          </a:p>
          <a:p>
            <a:pPr marL="342900" indent="-342900" eaLnBrk="0" hangingPunct="0">
              <a:lnSpc>
                <a:spcPct val="90000"/>
              </a:lnSpc>
              <a:spcBef>
                <a:spcPct val="20000"/>
              </a:spcBef>
              <a:buFontTx/>
              <a:buChar char="•"/>
            </a:pPr>
            <a:r>
              <a:rPr lang="en-GB" sz="3600" dirty="0"/>
              <a:t>Cognitive impairment&amp; Depression</a:t>
            </a:r>
          </a:p>
        </p:txBody>
      </p:sp>
      <p:sp>
        <p:nvSpPr>
          <p:cNvPr id="24580" name="Rectangle 4"/>
          <p:cNvSpPr>
            <a:spLocks noChangeArrowheads="1"/>
          </p:cNvSpPr>
          <p:nvPr/>
        </p:nvSpPr>
        <p:spPr bwMode="auto">
          <a:xfrm>
            <a:off x="4572000" y="914400"/>
            <a:ext cx="4121150" cy="5486400"/>
          </a:xfrm>
          <a:prstGeom prst="rect">
            <a:avLst/>
          </a:prstGeom>
          <a:noFill/>
          <a:ln w="9525">
            <a:noFill/>
            <a:miter lim="800000"/>
            <a:headEnd/>
            <a:tailEnd/>
          </a:ln>
        </p:spPr>
        <p:txBody>
          <a:bodyPr/>
          <a:lstStyle/>
          <a:p>
            <a:pPr marL="342900" indent="-342900" algn="ctr" eaLnBrk="0" hangingPunct="0">
              <a:lnSpc>
                <a:spcPct val="90000"/>
              </a:lnSpc>
              <a:spcBef>
                <a:spcPct val="20000"/>
              </a:spcBef>
              <a:buFontTx/>
              <a:buChar char=" "/>
            </a:pPr>
            <a:r>
              <a:rPr lang="en-GB" sz="2400" b="1" dirty="0"/>
              <a:t>INTERVENTION</a:t>
            </a:r>
          </a:p>
          <a:p>
            <a:pPr marL="342900" indent="-342900" eaLnBrk="0" hangingPunct="0">
              <a:lnSpc>
                <a:spcPct val="90000"/>
              </a:lnSpc>
              <a:spcBef>
                <a:spcPct val="20000"/>
              </a:spcBef>
              <a:buFontTx/>
              <a:buChar char="•"/>
            </a:pPr>
            <a:endParaRPr lang="en-GB" sz="4000" dirty="0"/>
          </a:p>
          <a:p>
            <a:pPr marL="342900" indent="-342900" eaLnBrk="0" hangingPunct="0">
              <a:lnSpc>
                <a:spcPct val="90000"/>
              </a:lnSpc>
              <a:spcBef>
                <a:spcPct val="20000"/>
              </a:spcBef>
              <a:buFontTx/>
              <a:buChar char="•"/>
            </a:pPr>
            <a:endParaRPr lang="en-GB" sz="3600" dirty="0"/>
          </a:p>
          <a:p>
            <a:pPr marL="342900" indent="-342900" eaLnBrk="0" hangingPunct="0">
              <a:lnSpc>
                <a:spcPct val="90000"/>
              </a:lnSpc>
              <a:spcBef>
                <a:spcPct val="20000"/>
              </a:spcBef>
              <a:buFontTx/>
              <a:buChar char="•"/>
            </a:pPr>
            <a:r>
              <a:rPr lang="en-GB" sz="3600" dirty="0"/>
              <a:t>Glasses</a:t>
            </a:r>
          </a:p>
          <a:p>
            <a:pPr marL="342900" indent="-342900" eaLnBrk="0" hangingPunct="0">
              <a:lnSpc>
                <a:spcPct val="90000"/>
              </a:lnSpc>
              <a:spcBef>
                <a:spcPct val="20000"/>
              </a:spcBef>
            </a:pPr>
            <a:endParaRPr lang="en-GB" sz="3600" dirty="0"/>
          </a:p>
          <a:p>
            <a:pPr marL="342900" indent="-342900" eaLnBrk="0" hangingPunct="0">
              <a:lnSpc>
                <a:spcPct val="90000"/>
              </a:lnSpc>
              <a:spcBef>
                <a:spcPct val="20000"/>
              </a:spcBef>
            </a:pPr>
            <a:r>
              <a:rPr lang="en-GB" sz="3600" dirty="0"/>
              <a:t>Minimise or treat</a:t>
            </a:r>
          </a:p>
        </p:txBody>
      </p:sp>
      <p:sp>
        <p:nvSpPr>
          <p:cNvPr id="24581" name="Line 5"/>
          <p:cNvSpPr>
            <a:spLocks noChangeShapeType="1"/>
          </p:cNvSpPr>
          <p:nvPr/>
        </p:nvSpPr>
        <p:spPr bwMode="auto">
          <a:xfrm>
            <a:off x="4362450" y="838200"/>
            <a:ext cx="1588" cy="5562600"/>
          </a:xfrm>
          <a:prstGeom prst="line">
            <a:avLst/>
          </a:prstGeom>
          <a:noFill/>
          <a:ln w="25400">
            <a:solidFill>
              <a:schemeClr val="accent2"/>
            </a:solidFill>
            <a:round/>
            <a:headEnd/>
            <a:tailEnd/>
          </a:ln>
        </p:spPr>
        <p:txBody>
          <a:bodyPr wrap="none" anchor="ctr"/>
          <a:lstStyle/>
          <a:p>
            <a:endParaRPr lang="en-US"/>
          </a:p>
        </p:txBody>
      </p:sp>
      <p:sp>
        <p:nvSpPr>
          <p:cNvPr id="24582" name="Line 6"/>
          <p:cNvSpPr>
            <a:spLocks noChangeShapeType="1"/>
          </p:cNvSpPr>
          <p:nvPr/>
        </p:nvSpPr>
        <p:spPr bwMode="auto">
          <a:xfrm>
            <a:off x="0" y="1676400"/>
            <a:ext cx="8936038" cy="1588"/>
          </a:xfrm>
          <a:prstGeom prst="line">
            <a:avLst/>
          </a:prstGeom>
          <a:noFill/>
          <a:ln w="25400">
            <a:solidFill>
              <a:schemeClr val="accent2"/>
            </a:solidFill>
            <a:round/>
            <a:headEnd/>
            <a:tailEnd/>
          </a:ln>
        </p:spPr>
        <p:txBody>
          <a:bodyPr wrap="none" anchor="ctr"/>
          <a:lstStyle/>
          <a:p>
            <a:endParaRPr lang="en-US"/>
          </a:p>
        </p:txBody>
      </p:sp>
      <p:pic>
        <p:nvPicPr>
          <p:cNvPr id="24583" name="Picture 7"/>
          <p:cNvPicPr>
            <a:picLocks noChangeAspect="1" noChangeArrowheads="1"/>
          </p:cNvPicPr>
          <p:nvPr/>
        </p:nvPicPr>
        <p:blipFill>
          <a:blip r:embed="rId2" cstate="print"/>
          <a:srcRect/>
          <a:stretch>
            <a:fillRect/>
          </a:stretch>
        </p:blipFill>
        <p:spPr bwMode="auto">
          <a:xfrm>
            <a:off x="7772400" y="1752600"/>
            <a:ext cx="838200" cy="1371600"/>
          </a:xfrm>
          <a:prstGeom prst="rect">
            <a:avLst/>
          </a:prstGeom>
          <a:noFill/>
          <a:ln w="9525">
            <a:noFill/>
            <a:miter lim="800000"/>
            <a:headEnd/>
            <a:tailEnd/>
          </a:ln>
        </p:spPr>
      </p:pic>
      <p:sp>
        <p:nvSpPr>
          <p:cNvPr id="24585" name="Freeform 9"/>
          <p:cNvSpPr>
            <a:spLocks/>
          </p:cNvSpPr>
          <p:nvPr/>
        </p:nvSpPr>
        <p:spPr bwMode="auto">
          <a:xfrm>
            <a:off x="6529388" y="5129213"/>
            <a:ext cx="1100137" cy="1247775"/>
          </a:xfrm>
          <a:custGeom>
            <a:avLst/>
            <a:gdLst>
              <a:gd name="T0" fmla="*/ 382 w 693"/>
              <a:gd name="T1" fmla="*/ 783 h 786"/>
              <a:gd name="T2" fmla="*/ 433 w 693"/>
              <a:gd name="T3" fmla="*/ 773 h 786"/>
              <a:gd name="T4" fmla="*/ 482 w 693"/>
              <a:gd name="T5" fmla="*/ 755 h 786"/>
              <a:gd name="T6" fmla="*/ 526 w 693"/>
              <a:gd name="T7" fmla="*/ 729 h 786"/>
              <a:gd name="T8" fmla="*/ 567 w 693"/>
              <a:gd name="T9" fmla="*/ 697 h 786"/>
              <a:gd name="T10" fmla="*/ 602 w 693"/>
              <a:gd name="T11" fmla="*/ 657 h 786"/>
              <a:gd name="T12" fmla="*/ 633 w 693"/>
              <a:gd name="T13" fmla="*/ 613 h 786"/>
              <a:gd name="T14" fmla="*/ 658 w 693"/>
              <a:gd name="T15" fmla="*/ 563 h 786"/>
              <a:gd name="T16" fmla="*/ 677 w 693"/>
              <a:gd name="T17" fmla="*/ 510 h 786"/>
              <a:gd name="T18" fmla="*/ 689 w 693"/>
              <a:gd name="T19" fmla="*/ 453 h 786"/>
              <a:gd name="T20" fmla="*/ 693 w 693"/>
              <a:gd name="T21" fmla="*/ 394 h 786"/>
              <a:gd name="T22" fmla="*/ 689 w 693"/>
              <a:gd name="T23" fmla="*/ 333 h 786"/>
              <a:gd name="T24" fmla="*/ 677 w 693"/>
              <a:gd name="T25" fmla="*/ 276 h 786"/>
              <a:gd name="T26" fmla="*/ 658 w 693"/>
              <a:gd name="T27" fmla="*/ 223 h 786"/>
              <a:gd name="T28" fmla="*/ 633 w 693"/>
              <a:gd name="T29" fmla="*/ 173 h 786"/>
              <a:gd name="T30" fmla="*/ 602 w 693"/>
              <a:gd name="T31" fmla="*/ 129 h 786"/>
              <a:gd name="T32" fmla="*/ 567 w 693"/>
              <a:gd name="T33" fmla="*/ 89 h 786"/>
              <a:gd name="T34" fmla="*/ 526 w 693"/>
              <a:gd name="T35" fmla="*/ 57 h 786"/>
              <a:gd name="T36" fmla="*/ 482 w 693"/>
              <a:gd name="T37" fmla="*/ 31 h 786"/>
              <a:gd name="T38" fmla="*/ 433 w 693"/>
              <a:gd name="T39" fmla="*/ 13 h 786"/>
              <a:gd name="T40" fmla="*/ 382 w 693"/>
              <a:gd name="T41" fmla="*/ 3 h 786"/>
              <a:gd name="T42" fmla="*/ 329 w 693"/>
              <a:gd name="T43" fmla="*/ 1 h 786"/>
              <a:gd name="T44" fmla="*/ 276 w 693"/>
              <a:gd name="T45" fmla="*/ 9 h 786"/>
              <a:gd name="T46" fmla="*/ 227 w 693"/>
              <a:gd name="T47" fmla="*/ 25 h 786"/>
              <a:gd name="T48" fmla="*/ 182 w 693"/>
              <a:gd name="T49" fmla="*/ 48 h 786"/>
              <a:gd name="T50" fmla="*/ 139 w 693"/>
              <a:gd name="T51" fmla="*/ 78 h 786"/>
              <a:gd name="T52" fmla="*/ 101 w 693"/>
              <a:gd name="T53" fmla="*/ 116 h 786"/>
              <a:gd name="T54" fmla="*/ 69 w 693"/>
              <a:gd name="T55" fmla="*/ 158 h 786"/>
              <a:gd name="T56" fmla="*/ 42 w 693"/>
              <a:gd name="T57" fmla="*/ 206 h 786"/>
              <a:gd name="T58" fmla="*/ 22 w 693"/>
              <a:gd name="T59" fmla="*/ 258 h 786"/>
              <a:gd name="T60" fmla="*/ 7 w 693"/>
              <a:gd name="T61" fmla="*/ 314 h 786"/>
              <a:gd name="T62" fmla="*/ 1 w 693"/>
              <a:gd name="T63" fmla="*/ 373 h 786"/>
              <a:gd name="T64" fmla="*/ 3 w 693"/>
              <a:gd name="T65" fmla="*/ 433 h 786"/>
              <a:gd name="T66" fmla="*/ 11 w 693"/>
              <a:gd name="T67" fmla="*/ 491 h 786"/>
              <a:gd name="T68" fmla="*/ 28 w 693"/>
              <a:gd name="T69" fmla="*/ 547 h 786"/>
              <a:gd name="T70" fmla="*/ 50 w 693"/>
              <a:gd name="T71" fmla="*/ 597 h 786"/>
              <a:gd name="T72" fmla="*/ 79 w 693"/>
              <a:gd name="T73" fmla="*/ 644 h 786"/>
              <a:gd name="T74" fmla="*/ 114 w 693"/>
              <a:gd name="T75" fmla="*/ 683 h 786"/>
              <a:gd name="T76" fmla="*/ 153 w 693"/>
              <a:gd name="T77" fmla="*/ 719 h 786"/>
              <a:gd name="T78" fmla="*/ 197 w 693"/>
              <a:gd name="T79" fmla="*/ 747 h 786"/>
              <a:gd name="T80" fmla="*/ 244 w 693"/>
              <a:gd name="T81" fmla="*/ 769 h 786"/>
              <a:gd name="T82" fmla="*/ 294 w 693"/>
              <a:gd name="T83" fmla="*/ 782 h 786"/>
              <a:gd name="T84" fmla="*/ 347 w 693"/>
              <a:gd name="T85" fmla="*/ 786 h 7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3"/>
              <a:gd name="T130" fmla="*/ 0 h 786"/>
              <a:gd name="T131" fmla="*/ 693 w 693"/>
              <a:gd name="T132" fmla="*/ 786 h 7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3" h="786">
                <a:moveTo>
                  <a:pt x="347" y="786"/>
                </a:moveTo>
                <a:lnTo>
                  <a:pt x="364" y="785"/>
                </a:lnTo>
                <a:lnTo>
                  <a:pt x="382" y="783"/>
                </a:lnTo>
                <a:lnTo>
                  <a:pt x="399" y="782"/>
                </a:lnTo>
                <a:lnTo>
                  <a:pt x="417" y="777"/>
                </a:lnTo>
                <a:lnTo>
                  <a:pt x="433" y="773"/>
                </a:lnTo>
                <a:lnTo>
                  <a:pt x="449" y="769"/>
                </a:lnTo>
                <a:lnTo>
                  <a:pt x="466" y="761"/>
                </a:lnTo>
                <a:lnTo>
                  <a:pt x="482" y="755"/>
                </a:lnTo>
                <a:lnTo>
                  <a:pt x="496" y="747"/>
                </a:lnTo>
                <a:lnTo>
                  <a:pt x="511" y="738"/>
                </a:lnTo>
                <a:lnTo>
                  <a:pt x="526" y="729"/>
                </a:lnTo>
                <a:lnTo>
                  <a:pt x="540" y="719"/>
                </a:lnTo>
                <a:lnTo>
                  <a:pt x="554" y="708"/>
                </a:lnTo>
                <a:lnTo>
                  <a:pt x="567" y="697"/>
                </a:lnTo>
                <a:lnTo>
                  <a:pt x="579" y="683"/>
                </a:lnTo>
                <a:lnTo>
                  <a:pt x="592" y="670"/>
                </a:lnTo>
                <a:lnTo>
                  <a:pt x="602" y="657"/>
                </a:lnTo>
                <a:lnTo>
                  <a:pt x="614" y="644"/>
                </a:lnTo>
                <a:lnTo>
                  <a:pt x="624" y="628"/>
                </a:lnTo>
                <a:lnTo>
                  <a:pt x="633" y="613"/>
                </a:lnTo>
                <a:lnTo>
                  <a:pt x="643" y="597"/>
                </a:lnTo>
                <a:lnTo>
                  <a:pt x="651" y="580"/>
                </a:lnTo>
                <a:lnTo>
                  <a:pt x="658" y="563"/>
                </a:lnTo>
                <a:lnTo>
                  <a:pt x="665" y="547"/>
                </a:lnTo>
                <a:lnTo>
                  <a:pt x="671" y="529"/>
                </a:lnTo>
                <a:lnTo>
                  <a:pt x="677" y="510"/>
                </a:lnTo>
                <a:lnTo>
                  <a:pt x="682" y="491"/>
                </a:lnTo>
                <a:lnTo>
                  <a:pt x="686" y="473"/>
                </a:lnTo>
                <a:lnTo>
                  <a:pt x="689" y="453"/>
                </a:lnTo>
                <a:lnTo>
                  <a:pt x="690" y="433"/>
                </a:lnTo>
                <a:lnTo>
                  <a:pt x="692" y="414"/>
                </a:lnTo>
                <a:lnTo>
                  <a:pt x="693" y="394"/>
                </a:lnTo>
                <a:lnTo>
                  <a:pt x="692" y="373"/>
                </a:lnTo>
                <a:lnTo>
                  <a:pt x="690" y="353"/>
                </a:lnTo>
                <a:lnTo>
                  <a:pt x="689" y="333"/>
                </a:lnTo>
                <a:lnTo>
                  <a:pt x="686" y="314"/>
                </a:lnTo>
                <a:lnTo>
                  <a:pt x="682" y="295"/>
                </a:lnTo>
                <a:lnTo>
                  <a:pt x="677" y="276"/>
                </a:lnTo>
                <a:lnTo>
                  <a:pt x="671" y="258"/>
                </a:lnTo>
                <a:lnTo>
                  <a:pt x="665" y="241"/>
                </a:lnTo>
                <a:lnTo>
                  <a:pt x="658" y="223"/>
                </a:lnTo>
                <a:lnTo>
                  <a:pt x="651" y="206"/>
                </a:lnTo>
                <a:lnTo>
                  <a:pt x="643" y="189"/>
                </a:lnTo>
                <a:lnTo>
                  <a:pt x="633" y="173"/>
                </a:lnTo>
                <a:lnTo>
                  <a:pt x="624" y="158"/>
                </a:lnTo>
                <a:lnTo>
                  <a:pt x="614" y="144"/>
                </a:lnTo>
                <a:lnTo>
                  <a:pt x="602" y="129"/>
                </a:lnTo>
                <a:lnTo>
                  <a:pt x="592" y="116"/>
                </a:lnTo>
                <a:lnTo>
                  <a:pt x="579" y="103"/>
                </a:lnTo>
                <a:lnTo>
                  <a:pt x="567" y="89"/>
                </a:lnTo>
                <a:lnTo>
                  <a:pt x="554" y="78"/>
                </a:lnTo>
                <a:lnTo>
                  <a:pt x="540" y="67"/>
                </a:lnTo>
                <a:lnTo>
                  <a:pt x="526" y="57"/>
                </a:lnTo>
                <a:lnTo>
                  <a:pt x="511" y="48"/>
                </a:lnTo>
                <a:lnTo>
                  <a:pt x="496" y="39"/>
                </a:lnTo>
                <a:lnTo>
                  <a:pt x="482" y="31"/>
                </a:lnTo>
                <a:lnTo>
                  <a:pt x="466" y="25"/>
                </a:lnTo>
                <a:lnTo>
                  <a:pt x="449" y="17"/>
                </a:lnTo>
                <a:lnTo>
                  <a:pt x="433" y="13"/>
                </a:lnTo>
                <a:lnTo>
                  <a:pt x="417" y="9"/>
                </a:lnTo>
                <a:lnTo>
                  <a:pt x="399" y="4"/>
                </a:lnTo>
                <a:lnTo>
                  <a:pt x="382" y="3"/>
                </a:lnTo>
                <a:lnTo>
                  <a:pt x="364" y="1"/>
                </a:lnTo>
                <a:lnTo>
                  <a:pt x="347" y="0"/>
                </a:lnTo>
                <a:lnTo>
                  <a:pt x="329" y="1"/>
                </a:lnTo>
                <a:lnTo>
                  <a:pt x="311" y="3"/>
                </a:lnTo>
                <a:lnTo>
                  <a:pt x="294" y="4"/>
                </a:lnTo>
                <a:lnTo>
                  <a:pt x="276" y="9"/>
                </a:lnTo>
                <a:lnTo>
                  <a:pt x="260" y="13"/>
                </a:lnTo>
                <a:lnTo>
                  <a:pt x="244" y="17"/>
                </a:lnTo>
                <a:lnTo>
                  <a:pt x="227" y="25"/>
                </a:lnTo>
                <a:lnTo>
                  <a:pt x="211" y="31"/>
                </a:lnTo>
                <a:lnTo>
                  <a:pt x="197" y="39"/>
                </a:lnTo>
                <a:lnTo>
                  <a:pt x="182" y="48"/>
                </a:lnTo>
                <a:lnTo>
                  <a:pt x="167" y="57"/>
                </a:lnTo>
                <a:lnTo>
                  <a:pt x="153" y="67"/>
                </a:lnTo>
                <a:lnTo>
                  <a:pt x="139" y="78"/>
                </a:lnTo>
                <a:lnTo>
                  <a:pt x="126" y="89"/>
                </a:lnTo>
                <a:lnTo>
                  <a:pt x="114" y="103"/>
                </a:lnTo>
                <a:lnTo>
                  <a:pt x="101" y="116"/>
                </a:lnTo>
                <a:lnTo>
                  <a:pt x="91" y="129"/>
                </a:lnTo>
                <a:lnTo>
                  <a:pt x="79" y="144"/>
                </a:lnTo>
                <a:lnTo>
                  <a:pt x="69" y="158"/>
                </a:lnTo>
                <a:lnTo>
                  <a:pt x="60" y="173"/>
                </a:lnTo>
                <a:lnTo>
                  <a:pt x="50" y="189"/>
                </a:lnTo>
                <a:lnTo>
                  <a:pt x="42" y="206"/>
                </a:lnTo>
                <a:lnTo>
                  <a:pt x="35" y="223"/>
                </a:lnTo>
                <a:lnTo>
                  <a:pt x="28" y="241"/>
                </a:lnTo>
                <a:lnTo>
                  <a:pt x="22" y="258"/>
                </a:lnTo>
                <a:lnTo>
                  <a:pt x="16" y="276"/>
                </a:lnTo>
                <a:lnTo>
                  <a:pt x="11" y="295"/>
                </a:lnTo>
                <a:lnTo>
                  <a:pt x="7" y="314"/>
                </a:lnTo>
                <a:lnTo>
                  <a:pt x="4" y="333"/>
                </a:lnTo>
                <a:lnTo>
                  <a:pt x="3" y="353"/>
                </a:lnTo>
                <a:lnTo>
                  <a:pt x="1" y="373"/>
                </a:lnTo>
                <a:lnTo>
                  <a:pt x="0" y="394"/>
                </a:lnTo>
                <a:lnTo>
                  <a:pt x="1" y="414"/>
                </a:lnTo>
                <a:lnTo>
                  <a:pt x="3" y="433"/>
                </a:lnTo>
                <a:lnTo>
                  <a:pt x="4" y="453"/>
                </a:lnTo>
                <a:lnTo>
                  <a:pt x="7" y="473"/>
                </a:lnTo>
                <a:lnTo>
                  <a:pt x="11" y="491"/>
                </a:lnTo>
                <a:lnTo>
                  <a:pt x="16" y="510"/>
                </a:lnTo>
                <a:lnTo>
                  <a:pt x="22" y="529"/>
                </a:lnTo>
                <a:lnTo>
                  <a:pt x="28" y="547"/>
                </a:lnTo>
                <a:lnTo>
                  <a:pt x="35" y="563"/>
                </a:lnTo>
                <a:lnTo>
                  <a:pt x="42" y="580"/>
                </a:lnTo>
                <a:lnTo>
                  <a:pt x="50" y="597"/>
                </a:lnTo>
                <a:lnTo>
                  <a:pt x="60" y="613"/>
                </a:lnTo>
                <a:lnTo>
                  <a:pt x="69" y="628"/>
                </a:lnTo>
                <a:lnTo>
                  <a:pt x="79" y="644"/>
                </a:lnTo>
                <a:lnTo>
                  <a:pt x="91" y="657"/>
                </a:lnTo>
                <a:lnTo>
                  <a:pt x="101" y="670"/>
                </a:lnTo>
                <a:lnTo>
                  <a:pt x="114" y="683"/>
                </a:lnTo>
                <a:lnTo>
                  <a:pt x="126" y="697"/>
                </a:lnTo>
                <a:lnTo>
                  <a:pt x="139" y="708"/>
                </a:lnTo>
                <a:lnTo>
                  <a:pt x="153" y="719"/>
                </a:lnTo>
                <a:lnTo>
                  <a:pt x="167" y="729"/>
                </a:lnTo>
                <a:lnTo>
                  <a:pt x="182" y="738"/>
                </a:lnTo>
                <a:lnTo>
                  <a:pt x="197" y="747"/>
                </a:lnTo>
                <a:lnTo>
                  <a:pt x="211" y="755"/>
                </a:lnTo>
                <a:lnTo>
                  <a:pt x="227" y="761"/>
                </a:lnTo>
                <a:lnTo>
                  <a:pt x="244" y="769"/>
                </a:lnTo>
                <a:lnTo>
                  <a:pt x="260" y="773"/>
                </a:lnTo>
                <a:lnTo>
                  <a:pt x="276" y="777"/>
                </a:lnTo>
                <a:lnTo>
                  <a:pt x="294" y="782"/>
                </a:lnTo>
                <a:lnTo>
                  <a:pt x="311" y="783"/>
                </a:lnTo>
                <a:lnTo>
                  <a:pt x="329" y="785"/>
                </a:lnTo>
                <a:lnTo>
                  <a:pt x="347" y="786"/>
                </a:lnTo>
                <a:close/>
              </a:path>
            </a:pathLst>
          </a:custGeom>
          <a:solidFill>
            <a:srgbClr val="FFCC00"/>
          </a:solidFill>
          <a:ln w="9525">
            <a:noFill/>
            <a:round/>
            <a:headEnd/>
            <a:tailEnd/>
          </a:ln>
        </p:spPr>
        <p:txBody>
          <a:bodyPr/>
          <a:lstStyle/>
          <a:p>
            <a:endParaRPr lang="en-US"/>
          </a:p>
        </p:txBody>
      </p:sp>
      <p:sp>
        <p:nvSpPr>
          <p:cNvPr id="24586" name="Freeform 10"/>
          <p:cNvSpPr>
            <a:spLocks/>
          </p:cNvSpPr>
          <p:nvPr/>
        </p:nvSpPr>
        <p:spPr bwMode="auto">
          <a:xfrm>
            <a:off x="7080250" y="5754688"/>
            <a:ext cx="573088" cy="646112"/>
          </a:xfrm>
          <a:custGeom>
            <a:avLst/>
            <a:gdLst>
              <a:gd name="T0" fmla="*/ 330 w 361"/>
              <a:gd name="T1" fmla="*/ 19 h 407"/>
              <a:gd name="T2" fmla="*/ 327 w 361"/>
              <a:gd name="T3" fmla="*/ 57 h 407"/>
              <a:gd name="T4" fmla="*/ 320 w 361"/>
              <a:gd name="T5" fmla="*/ 94 h 407"/>
              <a:gd name="T6" fmla="*/ 311 w 361"/>
              <a:gd name="T7" fmla="*/ 129 h 407"/>
              <a:gd name="T8" fmla="*/ 298 w 361"/>
              <a:gd name="T9" fmla="*/ 163 h 407"/>
              <a:gd name="T10" fmla="*/ 282 w 361"/>
              <a:gd name="T11" fmla="*/ 195 h 407"/>
              <a:gd name="T12" fmla="*/ 264 w 361"/>
              <a:gd name="T13" fmla="*/ 226 h 407"/>
              <a:gd name="T14" fmla="*/ 243 w 361"/>
              <a:gd name="T15" fmla="*/ 254 h 407"/>
              <a:gd name="T16" fmla="*/ 221 w 361"/>
              <a:gd name="T17" fmla="*/ 279 h 407"/>
              <a:gd name="T18" fmla="*/ 196 w 361"/>
              <a:gd name="T19" fmla="*/ 303 h 407"/>
              <a:gd name="T20" fmla="*/ 170 w 361"/>
              <a:gd name="T21" fmla="*/ 323 h 407"/>
              <a:gd name="T22" fmla="*/ 142 w 361"/>
              <a:gd name="T23" fmla="*/ 339 h 407"/>
              <a:gd name="T24" fmla="*/ 113 w 361"/>
              <a:gd name="T25" fmla="*/ 354 h 407"/>
              <a:gd name="T26" fmla="*/ 82 w 361"/>
              <a:gd name="T27" fmla="*/ 364 h 407"/>
              <a:gd name="T28" fmla="*/ 49 w 361"/>
              <a:gd name="T29" fmla="*/ 372 h 407"/>
              <a:gd name="T30" fmla="*/ 17 w 361"/>
              <a:gd name="T31" fmla="*/ 376 h 407"/>
              <a:gd name="T32" fmla="*/ 0 w 361"/>
              <a:gd name="T33" fmla="*/ 407 h 407"/>
              <a:gd name="T34" fmla="*/ 36 w 361"/>
              <a:gd name="T35" fmla="*/ 406 h 407"/>
              <a:gd name="T36" fmla="*/ 73 w 361"/>
              <a:gd name="T37" fmla="*/ 398 h 407"/>
              <a:gd name="T38" fmla="*/ 108 w 361"/>
              <a:gd name="T39" fmla="*/ 388 h 407"/>
              <a:gd name="T40" fmla="*/ 141 w 361"/>
              <a:gd name="T41" fmla="*/ 375 h 407"/>
              <a:gd name="T42" fmla="*/ 173 w 361"/>
              <a:gd name="T43" fmla="*/ 357 h 407"/>
              <a:gd name="T44" fmla="*/ 202 w 361"/>
              <a:gd name="T45" fmla="*/ 336 h 407"/>
              <a:gd name="T46" fmla="*/ 230 w 361"/>
              <a:gd name="T47" fmla="*/ 313 h 407"/>
              <a:gd name="T48" fmla="*/ 255 w 361"/>
              <a:gd name="T49" fmla="*/ 286 h 407"/>
              <a:gd name="T50" fmla="*/ 279 w 361"/>
              <a:gd name="T51" fmla="*/ 259 h 407"/>
              <a:gd name="T52" fmla="*/ 299 w 361"/>
              <a:gd name="T53" fmla="*/ 226 h 407"/>
              <a:gd name="T54" fmla="*/ 318 w 361"/>
              <a:gd name="T55" fmla="*/ 192 h 407"/>
              <a:gd name="T56" fmla="*/ 333 w 361"/>
              <a:gd name="T57" fmla="*/ 157 h 407"/>
              <a:gd name="T58" fmla="*/ 345 w 361"/>
              <a:gd name="T59" fmla="*/ 120 h 407"/>
              <a:gd name="T60" fmla="*/ 354 w 361"/>
              <a:gd name="T61" fmla="*/ 81 h 407"/>
              <a:gd name="T62" fmla="*/ 360 w 361"/>
              <a:gd name="T63" fmla="*/ 41 h 407"/>
              <a:gd name="T64" fmla="*/ 361 w 361"/>
              <a:gd name="T65" fmla="*/ 0 h 4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407"/>
              <a:gd name="T101" fmla="*/ 361 w 361"/>
              <a:gd name="T102" fmla="*/ 407 h 4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407">
                <a:moveTo>
                  <a:pt x="330" y="0"/>
                </a:moveTo>
                <a:lnTo>
                  <a:pt x="330" y="19"/>
                </a:lnTo>
                <a:lnTo>
                  <a:pt x="329" y="38"/>
                </a:lnTo>
                <a:lnTo>
                  <a:pt x="327" y="57"/>
                </a:lnTo>
                <a:lnTo>
                  <a:pt x="324" y="76"/>
                </a:lnTo>
                <a:lnTo>
                  <a:pt x="320" y="94"/>
                </a:lnTo>
                <a:lnTo>
                  <a:pt x="315" y="111"/>
                </a:lnTo>
                <a:lnTo>
                  <a:pt x="311" y="129"/>
                </a:lnTo>
                <a:lnTo>
                  <a:pt x="304" y="147"/>
                </a:lnTo>
                <a:lnTo>
                  <a:pt x="298" y="163"/>
                </a:lnTo>
                <a:lnTo>
                  <a:pt x="290" y="181"/>
                </a:lnTo>
                <a:lnTo>
                  <a:pt x="282" y="195"/>
                </a:lnTo>
                <a:lnTo>
                  <a:pt x="274" y="211"/>
                </a:lnTo>
                <a:lnTo>
                  <a:pt x="264" y="226"/>
                </a:lnTo>
                <a:lnTo>
                  <a:pt x="255" y="239"/>
                </a:lnTo>
                <a:lnTo>
                  <a:pt x="243" y="254"/>
                </a:lnTo>
                <a:lnTo>
                  <a:pt x="233" y="267"/>
                </a:lnTo>
                <a:lnTo>
                  <a:pt x="221" y="279"/>
                </a:lnTo>
                <a:lnTo>
                  <a:pt x="210" y="291"/>
                </a:lnTo>
                <a:lnTo>
                  <a:pt x="196" y="303"/>
                </a:lnTo>
                <a:lnTo>
                  <a:pt x="185" y="313"/>
                </a:lnTo>
                <a:lnTo>
                  <a:pt x="170" y="323"/>
                </a:lnTo>
                <a:lnTo>
                  <a:pt x="157" y="332"/>
                </a:lnTo>
                <a:lnTo>
                  <a:pt x="142" y="339"/>
                </a:lnTo>
                <a:lnTo>
                  <a:pt x="127" y="347"/>
                </a:lnTo>
                <a:lnTo>
                  <a:pt x="113" y="354"/>
                </a:lnTo>
                <a:lnTo>
                  <a:pt x="98" y="360"/>
                </a:lnTo>
                <a:lnTo>
                  <a:pt x="82" y="364"/>
                </a:lnTo>
                <a:lnTo>
                  <a:pt x="66" y="369"/>
                </a:lnTo>
                <a:lnTo>
                  <a:pt x="49" y="372"/>
                </a:lnTo>
                <a:lnTo>
                  <a:pt x="33" y="375"/>
                </a:lnTo>
                <a:lnTo>
                  <a:pt x="17" y="376"/>
                </a:lnTo>
                <a:lnTo>
                  <a:pt x="0" y="376"/>
                </a:lnTo>
                <a:lnTo>
                  <a:pt x="0" y="407"/>
                </a:lnTo>
                <a:lnTo>
                  <a:pt x="19" y="407"/>
                </a:lnTo>
                <a:lnTo>
                  <a:pt x="36" y="406"/>
                </a:lnTo>
                <a:lnTo>
                  <a:pt x="55" y="403"/>
                </a:lnTo>
                <a:lnTo>
                  <a:pt x="73" y="398"/>
                </a:lnTo>
                <a:lnTo>
                  <a:pt x="91" y="394"/>
                </a:lnTo>
                <a:lnTo>
                  <a:pt x="108" y="388"/>
                </a:lnTo>
                <a:lnTo>
                  <a:pt x="124" y="382"/>
                </a:lnTo>
                <a:lnTo>
                  <a:pt x="141" y="375"/>
                </a:lnTo>
                <a:lnTo>
                  <a:pt x="157" y="366"/>
                </a:lnTo>
                <a:lnTo>
                  <a:pt x="173" y="357"/>
                </a:lnTo>
                <a:lnTo>
                  <a:pt x="188" y="348"/>
                </a:lnTo>
                <a:lnTo>
                  <a:pt x="202" y="336"/>
                </a:lnTo>
                <a:lnTo>
                  <a:pt x="217" y="326"/>
                </a:lnTo>
                <a:lnTo>
                  <a:pt x="230" y="313"/>
                </a:lnTo>
                <a:lnTo>
                  <a:pt x="243" y="301"/>
                </a:lnTo>
                <a:lnTo>
                  <a:pt x="255" y="286"/>
                </a:lnTo>
                <a:lnTo>
                  <a:pt x="268" y="273"/>
                </a:lnTo>
                <a:lnTo>
                  <a:pt x="279" y="259"/>
                </a:lnTo>
                <a:lnTo>
                  <a:pt x="289" y="242"/>
                </a:lnTo>
                <a:lnTo>
                  <a:pt x="299" y="226"/>
                </a:lnTo>
                <a:lnTo>
                  <a:pt x="310" y="210"/>
                </a:lnTo>
                <a:lnTo>
                  <a:pt x="318" y="192"/>
                </a:lnTo>
                <a:lnTo>
                  <a:pt x="326" y="176"/>
                </a:lnTo>
                <a:lnTo>
                  <a:pt x="333" y="157"/>
                </a:lnTo>
                <a:lnTo>
                  <a:pt x="339" y="139"/>
                </a:lnTo>
                <a:lnTo>
                  <a:pt x="345" y="120"/>
                </a:lnTo>
                <a:lnTo>
                  <a:pt x="349" y="101"/>
                </a:lnTo>
                <a:lnTo>
                  <a:pt x="354" y="81"/>
                </a:lnTo>
                <a:lnTo>
                  <a:pt x="357" y="61"/>
                </a:lnTo>
                <a:lnTo>
                  <a:pt x="360" y="41"/>
                </a:lnTo>
                <a:lnTo>
                  <a:pt x="361" y="20"/>
                </a:lnTo>
                <a:lnTo>
                  <a:pt x="361" y="0"/>
                </a:lnTo>
                <a:lnTo>
                  <a:pt x="330" y="0"/>
                </a:lnTo>
                <a:close/>
              </a:path>
            </a:pathLst>
          </a:custGeom>
          <a:solidFill>
            <a:srgbClr val="000000"/>
          </a:solidFill>
          <a:ln w="9525">
            <a:noFill/>
            <a:round/>
            <a:headEnd/>
            <a:tailEnd/>
          </a:ln>
        </p:spPr>
        <p:txBody>
          <a:bodyPr/>
          <a:lstStyle/>
          <a:p>
            <a:endParaRPr lang="en-US"/>
          </a:p>
        </p:txBody>
      </p:sp>
      <p:sp>
        <p:nvSpPr>
          <p:cNvPr id="24587" name="Freeform 11"/>
          <p:cNvSpPr>
            <a:spLocks/>
          </p:cNvSpPr>
          <p:nvPr/>
        </p:nvSpPr>
        <p:spPr bwMode="auto">
          <a:xfrm>
            <a:off x="7080250" y="5105400"/>
            <a:ext cx="573088" cy="649288"/>
          </a:xfrm>
          <a:custGeom>
            <a:avLst/>
            <a:gdLst>
              <a:gd name="T0" fmla="*/ 17 w 361"/>
              <a:gd name="T1" fmla="*/ 31 h 409"/>
              <a:gd name="T2" fmla="*/ 49 w 361"/>
              <a:gd name="T3" fmla="*/ 35 h 409"/>
              <a:gd name="T4" fmla="*/ 82 w 361"/>
              <a:gd name="T5" fmla="*/ 43 h 409"/>
              <a:gd name="T6" fmla="*/ 113 w 361"/>
              <a:gd name="T7" fmla="*/ 53 h 409"/>
              <a:gd name="T8" fmla="*/ 142 w 361"/>
              <a:gd name="T9" fmla="*/ 68 h 409"/>
              <a:gd name="T10" fmla="*/ 170 w 361"/>
              <a:gd name="T11" fmla="*/ 85 h 409"/>
              <a:gd name="T12" fmla="*/ 196 w 361"/>
              <a:gd name="T13" fmla="*/ 104 h 409"/>
              <a:gd name="T14" fmla="*/ 221 w 361"/>
              <a:gd name="T15" fmla="*/ 128 h 409"/>
              <a:gd name="T16" fmla="*/ 243 w 361"/>
              <a:gd name="T17" fmla="*/ 153 h 409"/>
              <a:gd name="T18" fmla="*/ 264 w 361"/>
              <a:gd name="T19" fmla="*/ 181 h 409"/>
              <a:gd name="T20" fmla="*/ 282 w 361"/>
              <a:gd name="T21" fmla="*/ 212 h 409"/>
              <a:gd name="T22" fmla="*/ 298 w 361"/>
              <a:gd name="T23" fmla="*/ 244 h 409"/>
              <a:gd name="T24" fmla="*/ 311 w 361"/>
              <a:gd name="T25" fmla="*/ 278 h 409"/>
              <a:gd name="T26" fmla="*/ 320 w 361"/>
              <a:gd name="T27" fmla="*/ 313 h 409"/>
              <a:gd name="T28" fmla="*/ 327 w 361"/>
              <a:gd name="T29" fmla="*/ 350 h 409"/>
              <a:gd name="T30" fmla="*/ 330 w 361"/>
              <a:gd name="T31" fmla="*/ 388 h 409"/>
              <a:gd name="T32" fmla="*/ 361 w 361"/>
              <a:gd name="T33" fmla="*/ 409 h 409"/>
              <a:gd name="T34" fmla="*/ 360 w 361"/>
              <a:gd name="T35" fmla="*/ 368 h 409"/>
              <a:gd name="T36" fmla="*/ 354 w 361"/>
              <a:gd name="T37" fmla="*/ 326 h 409"/>
              <a:gd name="T38" fmla="*/ 345 w 361"/>
              <a:gd name="T39" fmla="*/ 288 h 409"/>
              <a:gd name="T40" fmla="*/ 333 w 361"/>
              <a:gd name="T41" fmla="*/ 250 h 409"/>
              <a:gd name="T42" fmla="*/ 318 w 361"/>
              <a:gd name="T43" fmla="*/ 215 h 409"/>
              <a:gd name="T44" fmla="*/ 299 w 361"/>
              <a:gd name="T45" fmla="*/ 181 h 409"/>
              <a:gd name="T46" fmla="*/ 279 w 361"/>
              <a:gd name="T47" fmla="*/ 150 h 409"/>
              <a:gd name="T48" fmla="*/ 255 w 361"/>
              <a:gd name="T49" fmla="*/ 121 h 409"/>
              <a:gd name="T50" fmla="*/ 230 w 361"/>
              <a:gd name="T51" fmla="*/ 94 h 409"/>
              <a:gd name="T52" fmla="*/ 202 w 361"/>
              <a:gd name="T53" fmla="*/ 71 h 409"/>
              <a:gd name="T54" fmla="*/ 173 w 361"/>
              <a:gd name="T55" fmla="*/ 50 h 409"/>
              <a:gd name="T56" fmla="*/ 141 w 361"/>
              <a:gd name="T57" fmla="*/ 32 h 409"/>
              <a:gd name="T58" fmla="*/ 108 w 361"/>
              <a:gd name="T59" fmla="*/ 19 h 409"/>
              <a:gd name="T60" fmla="*/ 73 w 361"/>
              <a:gd name="T61" fmla="*/ 9 h 409"/>
              <a:gd name="T62" fmla="*/ 36 w 361"/>
              <a:gd name="T63" fmla="*/ 1 h 409"/>
              <a:gd name="T64" fmla="*/ 0 w 361"/>
              <a:gd name="T65" fmla="*/ 0 h 4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409"/>
              <a:gd name="T101" fmla="*/ 361 w 361"/>
              <a:gd name="T102" fmla="*/ 409 h 4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409">
                <a:moveTo>
                  <a:pt x="0" y="31"/>
                </a:moveTo>
                <a:lnTo>
                  <a:pt x="17" y="31"/>
                </a:lnTo>
                <a:lnTo>
                  <a:pt x="33" y="32"/>
                </a:lnTo>
                <a:lnTo>
                  <a:pt x="49" y="35"/>
                </a:lnTo>
                <a:lnTo>
                  <a:pt x="66" y="38"/>
                </a:lnTo>
                <a:lnTo>
                  <a:pt x="82" y="43"/>
                </a:lnTo>
                <a:lnTo>
                  <a:pt x="98" y="47"/>
                </a:lnTo>
                <a:lnTo>
                  <a:pt x="113" y="53"/>
                </a:lnTo>
                <a:lnTo>
                  <a:pt x="127" y="60"/>
                </a:lnTo>
                <a:lnTo>
                  <a:pt x="142" y="68"/>
                </a:lnTo>
                <a:lnTo>
                  <a:pt x="157" y="75"/>
                </a:lnTo>
                <a:lnTo>
                  <a:pt x="170" y="85"/>
                </a:lnTo>
                <a:lnTo>
                  <a:pt x="185" y="94"/>
                </a:lnTo>
                <a:lnTo>
                  <a:pt x="196" y="104"/>
                </a:lnTo>
                <a:lnTo>
                  <a:pt x="210" y="116"/>
                </a:lnTo>
                <a:lnTo>
                  <a:pt x="221" y="128"/>
                </a:lnTo>
                <a:lnTo>
                  <a:pt x="233" y="141"/>
                </a:lnTo>
                <a:lnTo>
                  <a:pt x="243" y="153"/>
                </a:lnTo>
                <a:lnTo>
                  <a:pt x="255" y="168"/>
                </a:lnTo>
                <a:lnTo>
                  <a:pt x="264" y="181"/>
                </a:lnTo>
                <a:lnTo>
                  <a:pt x="274" y="197"/>
                </a:lnTo>
                <a:lnTo>
                  <a:pt x="282" y="212"/>
                </a:lnTo>
                <a:lnTo>
                  <a:pt x="290" y="228"/>
                </a:lnTo>
                <a:lnTo>
                  <a:pt x="298" y="244"/>
                </a:lnTo>
                <a:lnTo>
                  <a:pt x="304" y="260"/>
                </a:lnTo>
                <a:lnTo>
                  <a:pt x="311" y="278"/>
                </a:lnTo>
                <a:lnTo>
                  <a:pt x="315" y="296"/>
                </a:lnTo>
                <a:lnTo>
                  <a:pt x="320" y="313"/>
                </a:lnTo>
                <a:lnTo>
                  <a:pt x="324" y="332"/>
                </a:lnTo>
                <a:lnTo>
                  <a:pt x="327" y="350"/>
                </a:lnTo>
                <a:lnTo>
                  <a:pt x="329" y="369"/>
                </a:lnTo>
                <a:lnTo>
                  <a:pt x="330" y="388"/>
                </a:lnTo>
                <a:lnTo>
                  <a:pt x="330" y="409"/>
                </a:lnTo>
                <a:lnTo>
                  <a:pt x="361" y="409"/>
                </a:lnTo>
                <a:lnTo>
                  <a:pt x="361" y="388"/>
                </a:lnTo>
                <a:lnTo>
                  <a:pt x="360" y="368"/>
                </a:lnTo>
                <a:lnTo>
                  <a:pt x="357" y="347"/>
                </a:lnTo>
                <a:lnTo>
                  <a:pt x="354" y="326"/>
                </a:lnTo>
                <a:lnTo>
                  <a:pt x="349" y="307"/>
                </a:lnTo>
                <a:lnTo>
                  <a:pt x="345" y="288"/>
                </a:lnTo>
                <a:lnTo>
                  <a:pt x="339" y="269"/>
                </a:lnTo>
                <a:lnTo>
                  <a:pt x="333" y="250"/>
                </a:lnTo>
                <a:lnTo>
                  <a:pt x="326" y="232"/>
                </a:lnTo>
                <a:lnTo>
                  <a:pt x="318" y="215"/>
                </a:lnTo>
                <a:lnTo>
                  <a:pt x="310" y="197"/>
                </a:lnTo>
                <a:lnTo>
                  <a:pt x="299" y="181"/>
                </a:lnTo>
                <a:lnTo>
                  <a:pt x="289" y="165"/>
                </a:lnTo>
                <a:lnTo>
                  <a:pt x="279" y="150"/>
                </a:lnTo>
                <a:lnTo>
                  <a:pt x="268" y="135"/>
                </a:lnTo>
                <a:lnTo>
                  <a:pt x="255" y="121"/>
                </a:lnTo>
                <a:lnTo>
                  <a:pt x="243" y="107"/>
                </a:lnTo>
                <a:lnTo>
                  <a:pt x="230" y="94"/>
                </a:lnTo>
                <a:lnTo>
                  <a:pt x="217" y="82"/>
                </a:lnTo>
                <a:lnTo>
                  <a:pt x="202" y="71"/>
                </a:lnTo>
                <a:lnTo>
                  <a:pt x="188" y="60"/>
                </a:lnTo>
                <a:lnTo>
                  <a:pt x="173" y="50"/>
                </a:lnTo>
                <a:lnTo>
                  <a:pt x="157" y="41"/>
                </a:lnTo>
                <a:lnTo>
                  <a:pt x="141" y="32"/>
                </a:lnTo>
                <a:lnTo>
                  <a:pt x="124" y="25"/>
                </a:lnTo>
                <a:lnTo>
                  <a:pt x="108" y="19"/>
                </a:lnTo>
                <a:lnTo>
                  <a:pt x="91" y="13"/>
                </a:lnTo>
                <a:lnTo>
                  <a:pt x="73" y="9"/>
                </a:lnTo>
                <a:lnTo>
                  <a:pt x="55" y="4"/>
                </a:lnTo>
                <a:lnTo>
                  <a:pt x="36" y="1"/>
                </a:lnTo>
                <a:lnTo>
                  <a:pt x="19" y="0"/>
                </a:lnTo>
                <a:lnTo>
                  <a:pt x="0" y="0"/>
                </a:lnTo>
                <a:lnTo>
                  <a:pt x="0" y="31"/>
                </a:lnTo>
                <a:close/>
              </a:path>
            </a:pathLst>
          </a:custGeom>
          <a:solidFill>
            <a:srgbClr val="000000"/>
          </a:solidFill>
          <a:ln w="9525">
            <a:noFill/>
            <a:round/>
            <a:headEnd/>
            <a:tailEnd/>
          </a:ln>
        </p:spPr>
        <p:txBody>
          <a:bodyPr/>
          <a:lstStyle/>
          <a:p>
            <a:endParaRPr lang="en-US"/>
          </a:p>
        </p:txBody>
      </p:sp>
      <p:sp>
        <p:nvSpPr>
          <p:cNvPr id="24588" name="Freeform 12"/>
          <p:cNvSpPr>
            <a:spLocks/>
          </p:cNvSpPr>
          <p:nvPr/>
        </p:nvSpPr>
        <p:spPr bwMode="auto">
          <a:xfrm>
            <a:off x="6505575" y="5105400"/>
            <a:ext cx="574675" cy="649288"/>
          </a:xfrm>
          <a:custGeom>
            <a:avLst/>
            <a:gdLst>
              <a:gd name="T0" fmla="*/ 31 w 362"/>
              <a:gd name="T1" fmla="*/ 388 h 409"/>
              <a:gd name="T2" fmla="*/ 34 w 362"/>
              <a:gd name="T3" fmla="*/ 350 h 409"/>
              <a:gd name="T4" fmla="*/ 41 w 362"/>
              <a:gd name="T5" fmla="*/ 313 h 409"/>
              <a:gd name="T6" fmla="*/ 50 w 362"/>
              <a:gd name="T7" fmla="*/ 278 h 409"/>
              <a:gd name="T8" fmla="*/ 63 w 362"/>
              <a:gd name="T9" fmla="*/ 244 h 409"/>
              <a:gd name="T10" fmla="*/ 79 w 362"/>
              <a:gd name="T11" fmla="*/ 212 h 409"/>
              <a:gd name="T12" fmla="*/ 97 w 362"/>
              <a:gd name="T13" fmla="*/ 181 h 409"/>
              <a:gd name="T14" fmla="*/ 118 w 362"/>
              <a:gd name="T15" fmla="*/ 153 h 409"/>
              <a:gd name="T16" fmla="*/ 140 w 362"/>
              <a:gd name="T17" fmla="*/ 128 h 409"/>
              <a:gd name="T18" fmla="*/ 165 w 362"/>
              <a:gd name="T19" fmla="*/ 104 h 409"/>
              <a:gd name="T20" fmla="*/ 191 w 362"/>
              <a:gd name="T21" fmla="*/ 85 h 409"/>
              <a:gd name="T22" fmla="*/ 219 w 362"/>
              <a:gd name="T23" fmla="*/ 68 h 409"/>
              <a:gd name="T24" fmla="*/ 248 w 362"/>
              <a:gd name="T25" fmla="*/ 53 h 409"/>
              <a:gd name="T26" fmla="*/ 279 w 362"/>
              <a:gd name="T27" fmla="*/ 43 h 409"/>
              <a:gd name="T28" fmla="*/ 312 w 362"/>
              <a:gd name="T29" fmla="*/ 35 h 409"/>
              <a:gd name="T30" fmla="*/ 344 w 362"/>
              <a:gd name="T31" fmla="*/ 31 h 409"/>
              <a:gd name="T32" fmla="*/ 362 w 362"/>
              <a:gd name="T33" fmla="*/ 0 h 409"/>
              <a:gd name="T34" fmla="*/ 325 w 362"/>
              <a:gd name="T35" fmla="*/ 1 h 409"/>
              <a:gd name="T36" fmla="*/ 288 w 362"/>
              <a:gd name="T37" fmla="*/ 9 h 409"/>
              <a:gd name="T38" fmla="*/ 253 w 362"/>
              <a:gd name="T39" fmla="*/ 19 h 409"/>
              <a:gd name="T40" fmla="*/ 220 w 362"/>
              <a:gd name="T41" fmla="*/ 32 h 409"/>
              <a:gd name="T42" fmla="*/ 188 w 362"/>
              <a:gd name="T43" fmla="*/ 50 h 409"/>
              <a:gd name="T44" fmla="*/ 159 w 362"/>
              <a:gd name="T45" fmla="*/ 71 h 409"/>
              <a:gd name="T46" fmla="*/ 131 w 362"/>
              <a:gd name="T47" fmla="*/ 94 h 409"/>
              <a:gd name="T48" fmla="*/ 106 w 362"/>
              <a:gd name="T49" fmla="*/ 121 h 409"/>
              <a:gd name="T50" fmla="*/ 82 w 362"/>
              <a:gd name="T51" fmla="*/ 150 h 409"/>
              <a:gd name="T52" fmla="*/ 62 w 362"/>
              <a:gd name="T53" fmla="*/ 181 h 409"/>
              <a:gd name="T54" fmla="*/ 43 w 362"/>
              <a:gd name="T55" fmla="*/ 215 h 409"/>
              <a:gd name="T56" fmla="*/ 28 w 362"/>
              <a:gd name="T57" fmla="*/ 250 h 409"/>
              <a:gd name="T58" fmla="*/ 16 w 362"/>
              <a:gd name="T59" fmla="*/ 288 h 409"/>
              <a:gd name="T60" fmla="*/ 7 w 362"/>
              <a:gd name="T61" fmla="*/ 326 h 409"/>
              <a:gd name="T62" fmla="*/ 1 w 362"/>
              <a:gd name="T63" fmla="*/ 368 h 409"/>
              <a:gd name="T64" fmla="*/ 0 w 362"/>
              <a:gd name="T65" fmla="*/ 409 h 4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2"/>
              <a:gd name="T100" fmla="*/ 0 h 409"/>
              <a:gd name="T101" fmla="*/ 362 w 362"/>
              <a:gd name="T102" fmla="*/ 409 h 4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2" h="409">
                <a:moveTo>
                  <a:pt x="31" y="409"/>
                </a:moveTo>
                <a:lnTo>
                  <a:pt x="31" y="388"/>
                </a:lnTo>
                <a:lnTo>
                  <a:pt x="32" y="369"/>
                </a:lnTo>
                <a:lnTo>
                  <a:pt x="34" y="350"/>
                </a:lnTo>
                <a:lnTo>
                  <a:pt x="37" y="332"/>
                </a:lnTo>
                <a:lnTo>
                  <a:pt x="41" y="313"/>
                </a:lnTo>
                <a:lnTo>
                  <a:pt x="46" y="296"/>
                </a:lnTo>
                <a:lnTo>
                  <a:pt x="50" y="278"/>
                </a:lnTo>
                <a:lnTo>
                  <a:pt x="57" y="260"/>
                </a:lnTo>
                <a:lnTo>
                  <a:pt x="63" y="244"/>
                </a:lnTo>
                <a:lnTo>
                  <a:pt x="71" y="228"/>
                </a:lnTo>
                <a:lnTo>
                  <a:pt x="79" y="212"/>
                </a:lnTo>
                <a:lnTo>
                  <a:pt x="87" y="197"/>
                </a:lnTo>
                <a:lnTo>
                  <a:pt x="97" y="181"/>
                </a:lnTo>
                <a:lnTo>
                  <a:pt x="106" y="168"/>
                </a:lnTo>
                <a:lnTo>
                  <a:pt x="118" y="153"/>
                </a:lnTo>
                <a:lnTo>
                  <a:pt x="128" y="141"/>
                </a:lnTo>
                <a:lnTo>
                  <a:pt x="140" y="128"/>
                </a:lnTo>
                <a:lnTo>
                  <a:pt x="151" y="116"/>
                </a:lnTo>
                <a:lnTo>
                  <a:pt x="165" y="104"/>
                </a:lnTo>
                <a:lnTo>
                  <a:pt x="176" y="94"/>
                </a:lnTo>
                <a:lnTo>
                  <a:pt x="191" y="85"/>
                </a:lnTo>
                <a:lnTo>
                  <a:pt x="204" y="75"/>
                </a:lnTo>
                <a:lnTo>
                  <a:pt x="219" y="68"/>
                </a:lnTo>
                <a:lnTo>
                  <a:pt x="234" y="60"/>
                </a:lnTo>
                <a:lnTo>
                  <a:pt x="248" y="53"/>
                </a:lnTo>
                <a:lnTo>
                  <a:pt x="263" y="47"/>
                </a:lnTo>
                <a:lnTo>
                  <a:pt x="279" y="43"/>
                </a:lnTo>
                <a:lnTo>
                  <a:pt x="295" y="38"/>
                </a:lnTo>
                <a:lnTo>
                  <a:pt x="312" y="35"/>
                </a:lnTo>
                <a:lnTo>
                  <a:pt x="328" y="32"/>
                </a:lnTo>
                <a:lnTo>
                  <a:pt x="344" y="31"/>
                </a:lnTo>
                <a:lnTo>
                  <a:pt x="362" y="31"/>
                </a:lnTo>
                <a:lnTo>
                  <a:pt x="362" y="0"/>
                </a:lnTo>
                <a:lnTo>
                  <a:pt x="342" y="0"/>
                </a:lnTo>
                <a:lnTo>
                  <a:pt x="325" y="1"/>
                </a:lnTo>
                <a:lnTo>
                  <a:pt x="306" y="4"/>
                </a:lnTo>
                <a:lnTo>
                  <a:pt x="288" y="9"/>
                </a:lnTo>
                <a:lnTo>
                  <a:pt x="270" y="13"/>
                </a:lnTo>
                <a:lnTo>
                  <a:pt x="253" y="19"/>
                </a:lnTo>
                <a:lnTo>
                  <a:pt x="237" y="25"/>
                </a:lnTo>
                <a:lnTo>
                  <a:pt x="220" y="32"/>
                </a:lnTo>
                <a:lnTo>
                  <a:pt x="204" y="41"/>
                </a:lnTo>
                <a:lnTo>
                  <a:pt x="188" y="50"/>
                </a:lnTo>
                <a:lnTo>
                  <a:pt x="173" y="60"/>
                </a:lnTo>
                <a:lnTo>
                  <a:pt x="159" y="71"/>
                </a:lnTo>
                <a:lnTo>
                  <a:pt x="144" y="82"/>
                </a:lnTo>
                <a:lnTo>
                  <a:pt x="131" y="94"/>
                </a:lnTo>
                <a:lnTo>
                  <a:pt x="118" y="107"/>
                </a:lnTo>
                <a:lnTo>
                  <a:pt x="106" y="121"/>
                </a:lnTo>
                <a:lnTo>
                  <a:pt x="93" y="135"/>
                </a:lnTo>
                <a:lnTo>
                  <a:pt x="82" y="150"/>
                </a:lnTo>
                <a:lnTo>
                  <a:pt x="72" y="165"/>
                </a:lnTo>
                <a:lnTo>
                  <a:pt x="62" y="181"/>
                </a:lnTo>
                <a:lnTo>
                  <a:pt x="51" y="197"/>
                </a:lnTo>
                <a:lnTo>
                  <a:pt x="43" y="215"/>
                </a:lnTo>
                <a:lnTo>
                  <a:pt x="35" y="232"/>
                </a:lnTo>
                <a:lnTo>
                  <a:pt x="28" y="250"/>
                </a:lnTo>
                <a:lnTo>
                  <a:pt x="22" y="269"/>
                </a:lnTo>
                <a:lnTo>
                  <a:pt x="16" y="288"/>
                </a:lnTo>
                <a:lnTo>
                  <a:pt x="12" y="307"/>
                </a:lnTo>
                <a:lnTo>
                  <a:pt x="7" y="326"/>
                </a:lnTo>
                <a:lnTo>
                  <a:pt x="4" y="347"/>
                </a:lnTo>
                <a:lnTo>
                  <a:pt x="1" y="368"/>
                </a:lnTo>
                <a:lnTo>
                  <a:pt x="0" y="388"/>
                </a:lnTo>
                <a:lnTo>
                  <a:pt x="0" y="409"/>
                </a:lnTo>
                <a:lnTo>
                  <a:pt x="31" y="409"/>
                </a:lnTo>
                <a:close/>
              </a:path>
            </a:pathLst>
          </a:custGeom>
          <a:solidFill>
            <a:srgbClr val="000000"/>
          </a:solidFill>
          <a:ln w="9525">
            <a:noFill/>
            <a:round/>
            <a:headEnd/>
            <a:tailEnd/>
          </a:ln>
        </p:spPr>
        <p:txBody>
          <a:bodyPr/>
          <a:lstStyle/>
          <a:p>
            <a:endParaRPr lang="en-US"/>
          </a:p>
        </p:txBody>
      </p:sp>
      <p:sp>
        <p:nvSpPr>
          <p:cNvPr id="24589" name="Freeform 13"/>
          <p:cNvSpPr>
            <a:spLocks/>
          </p:cNvSpPr>
          <p:nvPr/>
        </p:nvSpPr>
        <p:spPr bwMode="auto">
          <a:xfrm>
            <a:off x="6505575" y="5754688"/>
            <a:ext cx="574675" cy="646112"/>
          </a:xfrm>
          <a:custGeom>
            <a:avLst/>
            <a:gdLst>
              <a:gd name="T0" fmla="*/ 344 w 362"/>
              <a:gd name="T1" fmla="*/ 376 h 407"/>
              <a:gd name="T2" fmla="*/ 312 w 362"/>
              <a:gd name="T3" fmla="*/ 372 h 407"/>
              <a:gd name="T4" fmla="*/ 279 w 362"/>
              <a:gd name="T5" fmla="*/ 364 h 407"/>
              <a:gd name="T6" fmla="*/ 248 w 362"/>
              <a:gd name="T7" fmla="*/ 354 h 407"/>
              <a:gd name="T8" fmla="*/ 219 w 362"/>
              <a:gd name="T9" fmla="*/ 339 h 407"/>
              <a:gd name="T10" fmla="*/ 191 w 362"/>
              <a:gd name="T11" fmla="*/ 323 h 407"/>
              <a:gd name="T12" fmla="*/ 165 w 362"/>
              <a:gd name="T13" fmla="*/ 303 h 407"/>
              <a:gd name="T14" fmla="*/ 140 w 362"/>
              <a:gd name="T15" fmla="*/ 279 h 407"/>
              <a:gd name="T16" fmla="*/ 118 w 362"/>
              <a:gd name="T17" fmla="*/ 254 h 407"/>
              <a:gd name="T18" fmla="*/ 97 w 362"/>
              <a:gd name="T19" fmla="*/ 226 h 407"/>
              <a:gd name="T20" fmla="*/ 79 w 362"/>
              <a:gd name="T21" fmla="*/ 195 h 407"/>
              <a:gd name="T22" fmla="*/ 63 w 362"/>
              <a:gd name="T23" fmla="*/ 163 h 407"/>
              <a:gd name="T24" fmla="*/ 50 w 362"/>
              <a:gd name="T25" fmla="*/ 129 h 407"/>
              <a:gd name="T26" fmla="*/ 41 w 362"/>
              <a:gd name="T27" fmla="*/ 94 h 407"/>
              <a:gd name="T28" fmla="*/ 34 w 362"/>
              <a:gd name="T29" fmla="*/ 57 h 407"/>
              <a:gd name="T30" fmla="*/ 31 w 362"/>
              <a:gd name="T31" fmla="*/ 19 h 407"/>
              <a:gd name="T32" fmla="*/ 0 w 362"/>
              <a:gd name="T33" fmla="*/ 0 h 407"/>
              <a:gd name="T34" fmla="*/ 1 w 362"/>
              <a:gd name="T35" fmla="*/ 41 h 407"/>
              <a:gd name="T36" fmla="*/ 7 w 362"/>
              <a:gd name="T37" fmla="*/ 81 h 407"/>
              <a:gd name="T38" fmla="*/ 16 w 362"/>
              <a:gd name="T39" fmla="*/ 120 h 407"/>
              <a:gd name="T40" fmla="*/ 28 w 362"/>
              <a:gd name="T41" fmla="*/ 157 h 407"/>
              <a:gd name="T42" fmla="*/ 43 w 362"/>
              <a:gd name="T43" fmla="*/ 192 h 407"/>
              <a:gd name="T44" fmla="*/ 62 w 362"/>
              <a:gd name="T45" fmla="*/ 226 h 407"/>
              <a:gd name="T46" fmla="*/ 82 w 362"/>
              <a:gd name="T47" fmla="*/ 259 h 407"/>
              <a:gd name="T48" fmla="*/ 106 w 362"/>
              <a:gd name="T49" fmla="*/ 286 h 407"/>
              <a:gd name="T50" fmla="*/ 131 w 362"/>
              <a:gd name="T51" fmla="*/ 313 h 407"/>
              <a:gd name="T52" fmla="*/ 159 w 362"/>
              <a:gd name="T53" fmla="*/ 336 h 407"/>
              <a:gd name="T54" fmla="*/ 188 w 362"/>
              <a:gd name="T55" fmla="*/ 357 h 407"/>
              <a:gd name="T56" fmla="*/ 220 w 362"/>
              <a:gd name="T57" fmla="*/ 375 h 407"/>
              <a:gd name="T58" fmla="*/ 253 w 362"/>
              <a:gd name="T59" fmla="*/ 388 h 407"/>
              <a:gd name="T60" fmla="*/ 288 w 362"/>
              <a:gd name="T61" fmla="*/ 398 h 407"/>
              <a:gd name="T62" fmla="*/ 325 w 362"/>
              <a:gd name="T63" fmla="*/ 406 h 407"/>
              <a:gd name="T64" fmla="*/ 362 w 362"/>
              <a:gd name="T65" fmla="*/ 407 h 4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2"/>
              <a:gd name="T100" fmla="*/ 0 h 407"/>
              <a:gd name="T101" fmla="*/ 362 w 362"/>
              <a:gd name="T102" fmla="*/ 407 h 4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2" h="407">
                <a:moveTo>
                  <a:pt x="362" y="376"/>
                </a:moveTo>
                <a:lnTo>
                  <a:pt x="344" y="376"/>
                </a:lnTo>
                <a:lnTo>
                  <a:pt x="328" y="375"/>
                </a:lnTo>
                <a:lnTo>
                  <a:pt x="312" y="372"/>
                </a:lnTo>
                <a:lnTo>
                  <a:pt x="295" y="369"/>
                </a:lnTo>
                <a:lnTo>
                  <a:pt x="279" y="364"/>
                </a:lnTo>
                <a:lnTo>
                  <a:pt x="263" y="360"/>
                </a:lnTo>
                <a:lnTo>
                  <a:pt x="248" y="354"/>
                </a:lnTo>
                <a:lnTo>
                  <a:pt x="234" y="347"/>
                </a:lnTo>
                <a:lnTo>
                  <a:pt x="219" y="339"/>
                </a:lnTo>
                <a:lnTo>
                  <a:pt x="204" y="332"/>
                </a:lnTo>
                <a:lnTo>
                  <a:pt x="191" y="323"/>
                </a:lnTo>
                <a:lnTo>
                  <a:pt x="176" y="313"/>
                </a:lnTo>
                <a:lnTo>
                  <a:pt x="165" y="303"/>
                </a:lnTo>
                <a:lnTo>
                  <a:pt x="151" y="291"/>
                </a:lnTo>
                <a:lnTo>
                  <a:pt x="140" y="279"/>
                </a:lnTo>
                <a:lnTo>
                  <a:pt x="128" y="267"/>
                </a:lnTo>
                <a:lnTo>
                  <a:pt x="118" y="254"/>
                </a:lnTo>
                <a:lnTo>
                  <a:pt x="106" y="239"/>
                </a:lnTo>
                <a:lnTo>
                  <a:pt x="97" y="226"/>
                </a:lnTo>
                <a:lnTo>
                  <a:pt x="87" y="211"/>
                </a:lnTo>
                <a:lnTo>
                  <a:pt x="79" y="195"/>
                </a:lnTo>
                <a:lnTo>
                  <a:pt x="71" y="181"/>
                </a:lnTo>
                <a:lnTo>
                  <a:pt x="63" y="163"/>
                </a:lnTo>
                <a:lnTo>
                  <a:pt x="57" y="147"/>
                </a:lnTo>
                <a:lnTo>
                  <a:pt x="50" y="129"/>
                </a:lnTo>
                <a:lnTo>
                  <a:pt x="46" y="111"/>
                </a:lnTo>
                <a:lnTo>
                  <a:pt x="41" y="94"/>
                </a:lnTo>
                <a:lnTo>
                  <a:pt x="37" y="76"/>
                </a:lnTo>
                <a:lnTo>
                  <a:pt x="34" y="57"/>
                </a:lnTo>
                <a:lnTo>
                  <a:pt x="32" y="38"/>
                </a:lnTo>
                <a:lnTo>
                  <a:pt x="31" y="19"/>
                </a:lnTo>
                <a:lnTo>
                  <a:pt x="31" y="0"/>
                </a:lnTo>
                <a:lnTo>
                  <a:pt x="0" y="0"/>
                </a:lnTo>
                <a:lnTo>
                  <a:pt x="0" y="20"/>
                </a:lnTo>
                <a:lnTo>
                  <a:pt x="1" y="41"/>
                </a:lnTo>
                <a:lnTo>
                  <a:pt x="4" y="61"/>
                </a:lnTo>
                <a:lnTo>
                  <a:pt x="7" y="81"/>
                </a:lnTo>
                <a:lnTo>
                  <a:pt x="12" y="101"/>
                </a:lnTo>
                <a:lnTo>
                  <a:pt x="16" y="120"/>
                </a:lnTo>
                <a:lnTo>
                  <a:pt x="22" y="139"/>
                </a:lnTo>
                <a:lnTo>
                  <a:pt x="28" y="157"/>
                </a:lnTo>
                <a:lnTo>
                  <a:pt x="35" y="176"/>
                </a:lnTo>
                <a:lnTo>
                  <a:pt x="43" y="192"/>
                </a:lnTo>
                <a:lnTo>
                  <a:pt x="51" y="210"/>
                </a:lnTo>
                <a:lnTo>
                  <a:pt x="62" y="226"/>
                </a:lnTo>
                <a:lnTo>
                  <a:pt x="72" y="242"/>
                </a:lnTo>
                <a:lnTo>
                  <a:pt x="82" y="259"/>
                </a:lnTo>
                <a:lnTo>
                  <a:pt x="93" y="273"/>
                </a:lnTo>
                <a:lnTo>
                  <a:pt x="106" y="286"/>
                </a:lnTo>
                <a:lnTo>
                  <a:pt x="118" y="301"/>
                </a:lnTo>
                <a:lnTo>
                  <a:pt x="131" y="313"/>
                </a:lnTo>
                <a:lnTo>
                  <a:pt x="144" y="326"/>
                </a:lnTo>
                <a:lnTo>
                  <a:pt x="159" y="336"/>
                </a:lnTo>
                <a:lnTo>
                  <a:pt x="173" y="348"/>
                </a:lnTo>
                <a:lnTo>
                  <a:pt x="188" y="357"/>
                </a:lnTo>
                <a:lnTo>
                  <a:pt x="204" y="366"/>
                </a:lnTo>
                <a:lnTo>
                  <a:pt x="220" y="375"/>
                </a:lnTo>
                <a:lnTo>
                  <a:pt x="237" y="382"/>
                </a:lnTo>
                <a:lnTo>
                  <a:pt x="253" y="388"/>
                </a:lnTo>
                <a:lnTo>
                  <a:pt x="270" y="394"/>
                </a:lnTo>
                <a:lnTo>
                  <a:pt x="288" y="398"/>
                </a:lnTo>
                <a:lnTo>
                  <a:pt x="306" y="403"/>
                </a:lnTo>
                <a:lnTo>
                  <a:pt x="325" y="406"/>
                </a:lnTo>
                <a:lnTo>
                  <a:pt x="342" y="407"/>
                </a:lnTo>
                <a:lnTo>
                  <a:pt x="362" y="407"/>
                </a:lnTo>
                <a:lnTo>
                  <a:pt x="362" y="376"/>
                </a:lnTo>
                <a:close/>
              </a:path>
            </a:pathLst>
          </a:custGeom>
          <a:solidFill>
            <a:srgbClr val="000000"/>
          </a:solidFill>
          <a:ln w="9525">
            <a:noFill/>
            <a:round/>
            <a:headEnd/>
            <a:tailEnd/>
          </a:ln>
        </p:spPr>
        <p:txBody>
          <a:bodyPr/>
          <a:lstStyle/>
          <a:p>
            <a:endParaRPr lang="en-US"/>
          </a:p>
        </p:txBody>
      </p:sp>
      <p:sp>
        <p:nvSpPr>
          <p:cNvPr id="24590" name="Freeform 14"/>
          <p:cNvSpPr>
            <a:spLocks/>
          </p:cNvSpPr>
          <p:nvPr/>
        </p:nvSpPr>
        <p:spPr bwMode="auto">
          <a:xfrm>
            <a:off x="7242175" y="6197600"/>
            <a:ext cx="17463" cy="23813"/>
          </a:xfrm>
          <a:custGeom>
            <a:avLst/>
            <a:gdLst>
              <a:gd name="T0" fmla="*/ 5 w 11"/>
              <a:gd name="T1" fmla="*/ 0 h 15"/>
              <a:gd name="T2" fmla="*/ 3 w 11"/>
              <a:gd name="T3" fmla="*/ 0 h 15"/>
              <a:gd name="T4" fmla="*/ 2 w 11"/>
              <a:gd name="T5" fmla="*/ 2 h 15"/>
              <a:gd name="T6" fmla="*/ 2 w 11"/>
              <a:gd name="T7" fmla="*/ 3 h 15"/>
              <a:gd name="T8" fmla="*/ 0 w 11"/>
              <a:gd name="T9" fmla="*/ 3 h 15"/>
              <a:gd name="T10" fmla="*/ 0 w 11"/>
              <a:gd name="T11" fmla="*/ 4 h 15"/>
              <a:gd name="T12" fmla="*/ 0 w 11"/>
              <a:gd name="T13" fmla="*/ 6 h 15"/>
              <a:gd name="T14" fmla="*/ 0 w 11"/>
              <a:gd name="T15" fmla="*/ 7 h 15"/>
              <a:gd name="T16" fmla="*/ 0 w 11"/>
              <a:gd name="T17" fmla="*/ 9 h 15"/>
              <a:gd name="T18" fmla="*/ 0 w 11"/>
              <a:gd name="T19" fmla="*/ 10 h 15"/>
              <a:gd name="T20" fmla="*/ 2 w 11"/>
              <a:gd name="T21" fmla="*/ 12 h 15"/>
              <a:gd name="T22" fmla="*/ 3 w 11"/>
              <a:gd name="T23" fmla="*/ 13 h 15"/>
              <a:gd name="T24" fmla="*/ 5 w 11"/>
              <a:gd name="T25" fmla="*/ 13 h 15"/>
              <a:gd name="T26" fmla="*/ 5 w 11"/>
              <a:gd name="T27" fmla="*/ 15 h 15"/>
              <a:gd name="T28" fmla="*/ 6 w 11"/>
              <a:gd name="T29" fmla="*/ 15 h 15"/>
              <a:gd name="T30" fmla="*/ 8 w 11"/>
              <a:gd name="T31" fmla="*/ 15 h 15"/>
              <a:gd name="T32" fmla="*/ 9 w 11"/>
              <a:gd name="T33" fmla="*/ 15 h 15"/>
              <a:gd name="T34" fmla="*/ 11 w 11"/>
              <a:gd name="T35" fmla="*/ 15 h 15"/>
              <a:gd name="T36" fmla="*/ 11 w 11"/>
              <a:gd name="T37" fmla="*/ 13 h 15"/>
              <a:gd name="T38" fmla="*/ 5 w 11"/>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15"/>
              <a:gd name="T62" fmla="*/ 11 w 11"/>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15">
                <a:moveTo>
                  <a:pt x="5" y="0"/>
                </a:moveTo>
                <a:lnTo>
                  <a:pt x="3" y="0"/>
                </a:lnTo>
                <a:lnTo>
                  <a:pt x="2" y="2"/>
                </a:lnTo>
                <a:lnTo>
                  <a:pt x="2" y="3"/>
                </a:lnTo>
                <a:lnTo>
                  <a:pt x="0" y="3"/>
                </a:lnTo>
                <a:lnTo>
                  <a:pt x="0" y="4"/>
                </a:lnTo>
                <a:lnTo>
                  <a:pt x="0" y="6"/>
                </a:lnTo>
                <a:lnTo>
                  <a:pt x="0" y="7"/>
                </a:lnTo>
                <a:lnTo>
                  <a:pt x="0" y="9"/>
                </a:lnTo>
                <a:lnTo>
                  <a:pt x="0" y="10"/>
                </a:lnTo>
                <a:lnTo>
                  <a:pt x="2" y="12"/>
                </a:lnTo>
                <a:lnTo>
                  <a:pt x="3" y="13"/>
                </a:lnTo>
                <a:lnTo>
                  <a:pt x="5" y="13"/>
                </a:lnTo>
                <a:lnTo>
                  <a:pt x="5" y="15"/>
                </a:lnTo>
                <a:lnTo>
                  <a:pt x="6" y="15"/>
                </a:lnTo>
                <a:lnTo>
                  <a:pt x="8" y="15"/>
                </a:lnTo>
                <a:lnTo>
                  <a:pt x="9" y="15"/>
                </a:lnTo>
                <a:lnTo>
                  <a:pt x="11" y="15"/>
                </a:lnTo>
                <a:lnTo>
                  <a:pt x="11" y="13"/>
                </a:lnTo>
                <a:lnTo>
                  <a:pt x="5" y="0"/>
                </a:lnTo>
                <a:close/>
              </a:path>
            </a:pathLst>
          </a:custGeom>
          <a:solidFill>
            <a:srgbClr val="000000"/>
          </a:solidFill>
          <a:ln w="9525">
            <a:noFill/>
            <a:round/>
            <a:headEnd/>
            <a:tailEnd/>
          </a:ln>
        </p:spPr>
        <p:txBody>
          <a:bodyPr/>
          <a:lstStyle/>
          <a:p>
            <a:endParaRPr lang="en-US"/>
          </a:p>
        </p:txBody>
      </p:sp>
      <p:sp>
        <p:nvSpPr>
          <p:cNvPr id="24591" name="Freeform 15"/>
          <p:cNvSpPr>
            <a:spLocks/>
          </p:cNvSpPr>
          <p:nvPr/>
        </p:nvSpPr>
        <p:spPr bwMode="auto">
          <a:xfrm>
            <a:off x="7246938" y="6156325"/>
            <a:ext cx="30162" cy="61913"/>
          </a:xfrm>
          <a:custGeom>
            <a:avLst/>
            <a:gdLst>
              <a:gd name="T0" fmla="*/ 0 w 19"/>
              <a:gd name="T1" fmla="*/ 11 h 39"/>
              <a:gd name="T2" fmla="*/ 2 w 19"/>
              <a:gd name="T3" fmla="*/ 11 h 39"/>
              <a:gd name="T4" fmla="*/ 2 w 19"/>
              <a:gd name="T5" fmla="*/ 13 h 39"/>
              <a:gd name="T6" fmla="*/ 3 w 19"/>
              <a:gd name="T7" fmla="*/ 13 h 39"/>
              <a:gd name="T8" fmla="*/ 3 w 19"/>
              <a:gd name="T9" fmla="*/ 14 h 39"/>
              <a:gd name="T10" fmla="*/ 3 w 19"/>
              <a:gd name="T11" fmla="*/ 16 h 39"/>
              <a:gd name="T12" fmla="*/ 3 w 19"/>
              <a:gd name="T13" fmla="*/ 17 h 39"/>
              <a:gd name="T14" fmla="*/ 3 w 19"/>
              <a:gd name="T15" fmla="*/ 19 h 39"/>
              <a:gd name="T16" fmla="*/ 3 w 19"/>
              <a:gd name="T17" fmla="*/ 20 h 39"/>
              <a:gd name="T18" fmla="*/ 3 w 19"/>
              <a:gd name="T19" fmla="*/ 22 h 39"/>
              <a:gd name="T20" fmla="*/ 3 w 19"/>
              <a:gd name="T21" fmla="*/ 23 h 39"/>
              <a:gd name="T22" fmla="*/ 3 w 19"/>
              <a:gd name="T23" fmla="*/ 25 h 39"/>
              <a:gd name="T24" fmla="*/ 2 w 19"/>
              <a:gd name="T25" fmla="*/ 25 h 39"/>
              <a:gd name="T26" fmla="*/ 2 w 19"/>
              <a:gd name="T27" fmla="*/ 26 h 39"/>
              <a:gd name="T28" fmla="*/ 8 w 19"/>
              <a:gd name="T29" fmla="*/ 39 h 39"/>
              <a:gd name="T30" fmla="*/ 9 w 19"/>
              <a:gd name="T31" fmla="*/ 39 h 39"/>
              <a:gd name="T32" fmla="*/ 11 w 19"/>
              <a:gd name="T33" fmla="*/ 38 h 39"/>
              <a:gd name="T34" fmla="*/ 12 w 19"/>
              <a:gd name="T35" fmla="*/ 36 h 39"/>
              <a:gd name="T36" fmla="*/ 14 w 19"/>
              <a:gd name="T37" fmla="*/ 36 h 39"/>
              <a:gd name="T38" fmla="*/ 15 w 19"/>
              <a:gd name="T39" fmla="*/ 35 h 39"/>
              <a:gd name="T40" fmla="*/ 15 w 19"/>
              <a:gd name="T41" fmla="*/ 33 h 39"/>
              <a:gd name="T42" fmla="*/ 16 w 19"/>
              <a:gd name="T43" fmla="*/ 32 h 39"/>
              <a:gd name="T44" fmla="*/ 16 w 19"/>
              <a:gd name="T45" fmla="*/ 30 h 39"/>
              <a:gd name="T46" fmla="*/ 18 w 19"/>
              <a:gd name="T47" fmla="*/ 29 h 39"/>
              <a:gd name="T48" fmla="*/ 18 w 19"/>
              <a:gd name="T49" fmla="*/ 28 h 39"/>
              <a:gd name="T50" fmla="*/ 18 w 19"/>
              <a:gd name="T51" fmla="*/ 26 h 39"/>
              <a:gd name="T52" fmla="*/ 18 w 19"/>
              <a:gd name="T53" fmla="*/ 25 h 39"/>
              <a:gd name="T54" fmla="*/ 19 w 19"/>
              <a:gd name="T55" fmla="*/ 25 h 39"/>
              <a:gd name="T56" fmla="*/ 19 w 19"/>
              <a:gd name="T57" fmla="*/ 23 h 39"/>
              <a:gd name="T58" fmla="*/ 19 w 19"/>
              <a:gd name="T59" fmla="*/ 22 h 39"/>
              <a:gd name="T60" fmla="*/ 19 w 19"/>
              <a:gd name="T61" fmla="*/ 20 h 39"/>
              <a:gd name="T62" fmla="*/ 19 w 19"/>
              <a:gd name="T63" fmla="*/ 19 h 39"/>
              <a:gd name="T64" fmla="*/ 19 w 19"/>
              <a:gd name="T65" fmla="*/ 17 h 39"/>
              <a:gd name="T66" fmla="*/ 19 w 19"/>
              <a:gd name="T67" fmla="*/ 16 h 39"/>
              <a:gd name="T68" fmla="*/ 19 w 19"/>
              <a:gd name="T69" fmla="*/ 14 h 39"/>
              <a:gd name="T70" fmla="*/ 18 w 19"/>
              <a:gd name="T71" fmla="*/ 13 h 39"/>
              <a:gd name="T72" fmla="*/ 18 w 19"/>
              <a:gd name="T73" fmla="*/ 11 h 39"/>
              <a:gd name="T74" fmla="*/ 18 w 19"/>
              <a:gd name="T75" fmla="*/ 10 h 39"/>
              <a:gd name="T76" fmla="*/ 18 w 19"/>
              <a:gd name="T77" fmla="*/ 8 h 39"/>
              <a:gd name="T78" fmla="*/ 16 w 19"/>
              <a:gd name="T79" fmla="*/ 7 h 39"/>
              <a:gd name="T80" fmla="*/ 16 w 19"/>
              <a:gd name="T81" fmla="*/ 6 h 39"/>
              <a:gd name="T82" fmla="*/ 15 w 19"/>
              <a:gd name="T83" fmla="*/ 4 h 39"/>
              <a:gd name="T84" fmla="*/ 15 w 19"/>
              <a:gd name="T85" fmla="*/ 3 h 39"/>
              <a:gd name="T86" fmla="*/ 14 w 19"/>
              <a:gd name="T87" fmla="*/ 3 h 39"/>
              <a:gd name="T88" fmla="*/ 12 w 19"/>
              <a:gd name="T89" fmla="*/ 1 h 39"/>
              <a:gd name="T90" fmla="*/ 11 w 19"/>
              <a:gd name="T91" fmla="*/ 0 h 39"/>
              <a:gd name="T92" fmla="*/ 9 w 19"/>
              <a:gd name="T93" fmla="*/ 0 h 39"/>
              <a:gd name="T94" fmla="*/ 11 w 19"/>
              <a:gd name="T95" fmla="*/ 0 h 39"/>
              <a:gd name="T96" fmla="*/ 0 w 19"/>
              <a:gd name="T97" fmla="*/ 11 h 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
              <a:gd name="T148" fmla="*/ 0 h 39"/>
              <a:gd name="T149" fmla="*/ 19 w 19"/>
              <a:gd name="T150" fmla="*/ 39 h 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 h="39">
                <a:moveTo>
                  <a:pt x="0" y="11"/>
                </a:moveTo>
                <a:lnTo>
                  <a:pt x="2" y="11"/>
                </a:lnTo>
                <a:lnTo>
                  <a:pt x="2" y="13"/>
                </a:lnTo>
                <a:lnTo>
                  <a:pt x="3" y="13"/>
                </a:lnTo>
                <a:lnTo>
                  <a:pt x="3" y="14"/>
                </a:lnTo>
                <a:lnTo>
                  <a:pt x="3" y="16"/>
                </a:lnTo>
                <a:lnTo>
                  <a:pt x="3" y="17"/>
                </a:lnTo>
                <a:lnTo>
                  <a:pt x="3" y="19"/>
                </a:lnTo>
                <a:lnTo>
                  <a:pt x="3" y="20"/>
                </a:lnTo>
                <a:lnTo>
                  <a:pt x="3" y="22"/>
                </a:lnTo>
                <a:lnTo>
                  <a:pt x="3" y="23"/>
                </a:lnTo>
                <a:lnTo>
                  <a:pt x="3" y="25"/>
                </a:lnTo>
                <a:lnTo>
                  <a:pt x="2" y="25"/>
                </a:lnTo>
                <a:lnTo>
                  <a:pt x="2" y="26"/>
                </a:lnTo>
                <a:lnTo>
                  <a:pt x="8" y="39"/>
                </a:lnTo>
                <a:lnTo>
                  <a:pt x="9" y="39"/>
                </a:lnTo>
                <a:lnTo>
                  <a:pt x="11" y="38"/>
                </a:lnTo>
                <a:lnTo>
                  <a:pt x="12" y="36"/>
                </a:lnTo>
                <a:lnTo>
                  <a:pt x="14" y="36"/>
                </a:lnTo>
                <a:lnTo>
                  <a:pt x="15" y="35"/>
                </a:lnTo>
                <a:lnTo>
                  <a:pt x="15" y="33"/>
                </a:lnTo>
                <a:lnTo>
                  <a:pt x="16" y="32"/>
                </a:lnTo>
                <a:lnTo>
                  <a:pt x="16" y="30"/>
                </a:lnTo>
                <a:lnTo>
                  <a:pt x="18" y="29"/>
                </a:lnTo>
                <a:lnTo>
                  <a:pt x="18" y="28"/>
                </a:lnTo>
                <a:lnTo>
                  <a:pt x="18" y="26"/>
                </a:lnTo>
                <a:lnTo>
                  <a:pt x="18" y="25"/>
                </a:lnTo>
                <a:lnTo>
                  <a:pt x="19" y="25"/>
                </a:lnTo>
                <a:lnTo>
                  <a:pt x="19" y="23"/>
                </a:lnTo>
                <a:lnTo>
                  <a:pt x="19" y="22"/>
                </a:lnTo>
                <a:lnTo>
                  <a:pt x="19" y="20"/>
                </a:lnTo>
                <a:lnTo>
                  <a:pt x="19" y="19"/>
                </a:lnTo>
                <a:lnTo>
                  <a:pt x="19" y="17"/>
                </a:lnTo>
                <a:lnTo>
                  <a:pt x="19" y="16"/>
                </a:lnTo>
                <a:lnTo>
                  <a:pt x="19" y="14"/>
                </a:lnTo>
                <a:lnTo>
                  <a:pt x="18" y="13"/>
                </a:lnTo>
                <a:lnTo>
                  <a:pt x="18" y="11"/>
                </a:lnTo>
                <a:lnTo>
                  <a:pt x="18" y="10"/>
                </a:lnTo>
                <a:lnTo>
                  <a:pt x="18" y="8"/>
                </a:lnTo>
                <a:lnTo>
                  <a:pt x="16" y="7"/>
                </a:lnTo>
                <a:lnTo>
                  <a:pt x="16" y="6"/>
                </a:lnTo>
                <a:lnTo>
                  <a:pt x="15" y="4"/>
                </a:lnTo>
                <a:lnTo>
                  <a:pt x="15" y="3"/>
                </a:lnTo>
                <a:lnTo>
                  <a:pt x="14" y="3"/>
                </a:lnTo>
                <a:lnTo>
                  <a:pt x="12" y="1"/>
                </a:lnTo>
                <a:lnTo>
                  <a:pt x="11" y="0"/>
                </a:lnTo>
                <a:lnTo>
                  <a:pt x="9" y="0"/>
                </a:lnTo>
                <a:lnTo>
                  <a:pt x="11" y="0"/>
                </a:lnTo>
                <a:lnTo>
                  <a:pt x="0" y="11"/>
                </a:lnTo>
                <a:close/>
              </a:path>
            </a:pathLst>
          </a:custGeom>
          <a:solidFill>
            <a:srgbClr val="000000"/>
          </a:solidFill>
          <a:ln w="9525">
            <a:noFill/>
            <a:round/>
            <a:headEnd/>
            <a:tailEnd/>
          </a:ln>
        </p:spPr>
        <p:txBody>
          <a:bodyPr/>
          <a:lstStyle/>
          <a:p>
            <a:endParaRPr lang="en-US"/>
          </a:p>
        </p:txBody>
      </p:sp>
      <p:sp>
        <p:nvSpPr>
          <p:cNvPr id="24592" name="Freeform 16"/>
          <p:cNvSpPr>
            <a:spLocks/>
          </p:cNvSpPr>
          <p:nvPr/>
        </p:nvSpPr>
        <p:spPr bwMode="auto">
          <a:xfrm>
            <a:off x="7080250" y="6086475"/>
            <a:ext cx="184150" cy="87313"/>
          </a:xfrm>
          <a:custGeom>
            <a:avLst/>
            <a:gdLst>
              <a:gd name="T0" fmla="*/ 0 w 116"/>
              <a:gd name="T1" fmla="*/ 14 h 55"/>
              <a:gd name="T2" fmla="*/ 4 w 116"/>
              <a:gd name="T3" fmla="*/ 14 h 55"/>
              <a:gd name="T4" fmla="*/ 10 w 116"/>
              <a:gd name="T5" fmla="*/ 16 h 55"/>
              <a:gd name="T6" fmla="*/ 14 w 116"/>
              <a:gd name="T7" fmla="*/ 16 h 55"/>
              <a:gd name="T8" fmla="*/ 19 w 116"/>
              <a:gd name="T9" fmla="*/ 17 h 55"/>
              <a:gd name="T10" fmla="*/ 23 w 116"/>
              <a:gd name="T11" fmla="*/ 17 h 55"/>
              <a:gd name="T12" fmla="*/ 29 w 116"/>
              <a:gd name="T13" fmla="*/ 19 h 55"/>
              <a:gd name="T14" fmla="*/ 33 w 116"/>
              <a:gd name="T15" fmla="*/ 20 h 55"/>
              <a:gd name="T16" fmla="*/ 38 w 116"/>
              <a:gd name="T17" fmla="*/ 22 h 55"/>
              <a:gd name="T18" fmla="*/ 42 w 116"/>
              <a:gd name="T19" fmla="*/ 23 h 55"/>
              <a:gd name="T20" fmla="*/ 47 w 116"/>
              <a:gd name="T21" fmla="*/ 25 h 55"/>
              <a:gd name="T22" fmla="*/ 51 w 116"/>
              <a:gd name="T23" fmla="*/ 26 h 55"/>
              <a:gd name="T24" fmla="*/ 55 w 116"/>
              <a:gd name="T25" fmla="*/ 27 h 55"/>
              <a:gd name="T26" fmla="*/ 60 w 116"/>
              <a:gd name="T27" fmla="*/ 29 h 55"/>
              <a:gd name="T28" fmla="*/ 64 w 116"/>
              <a:gd name="T29" fmla="*/ 32 h 55"/>
              <a:gd name="T30" fmla="*/ 69 w 116"/>
              <a:gd name="T31" fmla="*/ 33 h 55"/>
              <a:gd name="T32" fmla="*/ 73 w 116"/>
              <a:gd name="T33" fmla="*/ 35 h 55"/>
              <a:gd name="T34" fmla="*/ 76 w 116"/>
              <a:gd name="T35" fmla="*/ 38 h 55"/>
              <a:gd name="T36" fmla="*/ 79 w 116"/>
              <a:gd name="T37" fmla="*/ 39 h 55"/>
              <a:gd name="T38" fmla="*/ 83 w 116"/>
              <a:gd name="T39" fmla="*/ 41 h 55"/>
              <a:gd name="T40" fmla="*/ 86 w 116"/>
              <a:gd name="T41" fmla="*/ 42 h 55"/>
              <a:gd name="T42" fmla="*/ 89 w 116"/>
              <a:gd name="T43" fmla="*/ 45 h 55"/>
              <a:gd name="T44" fmla="*/ 92 w 116"/>
              <a:gd name="T45" fmla="*/ 47 h 55"/>
              <a:gd name="T46" fmla="*/ 95 w 116"/>
              <a:gd name="T47" fmla="*/ 48 h 55"/>
              <a:gd name="T48" fmla="*/ 96 w 116"/>
              <a:gd name="T49" fmla="*/ 50 h 55"/>
              <a:gd name="T50" fmla="*/ 99 w 116"/>
              <a:gd name="T51" fmla="*/ 51 h 55"/>
              <a:gd name="T52" fmla="*/ 101 w 116"/>
              <a:gd name="T53" fmla="*/ 52 h 55"/>
              <a:gd name="T54" fmla="*/ 102 w 116"/>
              <a:gd name="T55" fmla="*/ 52 h 55"/>
              <a:gd name="T56" fmla="*/ 104 w 116"/>
              <a:gd name="T57" fmla="*/ 54 h 55"/>
              <a:gd name="T58" fmla="*/ 105 w 116"/>
              <a:gd name="T59" fmla="*/ 55 h 55"/>
              <a:gd name="T60" fmla="*/ 116 w 116"/>
              <a:gd name="T61" fmla="*/ 44 h 55"/>
              <a:gd name="T62" fmla="*/ 114 w 116"/>
              <a:gd name="T63" fmla="*/ 42 h 55"/>
              <a:gd name="T64" fmla="*/ 113 w 116"/>
              <a:gd name="T65" fmla="*/ 41 h 55"/>
              <a:gd name="T66" fmla="*/ 111 w 116"/>
              <a:gd name="T67" fmla="*/ 41 h 55"/>
              <a:gd name="T68" fmla="*/ 110 w 116"/>
              <a:gd name="T69" fmla="*/ 39 h 55"/>
              <a:gd name="T70" fmla="*/ 107 w 116"/>
              <a:gd name="T71" fmla="*/ 38 h 55"/>
              <a:gd name="T72" fmla="*/ 105 w 116"/>
              <a:gd name="T73" fmla="*/ 36 h 55"/>
              <a:gd name="T74" fmla="*/ 102 w 116"/>
              <a:gd name="T75" fmla="*/ 35 h 55"/>
              <a:gd name="T76" fmla="*/ 99 w 116"/>
              <a:gd name="T77" fmla="*/ 33 h 55"/>
              <a:gd name="T78" fmla="*/ 96 w 116"/>
              <a:gd name="T79" fmla="*/ 32 h 55"/>
              <a:gd name="T80" fmla="*/ 94 w 116"/>
              <a:gd name="T81" fmla="*/ 29 h 55"/>
              <a:gd name="T82" fmla="*/ 91 w 116"/>
              <a:gd name="T83" fmla="*/ 27 h 55"/>
              <a:gd name="T84" fmla="*/ 88 w 116"/>
              <a:gd name="T85" fmla="*/ 26 h 55"/>
              <a:gd name="T86" fmla="*/ 83 w 116"/>
              <a:gd name="T87" fmla="*/ 23 h 55"/>
              <a:gd name="T88" fmla="*/ 79 w 116"/>
              <a:gd name="T89" fmla="*/ 22 h 55"/>
              <a:gd name="T90" fmla="*/ 74 w 116"/>
              <a:gd name="T91" fmla="*/ 20 h 55"/>
              <a:gd name="T92" fmla="*/ 72 w 116"/>
              <a:gd name="T93" fmla="*/ 17 h 55"/>
              <a:gd name="T94" fmla="*/ 67 w 116"/>
              <a:gd name="T95" fmla="*/ 16 h 55"/>
              <a:gd name="T96" fmla="*/ 61 w 116"/>
              <a:gd name="T97" fmla="*/ 13 h 55"/>
              <a:gd name="T98" fmla="*/ 57 w 116"/>
              <a:gd name="T99" fmla="*/ 11 h 55"/>
              <a:gd name="T100" fmla="*/ 52 w 116"/>
              <a:gd name="T101" fmla="*/ 10 h 55"/>
              <a:gd name="T102" fmla="*/ 48 w 116"/>
              <a:gd name="T103" fmla="*/ 8 h 55"/>
              <a:gd name="T104" fmla="*/ 42 w 116"/>
              <a:gd name="T105" fmla="*/ 7 h 55"/>
              <a:gd name="T106" fmla="*/ 38 w 116"/>
              <a:gd name="T107" fmla="*/ 5 h 55"/>
              <a:gd name="T108" fmla="*/ 32 w 116"/>
              <a:gd name="T109" fmla="*/ 4 h 55"/>
              <a:gd name="T110" fmla="*/ 27 w 116"/>
              <a:gd name="T111" fmla="*/ 2 h 55"/>
              <a:gd name="T112" fmla="*/ 22 w 116"/>
              <a:gd name="T113" fmla="*/ 1 h 55"/>
              <a:gd name="T114" fmla="*/ 16 w 116"/>
              <a:gd name="T115" fmla="*/ 1 h 55"/>
              <a:gd name="T116" fmla="*/ 10 w 116"/>
              <a:gd name="T117" fmla="*/ 0 h 55"/>
              <a:gd name="T118" fmla="*/ 5 w 116"/>
              <a:gd name="T119" fmla="*/ 0 h 55"/>
              <a:gd name="T120" fmla="*/ 0 w 116"/>
              <a:gd name="T121" fmla="*/ 0 h 55"/>
              <a:gd name="T122" fmla="*/ 0 w 116"/>
              <a:gd name="T123" fmla="*/ 14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
              <a:gd name="T187" fmla="*/ 0 h 55"/>
              <a:gd name="T188" fmla="*/ 116 w 116"/>
              <a:gd name="T189" fmla="*/ 55 h 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 h="55">
                <a:moveTo>
                  <a:pt x="0" y="14"/>
                </a:moveTo>
                <a:lnTo>
                  <a:pt x="4" y="14"/>
                </a:lnTo>
                <a:lnTo>
                  <a:pt x="10" y="16"/>
                </a:lnTo>
                <a:lnTo>
                  <a:pt x="14" y="16"/>
                </a:lnTo>
                <a:lnTo>
                  <a:pt x="19" y="17"/>
                </a:lnTo>
                <a:lnTo>
                  <a:pt x="23" y="17"/>
                </a:lnTo>
                <a:lnTo>
                  <a:pt x="29" y="19"/>
                </a:lnTo>
                <a:lnTo>
                  <a:pt x="33" y="20"/>
                </a:lnTo>
                <a:lnTo>
                  <a:pt x="38" y="22"/>
                </a:lnTo>
                <a:lnTo>
                  <a:pt x="42" y="23"/>
                </a:lnTo>
                <a:lnTo>
                  <a:pt x="47" y="25"/>
                </a:lnTo>
                <a:lnTo>
                  <a:pt x="51" y="26"/>
                </a:lnTo>
                <a:lnTo>
                  <a:pt x="55" y="27"/>
                </a:lnTo>
                <a:lnTo>
                  <a:pt x="60" y="29"/>
                </a:lnTo>
                <a:lnTo>
                  <a:pt x="64" y="32"/>
                </a:lnTo>
                <a:lnTo>
                  <a:pt x="69" y="33"/>
                </a:lnTo>
                <a:lnTo>
                  <a:pt x="73" y="35"/>
                </a:lnTo>
                <a:lnTo>
                  <a:pt x="76" y="38"/>
                </a:lnTo>
                <a:lnTo>
                  <a:pt x="79" y="39"/>
                </a:lnTo>
                <a:lnTo>
                  <a:pt x="83" y="41"/>
                </a:lnTo>
                <a:lnTo>
                  <a:pt x="86" y="42"/>
                </a:lnTo>
                <a:lnTo>
                  <a:pt x="89" y="45"/>
                </a:lnTo>
                <a:lnTo>
                  <a:pt x="92" y="47"/>
                </a:lnTo>
                <a:lnTo>
                  <a:pt x="95" y="48"/>
                </a:lnTo>
                <a:lnTo>
                  <a:pt x="96" y="50"/>
                </a:lnTo>
                <a:lnTo>
                  <a:pt x="99" y="51"/>
                </a:lnTo>
                <a:lnTo>
                  <a:pt x="101" y="52"/>
                </a:lnTo>
                <a:lnTo>
                  <a:pt x="102" y="52"/>
                </a:lnTo>
                <a:lnTo>
                  <a:pt x="104" y="54"/>
                </a:lnTo>
                <a:lnTo>
                  <a:pt x="105" y="55"/>
                </a:lnTo>
                <a:lnTo>
                  <a:pt x="116" y="44"/>
                </a:lnTo>
                <a:lnTo>
                  <a:pt x="114" y="42"/>
                </a:lnTo>
                <a:lnTo>
                  <a:pt x="113" y="41"/>
                </a:lnTo>
                <a:lnTo>
                  <a:pt x="111" y="41"/>
                </a:lnTo>
                <a:lnTo>
                  <a:pt x="110" y="39"/>
                </a:lnTo>
                <a:lnTo>
                  <a:pt x="107" y="38"/>
                </a:lnTo>
                <a:lnTo>
                  <a:pt x="105" y="36"/>
                </a:lnTo>
                <a:lnTo>
                  <a:pt x="102" y="35"/>
                </a:lnTo>
                <a:lnTo>
                  <a:pt x="99" y="33"/>
                </a:lnTo>
                <a:lnTo>
                  <a:pt x="96" y="32"/>
                </a:lnTo>
                <a:lnTo>
                  <a:pt x="94" y="29"/>
                </a:lnTo>
                <a:lnTo>
                  <a:pt x="91" y="27"/>
                </a:lnTo>
                <a:lnTo>
                  <a:pt x="88" y="26"/>
                </a:lnTo>
                <a:lnTo>
                  <a:pt x="83" y="23"/>
                </a:lnTo>
                <a:lnTo>
                  <a:pt x="79" y="22"/>
                </a:lnTo>
                <a:lnTo>
                  <a:pt x="74" y="20"/>
                </a:lnTo>
                <a:lnTo>
                  <a:pt x="72" y="17"/>
                </a:lnTo>
                <a:lnTo>
                  <a:pt x="67" y="16"/>
                </a:lnTo>
                <a:lnTo>
                  <a:pt x="61" y="13"/>
                </a:lnTo>
                <a:lnTo>
                  <a:pt x="57" y="11"/>
                </a:lnTo>
                <a:lnTo>
                  <a:pt x="52" y="10"/>
                </a:lnTo>
                <a:lnTo>
                  <a:pt x="48" y="8"/>
                </a:lnTo>
                <a:lnTo>
                  <a:pt x="42" y="7"/>
                </a:lnTo>
                <a:lnTo>
                  <a:pt x="38" y="5"/>
                </a:lnTo>
                <a:lnTo>
                  <a:pt x="32" y="4"/>
                </a:lnTo>
                <a:lnTo>
                  <a:pt x="27" y="2"/>
                </a:lnTo>
                <a:lnTo>
                  <a:pt x="22" y="1"/>
                </a:lnTo>
                <a:lnTo>
                  <a:pt x="16" y="1"/>
                </a:lnTo>
                <a:lnTo>
                  <a:pt x="10" y="0"/>
                </a:lnTo>
                <a:lnTo>
                  <a:pt x="5" y="0"/>
                </a:lnTo>
                <a:lnTo>
                  <a:pt x="0" y="0"/>
                </a:lnTo>
                <a:lnTo>
                  <a:pt x="0" y="14"/>
                </a:lnTo>
                <a:close/>
              </a:path>
            </a:pathLst>
          </a:custGeom>
          <a:solidFill>
            <a:srgbClr val="000000"/>
          </a:solidFill>
          <a:ln w="9525">
            <a:noFill/>
            <a:round/>
            <a:headEnd/>
            <a:tailEnd/>
          </a:ln>
        </p:spPr>
        <p:txBody>
          <a:bodyPr/>
          <a:lstStyle/>
          <a:p>
            <a:endParaRPr lang="en-US"/>
          </a:p>
        </p:txBody>
      </p:sp>
      <p:sp>
        <p:nvSpPr>
          <p:cNvPr id="24593" name="Freeform 17"/>
          <p:cNvSpPr>
            <a:spLocks/>
          </p:cNvSpPr>
          <p:nvPr/>
        </p:nvSpPr>
        <p:spPr bwMode="auto">
          <a:xfrm>
            <a:off x="6889750" y="6086475"/>
            <a:ext cx="190500" cy="90488"/>
          </a:xfrm>
          <a:custGeom>
            <a:avLst/>
            <a:gdLst>
              <a:gd name="T0" fmla="*/ 14 w 120"/>
              <a:gd name="T1" fmla="*/ 55 h 57"/>
              <a:gd name="T2" fmla="*/ 15 w 120"/>
              <a:gd name="T3" fmla="*/ 54 h 57"/>
              <a:gd name="T4" fmla="*/ 18 w 120"/>
              <a:gd name="T5" fmla="*/ 52 h 57"/>
              <a:gd name="T6" fmla="*/ 23 w 120"/>
              <a:gd name="T7" fmla="*/ 50 h 57"/>
              <a:gd name="T8" fmla="*/ 27 w 120"/>
              <a:gd name="T9" fmla="*/ 47 h 57"/>
              <a:gd name="T10" fmla="*/ 33 w 120"/>
              <a:gd name="T11" fmla="*/ 42 h 57"/>
              <a:gd name="T12" fmla="*/ 40 w 120"/>
              <a:gd name="T13" fmla="*/ 39 h 57"/>
              <a:gd name="T14" fmla="*/ 47 w 120"/>
              <a:gd name="T15" fmla="*/ 35 h 57"/>
              <a:gd name="T16" fmla="*/ 55 w 120"/>
              <a:gd name="T17" fmla="*/ 32 h 57"/>
              <a:gd name="T18" fmla="*/ 64 w 120"/>
              <a:gd name="T19" fmla="*/ 27 h 57"/>
              <a:gd name="T20" fmla="*/ 72 w 120"/>
              <a:gd name="T21" fmla="*/ 25 h 57"/>
              <a:gd name="T22" fmla="*/ 81 w 120"/>
              <a:gd name="T23" fmla="*/ 22 h 57"/>
              <a:gd name="T24" fmla="*/ 90 w 120"/>
              <a:gd name="T25" fmla="*/ 19 h 57"/>
              <a:gd name="T26" fmla="*/ 100 w 120"/>
              <a:gd name="T27" fmla="*/ 17 h 57"/>
              <a:gd name="T28" fmla="*/ 109 w 120"/>
              <a:gd name="T29" fmla="*/ 16 h 57"/>
              <a:gd name="T30" fmla="*/ 120 w 120"/>
              <a:gd name="T31" fmla="*/ 14 h 57"/>
              <a:gd name="T32" fmla="*/ 114 w 120"/>
              <a:gd name="T33" fmla="*/ 0 h 57"/>
              <a:gd name="T34" fmla="*/ 103 w 120"/>
              <a:gd name="T35" fmla="*/ 1 h 57"/>
              <a:gd name="T36" fmla="*/ 93 w 120"/>
              <a:gd name="T37" fmla="*/ 2 h 57"/>
              <a:gd name="T38" fmla="*/ 81 w 120"/>
              <a:gd name="T39" fmla="*/ 5 h 57"/>
              <a:gd name="T40" fmla="*/ 72 w 120"/>
              <a:gd name="T41" fmla="*/ 8 h 57"/>
              <a:gd name="T42" fmla="*/ 62 w 120"/>
              <a:gd name="T43" fmla="*/ 11 h 57"/>
              <a:gd name="T44" fmla="*/ 53 w 120"/>
              <a:gd name="T45" fmla="*/ 16 h 57"/>
              <a:gd name="T46" fmla="*/ 45 w 120"/>
              <a:gd name="T47" fmla="*/ 20 h 57"/>
              <a:gd name="T48" fmla="*/ 36 w 120"/>
              <a:gd name="T49" fmla="*/ 23 h 57"/>
              <a:gd name="T50" fmla="*/ 28 w 120"/>
              <a:gd name="T51" fmla="*/ 27 h 57"/>
              <a:gd name="T52" fmla="*/ 23 w 120"/>
              <a:gd name="T53" fmla="*/ 32 h 57"/>
              <a:gd name="T54" fmla="*/ 17 w 120"/>
              <a:gd name="T55" fmla="*/ 35 h 57"/>
              <a:gd name="T56" fmla="*/ 12 w 120"/>
              <a:gd name="T57" fmla="*/ 38 h 57"/>
              <a:gd name="T58" fmla="*/ 8 w 120"/>
              <a:gd name="T59" fmla="*/ 41 h 57"/>
              <a:gd name="T60" fmla="*/ 6 w 120"/>
              <a:gd name="T61" fmla="*/ 42 h 57"/>
              <a:gd name="T62" fmla="*/ 5 w 120"/>
              <a:gd name="T63" fmla="*/ 44 h 57"/>
              <a:gd name="T64" fmla="*/ 5 w 120"/>
              <a:gd name="T65" fmla="*/ 42 h 57"/>
              <a:gd name="T66" fmla="*/ 3 w 120"/>
              <a:gd name="T67" fmla="*/ 45 h 57"/>
              <a:gd name="T68" fmla="*/ 2 w 120"/>
              <a:gd name="T69" fmla="*/ 47 h 57"/>
              <a:gd name="T70" fmla="*/ 0 w 120"/>
              <a:gd name="T71" fmla="*/ 48 h 57"/>
              <a:gd name="T72" fmla="*/ 0 w 120"/>
              <a:gd name="T73" fmla="*/ 51 h 57"/>
              <a:gd name="T74" fmla="*/ 2 w 120"/>
              <a:gd name="T75" fmla="*/ 52 h 57"/>
              <a:gd name="T76" fmla="*/ 3 w 120"/>
              <a:gd name="T77" fmla="*/ 55 h 57"/>
              <a:gd name="T78" fmla="*/ 5 w 120"/>
              <a:gd name="T79" fmla="*/ 57 h 57"/>
              <a:gd name="T80" fmla="*/ 8 w 120"/>
              <a:gd name="T81" fmla="*/ 57 h 57"/>
              <a:gd name="T82" fmla="*/ 11 w 120"/>
              <a:gd name="T83" fmla="*/ 57 h 57"/>
              <a:gd name="T84" fmla="*/ 14 w 120"/>
              <a:gd name="T85" fmla="*/ 55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0"/>
              <a:gd name="T130" fmla="*/ 0 h 57"/>
              <a:gd name="T131" fmla="*/ 120 w 120"/>
              <a:gd name="T132" fmla="*/ 57 h 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0" h="57">
                <a:moveTo>
                  <a:pt x="12" y="57"/>
                </a:moveTo>
                <a:lnTo>
                  <a:pt x="14" y="55"/>
                </a:lnTo>
                <a:lnTo>
                  <a:pt x="15" y="55"/>
                </a:lnTo>
                <a:lnTo>
                  <a:pt x="15" y="54"/>
                </a:lnTo>
                <a:lnTo>
                  <a:pt x="17" y="52"/>
                </a:lnTo>
                <a:lnTo>
                  <a:pt x="18" y="52"/>
                </a:lnTo>
                <a:lnTo>
                  <a:pt x="21" y="51"/>
                </a:lnTo>
                <a:lnTo>
                  <a:pt x="23" y="50"/>
                </a:lnTo>
                <a:lnTo>
                  <a:pt x="25" y="48"/>
                </a:lnTo>
                <a:lnTo>
                  <a:pt x="27" y="47"/>
                </a:lnTo>
                <a:lnTo>
                  <a:pt x="30" y="45"/>
                </a:lnTo>
                <a:lnTo>
                  <a:pt x="33" y="42"/>
                </a:lnTo>
                <a:lnTo>
                  <a:pt x="36" y="41"/>
                </a:lnTo>
                <a:lnTo>
                  <a:pt x="40" y="39"/>
                </a:lnTo>
                <a:lnTo>
                  <a:pt x="43" y="38"/>
                </a:lnTo>
                <a:lnTo>
                  <a:pt x="47" y="35"/>
                </a:lnTo>
                <a:lnTo>
                  <a:pt x="50" y="33"/>
                </a:lnTo>
                <a:lnTo>
                  <a:pt x="55" y="32"/>
                </a:lnTo>
                <a:lnTo>
                  <a:pt x="59" y="29"/>
                </a:lnTo>
                <a:lnTo>
                  <a:pt x="64" y="27"/>
                </a:lnTo>
                <a:lnTo>
                  <a:pt x="68" y="26"/>
                </a:lnTo>
                <a:lnTo>
                  <a:pt x="72" y="25"/>
                </a:lnTo>
                <a:lnTo>
                  <a:pt x="77" y="23"/>
                </a:lnTo>
                <a:lnTo>
                  <a:pt x="81" y="22"/>
                </a:lnTo>
                <a:lnTo>
                  <a:pt x="86" y="20"/>
                </a:lnTo>
                <a:lnTo>
                  <a:pt x="90" y="19"/>
                </a:lnTo>
                <a:lnTo>
                  <a:pt x="96" y="17"/>
                </a:lnTo>
                <a:lnTo>
                  <a:pt x="100" y="17"/>
                </a:lnTo>
                <a:lnTo>
                  <a:pt x="105" y="16"/>
                </a:lnTo>
                <a:lnTo>
                  <a:pt x="109" y="16"/>
                </a:lnTo>
                <a:lnTo>
                  <a:pt x="115" y="14"/>
                </a:lnTo>
                <a:lnTo>
                  <a:pt x="120" y="14"/>
                </a:lnTo>
                <a:lnTo>
                  <a:pt x="120" y="0"/>
                </a:lnTo>
                <a:lnTo>
                  <a:pt x="114" y="0"/>
                </a:lnTo>
                <a:lnTo>
                  <a:pt x="109" y="0"/>
                </a:lnTo>
                <a:lnTo>
                  <a:pt x="103" y="1"/>
                </a:lnTo>
                <a:lnTo>
                  <a:pt x="97" y="1"/>
                </a:lnTo>
                <a:lnTo>
                  <a:pt x="93" y="2"/>
                </a:lnTo>
                <a:lnTo>
                  <a:pt x="87" y="4"/>
                </a:lnTo>
                <a:lnTo>
                  <a:pt x="81" y="5"/>
                </a:lnTo>
                <a:lnTo>
                  <a:pt x="77" y="7"/>
                </a:lnTo>
                <a:lnTo>
                  <a:pt x="72" y="8"/>
                </a:lnTo>
                <a:lnTo>
                  <a:pt x="67" y="10"/>
                </a:lnTo>
                <a:lnTo>
                  <a:pt x="62" y="11"/>
                </a:lnTo>
                <a:lnTo>
                  <a:pt x="58" y="13"/>
                </a:lnTo>
                <a:lnTo>
                  <a:pt x="53" y="16"/>
                </a:lnTo>
                <a:lnTo>
                  <a:pt x="49" y="17"/>
                </a:lnTo>
                <a:lnTo>
                  <a:pt x="45" y="20"/>
                </a:lnTo>
                <a:lnTo>
                  <a:pt x="40" y="22"/>
                </a:lnTo>
                <a:lnTo>
                  <a:pt x="36" y="23"/>
                </a:lnTo>
                <a:lnTo>
                  <a:pt x="33" y="26"/>
                </a:lnTo>
                <a:lnTo>
                  <a:pt x="28" y="27"/>
                </a:lnTo>
                <a:lnTo>
                  <a:pt x="25" y="29"/>
                </a:lnTo>
                <a:lnTo>
                  <a:pt x="23" y="32"/>
                </a:lnTo>
                <a:lnTo>
                  <a:pt x="20" y="33"/>
                </a:lnTo>
                <a:lnTo>
                  <a:pt x="17" y="35"/>
                </a:lnTo>
                <a:lnTo>
                  <a:pt x="14" y="36"/>
                </a:lnTo>
                <a:lnTo>
                  <a:pt x="12" y="38"/>
                </a:lnTo>
                <a:lnTo>
                  <a:pt x="9" y="39"/>
                </a:lnTo>
                <a:lnTo>
                  <a:pt x="8" y="41"/>
                </a:lnTo>
                <a:lnTo>
                  <a:pt x="6" y="41"/>
                </a:lnTo>
                <a:lnTo>
                  <a:pt x="6" y="42"/>
                </a:lnTo>
                <a:lnTo>
                  <a:pt x="5" y="42"/>
                </a:lnTo>
                <a:lnTo>
                  <a:pt x="5" y="44"/>
                </a:lnTo>
                <a:lnTo>
                  <a:pt x="3" y="44"/>
                </a:lnTo>
                <a:lnTo>
                  <a:pt x="5" y="42"/>
                </a:lnTo>
                <a:lnTo>
                  <a:pt x="3" y="44"/>
                </a:lnTo>
                <a:lnTo>
                  <a:pt x="3" y="45"/>
                </a:lnTo>
                <a:lnTo>
                  <a:pt x="2" y="45"/>
                </a:lnTo>
                <a:lnTo>
                  <a:pt x="2" y="47"/>
                </a:lnTo>
                <a:lnTo>
                  <a:pt x="2" y="48"/>
                </a:lnTo>
                <a:lnTo>
                  <a:pt x="0" y="48"/>
                </a:lnTo>
                <a:lnTo>
                  <a:pt x="0" y="50"/>
                </a:lnTo>
                <a:lnTo>
                  <a:pt x="0" y="51"/>
                </a:lnTo>
                <a:lnTo>
                  <a:pt x="2" y="51"/>
                </a:lnTo>
                <a:lnTo>
                  <a:pt x="2" y="52"/>
                </a:lnTo>
                <a:lnTo>
                  <a:pt x="2" y="54"/>
                </a:lnTo>
                <a:lnTo>
                  <a:pt x="3" y="55"/>
                </a:lnTo>
                <a:lnTo>
                  <a:pt x="5" y="55"/>
                </a:lnTo>
                <a:lnTo>
                  <a:pt x="5" y="57"/>
                </a:lnTo>
                <a:lnTo>
                  <a:pt x="6" y="57"/>
                </a:lnTo>
                <a:lnTo>
                  <a:pt x="8" y="57"/>
                </a:lnTo>
                <a:lnTo>
                  <a:pt x="9" y="57"/>
                </a:lnTo>
                <a:lnTo>
                  <a:pt x="11" y="57"/>
                </a:lnTo>
                <a:lnTo>
                  <a:pt x="12" y="57"/>
                </a:lnTo>
                <a:lnTo>
                  <a:pt x="14" y="55"/>
                </a:lnTo>
                <a:lnTo>
                  <a:pt x="12" y="57"/>
                </a:lnTo>
                <a:close/>
              </a:path>
            </a:pathLst>
          </a:custGeom>
          <a:solidFill>
            <a:srgbClr val="000000"/>
          </a:solidFill>
          <a:ln w="9525">
            <a:noFill/>
            <a:round/>
            <a:headEnd/>
            <a:tailEnd/>
          </a:ln>
        </p:spPr>
        <p:txBody>
          <a:bodyPr/>
          <a:lstStyle/>
          <a:p>
            <a:endParaRPr lang="en-US"/>
          </a:p>
        </p:txBody>
      </p:sp>
      <p:sp>
        <p:nvSpPr>
          <p:cNvPr id="24594" name="Freeform 18"/>
          <p:cNvSpPr>
            <a:spLocks/>
          </p:cNvSpPr>
          <p:nvPr/>
        </p:nvSpPr>
        <p:spPr bwMode="auto">
          <a:xfrm>
            <a:off x="6881813" y="6153150"/>
            <a:ext cx="26987" cy="65088"/>
          </a:xfrm>
          <a:custGeom>
            <a:avLst/>
            <a:gdLst>
              <a:gd name="T0" fmla="*/ 17 w 17"/>
              <a:gd name="T1" fmla="*/ 28 h 41"/>
              <a:gd name="T2" fmla="*/ 17 w 17"/>
              <a:gd name="T3" fmla="*/ 27 h 41"/>
              <a:gd name="T4" fmla="*/ 16 w 17"/>
              <a:gd name="T5" fmla="*/ 25 h 41"/>
              <a:gd name="T6" fmla="*/ 16 w 17"/>
              <a:gd name="T7" fmla="*/ 24 h 41"/>
              <a:gd name="T8" fmla="*/ 16 w 17"/>
              <a:gd name="T9" fmla="*/ 22 h 41"/>
              <a:gd name="T10" fmla="*/ 16 w 17"/>
              <a:gd name="T11" fmla="*/ 21 h 41"/>
              <a:gd name="T12" fmla="*/ 16 w 17"/>
              <a:gd name="T13" fmla="*/ 19 h 41"/>
              <a:gd name="T14" fmla="*/ 16 w 17"/>
              <a:gd name="T15" fmla="*/ 18 h 41"/>
              <a:gd name="T16" fmla="*/ 16 w 17"/>
              <a:gd name="T17" fmla="*/ 16 h 41"/>
              <a:gd name="T18" fmla="*/ 17 w 17"/>
              <a:gd name="T19" fmla="*/ 15 h 41"/>
              <a:gd name="T20" fmla="*/ 10 w 17"/>
              <a:gd name="T21" fmla="*/ 0 h 41"/>
              <a:gd name="T22" fmla="*/ 8 w 17"/>
              <a:gd name="T23" fmla="*/ 2 h 41"/>
              <a:gd name="T24" fmla="*/ 7 w 17"/>
              <a:gd name="T25" fmla="*/ 3 h 41"/>
              <a:gd name="T26" fmla="*/ 5 w 17"/>
              <a:gd name="T27" fmla="*/ 5 h 41"/>
              <a:gd name="T28" fmla="*/ 4 w 17"/>
              <a:gd name="T29" fmla="*/ 6 h 41"/>
              <a:gd name="T30" fmla="*/ 4 w 17"/>
              <a:gd name="T31" fmla="*/ 8 h 41"/>
              <a:gd name="T32" fmla="*/ 3 w 17"/>
              <a:gd name="T33" fmla="*/ 9 h 41"/>
              <a:gd name="T34" fmla="*/ 3 w 17"/>
              <a:gd name="T35" fmla="*/ 10 h 41"/>
              <a:gd name="T36" fmla="*/ 1 w 17"/>
              <a:gd name="T37" fmla="*/ 12 h 41"/>
              <a:gd name="T38" fmla="*/ 1 w 17"/>
              <a:gd name="T39" fmla="*/ 13 h 41"/>
              <a:gd name="T40" fmla="*/ 1 w 17"/>
              <a:gd name="T41" fmla="*/ 15 h 41"/>
              <a:gd name="T42" fmla="*/ 1 w 17"/>
              <a:gd name="T43" fmla="*/ 16 h 41"/>
              <a:gd name="T44" fmla="*/ 0 w 17"/>
              <a:gd name="T45" fmla="*/ 18 h 41"/>
              <a:gd name="T46" fmla="*/ 0 w 17"/>
              <a:gd name="T47" fmla="*/ 19 h 41"/>
              <a:gd name="T48" fmla="*/ 0 w 17"/>
              <a:gd name="T49" fmla="*/ 21 h 41"/>
              <a:gd name="T50" fmla="*/ 0 w 17"/>
              <a:gd name="T51" fmla="*/ 22 h 41"/>
              <a:gd name="T52" fmla="*/ 0 w 17"/>
              <a:gd name="T53" fmla="*/ 24 h 41"/>
              <a:gd name="T54" fmla="*/ 0 w 17"/>
              <a:gd name="T55" fmla="*/ 25 h 41"/>
              <a:gd name="T56" fmla="*/ 1 w 17"/>
              <a:gd name="T57" fmla="*/ 27 h 41"/>
              <a:gd name="T58" fmla="*/ 1 w 17"/>
              <a:gd name="T59" fmla="*/ 28 h 41"/>
              <a:gd name="T60" fmla="*/ 1 w 17"/>
              <a:gd name="T61" fmla="*/ 30 h 41"/>
              <a:gd name="T62" fmla="*/ 3 w 17"/>
              <a:gd name="T63" fmla="*/ 31 h 41"/>
              <a:gd name="T64" fmla="*/ 3 w 17"/>
              <a:gd name="T65" fmla="*/ 32 h 41"/>
              <a:gd name="T66" fmla="*/ 4 w 17"/>
              <a:gd name="T67" fmla="*/ 34 h 41"/>
              <a:gd name="T68" fmla="*/ 4 w 17"/>
              <a:gd name="T69" fmla="*/ 35 h 41"/>
              <a:gd name="T70" fmla="*/ 5 w 17"/>
              <a:gd name="T71" fmla="*/ 37 h 41"/>
              <a:gd name="T72" fmla="*/ 5 w 17"/>
              <a:gd name="T73" fmla="*/ 38 h 41"/>
              <a:gd name="T74" fmla="*/ 7 w 17"/>
              <a:gd name="T75" fmla="*/ 40 h 41"/>
              <a:gd name="T76" fmla="*/ 8 w 17"/>
              <a:gd name="T77" fmla="*/ 40 h 41"/>
              <a:gd name="T78" fmla="*/ 10 w 17"/>
              <a:gd name="T79" fmla="*/ 41 h 41"/>
              <a:gd name="T80" fmla="*/ 11 w 17"/>
              <a:gd name="T81" fmla="*/ 41 h 41"/>
              <a:gd name="T82" fmla="*/ 17 w 17"/>
              <a:gd name="T83" fmla="*/ 28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
              <a:gd name="T127" fmla="*/ 0 h 41"/>
              <a:gd name="T128" fmla="*/ 17 w 17"/>
              <a:gd name="T129" fmla="*/ 41 h 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 h="41">
                <a:moveTo>
                  <a:pt x="17" y="28"/>
                </a:moveTo>
                <a:lnTo>
                  <a:pt x="17" y="27"/>
                </a:lnTo>
                <a:lnTo>
                  <a:pt x="16" y="25"/>
                </a:lnTo>
                <a:lnTo>
                  <a:pt x="16" y="24"/>
                </a:lnTo>
                <a:lnTo>
                  <a:pt x="16" y="22"/>
                </a:lnTo>
                <a:lnTo>
                  <a:pt x="16" y="21"/>
                </a:lnTo>
                <a:lnTo>
                  <a:pt x="16" y="19"/>
                </a:lnTo>
                <a:lnTo>
                  <a:pt x="16" y="18"/>
                </a:lnTo>
                <a:lnTo>
                  <a:pt x="16" y="16"/>
                </a:lnTo>
                <a:lnTo>
                  <a:pt x="17" y="15"/>
                </a:lnTo>
                <a:lnTo>
                  <a:pt x="10" y="0"/>
                </a:lnTo>
                <a:lnTo>
                  <a:pt x="8" y="2"/>
                </a:lnTo>
                <a:lnTo>
                  <a:pt x="7" y="3"/>
                </a:lnTo>
                <a:lnTo>
                  <a:pt x="5" y="5"/>
                </a:lnTo>
                <a:lnTo>
                  <a:pt x="4" y="6"/>
                </a:lnTo>
                <a:lnTo>
                  <a:pt x="4" y="8"/>
                </a:lnTo>
                <a:lnTo>
                  <a:pt x="3" y="9"/>
                </a:lnTo>
                <a:lnTo>
                  <a:pt x="3" y="10"/>
                </a:lnTo>
                <a:lnTo>
                  <a:pt x="1" y="12"/>
                </a:lnTo>
                <a:lnTo>
                  <a:pt x="1" y="13"/>
                </a:lnTo>
                <a:lnTo>
                  <a:pt x="1" y="15"/>
                </a:lnTo>
                <a:lnTo>
                  <a:pt x="1" y="16"/>
                </a:lnTo>
                <a:lnTo>
                  <a:pt x="0" y="18"/>
                </a:lnTo>
                <a:lnTo>
                  <a:pt x="0" y="19"/>
                </a:lnTo>
                <a:lnTo>
                  <a:pt x="0" y="21"/>
                </a:lnTo>
                <a:lnTo>
                  <a:pt x="0" y="22"/>
                </a:lnTo>
                <a:lnTo>
                  <a:pt x="0" y="24"/>
                </a:lnTo>
                <a:lnTo>
                  <a:pt x="0" y="25"/>
                </a:lnTo>
                <a:lnTo>
                  <a:pt x="1" y="27"/>
                </a:lnTo>
                <a:lnTo>
                  <a:pt x="1" y="28"/>
                </a:lnTo>
                <a:lnTo>
                  <a:pt x="1" y="30"/>
                </a:lnTo>
                <a:lnTo>
                  <a:pt x="3" y="31"/>
                </a:lnTo>
                <a:lnTo>
                  <a:pt x="3" y="32"/>
                </a:lnTo>
                <a:lnTo>
                  <a:pt x="4" y="34"/>
                </a:lnTo>
                <a:lnTo>
                  <a:pt x="4" y="35"/>
                </a:lnTo>
                <a:lnTo>
                  <a:pt x="5" y="37"/>
                </a:lnTo>
                <a:lnTo>
                  <a:pt x="5" y="38"/>
                </a:lnTo>
                <a:lnTo>
                  <a:pt x="7" y="40"/>
                </a:lnTo>
                <a:lnTo>
                  <a:pt x="8" y="40"/>
                </a:lnTo>
                <a:lnTo>
                  <a:pt x="10" y="41"/>
                </a:lnTo>
                <a:lnTo>
                  <a:pt x="11" y="41"/>
                </a:lnTo>
                <a:lnTo>
                  <a:pt x="17" y="28"/>
                </a:lnTo>
                <a:close/>
              </a:path>
            </a:pathLst>
          </a:custGeom>
          <a:solidFill>
            <a:srgbClr val="000000"/>
          </a:solidFill>
          <a:ln w="9525">
            <a:noFill/>
            <a:round/>
            <a:headEnd/>
            <a:tailEnd/>
          </a:ln>
        </p:spPr>
        <p:txBody>
          <a:bodyPr/>
          <a:lstStyle/>
          <a:p>
            <a:endParaRPr lang="en-US"/>
          </a:p>
        </p:txBody>
      </p:sp>
      <p:sp>
        <p:nvSpPr>
          <p:cNvPr id="24595" name="Freeform 19"/>
          <p:cNvSpPr>
            <a:spLocks/>
          </p:cNvSpPr>
          <p:nvPr/>
        </p:nvSpPr>
        <p:spPr bwMode="auto">
          <a:xfrm>
            <a:off x="6899275" y="6197600"/>
            <a:ext cx="19050" cy="23813"/>
          </a:xfrm>
          <a:custGeom>
            <a:avLst/>
            <a:gdLst>
              <a:gd name="T0" fmla="*/ 0 w 12"/>
              <a:gd name="T1" fmla="*/ 13 h 15"/>
              <a:gd name="T2" fmla="*/ 2 w 12"/>
              <a:gd name="T3" fmla="*/ 15 h 15"/>
              <a:gd name="T4" fmla="*/ 3 w 12"/>
              <a:gd name="T5" fmla="*/ 15 h 15"/>
              <a:gd name="T6" fmla="*/ 5 w 12"/>
              <a:gd name="T7" fmla="*/ 15 h 15"/>
              <a:gd name="T8" fmla="*/ 6 w 12"/>
              <a:gd name="T9" fmla="*/ 15 h 15"/>
              <a:gd name="T10" fmla="*/ 8 w 12"/>
              <a:gd name="T11" fmla="*/ 13 h 15"/>
              <a:gd name="T12" fmla="*/ 9 w 12"/>
              <a:gd name="T13" fmla="*/ 13 h 15"/>
              <a:gd name="T14" fmla="*/ 9 w 12"/>
              <a:gd name="T15" fmla="*/ 12 h 15"/>
              <a:gd name="T16" fmla="*/ 11 w 12"/>
              <a:gd name="T17" fmla="*/ 12 h 15"/>
              <a:gd name="T18" fmla="*/ 11 w 12"/>
              <a:gd name="T19" fmla="*/ 10 h 15"/>
              <a:gd name="T20" fmla="*/ 11 w 12"/>
              <a:gd name="T21" fmla="*/ 9 h 15"/>
              <a:gd name="T22" fmla="*/ 11 w 12"/>
              <a:gd name="T23" fmla="*/ 7 h 15"/>
              <a:gd name="T24" fmla="*/ 12 w 12"/>
              <a:gd name="T25" fmla="*/ 7 h 15"/>
              <a:gd name="T26" fmla="*/ 12 w 12"/>
              <a:gd name="T27" fmla="*/ 6 h 15"/>
              <a:gd name="T28" fmla="*/ 11 w 12"/>
              <a:gd name="T29" fmla="*/ 4 h 15"/>
              <a:gd name="T30" fmla="*/ 11 w 12"/>
              <a:gd name="T31" fmla="*/ 3 h 15"/>
              <a:gd name="T32" fmla="*/ 9 w 12"/>
              <a:gd name="T33" fmla="*/ 2 h 15"/>
              <a:gd name="T34" fmla="*/ 8 w 12"/>
              <a:gd name="T35" fmla="*/ 0 h 15"/>
              <a:gd name="T36" fmla="*/ 6 w 12"/>
              <a:gd name="T37" fmla="*/ 0 h 15"/>
              <a:gd name="T38" fmla="*/ 0 w 12"/>
              <a:gd name="T39" fmla="*/ 13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
              <a:gd name="T61" fmla="*/ 0 h 15"/>
              <a:gd name="T62" fmla="*/ 12 w 12"/>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 h="15">
                <a:moveTo>
                  <a:pt x="0" y="13"/>
                </a:moveTo>
                <a:lnTo>
                  <a:pt x="2" y="15"/>
                </a:lnTo>
                <a:lnTo>
                  <a:pt x="3" y="15"/>
                </a:lnTo>
                <a:lnTo>
                  <a:pt x="5" y="15"/>
                </a:lnTo>
                <a:lnTo>
                  <a:pt x="6" y="15"/>
                </a:lnTo>
                <a:lnTo>
                  <a:pt x="8" y="13"/>
                </a:lnTo>
                <a:lnTo>
                  <a:pt x="9" y="13"/>
                </a:lnTo>
                <a:lnTo>
                  <a:pt x="9" y="12"/>
                </a:lnTo>
                <a:lnTo>
                  <a:pt x="11" y="12"/>
                </a:lnTo>
                <a:lnTo>
                  <a:pt x="11" y="10"/>
                </a:lnTo>
                <a:lnTo>
                  <a:pt x="11" y="9"/>
                </a:lnTo>
                <a:lnTo>
                  <a:pt x="11" y="7"/>
                </a:lnTo>
                <a:lnTo>
                  <a:pt x="12" y="7"/>
                </a:lnTo>
                <a:lnTo>
                  <a:pt x="12" y="6"/>
                </a:lnTo>
                <a:lnTo>
                  <a:pt x="11" y="4"/>
                </a:lnTo>
                <a:lnTo>
                  <a:pt x="11" y="3"/>
                </a:lnTo>
                <a:lnTo>
                  <a:pt x="9" y="2"/>
                </a:lnTo>
                <a:lnTo>
                  <a:pt x="8" y="0"/>
                </a:lnTo>
                <a:lnTo>
                  <a:pt x="6" y="0"/>
                </a:lnTo>
                <a:lnTo>
                  <a:pt x="0" y="13"/>
                </a:lnTo>
                <a:close/>
              </a:path>
            </a:pathLst>
          </a:custGeom>
          <a:solidFill>
            <a:srgbClr val="000000"/>
          </a:solidFill>
          <a:ln w="9525">
            <a:noFill/>
            <a:round/>
            <a:headEnd/>
            <a:tailEnd/>
          </a:ln>
        </p:spPr>
        <p:txBody>
          <a:bodyPr/>
          <a:lstStyle/>
          <a:p>
            <a:endParaRPr lang="en-US"/>
          </a:p>
        </p:txBody>
      </p:sp>
      <p:sp>
        <p:nvSpPr>
          <p:cNvPr id="24596" name="Freeform 20"/>
          <p:cNvSpPr>
            <a:spLocks/>
          </p:cNvSpPr>
          <p:nvPr/>
        </p:nvSpPr>
        <p:spPr bwMode="auto">
          <a:xfrm>
            <a:off x="6934200" y="5467350"/>
            <a:ext cx="30163" cy="15875"/>
          </a:xfrm>
          <a:custGeom>
            <a:avLst/>
            <a:gdLst>
              <a:gd name="T0" fmla="*/ 19 w 19"/>
              <a:gd name="T1" fmla="*/ 9 h 10"/>
              <a:gd name="T2" fmla="*/ 19 w 19"/>
              <a:gd name="T3" fmla="*/ 7 h 10"/>
              <a:gd name="T4" fmla="*/ 18 w 19"/>
              <a:gd name="T5" fmla="*/ 6 h 10"/>
              <a:gd name="T6" fmla="*/ 18 w 19"/>
              <a:gd name="T7" fmla="*/ 4 h 10"/>
              <a:gd name="T8" fmla="*/ 17 w 19"/>
              <a:gd name="T9" fmla="*/ 3 h 10"/>
              <a:gd name="T10" fmla="*/ 15 w 19"/>
              <a:gd name="T11" fmla="*/ 1 h 10"/>
              <a:gd name="T12" fmla="*/ 14 w 19"/>
              <a:gd name="T13" fmla="*/ 1 h 10"/>
              <a:gd name="T14" fmla="*/ 14 w 19"/>
              <a:gd name="T15" fmla="*/ 0 h 10"/>
              <a:gd name="T16" fmla="*/ 12 w 19"/>
              <a:gd name="T17" fmla="*/ 0 h 10"/>
              <a:gd name="T18" fmla="*/ 11 w 19"/>
              <a:gd name="T19" fmla="*/ 0 h 10"/>
              <a:gd name="T20" fmla="*/ 9 w 19"/>
              <a:gd name="T21" fmla="*/ 0 h 10"/>
              <a:gd name="T22" fmla="*/ 8 w 19"/>
              <a:gd name="T23" fmla="*/ 0 h 10"/>
              <a:gd name="T24" fmla="*/ 6 w 19"/>
              <a:gd name="T25" fmla="*/ 0 h 10"/>
              <a:gd name="T26" fmla="*/ 6 w 19"/>
              <a:gd name="T27" fmla="*/ 1 h 10"/>
              <a:gd name="T28" fmla="*/ 5 w 19"/>
              <a:gd name="T29" fmla="*/ 1 h 10"/>
              <a:gd name="T30" fmla="*/ 3 w 19"/>
              <a:gd name="T31" fmla="*/ 3 h 10"/>
              <a:gd name="T32" fmla="*/ 2 w 19"/>
              <a:gd name="T33" fmla="*/ 3 h 10"/>
              <a:gd name="T34" fmla="*/ 2 w 19"/>
              <a:gd name="T35" fmla="*/ 4 h 10"/>
              <a:gd name="T36" fmla="*/ 2 w 19"/>
              <a:gd name="T37" fmla="*/ 6 h 10"/>
              <a:gd name="T38" fmla="*/ 0 w 19"/>
              <a:gd name="T39" fmla="*/ 7 h 10"/>
              <a:gd name="T40" fmla="*/ 0 w 19"/>
              <a:gd name="T41" fmla="*/ 9 h 10"/>
              <a:gd name="T42" fmla="*/ 0 w 19"/>
              <a:gd name="T43" fmla="*/ 10 h 10"/>
              <a:gd name="T44" fmla="*/ 19 w 19"/>
              <a:gd name="T45" fmla="*/ 9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0"/>
              <a:gd name="T71" fmla="*/ 19 w 19"/>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0">
                <a:moveTo>
                  <a:pt x="19" y="9"/>
                </a:moveTo>
                <a:lnTo>
                  <a:pt x="19" y="7"/>
                </a:lnTo>
                <a:lnTo>
                  <a:pt x="18" y="6"/>
                </a:lnTo>
                <a:lnTo>
                  <a:pt x="18" y="4"/>
                </a:lnTo>
                <a:lnTo>
                  <a:pt x="17" y="3"/>
                </a:lnTo>
                <a:lnTo>
                  <a:pt x="15" y="1"/>
                </a:lnTo>
                <a:lnTo>
                  <a:pt x="14" y="1"/>
                </a:lnTo>
                <a:lnTo>
                  <a:pt x="14" y="0"/>
                </a:lnTo>
                <a:lnTo>
                  <a:pt x="12" y="0"/>
                </a:lnTo>
                <a:lnTo>
                  <a:pt x="11" y="0"/>
                </a:lnTo>
                <a:lnTo>
                  <a:pt x="9" y="0"/>
                </a:lnTo>
                <a:lnTo>
                  <a:pt x="8" y="0"/>
                </a:lnTo>
                <a:lnTo>
                  <a:pt x="6" y="0"/>
                </a:lnTo>
                <a:lnTo>
                  <a:pt x="6" y="1"/>
                </a:lnTo>
                <a:lnTo>
                  <a:pt x="5" y="1"/>
                </a:lnTo>
                <a:lnTo>
                  <a:pt x="3" y="3"/>
                </a:lnTo>
                <a:lnTo>
                  <a:pt x="2" y="3"/>
                </a:lnTo>
                <a:lnTo>
                  <a:pt x="2" y="4"/>
                </a:lnTo>
                <a:lnTo>
                  <a:pt x="2" y="6"/>
                </a:lnTo>
                <a:lnTo>
                  <a:pt x="0" y="7"/>
                </a:lnTo>
                <a:lnTo>
                  <a:pt x="0" y="9"/>
                </a:lnTo>
                <a:lnTo>
                  <a:pt x="0" y="10"/>
                </a:lnTo>
                <a:lnTo>
                  <a:pt x="19" y="9"/>
                </a:lnTo>
                <a:close/>
              </a:path>
            </a:pathLst>
          </a:custGeom>
          <a:solidFill>
            <a:srgbClr val="000000"/>
          </a:solidFill>
          <a:ln w="9525">
            <a:noFill/>
            <a:round/>
            <a:headEnd/>
            <a:tailEnd/>
          </a:ln>
        </p:spPr>
        <p:txBody>
          <a:bodyPr/>
          <a:lstStyle/>
          <a:p>
            <a:endParaRPr lang="en-US"/>
          </a:p>
        </p:txBody>
      </p:sp>
      <p:sp>
        <p:nvSpPr>
          <p:cNvPr id="24597" name="Freeform 21"/>
          <p:cNvSpPr>
            <a:spLocks/>
          </p:cNvSpPr>
          <p:nvPr/>
        </p:nvSpPr>
        <p:spPr bwMode="auto">
          <a:xfrm>
            <a:off x="6842125" y="5481638"/>
            <a:ext cx="122238" cy="134937"/>
          </a:xfrm>
          <a:custGeom>
            <a:avLst/>
            <a:gdLst>
              <a:gd name="T0" fmla="*/ 1 w 77"/>
              <a:gd name="T1" fmla="*/ 85 h 85"/>
              <a:gd name="T2" fmla="*/ 8 w 77"/>
              <a:gd name="T3" fmla="*/ 84 h 85"/>
              <a:gd name="T4" fmla="*/ 16 w 77"/>
              <a:gd name="T5" fmla="*/ 82 h 85"/>
              <a:gd name="T6" fmla="*/ 22 w 77"/>
              <a:gd name="T7" fmla="*/ 81 h 85"/>
              <a:gd name="T8" fmla="*/ 28 w 77"/>
              <a:gd name="T9" fmla="*/ 78 h 85"/>
              <a:gd name="T10" fmla="*/ 33 w 77"/>
              <a:gd name="T11" fmla="*/ 76 h 85"/>
              <a:gd name="T12" fmla="*/ 38 w 77"/>
              <a:gd name="T13" fmla="*/ 73 h 85"/>
              <a:gd name="T14" fmla="*/ 44 w 77"/>
              <a:gd name="T15" fmla="*/ 70 h 85"/>
              <a:gd name="T16" fmla="*/ 47 w 77"/>
              <a:gd name="T17" fmla="*/ 67 h 85"/>
              <a:gd name="T18" fmla="*/ 51 w 77"/>
              <a:gd name="T19" fmla="*/ 64 h 85"/>
              <a:gd name="T20" fmla="*/ 55 w 77"/>
              <a:gd name="T21" fmla="*/ 60 h 85"/>
              <a:gd name="T22" fmla="*/ 58 w 77"/>
              <a:gd name="T23" fmla="*/ 57 h 85"/>
              <a:gd name="T24" fmla="*/ 61 w 77"/>
              <a:gd name="T25" fmla="*/ 53 h 85"/>
              <a:gd name="T26" fmla="*/ 64 w 77"/>
              <a:gd name="T27" fmla="*/ 50 h 85"/>
              <a:gd name="T28" fmla="*/ 66 w 77"/>
              <a:gd name="T29" fmla="*/ 45 h 85"/>
              <a:gd name="T30" fmla="*/ 69 w 77"/>
              <a:gd name="T31" fmla="*/ 42 h 85"/>
              <a:gd name="T32" fmla="*/ 70 w 77"/>
              <a:gd name="T33" fmla="*/ 38 h 85"/>
              <a:gd name="T34" fmla="*/ 72 w 77"/>
              <a:gd name="T35" fmla="*/ 34 h 85"/>
              <a:gd name="T36" fmla="*/ 73 w 77"/>
              <a:gd name="T37" fmla="*/ 31 h 85"/>
              <a:gd name="T38" fmla="*/ 75 w 77"/>
              <a:gd name="T39" fmla="*/ 28 h 85"/>
              <a:gd name="T40" fmla="*/ 75 w 77"/>
              <a:gd name="T41" fmla="*/ 23 h 85"/>
              <a:gd name="T42" fmla="*/ 76 w 77"/>
              <a:gd name="T43" fmla="*/ 20 h 85"/>
              <a:gd name="T44" fmla="*/ 76 w 77"/>
              <a:gd name="T45" fmla="*/ 17 h 85"/>
              <a:gd name="T46" fmla="*/ 76 w 77"/>
              <a:gd name="T47" fmla="*/ 14 h 85"/>
              <a:gd name="T48" fmla="*/ 77 w 77"/>
              <a:gd name="T49" fmla="*/ 11 h 85"/>
              <a:gd name="T50" fmla="*/ 77 w 77"/>
              <a:gd name="T51" fmla="*/ 9 h 85"/>
              <a:gd name="T52" fmla="*/ 77 w 77"/>
              <a:gd name="T53" fmla="*/ 7 h 85"/>
              <a:gd name="T54" fmla="*/ 77 w 77"/>
              <a:gd name="T55" fmla="*/ 4 h 85"/>
              <a:gd name="T56" fmla="*/ 77 w 77"/>
              <a:gd name="T57" fmla="*/ 3 h 85"/>
              <a:gd name="T58" fmla="*/ 77 w 77"/>
              <a:gd name="T59" fmla="*/ 1 h 85"/>
              <a:gd name="T60" fmla="*/ 77 w 77"/>
              <a:gd name="T61" fmla="*/ 0 h 85"/>
              <a:gd name="T62" fmla="*/ 58 w 77"/>
              <a:gd name="T63" fmla="*/ 1 h 85"/>
              <a:gd name="T64" fmla="*/ 58 w 77"/>
              <a:gd name="T65" fmla="*/ 3 h 85"/>
              <a:gd name="T66" fmla="*/ 58 w 77"/>
              <a:gd name="T67" fmla="*/ 4 h 85"/>
              <a:gd name="T68" fmla="*/ 58 w 77"/>
              <a:gd name="T69" fmla="*/ 6 h 85"/>
              <a:gd name="T70" fmla="*/ 58 w 77"/>
              <a:gd name="T71" fmla="*/ 7 h 85"/>
              <a:gd name="T72" fmla="*/ 58 w 77"/>
              <a:gd name="T73" fmla="*/ 10 h 85"/>
              <a:gd name="T74" fmla="*/ 58 w 77"/>
              <a:gd name="T75" fmla="*/ 11 h 85"/>
              <a:gd name="T76" fmla="*/ 58 w 77"/>
              <a:gd name="T77" fmla="*/ 14 h 85"/>
              <a:gd name="T78" fmla="*/ 57 w 77"/>
              <a:gd name="T79" fmla="*/ 17 h 85"/>
              <a:gd name="T80" fmla="*/ 57 w 77"/>
              <a:gd name="T81" fmla="*/ 19 h 85"/>
              <a:gd name="T82" fmla="*/ 55 w 77"/>
              <a:gd name="T83" fmla="*/ 22 h 85"/>
              <a:gd name="T84" fmla="*/ 55 w 77"/>
              <a:gd name="T85" fmla="*/ 25 h 85"/>
              <a:gd name="T86" fmla="*/ 54 w 77"/>
              <a:gd name="T87" fmla="*/ 28 h 85"/>
              <a:gd name="T88" fmla="*/ 53 w 77"/>
              <a:gd name="T89" fmla="*/ 31 h 85"/>
              <a:gd name="T90" fmla="*/ 51 w 77"/>
              <a:gd name="T91" fmla="*/ 34 h 85"/>
              <a:gd name="T92" fmla="*/ 50 w 77"/>
              <a:gd name="T93" fmla="*/ 36 h 85"/>
              <a:gd name="T94" fmla="*/ 48 w 77"/>
              <a:gd name="T95" fmla="*/ 39 h 85"/>
              <a:gd name="T96" fmla="*/ 47 w 77"/>
              <a:gd name="T97" fmla="*/ 42 h 85"/>
              <a:gd name="T98" fmla="*/ 44 w 77"/>
              <a:gd name="T99" fmla="*/ 45 h 85"/>
              <a:gd name="T100" fmla="*/ 42 w 77"/>
              <a:gd name="T101" fmla="*/ 47 h 85"/>
              <a:gd name="T102" fmla="*/ 39 w 77"/>
              <a:gd name="T103" fmla="*/ 50 h 85"/>
              <a:gd name="T104" fmla="*/ 36 w 77"/>
              <a:gd name="T105" fmla="*/ 53 h 85"/>
              <a:gd name="T106" fmla="*/ 32 w 77"/>
              <a:gd name="T107" fmla="*/ 56 h 85"/>
              <a:gd name="T108" fmla="*/ 29 w 77"/>
              <a:gd name="T109" fmla="*/ 57 h 85"/>
              <a:gd name="T110" fmla="*/ 25 w 77"/>
              <a:gd name="T111" fmla="*/ 60 h 85"/>
              <a:gd name="T112" fmla="*/ 20 w 77"/>
              <a:gd name="T113" fmla="*/ 61 h 85"/>
              <a:gd name="T114" fmla="*/ 16 w 77"/>
              <a:gd name="T115" fmla="*/ 63 h 85"/>
              <a:gd name="T116" fmla="*/ 11 w 77"/>
              <a:gd name="T117" fmla="*/ 64 h 85"/>
              <a:gd name="T118" fmla="*/ 5 w 77"/>
              <a:gd name="T119" fmla="*/ 66 h 85"/>
              <a:gd name="T120" fmla="*/ 0 w 77"/>
              <a:gd name="T121" fmla="*/ 67 h 85"/>
              <a:gd name="T122" fmla="*/ 1 w 77"/>
              <a:gd name="T123" fmla="*/ 85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7"/>
              <a:gd name="T187" fmla="*/ 0 h 85"/>
              <a:gd name="T188" fmla="*/ 77 w 77"/>
              <a:gd name="T189" fmla="*/ 85 h 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7" h="85">
                <a:moveTo>
                  <a:pt x="1" y="85"/>
                </a:moveTo>
                <a:lnTo>
                  <a:pt x="8" y="84"/>
                </a:lnTo>
                <a:lnTo>
                  <a:pt x="16" y="82"/>
                </a:lnTo>
                <a:lnTo>
                  <a:pt x="22" y="81"/>
                </a:lnTo>
                <a:lnTo>
                  <a:pt x="28" y="78"/>
                </a:lnTo>
                <a:lnTo>
                  <a:pt x="33" y="76"/>
                </a:lnTo>
                <a:lnTo>
                  <a:pt x="38" y="73"/>
                </a:lnTo>
                <a:lnTo>
                  <a:pt x="44" y="70"/>
                </a:lnTo>
                <a:lnTo>
                  <a:pt x="47" y="67"/>
                </a:lnTo>
                <a:lnTo>
                  <a:pt x="51" y="64"/>
                </a:lnTo>
                <a:lnTo>
                  <a:pt x="55" y="60"/>
                </a:lnTo>
                <a:lnTo>
                  <a:pt x="58" y="57"/>
                </a:lnTo>
                <a:lnTo>
                  <a:pt x="61" y="53"/>
                </a:lnTo>
                <a:lnTo>
                  <a:pt x="64" y="50"/>
                </a:lnTo>
                <a:lnTo>
                  <a:pt x="66" y="45"/>
                </a:lnTo>
                <a:lnTo>
                  <a:pt x="69" y="42"/>
                </a:lnTo>
                <a:lnTo>
                  <a:pt x="70" y="38"/>
                </a:lnTo>
                <a:lnTo>
                  <a:pt x="72" y="34"/>
                </a:lnTo>
                <a:lnTo>
                  <a:pt x="73" y="31"/>
                </a:lnTo>
                <a:lnTo>
                  <a:pt x="75" y="28"/>
                </a:lnTo>
                <a:lnTo>
                  <a:pt x="75" y="23"/>
                </a:lnTo>
                <a:lnTo>
                  <a:pt x="76" y="20"/>
                </a:lnTo>
                <a:lnTo>
                  <a:pt x="76" y="17"/>
                </a:lnTo>
                <a:lnTo>
                  <a:pt x="76" y="14"/>
                </a:lnTo>
                <a:lnTo>
                  <a:pt x="77" y="11"/>
                </a:lnTo>
                <a:lnTo>
                  <a:pt x="77" y="9"/>
                </a:lnTo>
                <a:lnTo>
                  <a:pt x="77" y="7"/>
                </a:lnTo>
                <a:lnTo>
                  <a:pt x="77" y="4"/>
                </a:lnTo>
                <a:lnTo>
                  <a:pt x="77" y="3"/>
                </a:lnTo>
                <a:lnTo>
                  <a:pt x="77" y="1"/>
                </a:lnTo>
                <a:lnTo>
                  <a:pt x="77" y="0"/>
                </a:lnTo>
                <a:lnTo>
                  <a:pt x="58" y="1"/>
                </a:lnTo>
                <a:lnTo>
                  <a:pt x="58" y="3"/>
                </a:lnTo>
                <a:lnTo>
                  <a:pt x="58" y="4"/>
                </a:lnTo>
                <a:lnTo>
                  <a:pt x="58" y="6"/>
                </a:lnTo>
                <a:lnTo>
                  <a:pt x="58" y="7"/>
                </a:lnTo>
                <a:lnTo>
                  <a:pt x="58" y="10"/>
                </a:lnTo>
                <a:lnTo>
                  <a:pt x="58" y="11"/>
                </a:lnTo>
                <a:lnTo>
                  <a:pt x="58" y="14"/>
                </a:lnTo>
                <a:lnTo>
                  <a:pt x="57" y="17"/>
                </a:lnTo>
                <a:lnTo>
                  <a:pt x="57" y="19"/>
                </a:lnTo>
                <a:lnTo>
                  <a:pt x="55" y="22"/>
                </a:lnTo>
                <a:lnTo>
                  <a:pt x="55" y="25"/>
                </a:lnTo>
                <a:lnTo>
                  <a:pt x="54" y="28"/>
                </a:lnTo>
                <a:lnTo>
                  <a:pt x="53" y="31"/>
                </a:lnTo>
                <a:lnTo>
                  <a:pt x="51" y="34"/>
                </a:lnTo>
                <a:lnTo>
                  <a:pt x="50" y="36"/>
                </a:lnTo>
                <a:lnTo>
                  <a:pt x="48" y="39"/>
                </a:lnTo>
                <a:lnTo>
                  <a:pt x="47" y="42"/>
                </a:lnTo>
                <a:lnTo>
                  <a:pt x="44" y="45"/>
                </a:lnTo>
                <a:lnTo>
                  <a:pt x="42" y="47"/>
                </a:lnTo>
                <a:lnTo>
                  <a:pt x="39" y="50"/>
                </a:lnTo>
                <a:lnTo>
                  <a:pt x="36" y="53"/>
                </a:lnTo>
                <a:lnTo>
                  <a:pt x="32" y="56"/>
                </a:lnTo>
                <a:lnTo>
                  <a:pt x="29" y="57"/>
                </a:lnTo>
                <a:lnTo>
                  <a:pt x="25" y="60"/>
                </a:lnTo>
                <a:lnTo>
                  <a:pt x="20" y="61"/>
                </a:lnTo>
                <a:lnTo>
                  <a:pt x="16" y="63"/>
                </a:lnTo>
                <a:lnTo>
                  <a:pt x="11" y="64"/>
                </a:lnTo>
                <a:lnTo>
                  <a:pt x="5" y="66"/>
                </a:lnTo>
                <a:lnTo>
                  <a:pt x="0" y="67"/>
                </a:lnTo>
                <a:lnTo>
                  <a:pt x="1" y="85"/>
                </a:lnTo>
                <a:close/>
              </a:path>
            </a:pathLst>
          </a:custGeom>
          <a:solidFill>
            <a:srgbClr val="000000"/>
          </a:solidFill>
          <a:ln w="9525">
            <a:noFill/>
            <a:round/>
            <a:headEnd/>
            <a:tailEnd/>
          </a:ln>
        </p:spPr>
        <p:txBody>
          <a:bodyPr/>
          <a:lstStyle/>
          <a:p>
            <a:endParaRPr lang="en-US"/>
          </a:p>
        </p:txBody>
      </p:sp>
      <p:sp>
        <p:nvSpPr>
          <p:cNvPr id="24598" name="Freeform 22"/>
          <p:cNvSpPr>
            <a:spLocks/>
          </p:cNvSpPr>
          <p:nvPr/>
        </p:nvSpPr>
        <p:spPr bwMode="auto">
          <a:xfrm>
            <a:off x="6692900" y="5538788"/>
            <a:ext cx="150813" cy="79375"/>
          </a:xfrm>
          <a:custGeom>
            <a:avLst/>
            <a:gdLst>
              <a:gd name="T0" fmla="*/ 0 w 95"/>
              <a:gd name="T1" fmla="*/ 6 h 50"/>
              <a:gd name="T2" fmla="*/ 0 w 95"/>
              <a:gd name="T3" fmla="*/ 8 h 50"/>
              <a:gd name="T4" fmla="*/ 1 w 95"/>
              <a:gd name="T5" fmla="*/ 9 h 50"/>
              <a:gd name="T6" fmla="*/ 1 w 95"/>
              <a:gd name="T7" fmla="*/ 11 h 50"/>
              <a:gd name="T8" fmla="*/ 1 w 95"/>
              <a:gd name="T9" fmla="*/ 12 h 50"/>
              <a:gd name="T10" fmla="*/ 3 w 95"/>
              <a:gd name="T11" fmla="*/ 14 h 50"/>
              <a:gd name="T12" fmla="*/ 4 w 95"/>
              <a:gd name="T13" fmla="*/ 15 h 50"/>
              <a:gd name="T14" fmla="*/ 4 w 95"/>
              <a:gd name="T15" fmla="*/ 17 h 50"/>
              <a:gd name="T16" fmla="*/ 5 w 95"/>
              <a:gd name="T17" fmla="*/ 20 h 50"/>
              <a:gd name="T18" fmla="*/ 7 w 95"/>
              <a:gd name="T19" fmla="*/ 21 h 50"/>
              <a:gd name="T20" fmla="*/ 10 w 95"/>
              <a:gd name="T21" fmla="*/ 24 h 50"/>
              <a:gd name="T22" fmla="*/ 11 w 95"/>
              <a:gd name="T23" fmla="*/ 25 h 50"/>
              <a:gd name="T24" fmla="*/ 13 w 95"/>
              <a:gd name="T25" fmla="*/ 28 h 50"/>
              <a:gd name="T26" fmla="*/ 16 w 95"/>
              <a:gd name="T27" fmla="*/ 30 h 50"/>
              <a:gd name="T28" fmla="*/ 19 w 95"/>
              <a:gd name="T29" fmla="*/ 33 h 50"/>
              <a:gd name="T30" fmla="*/ 22 w 95"/>
              <a:gd name="T31" fmla="*/ 36 h 50"/>
              <a:gd name="T32" fmla="*/ 25 w 95"/>
              <a:gd name="T33" fmla="*/ 37 h 50"/>
              <a:gd name="T34" fmla="*/ 27 w 95"/>
              <a:gd name="T35" fmla="*/ 39 h 50"/>
              <a:gd name="T36" fmla="*/ 30 w 95"/>
              <a:gd name="T37" fmla="*/ 42 h 50"/>
              <a:gd name="T38" fmla="*/ 35 w 95"/>
              <a:gd name="T39" fmla="*/ 43 h 50"/>
              <a:gd name="T40" fmla="*/ 39 w 95"/>
              <a:gd name="T41" fmla="*/ 45 h 50"/>
              <a:gd name="T42" fmla="*/ 44 w 95"/>
              <a:gd name="T43" fmla="*/ 46 h 50"/>
              <a:gd name="T44" fmla="*/ 48 w 95"/>
              <a:gd name="T45" fmla="*/ 48 h 50"/>
              <a:gd name="T46" fmla="*/ 52 w 95"/>
              <a:gd name="T47" fmla="*/ 49 h 50"/>
              <a:gd name="T48" fmla="*/ 58 w 95"/>
              <a:gd name="T49" fmla="*/ 50 h 50"/>
              <a:gd name="T50" fmla="*/ 64 w 95"/>
              <a:gd name="T51" fmla="*/ 50 h 50"/>
              <a:gd name="T52" fmla="*/ 70 w 95"/>
              <a:gd name="T53" fmla="*/ 50 h 50"/>
              <a:gd name="T54" fmla="*/ 76 w 95"/>
              <a:gd name="T55" fmla="*/ 50 h 50"/>
              <a:gd name="T56" fmla="*/ 82 w 95"/>
              <a:gd name="T57" fmla="*/ 50 h 50"/>
              <a:gd name="T58" fmla="*/ 89 w 95"/>
              <a:gd name="T59" fmla="*/ 50 h 50"/>
              <a:gd name="T60" fmla="*/ 95 w 95"/>
              <a:gd name="T61" fmla="*/ 49 h 50"/>
              <a:gd name="T62" fmla="*/ 94 w 95"/>
              <a:gd name="T63" fmla="*/ 31 h 50"/>
              <a:gd name="T64" fmla="*/ 86 w 95"/>
              <a:gd name="T65" fmla="*/ 31 h 50"/>
              <a:gd name="T66" fmla="*/ 80 w 95"/>
              <a:gd name="T67" fmla="*/ 33 h 50"/>
              <a:gd name="T68" fmla="*/ 76 w 95"/>
              <a:gd name="T69" fmla="*/ 33 h 50"/>
              <a:gd name="T70" fmla="*/ 70 w 95"/>
              <a:gd name="T71" fmla="*/ 33 h 50"/>
              <a:gd name="T72" fmla="*/ 66 w 95"/>
              <a:gd name="T73" fmla="*/ 31 h 50"/>
              <a:gd name="T74" fmla="*/ 61 w 95"/>
              <a:gd name="T75" fmla="*/ 31 h 50"/>
              <a:gd name="T76" fmla="*/ 57 w 95"/>
              <a:gd name="T77" fmla="*/ 31 h 50"/>
              <a:gd name="T78" fmla="*/ 52 w 95"/>
              <a:gd name="T79" fmla="*/ 30 h 50"/>
              <a:gd name="T80" fmla="*/ 50 w 95"/>
              <a:gd name="T81" fmla="*/ 28 h 50"/>
              <a:gd name="T82" fmla="*/ 45 w 95"/>
              <a:gd name="T83" fmla="*/ 27 h 50"/>
              <a:gd name="T84" fmla="*/ 42 w 95"/>
              <a:gd name="T85" fmla="*/ 27 h 50"/>
              <a:gd name="T86" fmla="*/ 39 w 95"/>
              <a:gd name="T87" fmla="*/ 25 h 50"/>
              <a:gd name="T88" fmla="*/ 36 w 95"/>
              <a:gd name="T89" fmla="*/ 24 h 50"/>
              <a:gd name="T90" fmla="*/ 35 w 95"/>
              <a:gd name="T91" fmla="*/ 23 h 50"/>
              <a:gd name="T92" fmla="*/ 32 w 95"/>
              <a:gd name="T93" fmla="*/ 21 h 50"/>
              <a:gd name="T94" fmla="*/ 30 w 95"/>
              <a:gd name="T95" fmla="*/ 18 h 50"/>
              <a:gd name="T96" fmla="*/ 27 w 95"/>
              <a:gd name="T97" fmla="*/ 17 h 50"/>
              <a:gd name="T98" fmla="*/ 26 w 95"/>
              <a:gd name="T99" fmla="*/ 15 h 50"/>
              <a:gd name="T100" fmla="*/ 25 w 95"/>
              <a:gd name="T101" fmla="*/ 14 h 50"/>
              <a:gd name="T102" fmla="*/ 23 w 95"/>
              <a:gd name="T103" fmla="*/ 12 h 50"/>
              <a:gd name="T104" fmla="*/ 23 w 95"/>
              <a:gd name="T105" fmla="*/ 11 h 50"/>
              <a:gd name="T106" fmla="*/ 22 w 95"/>
              <a:gd name="T107" fmla="*/ 9 h 50"/>
              <a:gd name="T108" fmla="*/ 20 w 95"/>
              <a:gd name="T109" fmla="*/ 8 h 50"/>
              <a:gd name="T110" fmla="*/ 20 w 95"/>
              <a:gd name="T111" fmla="*/ 6 h 50"/>
              <a:gd name="T112" fmla="*/ 19 w 95"/>
              <a:gd name="T113" fmla="*/ 5 h 50"/>
              <a:gd name="T114" fmla="*/ 19 w 95"/>
              <a:gd name="T115" fmla="*/ 3 h 50"/>
              <a:gd name="T116" fmla="*/ 17 w 95"/>
              <a:gd name="T117" fmla="*/ 2 h 50"/>
              <a:gd name="T118" fmla="*/ 17 w 95"/>
              <a:gd name="T119" fmla="*/ 0 h 50"/>
              <a:gd name="T120" fmla="*/ 0 w 95"/>
              <a:gd name="T121" fmla="*/ 6 h 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
              <a:gd name="T184" fmla="*/ 0 h 50"/>
              <a:gd name="T185" fmla="*/ 95 w 95"/>
              <a:gd name="T186" fmla="*/ 50 h 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 h="50">
                <a:moveTo>
                  <a:pt x="0" y="6"/>
                </a:moveTo>
                <a:lnTo>
                  <a:pt x="0" y="8"/>
                </a:lnTo>
                <a:lnTo>
                  <a:pt x="1" y="9"/>
                </a:lnTo>
                <a:lnTo>
                  <a:pt x="1" y="11"/>
                </a:lnTo>
                <a:lnTo>
                  <a:pt x="1" y="12"/>
                </a:lnTo>
                <a:lnTo>
                  <a:pt x="3" y="14"/>
                </a:lnTo>
                <a:lnTo>
                  <a:pt x="4" y="15"/>
                </a:lnTo>
                <a:lnTo>
                  <a:pt x="4" y="17"/>
                </a:lnTo>
                <a:lnTo>
                  <a:pt x="5" y="20"/>
                </a:lnTo>
                <a:lnTo>
                  <a:pt x="7" y="21"/>
                </a:lnTo>
                <a:lnTo>
                  <a:pt x="10" y="24"/>
                </a:lnTo>
                <a:lnTo>
                  <a:pt x="11" y="25"/>
                </a:lnTo>
                <a:lnTo>
                  <a:pt x="13" y="28"/>
                </a:lnTo>
                <a:lnTo>
                  <a:pt x="16" y="30"/>
                </a:lnTo>
                <a:lnTo>
                  <a:pt x="19" y="33"/>
                </a:lnTo>
                <a:lnTo>
                  <a:pt x="22" y="36"/>
                </a:lnTo>
                <a:lnTo>
                  <a:pt x="25" y="37"/>
                </a:lnTo>
                <a:lnTo>
                  <a:pt x="27" y="39"/>
                </a:lnTo>
                <a:lnTo>
                  <a:pt x="30" y="42"/>
                </a:lnTo>
                <a:lnTo>
                  <a:pt x="35" y="43"/>
                </a:lnTo>
                <a:lnTo>
                  <a:pt x="39" y="45"/>
                </a:lnTo>
                <a:lnTo>
                  <a:pt x="44" y="46"/>
                </a:lnTo>
                <a:lnTo>
                  <a:pt x="48" y="48"/>
                </a:lnTo>
                <a:lnTo>
                  <a:pt x="52" y="49"/>
                </a:lnTo>
                <a:lnTo>
                  <a:pt x="58" y="50"/>
                </a:lnTo>
                <a:lnTo>
                  <a:pt x="64" y="50"/>
                </a:lnTo>
                <a:lnTo>
                  <a:pt x="70" y="50"/>
                </a:lnTo>
                <a:lnTo>
                  <a:pt x="76" y="50"/>
                </a:lnTo>
                <a:lnTo>
                  <a:pt x="82" y="50"/>
                </a:lnTo>
                <a:lnTo>
                  <a:pt x="89" y="50"/>
                </a:lnTo>
                <a:lnTo>
                  <a:pt x="95" y="49"/>
                </a:lnTo>
                <a:lnTo>
                  <a:pt x="94" y="31"/>
                </a:lnTo>
                <a:lnTo>
                  <a:pt x="86" y="31"/>
                </a:lnTo>
                <a:lnTo>
                  <a:pt x="80" y="33"/>
                </a:lnTo>
                <a:lnTo>
                  <a:pt x="76" y="33"/>
                </a:lnTo>
                <a:lnTo>
                  <a:pt x="70" y="33"/>
                </a:lnTo>
                <a:lnTo>
                  <a:pt x="66" y="31"/>
                </a:lnTo>
                <a:lnTo>
                  <a:pt x="61" y="31"/>
                </a:lnTo>
                <a:lnTo>
                  <a:pt x="57" y="31"/>
                </a:lnTo>
                <a:lnTo>
                  <a:pt x="52" y="30"/>
                </a:lnTo>
                <a:lnTo>
                  <a:pt x="50" y="28"/>
                </a:lnTo>
                <a:lnTo>
                  <a:pt x="45" y="27"/>
                </a:lnTo>
                <a:lnTo>
                  <a:pt x="42" y="27"/>
                </a:lnTo>
                <a:lnTo>
                  <a:pt x="39" y="25"/>
                </a:lnTo>
                <a:lnTo>
                  <a:pt x="36" y="24"/>
                </a:lnTo>
                <a:lnTo>
                  <a:pt x="35" y="23"/>
                </a:lnTo>
                <a:lnTo>
                  <a:pt x="32" y="21"/>
                </a:lnTo>
                <a:lnTo>
                  <a:pt x="30" y="18"/>
                </a:lnTo>
                <a:lnTo>
                  <a:pt x="27" y="17"/>
                </a:lnTo>
                <a:lnTo>
                  <a:pt x="26" y="15"/>
                </a:lnTo>
                <a:lnTo>
                  <a:pt x="25" y="14"/>
                </a:lnTo>
                <a:lnTo>
                  <a:pt x="23" y="12"/>
                </a:lnTo>
                <a:lnTo>
                  <a:pt x="23" y="11"/>
                </a:lnTo>
                <a:lnTo>
                  <a:pt x="22" y="9"/>
                </a:lnTo>
                <a:lnTo>
                  <a:pt x="20" y="8"/>
                </a:lnTo>
                <a:lnTo>
                  <a:pt x="20" y="6"/>
                </a:lnTo>
                <a:lnTo>
                  <a:pt x="19" y="5"/>
                </a:lnTo>
                <a:lnTo>
                  <a:pt x="19" y="3"/>
                </a:lnTo>
                <a:lnTo>
                  <a:pt x="17" y="2"/>
                </a:lnTo>
                <a:lnTo>
                  <a:pt x="17" y="0"/>
                </a:lnTo>
                <a:lnTo>
                  <a:pt x="0" y="6"/>
                </a:lnTo>
                <a:close/>
              </a:path>
            </a:pathLst>
          </a:custGeom>
          <a:solidFill>
            <a:srgbClr val="000000"/>
          </a:solidFill>
          <a:ln w="9525">
            <a:noFill/>
            <a:round/>
            <a:headEnd/>
            <a:tailEnd/>
          </a:ln>
        </p:spPr>
        <p:txBody>
          <a:bodyPr/>
          <a:lstStyle/>
          <a:p>
            <a:endParaRPr lang="en-US"/>
          </a:p>
        </p:txBody>
      </p:sp>
      <p:sp>
        <p:nvSpPr>
          <p:cNvPr id="24599" name="Freeform 23"/>
          <p:cNvSpPr>
            <a:spLocks/>
          </p:cNvSpPr>
          <p:nvPr/>
        </p:nvSpPr>
        <p:spPr bwMode="auto">
          <a:xfrm>
            <a:off x="6692900" y="5530850"/>
            <a:ext cx="26988" cy="17463"/>
          </a:xfrm>
          <a:custGeom>
            <a:avLst/>
            <a:gdLst>
              <a:gd name="T0" fmla="*/ 17 w 17"/>
              <a:gd name="T1" fmla="*/ 5 h 11"/>
              <a:gd name="T2" fmla="*/ 17 w 17"/>
              <a:gd name="T3" fmla="*/ 4 h 11"/>
              <a:gd name="T4" fmla="*/ 16 w 17"/>
              <a:gd name="T5" fmla="*/ 3 h 11"/>
              <a:gd name="T6" fmla="*/ 14 w 17"/>
              <a:gd name="T7" fmla="*/ 1 h 11"/>
              <a:gd name="T8" fmla="*/ 13 w 17"/>
              <a:gd name="T9" fmla="*/ 1 h 11"/>
              <a:gd name="T10" fmla="*/ 13 w 17"/>
              <a:gd name="T11" fmla="*/ 0 h 11"/>
              <a:gd name="T12" fmla="*/ 11 w 17"/>
              <a:gd name="T13" fmla="*/ 0 h 11"/>
              <a:gd name="T14" fmla="*/ 10 w 17"/>
              <a:gd name="T15" fmla="*/ 0 h 11"/>
              <a:gd name="T16" fmla="*/ 8 w 17"/>
              <a:gd name="T17" fmla="*/ 0 h 11"/>
              <a:gd name="T18" fmla="*/ 7 w 17"/>
              <a:gd name="T19" fmla="*/ 0 h 11"/>
              <a:gd name="T20" fmla="*/ 5 w 17"/>
              <a:gd name="T21" fmla="*/ 0 h 11"/>
              <a:gd name="T22" fmla="*/ 4 w 17"/>
              <a:gd name="T23" fmla="*/ 0 h 11"/>
              <a:gd name="T24" fmla="*/ 4 w 17"/>
              <a:gd name="T25" fmla="*/ 1 h 11"/>
              <a:gd name="T26" fmla="*/ 3 w 17"/>
              <a:gd name="T27" fmla="*/ 1 h 11"/>
              <a:gd name="T28" fmla="*/ 1 w 17"/>
              <a:gd name="T29" fmla="*/ 3 h 11"/>
              <a:gd name="T30" fmla="*/ 1 w 17"/>
              <a:gd name="T31" fmla="*/ 4 h 11"/>
              <a:gd name="T32" fmla="*/ 0 w 17"/>
              <a:gd name="T33" fmla="*/ 4 h 11"/>
              <a:gd name="T34" fmla="*/ 0 w 17"/>
              <a:gd name="T35" fmla="*/ 5 h 11"/>
              <a:gd name="T36" fmla="*/ 0 w 17"/>
              <a:gd name="T37" fmla="*/ 7 h 11"/>
              <a:gd name="T38" fmla="*/ 0 w 17"/>
              <a:gd name="T39" fmla="*/ 8 h 11"/>
              <a:gd name="T40" fmla="*/ 0 w 17"/>
              <a:gd name="T41" fmla="*/ 10 h 11"/>
              <a:gd name="T42" fmla="*/ 0 w 17"/>
              <a:gd name="T43" fmla="*/ 11 h 11"/>
              <a:gd name="T44" fmla="*/ 17 w 17"/>
              <a:gd name="T45" fmla="*/ 5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11"/>
              <a:gd name="T71" fmla="*/ 17 w 17"/>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11">
                <a:moveTo>
                  <a:pt x="17" y="5"/>
                </a:moveTo>
                <a:lnTo>
                  <a:pt x="17" y="4"/>
                </a:lnTo>
                <a:lnTo>
                  <a:pt x="16" y="3"/>
                </a:lnTo>
                <a:lnTo>
                  <a:pt x="14" y="1"/>
                </a:lnTo>
                <a:lnTo>
                  <a:pt x="13" y="1"/>
                </a:lnTo>
                <a:lnTo>
                  <a:pt x="13" y="0"/>
                </a:lnTo>
                <a:lnTo>
                  <a:pt x="11" y="0"/>
                </a:lnTo>
                <a:lnTo>
                  <a:pt x="10" y="0"/>
                </a:lnTo>
                <a:lnTo>
                  <a:pt x="8" y="0"/>
                </a:lnTo>
                <a:lnTo>
                  <a:pt x="7" y="0"/>
                </a:lnTo>
                <a:lnTo>
                  <a:pt x="5" y="0"/>
                </a:lnTo>
                <a:lnTo>
                  <a:pt x="4" y="0"/>
                </a:lnTo>
                <a:lnTo>
                  <a:pt x="4" y="1"/>
                </a:lnTo>
                <a:lnTo>
                  <a:pt x="3" y="1"/>
                </a:lnTo>
                <a:lnTo>
                  <a:pt x="1" y="3"/>
                </a:lnTo>
                <a:lnTo>
                  <a:pt x="1" y="4"/>
                </a:lnTo>
                <a:lnTo>
                  <a:pt x="0" y="4"/>
                </a:lnTo>
                <a:lnTo>
                  <a:pt x="0" y="5"/>
                </a:lnTo>
                <a:lnTo>
                  <a:pt x="0" y="7"/>
                </a:lnTo>
                <a:lnTo>
                  <a:pt x="0" y="8"/>
                </a:lnTo>
                <a:lnTo>
                  <a:pt x="0" y="10"/>
                </a:lnTo>
                <a:lnTo>
                  <a:pt x="0" y="11"/>
                </a:lnTo>
                <a:lnTo>
                  <a:pt x="17" y="5"/>
                </a:lnTo>
                <a:close/>
              </a:path>
            </a:pathLst>
          </a:custGeom>
          <a:solidFill>
            <a:srgbClr val="000000"/>
          </a:solidFill>
          <a:ln w="9525">
            <a:noFill/>
            <a:round/>
            <a:headEnd/>
            <a:tailEnd/>
          </a:ln>
        </p:spPr>
        <p:txBody>
          <a:bodyPr/>
          <a:lstStyle/>
          <a:p>
            <a:endParaRPr lang="en-US"/>
          </a:p>
        </p:txBody>
      </p:sp>
      <p:sp>
        <p:nvSpPr>
          <p:cNvPr id="24600" name="Freeform 24"/>
          <p:cNvSpPr>
            <a:spLocks/>
          </p:cNvSpPr>
          <p:nvPr/>
        </p:nvSpPr>
        <p:spPr bwMode="auto">
          <a:xfrm>
            <a:off x="7194550" y="5467350"/>
            <a:ext cx="30163" cy="15875"/>
          </a:xfrm>
          <a:custGeom>
            <a:avLst/>
            <a:gdLst>
              <a:gd name="T0" fmla="*/ 19 w 19"/>
              <a:gd name="T1" fmla="*/ 10 h 10"/>
              <a:gd name="T2" fmla="*/ 19 w 19"/>
              <a:gd name="T3" fmla="*/ 9 h 10"/>
              <a:gd name="T4" fmla="*/ 19 w 19"/>
              <a:gd name="T5" fmla="*/ 7 h 10"/>
              <a:gd name="T6" fmla="*/ 17 w 19"/>
              <a:gd name="T7" fmla="*/ 6 h 10"/>
              <a:gd name="T8" fmla="*/ 17 w 19"/>
              <a:gd name="T9" fmla="*/ 4 h 10"/>
              <a:gd name="T10" fmla="*/ 17 w 19"/>
              <a:gd name="T11" fmla="*/ 3 h 10"/>
              <a:gd name="T12" fmla="*/ 16 w 19"/>
              <a:gd name="T13" fmla="*/ 3 h 10"/>
              <a:gd name="T14" fmla="*/ 14 w 19"/>
              <a:gd name="T15" fmla="*/ 1 h 10"/>
              <a:gd name="T16" fmla="*/ 13 w 19"/>
              <a:gd name="T17" fmla="*/ 1 h 10"/>
              <a:gd name="T18" fmla="*/ 13 w 19"/>
              <a:gd name="T19" fmla="*/ 0 h 10"/>
              <a:gd name="T20" fmla="*/ 11 w 19"/>
              <a:gd name="T21" fmla="*/ 0 h 10"/>
              <a:gd name="T22" fmla="*/ 10 w 19"/>
              <a:gd name="T23" fmla="*/ 0 h 10"/>
              <a:gd name="T24" fmla="*/ 8 w 19"/>
              <a:gd name="T25" fmla="*/ 0 h 10"/>
              <a:gd name="T26" fmla="*/ 7 w 19"/>
              <a:gd name="T27" fmla="*/ 0 h 10"/>
              <a:gd name="T28" fmla="*/ 5 w 19"/>
              <a:gd name="T29" fmla="*/ 0 h 10"/>
              <a:gd name="T30" fmla="*/ 5 w 19"/>
              <a:gd name="T31" fmla="*/ 1 h 10"/>
              <a:gd name="T32" fmla="*/ 4 w 19"/>
              <a:gd name="T33" fmla="*/ 1 h 10"/>
              <a:gd name="T34" fmla="*/ 2 w 19"/>
              <a:gd name="T35" fmla="*/ 3 h 10"/>
              <a:gd name="T36" fmla="*/ 1 w 19"/>
              <a:gd name="T37" fmla="*/ 4 h 10"/>
              <a:gd name="T38" fmla="*/ 1 w 19"/>
              <a:gd name="T39" fmla="*/ 6 h 10"/>
              <a:gd name="T40" fmla="*/ 0 w 19"/>
              <a:gd name="T41" fmla="*/ 7 h 10"/>
              <a:gd name="T42" fmla="*/ 0 w 19"/>
              <a:gd name="T43" fmla="*/ 9 h 10"/>
              <a:gd name="T44" fmla="*/ 19 w 19"/>
              <a:gd name="T45" fmla="*/ 10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0"/>
              <a:gd name="T71" fmla="*/ 19 w 19"/>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0">
                <a:moveTo>
                  <a:pt x="19" y="10"/>
                </a:moveTo>
                <a:lnTo>
                  <a:pt x="19" y="9"/>
                </a:lnTo>
                <a:lnTo>
                  <a:pt x="19" y="7"/>
                </a:lnTo>
                <a:lnTo>
                  <a:pt x="17" y="6"/>
                </a:lnTo>
                <a:lnTo>
                  <a:pt x="17" y="4"/>
                </a:lnTo>
                <a:lnTo>
                  <a:pt x="17" y="3"/>
                </a:lnTo>
                <a:lnTo>
                  <a:pt x="16" y="3"/>
                </a:lnTo>
                <a:lnTo>
                  <a:pt x="14" y="1"/>
                </a:lnTo>
                <a:lnTo>
                  <a:pt x="13" y="1"/>
                </a:lnTo>
                <a:lnTo>
                  <a:pt x="13" y="0"/>
                </a:lnTo>
                <a:lnTo>
                  <a:pt x="11" y="0"/>
                </a:lnTo>
                <a:lnTo>
                  <a:pt x="10" y="0"/>
                </a:lnTo>
                <a:lnTo>
                  <a:pt x="8" y="0"/>
                </a:lnTo>
                <a:lnTo>
                  <a:pt x="7" y="0"/>
                </a:lnTo>
                <a:lnTo>
                  <a:pt x="5" y="0"/>
                </a:lnTo>
                <a:lnTo>
                  <a:pt x="5" y="1"/>
                </a:lnTo>
                <a:lnTo>
                  <a:pt x="4" y="1"/>
                </a:lnTo>
                <a:lnTo>
                  <a:pt x="2" y="3"/>
                </a:lnTo>
                <a:lnTo>
                  <a:pt x="1" y="4"/>
                </a:lnTo>
                <a:lnTo>
                  <a:pt x="1" y="6"/>
                </a:lnTo>
                <a:lnTo>
                  <a:pt x="0" y="7"/>
                </a:lnTo>
                <a:lnTo>
                  <a:pt x="0" y="9"/>
                </a:lnTo>
                <a:lnTo>
                  <a:pt x="19" y="10"/>
                </a:lnTo>
                <a:close/>
              </a:path>
            </a:pathLst>
          </a:custGeom>
          <a:solidFill>
            <a:srgbClr val="000000"/>
          </a:solidFill>
          <a:ln w="9525">
            <a:noFill/>
            <a:round/>
            <a:headEnd/>
            <a:tailEnd/>
          </a:ln>
        </p:spPr>
        <p:txBody>
          <a:bodyPr/>
          <a:lstStyle/>
          <a:p>
            <a:endParaRPr lang="en-US"/>
          </a:p>
        </p:txBody>
      </p:sp>
      <p:sp>
        <p:nvSpPr>
          <p:cNvPr id="24601" name="Freeform 25"/>
          <p:cNvSpPr>
            <a:spLocks/>
          </p:cNvSpPr>
          <p:nvPr/>
        </p:nvSpPr>
        <p:spPr bwMode="auto">
          <a:xfrm>
            <a:off x="7194550" y="5481638"/>
            <a:ext cx="122238" cy="134937"/>
          </a:xfrm>
          <a:custGeom>
            <a:avLst/>
            <a:gdLst>
              <a:gd name="T0" fmla="*/ 77 w 77"/>
              <a:gd name="T1" fmla="*/ 67 h 85"/>
              <a:gd name="T2" fmla="*/ 72 w 77"/>
              <a:gd name="T3" fmla="*/ 66 h 85"/>
              <a:gd name="T4" fmla="*/ 66 w 77"/>
              <a:gd name="T5" fmla="*/ 64 h 85"/>
              <a:gd name="T6" fmla="*/ 61 w 77"/>
              <a:gd name="T7" fmla="*/ 63 h 85"/>
              <a:gd name="T8" fmla="*/ 57 w 77"/>
              <a:gd name="T9" fmla="*/ 61 h 85"/>
              <a:gd name="T10" fmla="*/ 52 w 77"/>
              <a:gd name="T11" fmla="*/ 60 h 85"/>
              <a:gd name="T12" fmla="*/ 48 w 77"/>
              <a:gd name="T13" fmla="*/ 57 h 85"/>
              <a:gd name="T14" fmla="*/ 45 w 77"/>
              <a:gd name="T15" fmla="*/ 56 h 85"/>
              <a:gd name="T16" fmla="*/ 41 w 77"/>
              <a:gd name="T17" fmla="*/ 53 h 85"/>
              <a:gd name="T18" fmla="*/ 38 w 77"/>
              <a:gd name="T19" fmla="*/ 50 h 85"/>
              <a:gd name="T20" fmla="*/ 35 w 77"/>
              <a:gd name="T21" fmla="*/ 47 h 85"/>
              <a:gd name="T22" fmla="*/ 33 w 77"/>
              <a:gd name="T23" fmla="*/ 45 h 85"/>
              <a:gd name="T24" fmla="*/ 30 w 77"/>
              <a:gd name="T25" fmla="*/ 42 h 85"/>
              <a:gd name="T26" fmla="*/ 29 w 77"/>
              <a:gd name="T27" fmla="*/ 39 h 85"/>
              <a:gd name="T28" fmla="*/ 27 w 77"/>
              <a:gd name="T29" fmla="*/ 36 h 85"/>
              <a:gd name="T30" fmla="*/ 26 w 77"/>
              <a:gd name="T31" fmla="*/ 34 h 85"/>
              <a:gd name="T32" fmla="*/ 24 w 77"/>
              <a:gd name="T33" fmla="*/ 31 h 85"/>
              <a:gd name="T34" fmla="*/ 23 w 77"/>
              <a:gd name="T35" fmla="*/ 28 h 85"/>
              <a:gd name="T36" fmla="*/ 22 w 77"/>
              <a:gd name="T37" fmla="*/ 25 h 85"/>
              <a:gd name="T38" fmla="*/ 22 w 77"/>
              <a:gd name="T39" fmla="*/ 22 h 85"/>
              <a:gd name="T40" fmla="*/ 20 w 77"/>
              <a:gd name="T41" fmla="*/ 19 h 85"/>
              <a:gd name="T42" fmla="*/ 20 w 77"/>
              <a:gd name="T43" fmla="*/ 17 h 85"/>
              <a:gd name="T44" fmla="*/ 19 w 77"/>
              <a:gd name="T45" fmla="*/ 14 h 85"/>
              <a:gd name="T46" fmla="*/ 19 w 77"/>
              <a:gd name="T47" fmla="*/ 11 h 85"/>
              <a:gd name="T48" fmla="*/ 19 w 77"/>
              <a:gd name="T49" fmla="*/ 10 h 85"/>
              <a:gd name="T50" fmla="*/ 19 w 77"/>
              <a:gd name="T51" fmla="*/ 7 h 85"/>
              <a:gd name="T52" fmla="*/ 19 w 77"/>
              <a:gd name="T53" fmla="*/ 6 h 85"/>
              <a:gd name="T54" fmla="*/ 19 w 77"/>
              <a:gd name="T55" fmla="*/ 4 h 85"/>
              <a:gd name="T56" fmla="*/ 19 w 77"/>
              <a:gd name="T57" fmla="*/ 3 h 85"/>
              <a:gd name="T58" fmla="*/ 19 w 77"/>
              <a:gd name="T59" fmla="*/ 1 h 85"/>
              <a:gd name="T60" fmla="*/ 0 w 77"/>
              <a:gd name="T61" fmla="*/ 0 h 85"/>
              <a:gd name="T62" fmla="*/ 0 w 77"/>
              <a:gd name="T63" fmla="*/ 1 h 85"/>
              <a:gd name="T64" fmla="*/ 0 w 77"/>
              <a:gd name="T65" fmla="*/ 3 h 85"/>
              <a:gd name="T66" fmla="*/ 0 w 77"/>
              <a:gd name="T67" fmla="*/ 4 h 85"/>
              <a:gd name="T68" fmla="*/ 0 w 77"/>
              <a:gd name="T69" fmla="*/ 7 h 85"/>
              <a:gd name="T70" fmla="*/ 0 w 77"/>
              <a:gd name="T71" fmla="*/ 9 h 85"/>
              <a:gd name="T72" fmla="*/ 0 w 77"/>
              <a:gd name="T73" fmla="*/ 11 h 85"/>
              <a:gd name="T74" fmla="*/ 1 w 77"/>
              <a:gd name="T75" fmla="*/ 14 h 85"/>
              <a:gd name="T76" fmla="*/ 1 w 77"/>
              <a:gd name="T77" fmla="*/ 17 h 85"/>
              <a:gd name="T78" fmla="*/ 1 w 77"/>
              <a:gd name="T79" fmla="*/ 20 h 85"/>
              <a:gd name="T80" fmla="*/ 2 w 77"/>
              <a:gd name="T81" fmla="*/ 23 h 85"/>
              <a:gd name="T82" fmla="*/ 2 w 77"/>
              <a:gd name="T83" fmla="*/ 28 h 85"/>
              <a:gd name="T84" fmla="*/ 4 w 77"/>
              <a:gd name="T85" fmla="*/ 31 h 85"/>
              <a:gd name="T86" fmla="*/ 5 w 77"/>
              <a:gd name="T87" fmla="*/ 34 h 85"/>
              <a:gd name="T88" fmla="*/ 7 w 77"/>
              <a:gd name="T89" fmla="*/ 38 h 85"/>
              <a:gd name="T90" fmla="*/ 8 w 77"/>
              <a:gd name="T91" fmla="*/ 42 h 85"/>
              <a:gd name="T92" fmla="*/ 11 w 77"/>
              <a:gd name="T93" fmla="*/ 45 h 85"/>
              <a:gd name="T94" fmla="*/ 13 w 77"/>
              <a:gd name="T95" fmla="*/ 50 h 85"/>
              <a:gd name="T96" fmla="*/ 16 w 77"/>
              <a:gd name="T97" fmla="*/ 53 h 85"/>
              <a:gd name="T98" fmla="*/ 19 w 77"/>
              <a:gd name="T99" fmla="*/ 57 h 85"/>
              <a:gd name="T100" fmla="*/ 22 w 77"/>
              <a:gd name="T101" fmla="*/ 60 h 85"/>
              <a:gd name="T102" fmla="*/ 26 w 77"/>
              <a:gd name="T103" fmla="*/ 64 h 85"/>
              <a:gd name="T104" fmla="*/ 30 w 77"/>
              <a:gd name="T105" fmla="*/ 67 h 85"/>
              <a:gd name="T106" fmla="*/ 33 w 77"/>
              <a:gd name="T107" fmla="*/ 70 h 85"/>
              <a:gd name="T108" fmla="*/ 39 w 77"/>
              <a:gd name="T109" fmla="*/ 73 h 85"/>
              <a:gd name="T110" fmla="*/ 44 w 77"/>
              <a:gd name="T111" fmla="*/ 76 h 85"/>
              <a:gd name="T112" fmla="*/ 49 w 77"/>
              <a:gd name="T113" fmla="*/ 78 h 85"/>
              <a:gd name="T114" fmla="*/ 55 w 77"/>
              <a:gd name="T115" fmla="*/ 81 h 85"/>
              <a:gd name="T116" fmla="*/ 61 w 77"/>
              <a:gd name="T117" fmla="*/ 82 h 85"/>
              <a:gd name="T118" fmla="*/ 69 w 77"/>
              <a:gd name="T119" fmla="*/ 84 h 85"/>
              <a:gd name="T120" fmla="*/ 76 w 77"/>
              <a:gd name="T121" fmla="*/ 85 h 85"/>
              <a:gd name="T122" fmla="*/ 77 w 77"/>
              <a:gd name="T123" fmla="*/ 67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7"/>
              <a:gd name="T187" fmla="*/ 0 h 85"/>
              <a:gd name="T188" fmla="*/ 77 w 77"/>
              <a:gd name="T189" fmla="*/ 85 h 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7" h="85">
                <a:moveTo>
                  <a:pt x="77" y="67"/>
                </a:moveTo>
                <a:lnTo>
                  <a:pt x="72" y="66"/>
                </a:lnTo>
                <a:lnTo>
                  <a:pt x="66" y="64"/>
                </a:lnTo>
                <a:lnTo>
                  <a:pt x="61" y="63"/>
                </a:lnTo>
                <a:lnTo>
                  <a:pt x="57" y="61"/>
                </a:lnTo>
                <a:lnTo>
                  <a:pt x="52" y="60"/>
                </a:lnTo>
                <a:lnTo>
                  <a:pt x="48" y="57"/>
                </a:lnTo>
                <a:lnTo>
                  <a:pt x="45" y="56"/>
                </a:lnTo>
                <a:lnTo>
                  <a:pt x="41" y="53"/>
                </a:lnTo>
                <a:lnTo>
                  <a:pt x="38" y="50"/>
                </a:lnTo>
                <a:lnTo>
                  <a:pt x="35" y="47"/>
                </a:lnTo>
                <a:lnTo>
                  <a:pt x="33" y="45"/>
                </a:lnTo>
                <a:lnTo>
                  <a:pt x="30" y="42"/>
                </a:lnTo>
                <a:lnTo>
                  <a:pt x="29" y="39"/>
                </a:lnTo>
                <a:lnTo>
                  <a:pt x="27" y="36"/>
                </a:lnTo>
                <a:lnTo>
                  <a:pt x="26" y="34"/>
                </a:lnTo>
                <a:lnTo>
                  <a:pt x="24" y="31"/>
                </a:lnTo>
                <a:lnTo>
                  <a:pt x="23" y="28"/>
                </a:lnTo>
                <a:lnTo>
                  <a:pt x="22" y="25"/>
                </a:lnTo>
                <a:lnTo>
                  <a:pt x="22" y="22"/>
                </a:lnTo>
                <a:lnTo>
                  <a:pt x="20" y="19"/>
                </a:lnTo>
                <a:lnTo>
                  <a:pt x="20" y="17"/>
                </a:lnTo>
                <a:lnTo>
                  <a:pt x="19" y="14"/>
                </a:lnTo>
                <a:lnTo>
                  <a:pt x="19" y="11"/>
                </a:lnTo>
                <a:lnTo>
                  <a:pt x="19" y="10"/>
                </a:lnTo>
                <a:lnTo>
                  <a:pt x="19" y="7"/>
                </a:lnTo>
                <a:lnTo>
                  <a:pt x="19" y="6"/>
                </a:lnTo>
                <a:lnTo>
                  <a:pt x="19" y="4"/>
                </a:lnTo>
                <a:lnTo>
                  <a:pt x="19" y="3"/>
                </a:lnTo>
                <a:lnTo>
                  <a:pt x="19" y="1"/>
                </a:lnTo>
                <a:lnTo>
                  <a:pt x="0" y="0"/>
                </a:lnTo>
                <a:lnTo>
                  <a:pt x="0" y="1"/>
                </a:lnTo>
                <a:lnTo>
                  <a:pt x="0" y="3"/>
                </a:lnTo>
                <a:lnTo>
                  <a:pt x="0" y="4"/>
                </a:lnTo>
                <a:lnTo>
                  <a:pt x="0" y="7"/>
                </a:lnTo>
                <a:lnTo>
                  <a:pt x="0" y="9"/>
                </a:lnTo>
                <a:lnTo>
                  <a:pt x="0" y="11"/>
                </a:lnTo>
                <a:lnTo>
                  <a:pt x="1" y="14"/>
                </a:lnTo>
                <a:lnTo>
                  <a:pt x="1" y="17"/>
                </a:lnTo>
                <a:lnTo>
                  <a:pt x="1" y="20"/>
                </a:lnTo>
                <a:lnTo>
                  <a:pt x="2" y="23"/>
                </a:lnTo>
                <a:lnTo>
                  <a:pt x="2" y="28"/>
                </a:lnTo>
                <a:lnTo>
                  <a:pt x="4" y="31"/>
                </a:lnTo>
                <a:lnTo>
                  <a:pt x="5" y="34"/>
                </a:lnTo>
                <a:lnTo>
                  <a:pt x="7" y="38"/>
                </a:lnTo>
                <a:lnTo>
                  <a:pt x="8" y="42"/>
                </a:lnTo>
                <a:lnTo>
                  <a:pt x="11" y="45"/>
                </a:lnTo>
                <a:lnTo>
                  <a:pt x="13" y="50"/>
                </a:lnTo>
                <a:lnTo>
                  <a:pt x="16" y="53"/>
                </a:lnTo>
                <a:lnTo>
                  <a:pt x="19" y="57"/>
                </a:lnTo>
                <a:lnTo>
                  <a:pt x="22" y="60"/>
                </a:lnTo>
                <a:lnTo>
                  <a:pt x="26" y="64"/>
                </a:lnTo>
                <a:lnTo>
                  <a:pt x="30" y="67"/>
                </a:lnTo>
                <a:lnTo>
                  <a:pt x="33" y="70"/>
                </a:lnTo>
                <a:lnTo>
                  <a:pt x="39" y="73"/>
                </a:lnTo>
                <a:lnTo>
                  <a:pt x="44" y="76"/>
                </a:lnTo>
                <a:lnTo>
                  <a:pt x="49" y="78"/>
                </a:lnTo>
                <a:lnTo>
                  <a:pt x="55" y="81"/>
                </a:lnTo>
                <a:lnTo>
                  <a:pt x="61" y="82"/>
                </a:lnTo>
                <a:lnTo>
                  <a:pt x="69" y="84"/>
                </a:lnTo>
                <a:lnTo>
                  <a:pt x="76" y="85"/>
                </a:lnTo>
                <a:lnTo>
                  <a:pt x="77" y="67"/>
                </a:lnTo>
                <a:close/>
              </a:path>
            </a:pathLst>
          </a:custGeom>
          <a:solidFill>
            <a:srgbClr val="000000"/>
          </a:solidFill>
          <a:ln w="9525">
            <a:noFill/>
            <a:round/>
            <a:headEnd/>
            <a:tailEnd/>
          </a:ln>
        </p:spPr>
        <p:txBody>
          <a:bodyPr/>
          <a:lstStyle/>
          <a:p>
            <a:endParaRPr lang="en-US"/>
          </a:p>
        </p:txBody>
      </p:sp>
      <p:sp>
        <p:nvSpPr>
          <p:cNvPr id="24602" name="Freeform 26"/>
          <p:cNvSpPr>
            <a:spLocks/>
          </p:cNvSpPr>
          <p:nvPr/>
        </p:nvSpPr>
        <p:spPr bwMode="auto">
          <a:xfrm>
            <a:off x="7315200" y="5538788"/>
            <a:ext cx="150813" cy="79375"/>
          </a:xfrm>
          <a:custGeom>
            <a:avLst/>
            <a:gdLst>
              <a:gd name="T0" fmla="*/ 78 w 95"/>
              <a:gd name="T1" fmla="*/ 0 h 50"/>
              <a:gd name="T2" fmla="*/ 78 w 95"/>
              <a:gd name="T3" fmla="*/ 2 h 50"/>
              <a:gd name="T4" fmla="*/ 78 w 95"/>
              <a:gd name="T5" fmla="*/ 3 h 50"/>
              <a:gd name="T6" fmla="*/ 76 w 95"/>
              <a:gd name="T7" fmla="*/ 3 h 50"/>
              <a:gd name="T8" fmla="*/ 76 w 95"/>
              <a:gd name="T9" fmla="*/ 5 h 50"/>
              <a:gd name="T10" fmla="*/ 76 w 95"/>
              <a:gd name="T11" fmla="*/ 6 h 50"/>
              <a:gd name="T12" fmla="*/ 75 w 95"/>
              <a:gd name="T13" fmla="*/ 8 h 50"/>
              <a:gd name="T14" fmla="*/ 73 w 95"/>
              <a:gd name="T15" fmla="*/ 9 h 50"/>
              <a:gd name="T16" fmla="*/ 73 w 95"/>
              <a:gd name="T17" fmla="*/ 11 h 50"/>
              <a:gd name="T18" fmla="*/ 72 w 95"/>
              <a:gd name="T19" fmla="*/ 12 h 50"/>
              <a:gd name="T20" fmla="*/ 70 w 95"/>
              <a:gd name="T21" fmla="*/ 14 h 50"/>
              <a:gd name="T22" fmla="*/ 69 w 95"/>
              <a:gd name="T23" fmla="*/ 15 h 50"/>
              <a:gd name="T24" fmla="*/ 68 w 95"/>
              <a:gd name="T25" fmla="*/ 17 h 50"/>
              <a:gd name="T26" fmla="*/ 65 w 95"/>
              <a:gd name="T27" fmla="*/ 18 h 50"/>
              <a:gd name="T28" fmla="*/ 63 w 95"/>
              <a:gd name="T29" fmla="*/ 21 h 50"/>
              <a:gd name="T30" fmla="*/ 60 w 95"/>
              <a:gd name="T31" fmla="*/ 23 h 50"/>
              <a:gd name="T32" fmla="*/ 59 w 95"/>
              <a:gd name="T33" fmla="*/ 24 h 50"/>
              <a:gd name="T34" fmla="*/ 56 w 95"/>
              <a:gd name="T35" fmla="*/ 25 h 50"/>
              <a:gd name="T36" fmla="*/ 53 w 95"/>
              <a:gd name="T37" fmla="*/ 27 h 50"/>
              <a:gd name="T38" fmla="*/ 50 w 95"/>
              <a:gd name="T39" fmla="*/ 27 h 50"/>
              <a:gd name="T40" fmla="*/ 47 w 95"/>
              <a:gd name="T41" fmla="*/ 28 h 50"/>
              <a:gd name="T42" fmla="*/ 43 w 95"/>
              <a:gd name="T43" fmla="*/ 30 h 50"/>
              <a:gd name="T44" fmla="*/ 38 w 95"/>
              <a:gd name="T45" fmla="*/ 31 h 50"/>
              <a:gd name="T46" fmla="*/ 34 w 95"/>
              <a:gd name="T47" fmla="*/ 31 h 50"/>
              <a:gd name="T48" fmla="*/ 29 w 95"/>
              <a:gd name="T49" fmla="*/ 31 h 50"/>
              <a:gd name="T50" fmla="*/ 25 w 95"/>
              <a:gd name="T51" fmla="*/ 33 h 50"/>
              <a:gd name="T52" fmla="*/ 19 w 95"/>
              <a:gd name="T53" fmla="*/ 33 h 50"/>
              <a:gd name="T54" fmla="*/ 15 w 95"/>
              <a:gd name="T55" fmla="*/ 33 h 50"/>
              <a:gd name="T56" fmla="*/ 9 w 95"/>
              <a:gd name="T57" fmla="*/ 31 h 50"/>
              <a:gd name="T58" fmla="*/ 1 w 95"/>
              <a:gd name="T59" fmla="*/ 31 h 50"/>
              <a:gd name="T60" fmla="*/ 0 w 95"/>
              <a:gd name="T61" fmla="*/ 49 h 50"/>
              <a:gd name="T62" fmla="*/ 6 w 95"/>
              <a:gd name="T63" fmla="*/ 50 h 50"/>
              <a:gd name="T64" fmla="*/ 13 w 95"/>
              <a:gd name="T65" fmla="*/ 50 h 50"/>
              <a:gd name="T66" fmla="*/ 19 w 95"/>
              <a:gd name="T67" fmla="*/ 50 h 50"/>
              <a:gd name="T68" fmla="*/ 25 w 95"/>
              <a:gd name="T69" fmla="*/ 50 h 50"/>
              <a:gd name="T70" fmla="*/ 31 w 95"/>
              <a:gd name="T71" fmla="*/ 50 h 50"/>
              <a:gd name="T72" fmla="*/ 37 w 95"/>
              <a:gd name="T73" fmla="*/ 50 h 50"/>
              <a:gd name="T74" fmla="*/ 43 w 95"/>
              <a:gd name="T75" fmla="*/ 49 h 50"/>
              <a:gd name="T76" fmla="*/ 47 w 95"/>
              <a:gd name="T77" fmla="*/ 48 h 50"/>
              <a:gd name="T78" fmla="*/ 51 w 95"/>
              <a:gd name="T79" fmla="*/ 46 h 50"/>
              <a:gd name="T80" fmla="*/ 56 w 95"/>
              <a:gd name="T81" fmla="*/ 45 h 50"/>
              <a:gd name="T82" fmla="*/ 60 w 95"/>
              <a:gd name="T83" fmla="*/ 43 h 50"/>
              <a:gd name="T84" fmla="*/ 65 w 95"/>
              <a:gd name="T85" fmla="*/ 42 h 50"/>
              <a:gd name="T86" fmla="*/ 68 w 95"/>
              <a:gd name="T87" fmla="*/ 39 h 50"/>
              <a:gd name="T88" fmla="*/ 70 w 95"/>
              <a:gd name="T89" fmla="*/ 37 h 50"/>
              <a:gd name="T90" fmla="*/ 75 w 95"/>
              <a:gd name="T91" fmla="*/ 36 h 50"/>
              <a:gd name="T92" fmla="*/ 76 w 95"/>
              <a:gd name="T93" fmla="*/ 33 h 50"/>
              <a:gd name="T94" fmla="*/ 79 w 95"/>
              <a:gd name="T95" fmla="*/ 30 h 50"/>
              <a:gd name="T96" fmla="*/ 82 w 95"/>
              <a:gd name="T97" fmla="*/ 28 h 50"/>
              <a:gd name="T98" fmla="*/ 84 w 95"/>
              <a:gd name="T99" fmla="*/ 25 h 50"/>
              <a:gd name="T100" fmla="*/ 87 w 95"/>
              <a:gd name="T101" fmla="*/ 24 h 50"/>
              <a:gd name="T102" fmla="*/ 88 w 95"/>
              <a:gd name="T103" fmla="*/ 21 h 50"/>
              <a:gd name="T104" fmla="*/ 90 w 95"/>
              <a:gd name="T105" fmla="*/ 20 h 50"/>
              <a:gd name="T106" fmla="*/ 91 w 95"/>
              <a:gd name="T107" fmla="*/ 17 h 50"/>
              <a:gd name="T108" fmla="*/ 93 w 95"/>
              <a:gd name="T109" fmla="*/ 15 h 50"/>
              <a:gd name="T110" fmla="*/ 93 w 95"/>
              <a:gd name="T111" fmla="*/ 14 h 50"/>
              <a:gd name="T112" fmla="*/ 94 w 95"/>
              <a:gd name="T113" fmla="*/ 12 h 50"/>
              <a:gd name="T114" fmla="*/ 94 w 95"/>
              <a:gd name="T115" fmla="*/ 11 h 50"/>
              <a:gd name="T116" fmla="*/ 95 w 95"/>
              <a:gd name="T117" fmla="*/ 9 h 50"/>
              <a:gd name="T118" fmla="*/ 95 w 95"/>
              <a:gd name="T119" fmla="*/ 8 h 50"/>
              <a:gd name="T120" fmla="*/ 95 w 95"/>
              <a:gd name="T121" fmla="*/ 6 h 50"/>
              <a:gd name="T122" fmla="*/ 78 w 95"/>
              <a:gd name="T123" fmla="*/ 0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5"/>
              <a:gd name="T187" fmla="*/ 0 h 50"/>
              <a:gd name="T188" fmla="*/ 95 w 95"/>
              <a:gd name="T189" fmla="*/ 50 h 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5" h="50">
                <a:moveTo>
                  <a:pt x="78" y="0"/>
                </a:moveTo>
                <a:lnTo>
                  <a:pt x="78" y="2"/>
                </a:lnTo>
                <a:lnTo>
                  <a:pt x="78" y="3"/>
                </a:lnTo>
                <a:lnTo>
                  <a:pt x="76" y="3"/>
                </a:lnTo>
                <a:lnTo>
                  <a:pt x="76" y="5"/>
                </a:lnTo>
                <a:lnTo>
                  <a:pt x="76" y="6"/>
                </a:lnTo>
                <a:lnTo>
                  <a:pt x="75" y="8"/>
                </a:lnTo>
                <a:lnTo>
                  <a:pt x="73" y="9"/>
                </a:lnTo>
                <a:lnTo>
                  <a:pt x="73" y="11"/>
                </a:lnTo>
                <a:lnTo>
                  <a:pt x="72" y="12"/>
                </a:lnTo>
                <a:lnTo>
                  <a:pt x="70" y="14"/>
                </a:lnTo>
                <a:lnTo>
                  <a:pt x="69" y="15"/>
                </a:lnTo>
                <a:lnTo>
                  <a:pt x="68" y="17"/>
                </a:lnTo>
                <a:lnTo>
                  <a:pt x="65" y="18"/>
                </a:lnTo>
                <a:lnTo>
                  <a:pt x="63" y="21"/>
                </a:lnTo>
                <a:lnTo>
                  <a:pt x="60" y="23"/>
                </a:lnTo>
                <a:lnTo>
                  <a:pt x="59" y="24"/>
                </a:lnTo>
                <a:lnTo>
                  <a:pt x="56" y="25"/>
                </a:lnTo>
                <a:lnTo>
                  <a:pt x="53" y="27"/>
                </a:lnTo>
                <a:lnTo>
                  <a:pt x="50" y="27"/>
                </a:lnTo>
                <a:lnTo>
                  <a:pt x="47" y="28"/>
                </a:lnTo>
                <a:lnTo>
                  <a:pt x="43" y="30"/>
                </a:lnTo>
                <a:lnTo>
                  <a:pt x="38" y="31"/>
                </a:lnTo>
                <a:lnTo>
                  <a:pt x="34" y="31"/>
                </a:lnTo>
                <a:lnTo>
                  <a:pt x="29" y="31"/>
                </a:lnTo>
                <a:lnTo>
                  <a:pt x="25" y="33"/>
                </a:lnTo>
                <a:lnTo>
                  <a:pt x="19" y="33"/>
                </a:lnTo>
                <a:lnTo>
                  <a:pt x="15" y="33"/>
                </a:lnTo>
                <a:lnTo>
                  <a:pt x="9" y="31"/>
                </a:lnTo>
                <a:lnTo>
                  <a:pt x="1" y="31"/>
                </a:lnTo>
                <a:lnTo>
                  <a:pt x="0" y="49"/>
                </a:lnTo>
                <a:lnTo>
                  <a:pt x="6" y="50"/>
                </a:lnTo>
                <a:lnTo>
                  <a:pt x="13" y="50"/>
                </a:lnTo>
                <a:lnTo>
                  <a:pt x="19" y="50"/>
                </a:lnTo>
                <a:lnTo>
                  <a:pt x="25" y="50"/>
                </a:lnTo>
                <a:lnTo>
                  <a:pt x="31" y="50"/>
                </a:lnTo>
                <a:lnTo>
                  <a:pt x="37" y="50"/>
                </a:lnTo>
                <a:lnTo>
                  <a:pt x="43" y="49"/>
                </a:lnTo>
                <a:lnTo>
                  <a:pt x="47" y="48"/>
                </a:lnTo>
                <a:lnTo>
                  <a:pt x="51" y="46"/>
                </a:lnTo>
                <a:lnTo>
                  <a:pt x="56" y="45"/>
                </a:lnTo>
                <a:lnTo>
                  <a:pt x="60" y="43"/>
                </a:lnTo>
                <a:lnTo>
                  <a:pt x="65" y="42"/>
                </a:lnTo>
                <a:lnTo>
                  <a:pt x="68" y="39"/>
                </a:lnTo>
                <a:lnTo>
                  <a:pt x="70" y="37"/>
                </a:lnTo>
                <a:lnTo>
                  <a:pt x="75" y="36"/>
                </a:lnTo>
                <a:lnTo>
                  <a:pt x="76" y="33"/>
                </a:lnTo>
                <a:lnTo>
                  <a:pt x="79" y="30"/>
                </a:lnTo>
                <a:lnTo>
                  <a:pt x="82" y="28"/>
                </a:lnTo>
                <a:lnTo>
                  <a:pt x="84" y="25"/>
                </a:lnTo>
                <a:lnTo>
                  <a:pt x="87" y="24"/>
                </a:lnTo>
                <a:lnTo>
                  <a:pt x="88" y="21"/>
                </a:lnTo>
                <a:lnTo>
                  <a:pt x="90" y="20"/>
                </a:lnTo>
                <a:lnTo>
                  <a:pt x="91" y="17"/>
                </a:lnTo>
                <a:lnTo>
                  <a:pt x="93" y="15"/>
                </a:lnTo>
                <a:lnTo>
                  <a:pt x="93" y="14"/>
                </a:lnTo>
                <a:lnTo>
                  <a:pt x="94" y="12"/>
                </a:lnTo>
                <a:lnTo>
                  <a:pt x="94" y="11"/>
                </a:lnTo>
                <a:lnTo>
                  <a:pt x="95" y="9"/>
                </a:lnTo>
                <a:lnTo>
                  <a:pt x="95" y="8"/>
                </a:lnTo>
                <a:lnTo>
                  <a:pt x="95" y="6"/>
                </a:lnTo>
                <a:lnTo>
                  <a:pt x="78" y="0"/>
                </a:lnTo>
                <a:close/>
              </a:path>
            </a:pathLst>
          </a:custGeom>
          <a:solidFill>
            <a:srgbClr val="000000"/>
          </a:solidFill>
          <a:ln w="9525">
            <a:noFill/>
            <a:round/>
            <a:headEnd/>
            <a:tailEnd/>
          </a:ln>
        </p:spPr>
        <p:txBody>
          <a:bodyPr/>
          <a:lstStyle/>
          <a:p>
            <a:endParaRPr lang="en-US"/>
          </a:p>
        </p:txBody>
      </p:sp>
      <p:sp>
        <p:nvSpPr>
          <p:cNvPr id="24603" name="Freeform 27"/>
          <p:cNvSpPr>
            <a:spLocks/>
          </p:cNvSpPr>
          <p:nvPr/>
        </p:nvSpPr>
        <p:spPr bwMode="auto">
          <a:xfrm>
            <a:off x="7439025" y="5530850"/>
            <a:ext cx="30163" cy="17463"/>
          </a:xfrm>
          <a:custGeom>
            <a:avLst/>
            <a:gdLst>
              <a:gd name="T0" fmla="*/ 17 w 19"/>
              <a:gd name="T1" fmla="*/ 11 h 11"/>
              <a:gd name="T2" fmla="*/ 19 w 19"/>
              <a:gd name="T3" fmla="*/ 10 h 11"/>
              <a:gd name="T4" fmla="*/ 19 w 19"/>
              <a:gd name="T5" fmla="*/ 8 h 11"/>
              <a:gd name="T6" fmla="*/ 19 w 19"/>
              <a:gd name="T7" fmla="*/ 7 h 11"/>
              <a:gd name="T8" fmla="*/ 17 w 19"/>
              <a:gd name="T9" fmla="*/ 5 h 11"/>
              <a:gd name="T10" fmla="*/ 17 w 19"/>
              <a:gd name="T11" fmla="*/ 4 h 11"/>
              <a:gd name="T12" fmla="*/ 16 w 19"/>
              <a:gd name="T13" fmla="*/ 3 h 11"/>
              <a:gd name="T14" fmla="*/ 16 w 19"/>
              <a:gd name="T15" fmla="*/ 1 h 11"/>
              <a:gd name="T16" fmla="*/ 15 w 19"/>
              <a:gd name="T17" fmla="*/ 1 h 11"/>
              <a:gd name="T18" fmla="*/ 13 w 19"/>
              <a:gd name="T19" fmla="*/ 0 h 11"/>
              <a:gd name="T20" fmla="*/ 12 w 19"/>
              <a:gd name="T21" fmla="*/ 0 h 11"/>
              <a:gd name="T22" fmla="*/ 10 w 19"/>
              <a:gd name="T23" fmla="*/ 0 h 11"/>
              <a:gd name="T24" fmla="*/ 9 w 19"/>
              <a:gd name="T25" fmla="*/ 0 h 11"/>
              <a:gd name="T26" fmla="*/ 7 w 19"/>
              <a:gd name="T27" fmla="*/ 0 h 11"/>
              <a:gd name="T28" fmla="*/ 6 w 19"/>
              <a:gd name="T29" fmla="*/ 0 h 11"/>
              <a:gd name="T30" fmla="*/ 4 w 19"/>
              <a:gd name="T31" fmla="*/ 0 h 11"/>
              <a:gd name="T32" fmla="*/ 4 w 19"/>
              <a:gd name="T33" fmla="*/ 1 h 11"/>
              <a:gd name="T34" fmla="*/ 3 w 19"/>
              <a:gd name="T35" fmla="*/ 1 h 11"/>
              <a:gd name="T36" fmla="*/ 3 w 19"/>
              <a:gd name="T37" fmla="*/ 3 h 11"/>
              <a:gd name="T38" fmla="*/ 1 w 19"/>
              <a:gd name="T39" fmla="*/ 3 h 11"/>
              <a:gd name="T40" fmla="*/ 1 w 19"/>
              <a:gd name="T41" fmla="*/ 4 h 11"/>
              <a:gd name="T42" fmla="*/ 1 w 19"/>
              <a:gd name="T43" fmla="*/ 5 h 11"/>
              <a:gd name="T44" fmla="*/ 0 w 19"/>
              <a:gd name="T45" fmla="*/ 5 h 11"/>
              <a:gd name="T46" fmla="*/ 17 w 19"/>
              <a:gd name="T47" fmla="*/ 11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11"/>
              <a:gd name="T74" fmla="*/ 19 w 19"/>
              <a:gd name="T75" fmla="*/ 11 h 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11">
                <a:moveTo>
                  <a:pt x="17" y="11"/>
                </a:moveTo>
                <a:lnTo>
                  <a:pt x="19" y="10"/>
                </a:lnTo>
                <a:lnTo>
                  <a:pt x="19" y="8"/>
                </a:lnTo>
                <a:lnTo>
                  <a:pt x="19" y="7"/>
                </a:lnTo>
                <a:lnTo>
                  <a:pt x="17" y="5"/>
                </a:lnTo>
                <a:lnTo>
                  <a:pt x="17" y="4"/>
                </a:lnTo>
                <a:lnTo>
                  <a:pt x="16" y="3"/>
                </a:lnTo>
                <a:lnTo>
                  <a:pt x="16" y="1"/>
                </a:lnTo>
                <a:lnTo>
                  <a:pt x="15" y="1"/>
                </a:lnTo>
                <a:lnTo>
                  <a:pt x="13" y="0"/>
                </a:lnTo>
                <a:lnTo>
                  <a:pt x="12" y="0"/>
                </a:lnTo>
                <a:lnTo>
                  <a:pt x="10" y="0"/>
                </a:lnTo>
                <a:lnTo>
                  <a:pt x="9" y="0"/>
                </a:lnTo>
                <a:lnTo>
                  <a:pt x="7" y="0"/>
                </a:lnTo>
                <a:lnTo>
                  <a:pt x="6" y="0"/>
                </a:lnTo>
                <a:lnTo>
                  <a:pt x="4" y="0"/>
                </a:lnTo>
                <a:lnTo>
                  <a:pt x="4" y="1"/>
                </a:lnTo>
                <a:lnTo>
                  <a:pt x="3" y="1"/>
                </a:lnTo>
                <a:lnTo>
                  <a:pt x="3" y="3"/>
                </a:lnTo>
                <a:lnTo>
                  <a:pt x="1" y="3"/>
                </a:lnTo>
                <a:lnTo>
                  <a:pt x="1" y="4"/>
                </a:lnTo>
                <a:lnTo>
                  <a:pt x="1" y="5"/>
                </a:lnTo>
                <a:lnTo>
                  <a:pt x="0" y="5"/>
                </a:lnTo>
                <a:lnTo>
                  <a:pt x="17" y="11"/>
                </a:lnTo>
                <a:close/>
              </a:path>
            </a:pathLst>
          </a:custGeom>
          <a:solidFill>
            <a:srgbClr val="000000"/>
          </a:solidFill>
          <a:ln w="9525">
            <a:noFill/>
            <a:round/>
            <a:headEnd/>
            <a:tailEnd/>
          </a:ln>
        </p:spPr>
        <p:txBody>
          <a:bodyPr/>
          <a:lstStyle/>
          <a:p>
            <a:endParaRPr lang="en-US"/>
          </a:p>
        </p:txBody>
      </p:sp>
      <p:sp>
        <p:nvSpPr>
          <p:cNvPr id="24604" name="Freeform 28"/>
          <p:cNvSpPr>
            <a:spLocks/>
          </p:cNvSpPr>
          <p:nvPr/>
        </p:nvSpPr>
        <p:spPr bwMode="auto">
          <a:xfrm>
            <a:off x="7197725" y="5848350"/>
            <a:ext cx="136525" cy="201613"/>
          </a:xfrm>
          <a:custGeom>
            <a:avLst/>
            <a:gdLst>
              <a:gd name="T0" fmla="*/ 43 w 86"/>
              <a:gd name="T1" fmla="*/ 1 h 127"/>
              <a:gd name="T2" fmla="*/ 45 w 86"/>
              <a:gd name="T3" fmla="*/ 2 h 127"/>
              <a:gd name="T4" fmla="*/ 47 w 86"/>
              <a:gd name="T5" fmla="*/ 5 h 127"/>
              <a:gd name="T6" fmla="*/ 50 w 86"/>
              <a:gd name="T7" fmla="*/ 8 h 127"/>
              <a:gd name="T8" fmla="*/ 53 w 86"/>
              <a:gd name="T9" fmla="*/ 13 h 127"/>
              <a:gd name="T10" fmla="*/ 56 w 86"/>
              <a:gd name="T11" fmla="*/ 17 h 127"/>
              <a:gd name="T12" fmla="*/ 61 w 86"/>
              <a:gd name="T13" fmla="*/ 23 h 127"/>
              <a:gd name="T14" fmla="*/ 65 w 86"/>
              <a:gd name="T15" fmla="*/ 29 h 127"/>
              <a:gd name="T16" fmla="*/ 68 w 86"/>
              <a:gd name="T17" fmla="*/ 35 h 127"/>
              <a:gd name="T18" fmla="*/ 72 w 86"/>
              <a:gd name="T19" fmla="*/ 41 h 127"/>
              <a:gd name="T20" fmla="*/ 77 w 86"/>
              <a:gd name="T21" fmla="*/ 48 h 127"/>
              <a:gd name="T22" fmla="*/ 80 w 86"/>
              <a:gd name="T23" fmla="*/ 55 h 127"/>
              <a:gd name="T24" fmla="*/ 83 w 86"/>
              <a:gd name="T25" fmla="*/ 61 h 127"/>
              <a:gd name="T26" fmla="*/ 84 w 86"/>
              <a:gd name="T27" fmla="*/ 69 h 127"/>
              <a:gd name="T28" fmla="*/ 86 w 86"/>
              <a:gd name="T29" fmla="*/ 75 h 127"/>
              <a:gd name="T30" fmla="*/ 86 w 86"/>
              <a:gd name="T31" fmla="*/ 82 h 127"/>
              <a:gd name="T32" fmla="*/ 86 w 86"/>
              <a:gd name="T33" fmla="*/ 88 h 127"/>
              <a:gd name="T34" fmla="*/ 86 w 86"/>
              <a:gd name="T35" fmla="*/ 92 h 127"/>
              <a:gd name="T36" fmla="*/ 84 w 86"/>
              <a:gd name="T37" fmla="*/ 98 h 127"/>
              <a:gd name="T38" fmla="*/ 83 w 86"/>
              <a:gd name="T39" fmla="*/ 102 h 127"/>
              <a:gd name="T40" fmla="*/ 80 w 86"/>
              <a:gd name="T41" fmla="*/ 107 h 127"/>
              <a:gd name="T42" fmla="*/ 78 w 86"/>
              <a:gd name="T43" fmla="*/ 110 h 127"/>
              <a:gd name="T44" fmla="*/ 75 w 86"/>
              <a:gd name="T45" fmla="*/ 114 h 127"/>
              <a:gd name="T46" fmla="*/ 72 w 86"/>
              <a:gd name="T47" fmla="*/ 117 h 127"/>
              <a:gd name="T48" fmla="*/ 70 w 86"/>
              <a:gd name="T49" fmla="*/ 119 h 127"/>
              <a:gd name="T50" fmla="*/ 65 w 86"/>
              <a:gd name="T51" fmla="*/ 122 h 127"/>
              <a:gd name="T52" fmla="*/ 62 w 86"/>
              <a:gd name="T53" fmla="*/ 123 h 127"/>
              <a:gd name="T54" fmla="*/ 58 w 86"/>
              <a:gd name="T55" fmla="*/ 125 h 127"/>
              <a:gd name="T56" fmla="*/ 55 w 86"/>
              <a:gd name="T57" fmla="*/ 126 h 127"/>
              <a:gd name="T58" fmla="*/ 50 w 86"/>
              <a:gd name="T59" fmla="*/ 126 h 127"/>
              <a:gd name="T60" fmla="*/ 47 w 86"/>
              <a:gd name="T61" fmla="*/ 127 h 127"/>
              <a:gd name="T62" fmla="*/ 43 w 86"/>
              <a:gd name="T63" fmla="*/ 127 h 127"/>
              <a:gd name="T64" fmla="*/ 40 w 86"/>
              <a:gd name="T65" fmla="*/ 127 h 127"/>
              <a:gd name="T66" fmla="*/ 36 w 86"/>
              <a:gd name="T67" fmla="*/ 126 h 127"/>
              <a:gd name="T68" fmla="*/ 33 w 86"/>
              <a:gd name="T69" fmla="*/ 126 h 127"/>
              <a:gd name="T70" fmla="*/ 28 w 86"/>
              <a:gd name="T71" fmla="*/ 125 h 127"/>
              <a:gd name="T72" fmla="*/ 25 w 86"/>
              <a:gd name="T73" fmla="*/ 123 h 127"/>
              <a:gd name="T74" fmla="*/ 21 w 86"/>
              <a:gd name="T75" fmla="*/ 122 h 127"/>
              <a:gd name="T76" fmla="*/ 18 w 86"/>
              <a:gd name="T77" fmla="*/ 119 h 127"/>
              <a:gd name="T78" fmla="*/ 15 w 86"/>
              <a:gd name="T79" fmla="*/ 117 h 127"/>
              <a:gd name="T80" fmla="*/ 12 w 86"/>
              <a:gd name="T81" fmla="*/ 114 h 127"/>
              <a:gd name="T82" fmla="*/ 9 w 86"/>
              <a:gd name="T83" fmla="*/ 110 h 127"/>
              <a:gd name="T84" fmla="*/ 6 w 86"/>
              <a:gd name="T85" fmla="*/ 107 h 127"/>
              <a:gd name="T86" fmla="*/ 5 w 86"/>
              <a:gd name="T87" fmla="*/ 102 h 127"/>
              <a:gd name="T88" fmla="*/ 3 w 86"/>
              <a:gd name="T89" fmla="*/ 98 h 127"/>
              <a:gd name="T90" fmla="*/ 2 w 86"/>
              <a:gd name="T91" fmla="*/ 92 h 127"/>
              <a:gd name="T92" fmla="*/ 2 w 86"/>
              <a:gd name="T93" fmla="*/ 88 h 127"/>
              <a:gd name="T94" fmla="*/ 0 w 86"/>
              <a:gd name="T95" fmla="*/ 82 h 127"/>
              <a:gd name="T96" fmla="*/ 2 w 86"/>
              <a:gd name="T97" fmla="*/ 75 h 127"/>
              <a:gd name="T98" fmla="*/ 3 w 86"/>
              <a:gd name="T99" fmla="*/ 69 h 127"/>
              <a:gd name="T100" fmla="*/ 5 w 86"/>
              <a:gd name="T101" fmla="*/ 61 h 127"/>
              <a:gd name="T102" fmla="*/ 8 w 86"/>
              <a:gd name="T103" fmla="*/ 55 h 127"/>
              <a:gd name="T104" fmla="*/ 11 w 86"/>
              <a:gd name="T105" fmla="*/ 48 h 127"/>
              <a:gd name="T106" fmla="*/ 14 w 86"/>
              <a:gd name="T107" fmla="*/ 41 h 127"/>
              <a:gd name="T108" fmla="*/ 18 w 86"/>
              <a:gd name="T109" fmla="*/ 35 h 127"/>
              <a:gd name="T110" fmla="*/ 22 w 86"/>
              <a:gd name="T111" fmla="*/ 29 h 127"/>
              <a:gd name="T112" fmla="*/ 25 w 86"/>
              <a:gd name="T113" fmla="*/ 23 h 127"/>
              <a:gd name="T114" fmla="*/ 30 w 86"/>
              <a:gd name="T115" fmla="*/ 17 h 127"/>
              <a:gd name="T116" fmla="*/ 33 w 86"/>
              <a:gd name="T117" fmla="*/ 13 h 127"/>
              <a:gd name="T118" fmla="*/ 37 w 86"/>
              <a:gd name="T119" fmla="*/ 8 h 127"/>
              <a:gd name="T120" fmla="*/ 39 w 86"/>
              <a:gd name="T121" fmla="*/ 5 h 127"/>
              <a:gd name="T122" fmla="*/ 42 w 86"/>
              <a:gd name="T123" fmla="*/ 2 h 127"/>
              <a:gd name="T124" fmla="*/ 43 w 86"/>
              <a:gd name="T125" fmla="*/ 1 h 1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127"/>
              <a:gd name="T191" fmla="*/ 86 w 86"/>
              <a:gd name="T192" fmla="*/ 127 h 1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127">
                <a:moveTo>
                  <a:pt x="43" y="0"/>
                </a:moveTo>
                <a:lnTo>
                  <a:pt x="43" y="1"/>
                </a:lnTo>
                <a:lnTo>
                  <a:pt x="45" y="1"/>
                </a:lnTo>
                <a:lnTo>
                  <a:pt x="45" y="2"/>
                </a:lnTo>
                <a:lnTo>
                  <a:pt x="46" y="4"/>
                </a:lnTo>
                <a:lnTo>
                  <a:pt x="47" y="5"/>
                </a:lnTo>
                <a:lnTo>
                  <a:pt x="49" y="7"/>
                </a:lnTo>
                <a:lnTo>
                  <a:pt x="50" y="8"/>
                </a:lnTo>
                <a:lnTo>
                  <a:pt x="52" y="10"/>
                </a:lnTo>
                <a:lnTo>
                  <a:pt x="53" y="13"/>
                </a:lnTo>
                <a:lnTo>
                  <a:pt x="55" y="14"/>
                </a:lnTo>
                <a:lnTo>
                  <a:pt x="56" y="17"/>
                </a:lnTo>
                <a:lnTo>
                  <a:pt x="59" y="20"/>
                </a:lnTo>
                <a:lnTo>
                  <a:pt x="61" y="23"/>
                </a:lnTo>
                <a:lnTo>
                  <a:pt x="62" y="26"/>
                </a:lnTo>
                <a:lnTo>
                  <a:pt x="65" y="29"/>
                </a:lnTo>
                <a:lnTo>
                  <a:pt x="67" y="32"/>
                </a:lnTo>
                <a:lnTo>
                  <a:pt x="68" y="35"/>
                </a:lnTo>
                <a:lnTo>
                  <a:pt x="71" y="38"/>
                </a:lnTo>
                <a:lnTo>
                  <a:pt x="72" y="41"/>
                </a:lnTo>
                <a:lnTo>
                  <a:pt x="74" y="45"/>
                </a:lnTo>
                <a:lnTo>
                  <a:pt x="77" y="48"/>
                </a:lnTo>
                <a:lnTo>
                  <a:pt x="78" y="51"/>
                </a:lnTo>
                <a:lnTo>
                  <a:pt x="80" y="55"/>
                </a:lnTo>
                <a:lnTo>
                  <a:pt x="81" y="58"/>
                </a:lnTo>
                <a:lnTo>
                  <a:pt x="83" y="61"/>
                </a:lnTo>
                <a:lnTo>
                  <a:pt x="83" y="66"/>
                </a:lnTo>
                <a:lnTo>
                  <a:pt x="84" y="69"/>
                </a:lnTo>
                <a:lnTo>
                  <a:pt x="86" y="72"/>
                </a:lnTo>
                <a:lnTo>
                  <a:pt x="86" y="75"/>
                </a:lnTo>
                <a:lnTo>
                  <a:pt x="86" y="77"/>
                </a:lnTo>
                <a:lnTo>
                  <a:pt x="86" y="82"/>
                </a:lnTo>
                <a:lnTo>
                  <a:pt x="86" y="85"/>
                </a:lnTo>
                <a:lnTo>
                  <a:pt x="86" y="88"/>
                </a:lnTo>
                <a:lnTo>
                  <a:pt x="86" y="91"/>
                </a:lnTo>
                <a:lnTo>
                  <a:pt x="86" y="92"/>
                </a:lnTo>
                <a:lnTo>
                  <a:pt x="84" y="95"/>
                </a:lnTo>
                <a:lnTo>
                  <a:pt x="84" y="98"/>
                </a:lnTo>
                <a:lnTo>
                  <a:pt x="83" y="100"/>
                </a:lnTo>
                <a:lnTo>
                  <a:pt x="83" y="102"/>
                </a:lnTo>
                <a:lnTo>
                  <a:pt x="81" y="104"/>
                </a:lnTo>
                <a:lnTo>
                  <a:pt x="80" y="107"/>
                </a:lnTo>
                <a:lnTo>
                  <a:pt x="78" y="108"/>
                </a:lnTo>
                <a:lnTo>
                  <a:pt x="78" y="110"/>
                </a:lnTo>
                <a:lnTo>
                  <a:pt x="77" y="111"/>
                </a:lnTo>
                <a:lnTo>
                  <a:pt x="75" y="114"/>
                </a:lnTo>
                <a:lnTo>
                  <a:pt x="74" y="116"/>
                </a:lnTo>
                <a:lnTo>
                  <a:pt x="72" y="117"/>
                </a:lnTo>
                <a:lnTo>
                  <a:pt x="71" y="119"/>
                </a:lnTo>
                <a:lnTo>
                  <a:pt x="70" y="119"/>
                </a:lnTo>
                <a:lnTo>
                  <a:pt x="67" y="120"/>
                </a:lnTo>
                <a:lnTo>
                  <a:pt x="65" y="122"/>
                </a:lnTo>
                <a:lnTo>
                  <a:pt x="64" y="122"/>
                </a:lnTo>
                <a:lnTo>
                  <a:pt x="62" y="123"/>
                </a:lnTo>
                <a:lnTo>
                  <a:pt x="61" y="125"/>
                </a:lnTo>
                <a:lnTo>
                  <a:pt x="58" y="125"/>
                </a:lnTo>
                <a:lnTo>
                  <a:pt x="56" y="125"/>
                </a:lnTo>
                <a:lnTo>
                  <a:pt x="55" y="126"/>
                </a:lnTo>
                <a:lnTo>
                  <a:pt x="53" y="126"/>
                </a:lnTo>
                <a:lnTo>
                  <a:pt x="50" y="126"/>
                </a:lnTo>
                <a:lnTo>
                  <a:pt x="49" y="127"/>
                </a:lnTo>
                <a:lnTo>
                  <a:pt x="47" y="127"/>
                </a:lnTo>
                <a:lnTo>
                  <a:pt x="45" y="127"/>
                </a:lnTo>
                <a:lnTo>
                  <a:pt x="43" y="127"/>
                </a:lnTo>
                <a:lnTo>
                  <a:pt x="42" y="127"/>
                </a:lnTo>
                <a:lnTo>
                  <a:pt x="40" y="127"/>
                </a:lnTo>
                <a:lnTo>
                  <a:pt x="37" y="127"/>
                </a:lnTo>
                <a:lnTo>
                  <a:pt x="36" y="126"/>
                </a:lnTo>
                <a:lnTo>
                  <a:pt x="34" y="126"/>
                </a:lnTo>
                <a:lnTo>
                  <a:pt x="33" y="126"/>
                </a:lnTo>
                <a:lnTo>
                  <a:pt x="30" y="125"/>
                </a:lnTo>
                <a:lnTo>
                  <a:pt x="28" y="125"/>
                </a:lnTo>
                <a:lnTo>
                  <a:pt x="27" y="125"/>
                </a:lnTo>
                <a:lnTo>
                  <a:pt x="25" y="123"/>
                </a:lnTo>
                <a:lnTo>
                  <a:pt x="22" y="122"/>
                </a:lnTo>
                <a:lnTo>
                  <a:pt x="21" y="122"/>
                </a:lnTo>
                <a:lnTo>
                  <a:pt x="20" y="120"/>
                </a:lnTo>
                <a:lnTo>
                  <a:pt x="18" y="119"/>
                </a:lnTo>
                <a:lnTo>
                  <a:pt x="17" y="119"/>
                </a:lnTo>
                <a:lnTo>
                  <a:pt x="15" y="117"/>
                </a:lnTo>
                <a:lnTo>
                  <a:pt x="14" y="116"/>
                </a:lnTo>
                <a:lnTo>
                  <a:pt x="12" y="114"/>
                </a:lnTo>
                <a:lnTo>
                  <a:pt x="11" y="111"/>
                </a:lnTo>
                <a:lnTo>
                  <a:pt x="9" y="110"/>
                </a:lnTo>
                <a:lnTo>
                  <a:pt x="8" y="108"/>
                </a:lnTo>
                <a:lnTo>
                  <a:pt x="6" y="107"/>
                </a:lnTo>
                <a:lnTo>
                  <a:pt x="6" y="104"/>
                </a:lnTo>
                <a:lnTo>
                  <a:pt x="5" y="102"/>
                </a:lnTo>
                <a:lnTo>
                  <a:pt x="3" y="100"/>
                </a:lnTo>
                <a:lnTo>
                  <a:pt x="3" y="98"/>
                </a:lnTo>
                <a:lnTo>
                  <a:pt x="2" y="95"/>
                </a:lnTo>
                <a:lnTo>
                  <a:pt x="2" y="92"/>
                </a:lnTo>
                <a:lnTo>
                  <a:pt x="2" y="91"/>
                </a:lnTo>
                <a:lnTo>
                  <a:pt x="2" y="88"/>
                </a:lnTo>
                <a:lnTo>
                  <a:pt x="0" y="85"/>
                </a:lnTo>
                <a:lnTo>
                  <a:pt x="0" y="82"/>
                </a:lnTo>
                <a:lnTo>
                  <a:pt x="0" y="77"/>
                </a:lnTo>
                <a:lnTo>
                  <a:pt x="2" y="75"/>
                </a:lnTo>
                <a:lnTo>
                  <a:pt x="2" y="72"/>
                </a:lnTo>
                <a:lnTo>
                  <a:pt x="3" y="69"/>
                </a:lnTo>
                <a:lnTo>
                  <a:pt x="3" y="66"/>
                </a:lnTo>
                <a:lnTo>
                  <a:pt x="5" y="61"/>
                </a:lnTo>
                <a:lnTo>
                  <a:pt x="6" y="58"/>
                </a:lnTo>
                <a:lnTo>
                  <a:pt x="8" y="55"/>
                </a:lnTo>
                <a:lnTo>
                  <a:pt x="9" y="51"/>
                </a:lnTo>
                <a:lnTo>
                  <a:pt x="11" y="48"/>
                </a:lnTo>
                <a:lnTo>
                  <a:pt x="12" y="45"/>
                </a:lnTo>
                <a:lnTo>
                  <a:pt x="14" y="41"/>
                </a:lnTo>
                <a:lnTo>
                  <a:pt x="17" y="38"/>
                </a:lnTo>
                <a:lnTo>
                  <a:pt x="18" y="35"/>
                </a:lnTo>
                <a:lnTo>
                  <a:pt x="20" y="32"/>
                </a:lnTo>
                <a:lnTo>
                  <a:pt x="22" y="29"/>
                </a:lnTo>
                <a:lnTo>
                  <a:pt x="24" y="26"/>
                </a:lnTo>
                <a:lnTo>
                  <a:pt x="25" y="23"/>
                </a:lnTo>
                <a:lnTo>
                  <a:pt x="28" y="20"/>
                </a:lnTo>
                <a:lnTo>
                  <a:pt x="30" y="17"/>
                </a:lnTo>
                <a:lnTo>
                  <a:pt x="31" y="14"/>
                </a:lnTo>
                <a:lnTo>
                  <a:pt x="33" y="13"/>
                </a:lnTo>
                <a:lnTo>
                  <a:pt x="36" y="10"/>
                </a:lnTo>
                <a:lnTo>
                  <a:pt x="37" y="8"/>
                </a:lnTo>
                <a:lnTo>
                  <a:pt x="39" y="7"/>
                </a:lnTo>
                <a:lnTo>
                  <a:pt x="39" y="5"/>
                </a:lnTo>
                <a:lnTo>
                  <a:pt x="40" y="4"/>
                </a:lnTo>
                <a:lnTo>
                  <a:pt x="42" y="2"/>
                </a:lnTo>
                <a:lnTo>
                  <a:pt x="42" y="1"/>
                </a:lnTo>
                <a:lnTo>
                  <a:pt x="43" y="1"/>
                </a:lnTo>
                <a:lnTo>
                  <a:pt x="43" y="0"/>
                </a:lnTo>
                <a:close/>
              </a:path>
            </a:pathLst>
          </a:custGeom>
          <a:solidFill>
            <a:srgbClr val="BFFFFF"/>
          </a:solidFill>
          <a:ln w="9525">
            <a:noFill/>
            <a:round/>
            <a:headEnd/>
            <a:tailEnd/>
          </a:ln>
        </p:spPr>
        <p:txBody>
          <a:bodyPr/>
          <a:lstStyle/>
          <a:p>
            <a:endParaRPr lang="en-US"/>
          </a:p>
        </p:txBody>
      </p:sp>
      <p:sp>
        <p:nvSpPr>
          <p:cNvPr id="24605" name="Freeform 29"/>
          <p:cNvSpPr>
            <a:spLocks/>
          </p:cNvSpPr>
          <p:nvPr/>
        </p:nvSpPr>
        <p:spPr bwMode="auto">
          <a:xfrm>
            <a:off x="7259638" y="5843588"/>
            <a:ext cx="84137" cy="134937"/>
          </a:xfrm>
          <a:custGeom>
            <a:avLst/>
            <a:gdLst>
              <a:gd name="T0" fmla="*/ 53 w 53"/>
              <a:gd name="T1" fmla="*/ 85 h 85"/>
              <a:gd name="T2" fmla="*/ 53 w 53"/>
              <a:gd name="T3" fmla="*/ 80 h 85"/>
              <a:gd name="T4" fmla="*/ 53 w 53"/>
              <a:gd name="T5" fmla="*/ 78 h 85"/>
              <a:gd name="T6" fmla="*/ 53 w 53"/>
              <a:gd name="T7" fmla="*/ 73 h 85"/>
              <a:gd name="T8" fmla="*/ 51 w 53"/>
              <a:gd name="T9" fmla="*/ 70 h 85"/>
              <a:gd name="T10" fmla="*/ 50 w 53"/>
              <a:gd name="T11" fmla="*/ 66 h 85"/>
              <a:gd name="T12" fmla="*/ 50 w 53"/>
              <a:gd name="T13" fmla="*/ 63 h 85"/>
              <a:gd name="T14" fmla="*/ 48 w 53"/>
              <a:gd name="T15" fmla="*/ 58 h 85"/>
              <a:gd name="T16" fmla="*/ 47 w 53"/>
              <a:gd name="T17" fmla="*/ 55 h 85"/>
              <a:gd name="T18" fmla="*/ 44 w 53"/>
              <a:gd name="T19" fmla="*/ 51 h 85"/>
              <a:gd name="T20" fmla="*/ 42 w 53"/>
              <a:gd name="T21" fmla="*/ 48 h 85"/>
              <a:gd name="T22" fmla="*/ 41 w 53"/>
              <a:gd name="T23" fmla="*/ 45 h 85"/>
              <a:gd name="T24" fmla="*/ 39 w 53"/>
              <a:gd name="T25" fmla="*/ 41 h 85"/>
              <a:gd name="T26" fmla="*/ 36 w 53"/>
              <a:gd name="T27" fmla="*/ 38 h 85"/>
              <a:gd name="T28" fmla="*/ 35 w 53"/>
              <a:gd name="T29" fmla="*/ 35 h 85"/>
              <a:gd name="T30" fmla="*/ 33 w 53"/>
              <a:gd name="T31" fmla="*/ 30 h 85"/>
              <a:gd name="T32" fmla="*/ 31 w 53"/>
              <a:gd name="T33" fmla="*/ 28 h 85"/>
              <a:gd name="T34" fmla="*/ 29 w 53"/>
              <a:gd name="T35" fmla="*/ 25 h 85"/>
              <a:gd name="T36" fmla="*/ 26 w 53"/>
              <a:gd name="T37" fmla="*/ 22 h 85"/>
              <a:gd name="T38" fmla="*/ 25 w 53"/>
              <a:gd name="T39" fmla="*/ 19 h 85"/>
              <a:gd name="T40" fmla="*/ 23 w 53"/>
              <a:gd name="T41" fmla="*/ 16 h 85"/>
              <a:gd name="T42" fmla="*/ 20 w 53"/>
              <a:gd name="T43" fmla="*/ 14 h 85"/>
              <a:gd name="T44" fmla="*/ 19 w 53"/>
              <a:gd name="T45" fmla="*/ 11 h 85"/>
              <a:gd name="T46" fmla="*/ 17 w 53"/>
              <a:gd name="T47" fmla="*/ 10 h 85"/>
              <a:gd name="T48" fmla="*/ 16 w 53"/>
              <a:gd name="T49" fmla="*/ 7 h 85"/>
              <a:gd name="T50" fmla="*/ 14 w 53"/>
              <a:gd name="T51" fmla="*/ 5 h 85"/>
              <a:gd name="T52" fmla="*/ 13 w 53"/>
              <a:gd name="T53" fmla="*/ 4 h 85"/>
              <a:gd name="T54" fmla="*/ 11 w 53"/>
              <a:gd name="T55" fmla="*/ 3 h 85"/>
              <a:gd name="T56" fmla="*/ 11 w 53"/>
              <a:gd name="T57" fmla="*/ 1 h 85"/>
              <a:gd name="T58" fmla="*/ 10 w 53"/>
              <a:gd name="T59" fmla="*/ 0 h 85"/>
              <a:gd name="T60" fmla="*/ 8 w 53"/>
              <a:gd name="T61" fmla="*/ 0 h 85"/>
              <a:gd name="T62" fmla="*/ 0 w 53"/>
              <a:gd name="T63" fmla="*/ 7 h 85"/>
              <a:gd name="T64" fmla="*/ 1 w 53"/>
              <a:gd name="T65" fmla="*/ 8 h 85"/>
              <a:gd name="T66" fmla="*/ 3 w 53"/>
              <a:gd name="T67" fmla="*/ 10 h 85"/>
              <a:gd name="T68" fmla="*/ 4 w 53"/>
              <a:gd name="T69" fmla="*/ 11 h 85"/>
              <a:gd name="T70" fmla="*/ 4 w 53"/>
              <a:gd name="T71" fmla="*/ 13 h 85"/>
              <a:gd name="T72" fmla="*/ 6 w 53"/>
              <a:gd name="T73" fmla="*/ 14 h 85"/>
              <a:gd name="T74" fmla="*/ 7 w 53"/>
              <a:gd name="T75" fmla="*/ 17 h 85"/>
              <a:gd name="T76" fmla="*/ 10 w 53"/>
              <a:gd name="T77" fmla="*/ 19 h 85"/>
              <a:gd name="T78" fmla="*/ 11 w 53"/>
              <a:gd name="T79" fmla="*/ 22 h 85"/>
              <a:gd name="T80" fmla="*/ 13 w 53"/>
              <a:gd name="T81" fmla="*/ 23 h 85"/>
              <a:gd name="T82" fmla="*/ 14 w 53"/>
              <a:gd name="T83" fmla="*/ 26 h 85"/>
              <a:gd name="T84" fmla="*/ 17 w 53"/>
              <a:gd name="T85" fmla="*/ 29 h 85"/>
              <a:gd name="T86" fmla="*/ 19 w 53"/>
              <a:gd name="T87" fmla="*/ 32 h 85"/>
              <a:gd name="T88" fmla="*/ 20 w 53"/>
              <a:gd name="T89" fmla="*/ 35 h 85"/>
              <a:gd name="T90" fmla="*/ 23 w 53"/>
              <a:gd name="T91" fmla="*/ 38 h 85"/>
              <a:gd name="T92" fmla="*/ 25 w 53"/>
              <a:gd name="T93" fmla="*/ 41 h 85"/>
              <a:gd name="T94" fmla="*/ 26 w 53"/>
              <a:gd name="T95" fmla="*/ 44 h 85"/>
              <a:gd name="T96" fmla="*/ 28 w 53"/>
              <a:gd name="T97" fmla="*/ 47 h 85"/>
              <a:gd name="T98" fmla="*/ 31 w 53"/>
              <a:gd name="T99" fmla="*/ 51 h 85"/>
              <a:gd name="T100" fmla="*/ 32 w 53"/>
              <a:gd name="T101" fmla="*/ 54 h 85"/>
              <a:gd name="T102" fmla="*/ 33 w 53"/>
              <a:gd name="T103" fmla="*/ 57 h 85"/>
              <a:gd name="T104" fmla="*/ 35 w 53"/>
              <a:gd name="T105" fmla="*/ 60 h 85"/>
              <a:gd name="T106" fmla="*/ 36 w 53"/>
              <a:gd name="T107" fmla="*/ 63 h 85"/>
              <a:gd name="T108" fmla="*/ 38 w 53"/>
              <a:gd name="T109" fmla="*/ 67 h 85"/>
              <a:gd name="T110" fmla="*/ 38 w 53"/>
              <a:gd name="T111" fmla="*/ 70 h 85"/>
              <a:gd name="T112" fmla="*/ 39 w 53"/>
              <a:gd name="T113" fmla="*/ 73 h 85"/>
              <a:gd name="T114" fmla="*/ 39 w 53"/>
              <a:gd name="T115" fmla="*/ 76 h 85"/>
              <a:gd name="T116" fmla="*/ 41 w 53"/>
              <a:gd name="T117" fmla="*/ 79 h 85"/>
              <a:gd name="T118" fmla="*/ 41 w 53"/>
              <a:gd name="T119" fmla="*/ 82 h 85"/>
              <a:gd name="T120" fmla="*/ 41 w 53"/>
              <a:gd name="T121" fmla="*/ 85 h 85"/>
              <a:gd name="T122" fmla="*/ 53 w 53"/>
              <a:gd name="T123" fmla="*/ 85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
              <a:gd name="T187" fmla="*/ 0 h 85"/>
              <a:gd name="T188" fmla="*/ 53 w 53"/>
              <a:gd name="T189" fmla="*/ 85 h 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 h="85">
                <a:moveTo>
                  <a:pt x="53" y="85"/>
                </a:moveTo>
                <a:lnTo>
                  <a:pt x="53" y="80"/>
                </a:lnTo>
                <a:lnTo>
                  <a:pt x="53" y="78"/>
                </a:lnTo>
                <a:lnTo>
                  <a:pt x="53" y="73"/>
                </a:lnTo>
                <a:lnTo>
                  <a:pt x="51" y="70"/>
                </a:lnTo>
                <a:lnTo>
                  <a:pt x="50" y="66"/>
                </a:lnTo>
                <a:lnTo>
                  <a:pt x="50" y="63"/>
                </a:lnTo>
                <a:lnTo>
                  <a:pt x="48" y="58"/>
                </a:lnTo>
                <a:lnTo>
                  <a:pt x="47" y="55"/>
                </a:lnTo>
                <a:lnTo>
                  <a:pt x="44" y="51"/>
                </a:lnTo>
                <a:lnTo>
                  <a:pt x="42" y="48"/>
                </a:lnTo>
                <a:lnTo>
                  <a:pt x="41" y="45"/>
                </a:lnTo>
                <a:lnTo>
                  <a:pt x="39" y="41"/>
                </a:lnTo>
                <a:lnTo>
                  <a:pt x="36" y="38"/>
                </a:lnTo>
                <a:lnTo>
                  <a:pt x="35" y="35"/>
                </a:lnTo>
                <a:lnTo>
                  <a:pt x="33" y="30"/>
                </a:lnTo>
                <a:lnTo>
                  <a:pt x="31" y="28"/>
                </a:lnTo>
                <a:lnTo>
                  <a:pt x="29" y="25"/>
                </a:lnTo>
                <a:lnTo>
                  <a:pt x="26" y="22"/>
                </a:lnTo>
                <a:lnTo>
                  <a:pt x="25" y="19"/>
                </a:lnTo>
                <a:lnTo>
                  <a:pt x="23" y="16"/>
                </a:lnTo>
                <a:lnTo>
                  <a:pt x="20" y="14"/>
                </a:lnTo>
                <a:lnTo>
                  <a:pt x="19" y="11"/>
                </a:lnTo>
                <a:lnTo>
                  <a:pt x="17" y="10"/>
                </a:lnTo>
                <a:lnTo>
                  <a:pt x="16" y="7"/>
                </a:lnTo>
                <a:lnTo>
                  <a:pt x="14" y="5"/>
                </a:lnTo>
                <a:lnTo>
                  <a:pt x="13" y="4"/>
                </a:lnTo>
                <a:lnTo>
                  <a:pt x="11" y="3"/>
                </a:lnTo>
                <a:lnTo>
                  <a:pt x="11" y="1"/>
                </a:lnTo>
                <a:lnTo>
                  <a:pt x="10" y="0"/>
                </a:lnTo>
                <a:lnTo>
                  <a:pt x="8" y="0"/>
                </a:lnTo>
                <a:lnTo>
                  <a:pt x="0" y="7"/>
                </a:lnTo>
                <a:lnTo>
                  <a:pt x="1" y="8"/>
                </a:lnTo>
                <a:lnTo>
                  <a:pt x="3" y="10"/>
                </a:lnTo>
                <a:lnTo>
                  <a:pt x="4" y="11"/>
                </a:lnTo>
                <a:lnTo>
                  <a:pt x="4" y="13"/>
                </a:lnTo>
                <a:lnTo>
                  <a:pt x="6" y="14"/>
                </a:lnTo>
                <a:lnTo>
                  <a:pt x="7" y="17"/>
                </a:lnTo>
                <a:lnTo>
                  <a:pt x="10" y="19"/>
                </a:lnTo>
                <a:lnTo>
                  <a:pt x="11" y="22"/>
                </a:lnTo>
                <a:lnTo>
                  <a:pt x="13" y="23"/>
                </a:lnTo>
                <a:lnTo>
                  <a:pt x="14" y="26"/>
                </a:lnTo>
                <a:lnTo>
                  <a:pt x="17" y="29"/>
                </a:lnTo>
                <a:lnTo>
                  <a:pt x="19" y="32"/>
                </a:lnTo>
                <a:lnTo>
                  <a:pt x="20" y="35"/>
                </a:lnTo>
                <a:lnTo>
                  <a:pt x="23" y="38"/>
                </a:lnTo>
                <a:lnTo>
                  <a:pt x="25" y="41"/>
                </a:lnTo>
                <a:lnTo>
                  <a:pt x="26" y="44"/>
                </a:lnTo>
                <a:lnTo>
                  <a:pt x="28" y="47"/>
                </a:lnTo>
                <a:lnTo>
                  <a:pt x="31" y="51"/>
                </a:lnTo>
                <a:lnTo>
                  <a:pt x="32" y="54"/>
                </a:lnTo>
                <a:lnTo>
                  <a:pt x="33" y="57"/>
                </a:lnTo>
                <a:lnTo>
                  <a:pt x="35" y="60"/>
                </a:lnTo>
                <a:lnTo>
                  <a:pt x="36" y="63"/>
                </a:lnTo>
                <a:lnTo>
                  <a:pt x="38" y="67"/>
                </a:lnTo>
                <a:lnTo>
                  <a:pt x="38" y="70"/>
                </a:lnTo>
                <a:lnTo>
                  <a:pt x="39" y="73"/>
                </a:lnTo>
                <a:lnTo>
                  <a:pt x="39" y="76"/>
                </a:lnTo>
                <a:lnTo>
                  <a:pt x="41" y="79"/>
                </a:lnTo>
                <a:lnTo>
                  <a:pt x="41" y="82"/>
                </a:lnTo>
                <a:lnTo>
                  <a:pt x="41" y="85"/>
                </a:lnTo>
                <a:lnTo>
                  <a:pt x="53" y="85"/>
                </a:lnTo>
                <a:close/>
              </a:path>
            </a:pathLst>
          </a:custGeom>
          <a:solidFill>
            <a:srgbClr val="000000"/>
          </a:solidFill>
          <a:ln w="9525">
            <a:noFill/>
            <a:round/>
            <a:headEnd/>
            <a:tailEnd/>
          </a:ln>
        </p:spPr>
        <p:txBody>
          <a:bodyPr/>
          <a:lstStyle/>
          <a:p>
            <a:endParaRPr lang="en-US"/>
          </a:p>
        </p:txBody>
      </p:sp>
      <p:sp>
        <p:nvSpPr>
          <p:cNvPr id="24606" name="Freeform 30"/>
          <p:cNvSpPr>
            <a:spLocks/>
          </p:cNvSpPr>
          <p:nvPr/>
        </p:nvSpPr>
        <p:spPr bwMode="auto">
          <a:xfrm>
            <a:off x="7265988" y="5978525"/>
            <a:ext cx="77787" cy="80963"/>
          </a:xfrm>
          <a:custGeom>
            <a:avLst/>
            <a:gdLst>
              <a:gd name="T0" fmla="*/ 3 w 49"/>
              <a:gd name="T1" fmla="*/ 51 h 51"/>
              <a:gd name="T2" fmla="*/ 6 w 49"/>
              <a:gd name="T3" fmla="*/ 51 h 51"/>
              <a:gd name="T4" fmla="*/ 10 w 49"/>
              <a:gd name="T5" fmla="*/ 50 h 51"/>
              <a:gd name="T6" fmla="*/ 15 w 49"/>
              <a:gd name="T7" fmla="*/ 48 h 51"/>
              <a:gd name="T8" fmla="*/ 19 w 49"/>
              <a:gd name="T9" fmla="*/ 47 h 51"/>
              <a:gd name="T10" fmla="*/ 24 w 49"/>
              <a:gd name="T11" fmla="*/ 45 h 51"/>
              <a:gd name="T12" fmla="*/ 28 w 49"/>
              <a:gd name="T13" fmla="*/ 44 h 51"/>
              <a:gd name="T14" fmla="*/ 31 w 49"/>
              <a:gd name="T15" fmla="*/ 41 h 51"/>
              <a:gd name="T16" fmla="*/ 35 w 49"/>
              <a:gd name="T17" fmla="*/ 38 h 51"/>
              <a:gd name="T18" fmla="*/ 38 w 49"/>
              <a:gd name="T19" fmla="*/ 34 h 51"/>
              <a:gd name="T20" fmla="*/ 41 w 49"/>
              <a:gd name="T21" fmla="*/ 29 h 51"/>
              <a:gd name="T22" fmla="*/ 44 w 49"/>
              <a:gd name="T23" fmla="*/ 25 h 51"/>
              <a:gd name="T24" fmla="*/ 46 w 49"/>
              <a:gd name="T25" fmla="*/ 20 h 51"/>
              <a:gd name="T26" fmla="*/ 47 w 49"/>
              <a:gd name="T27" fmla="*/ 15 h 51"/>
              <a:gd name="T28" fmla="*/ 49 w 49"/>
              <a:gd name="T29" fmla="*/ 9 h 51"/>
              <a:gd name="T30" fmla="*/ 49 w 49"/>
              <a:gd name="T31" fmla="*/ 3 h 51"/>
              <a:gd name="T32" fmla="*/ 37 w 49"/>
              <a:gd name="T33" fmla="*/ 0 h 51"/>
              <a:gd name="T34" fmla="*/ 37 w 49"/>
              <a:gd name="T35" fmla="*/ 4 h 51"/>
              <a:gd name="T36" fmla="*/ 35 w 49"/>
              <a:gd name="T37" fmla="*/ 10 h 51"/>
              <a:gd name="T38" fmla="*/ 35 w 49"/>
              <a:gd name="T39" fmla="*/ 15 h 51"/>
              <a:gd name="T40" fmla="*/ 34 w 49"/>
              <a:gd name="T41" fmla="*/ 18 h 51"/>
              <a:gd name="T42" fmla="*/ 32 w 49"/>
              <a:gd name="T43" fmla="*/ 22 h 51"/>
              <a:gd name="T44" fmla="*/ 29 w 49"/>
              <a:gd name="T45" fmla="*/ 25 h 51"/>
              <a:gd name="T46" fmla="*/ 28 w 49"/>
              <a:gd name="T47" fmla="*/ 28 h 51"/>
              <a:gd name="T48" fmla="*/ 25 w 49"/>
              <a:gd name="T49" fmla="*/ 29 h 51"/>
              <a:gd name="T50" fmla="*/ 22 w 49"/>
              <a:gd name="T51" fmla="*/ 32 h 51"/>
              <a:gd name="T52" fmla="*/ 19 w 49"/>
              <a:gd name="T53" fmla="*/ 34 h 51"/>
              <a:gd name="T54" fmla="*/ 16 w 49"/>
              <a:gd name="T55" fmla="*/ 35 h 51"/>
              <a:gd name="T56" fmla="*/ 13 w 49"/>
              <a:gd name="T57" fmla="*/ 37 h 51"/>
              <a:gd name="T58" fmla="*/ 10 w 49"/>
              <a:gd name="T59" fmla="*/ 38 h 51"/>
              <a:gd name="T60" fmla="*/ 7 w 49"/>
              <a:gd name="T61" fmla="*/ 38 h 51"/>
              <a:gd name="T62" fmla="*/ 3 w 49"/>
              <a:gd name="T63" fmla="*/ 38 h 51"/>
              <a:gd name="T64" fmla="*/ 0 w 49"/>
              <a:gd name="T65" fmla="*/ 40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51"/>
              <a:gd name="T101" fmla="*/ 49 w 49"/>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51">
                <a:moveTo>
                  <a:pt x="0" y="51"/>
                </a:moveTo>
                <a:lnTo>
                  <a:pt x="3" y="51"/>
                </a:lnTo>
                <a:lnTo>
                  <a:pt x="4" y="51"/>
                </a:lnTo>
                <a:lnTo>
                  <a:pt x="6" y="51"/>
                </a:lnTo>
                <a:lnTo>
                  <a:pt x="9" y="50"/>
                </a:lnTo>
                <a:lnTo>
                  <a:pt x="10" y="50"/>
                </a:lnTo>
                <a:lnTo>
                  <a:pt x="13" y="50"/>
                </a:lnTo>
                <a:lnTo>
                  <a:pt x="15" y="48"/>
                </a:lnTo>
                <a:lnTo>
                  <a:pt x="18" y="48"/>
                </a:lnTo>
                <a:lnTo>
                  <a:pt x="19" y="47"/>
                </a:lnTo>
                <a:lnTo>
                  <a:pt x="22" y="47"/>
                </a:lnTo>
                <a:lnTo>
                  <a:pt x="24" y="45"/>
                </a:lnTo>
                <a:lnTo>
                  <a:pt x="25" y="44"/>
                </a:lnTo>
                <a:lnTo>
                  <a:pt x="28" y="44"/>
                </a:lnTo>
                <a:lnTo>
                  <a:pt x="29" y="43"/>
                </a:lnTo>
                <a:lnTo>
                  <a:pt x="31" y="41"/>
                </a:lnTo>
                <a:lnTo>
                  <a:pt x="34" y="40"/>
                </a:lnTo>
                <a:lnTo>
                  <a:pt x="35" y="38"/>
                </a:lnTo>
                <a:lnTo>
                  <a:pt x="37" y="35"/>
                </a:lnTo>
                <a:lnTo>
                  <a:pt x="38" y="34"/>
                </a:lnTo>
                <a:lnTo>
                  <a:pt x="40" y="32"/>
                </a:lnTo>
                <a:lnTo>
                  <a:pt x="41" y="29"/>
                </a:lnTo>
                <a:lnTo>
                  <a:pt x="43" y="28"/>
                </a:lnTo>
                <a:lnTo>
                  <a:pt x="44" y="25"/>
                </a:lnTo>
                <a:lnTo>
                  <a:pt x="44" y="23"/>
                </a:lnTo>
                <a:lnTo>
                  <a:pt x="46" y="20"/>
                </a:lnTo>
                <a:lnTo>
                  <a:pt x="47" y="18"/>
                </a:lnTo>
                <a:lnTo>
                  <a:pt x="47" y="15"/>
                </a:lnTo>
                <a:lnTo>
                  <a:pt x="49" y="12"/>
                </a:lnTo>
                <a:lnTo>
                  <a:pt x="49" y="9"/>
                </a:lnTo>
                <a:lnTo>
                  <a:pt x="49" y="6"/>
                </a:lnTo>
                <a:lnTo>
                  <a:pt x="49" y="3"/>
                </a:lnTo>
                <a:lnTo>
                  <a:pt x="49" y="0"/>
                </a:lnTo>
                <a:lnTo>
                  <a:pt x="37" y="0"/>
                </a:lnTo>
                <a:lnTo>
                  <a:pt x="37" y="1"/>
                </a:lnTo>
                <a:lnTo>
                  <a:pt x="37" y="4"/>
                </a:lnTo>
                <a:lnTo>
                  <a:pt x="37" y="7"/>
                </a:lnTo>
                <a:lnTo>
                  <a:pt x="35" y="10"/>
                </a:lnTo>
                <a:lnTo>
                  <a:pt x="35" y="12"/>
                </a:lnTo>
                <a:lnTo>
                  <a:pt x="35" y="15"/>
                </a:lnTo>
                <a:lnTo>
                  <a:pt x="34" y="16"/>
                </a:lnTo>
                <a:lnTo>
                  <a:pt x="34" y="18"/>
                </a:lnTo>
                <a:lnTo>
                  <a:pt x="32" y="20"/>
                </a:lnTo>
                <a:lnTo>
                  <a:pt x="32" y="22"/>
                </a:lnTo>
                <a:lnTo>
                  <a:pt x="31" y="23"/>
                </a:lnTo>
                <a:lnTo>
                  <a:pt x="29" y="25"/>
                </a:lnTo>
                <a:lnTo>
                  <a:pt x="28" y="26"/>
                </a:lnTo>
                <a:lnTo>
                  <a:pt x="28" y="28"/>
                </a:lnTo>
                <a:lnTo>
                  <a:pt x="27" y="29"/>
                </a:lnTo>
                <a:lnTo>
                  <a:pt x="25" y="29"/>
                </a:lnTo>
                <a:lnTo>
                  <a:pt x="24" y="31"/>
                </a:lnTo>
                <a:lnTo>
                  <a:pt x="22" y="32"/>
                </a:lnTo>
                <a:lnTo>
                  <a:pt x="21" y="34"/>
                </a:lnTo>
                <a:lnTo>
                  <a:pt x="19" y="34"/>
                </a:lnTo>
                <a:lnTo>
                  <a:pt x="18" y="35"/>
                </a:lnTo>
                <a:lnTo>
                  <a:pt x="16" y="35"/>
                </a:lnTo>
                <a:lnTo>
                  <a:pt x="15" y="37"/>
                </a:lnTo>
                <a:lnTo>
                  <a:pt x="13" y="37"/>
                </a:lnTo>
                <a:lnTo>
                  <a:pt x="12" y="37"/>
                </a:lnTo>
                <a:lnTo>
                  <a:pt x="10" y="38"/>
                </a:lnTo>
                <a:lnTo>
                  <a:pt x="9" y="38"/>
                </a:lnTo>
                <a:lnTo>
                  <a:pt x="7" y="38"/>
                </a:lnTo>
                <a:lnTo>
                  <a:pt x="4" y="38"/>
                </a:lnTo>
                <a:lnTo>
                  <a:pt x="3" y="38"/>
                </a:lnTo>
                <a:lnTo>
                  <a:pt x="2" y="40"/>
                </a:lnTo>
                <a:lnTo>
                  <a:pt x="0" y="40"/>
                </a:lnTo>
                <a:lnTo>
                  <a:pt x="0" y="51"/>
                </a:lnTo>
                <a:close/>
              </a:path>
            </a:pathLst>
          </a:custGeom>
          <a:solidFill>
            <a:srgbClr val="000000"/>
          </a:solidFill>
          <a:ln w="9525">
            <a:noFill/>
            <a:round/>
            <a:headEnd/>
            <a:tailEnd/>
          </a:ln>
        </p:spPr>
        <p:txBody>
          <a:bodyPr/>
          <a:lstStyle/>
          <a:p>
            <a:endParaRPr lang="en-US"/>
          </a:p>
        </p:txBody>
      </p:sp>
      <p:sp>
        <p:nvSpPr>
          <p:cNvPr id="24607" name="Freeform 31"/>
          <p:cNvSpPr>
            <a:spLocks/>
          </p:cNvSpPr>
          <p:nvPr/>
        </p:nvSpPr>
        <p:spPr bwMode="auto">
          <a:xfrm>
            <a:off x="7189788" y="5978525"/>
            <a:ext cx="76200" cy="80963"/>
          </a:xfrm>
          <a:custGeom>
            <a:avLst/>
            <a:gdLst>
              <a:gd name="T0" fmla="*/ 0 w 48"/>
              <a:gd name="T1" fmla="*/ 3 h 51"/>
              <a:gd name="T2" fmla="*/ 1 w 48"/>
              <a:gd name="T3" fmla="*/ 9 h 51"/>
              <a:gd name="T4" fmla="*/ 1 w 48"/>
              <a:gd name="T5" fmla="*/ 15 h 51"/>
              <a:gd name="T6" fmla="*/ 3 w 48"/>
              <a:gd name="T7" fmla="*/ 20 h 51"/>
              <a:gd name="T8" fmla="*/ 5 w 48"/>
              <a:gd name="T9" fmla="*/ 25 h 51"/>
              <a:gd name="T10" fmla="*/ 8 w 48"/>
              <a:gd name="T11" fmla="*/ 29 h 51"/>
              <a:gd name="T12" fmla="*/ 11 w 48"/>
              <a:gd name="T13" fmla="*/ 34 h 51"/>
              <a:gd name="T14" fmla="*/ 14 w 48"/>
              <a:gd name="T15" fmla="*/ 38 h 51"/>
              <a:gd name="T16" fmla="*/ 17 w 48"/>
              <a:gd name="T17" fmla="*/ 41 h 51"/>
              <a:gd name="T18" fmla="*/ 22 w 48"/>
              <a:gd name="T19" fmla="*/ 44 h 51"/>
              <a:gd name="T20" fmla="*/ 25 w 48"/>
              <a:gd name="T21" fmla="*/ 45 h 51"/>
              <a:gd name="T22" fmla="*/ 29 w 48"/>
              <a:gd name="T23" fmla="*/ 47 h 51"/>
              <a:gd name="T24" fmla="*/ 33 w 48"/>
              <a:gd name="T25" fmla="*/ 48 h 51"/>
              <a:gd name="T26" fmla="*/ 38 w 48"/>
              <a:gd name="T27" fmla="*/ 50 h 51"/>
              <a:gd name="T28" fmla="*/ 42 w 48"/>
              <a:gd name="T29" fmla="*/ 51 h 51"/>
              <a:gd name="T30" fmla="*/ 47 w 48"/>
              <a:gd name="T31" fmla="*/ 51 h 51"/>
              <a:gd name="T32" fmla="*/ 48 w 48"/>
              <a:gd name="T33" fmla="*/ 40 h 51"/>
              <a:gd name="T34" fmla="*/ 45 w 48"/>
              <a:gd name="T35" fmla="*/ 38 h 51"/>
              <a:gd name="T36" fmla="*/ 42 w 48"/>
              <a:gd name="T37" fmla="*/ 38 h 51"/>
              <a:gd name="T38" fmla="*/ 39 w 48"/>
              <a:gd name="T39" fmla="*/ 38 h 51"/>
              <a:gd name="T40" fmla="*/ 35 w 48"/>
              <a:gd name="T41" fmla="*/ 37 h 51"/>
              <a:gd name="T42" fmla="*/ 32 w 48"/>
              <a:gd name="T43" fmla="*/ 35 h 51"/>
              <a:gd name="T44" fmla="*/ 29 w 48"/>
              <a:gd name="T45" fmla="*/ 34 h 51"/>
              <a:gd name="T46" fmla="*/ 26 w 48"/>
              <a:gd name="T47" fmla="*/ 32 h 51"/>
              <a:gd name="T48" fmla="*/ 25 w 48"/>
              <a:gd name="T49" fmla="*/ 29 h 51"/>
              <a:gd name="T50" fmla="*/ 22 w 48"/>
              <a:gd name="T51" fmla="*/ 28 h 51"/>
              <a:gd name="T52" fmla="*/ 19 w 48"/>
              <a:gd name="T53" fmla="*/ 25 h 51"/>
              <a:gd name="T54" fmla="*/ 17 w 48"/>
              <a:gd name="T55" fmla="*/ 22 h 51"/>
              <a:gd name="T56" fmla="*/ 16 w 48"/>
              <a:gd name="T57" fmla="*/ 18 h 51"/>
              <a:gd name="T58" fmla="*/ 14 w 48"/>
              <a:gd name="T59" fmla="*/ 15 h 51"/>
              <a:gd name="T60" fmla="*/ 13 w 48"/>
              <a:gd name="T61" fmla="*/ 10 h 51"/>
              <a:gd name="T62" fmla="*/ 13 w 48"/>
              <a:gd name="T63" fmla="*/ 4 h 51"/>
              <a:gd name="T64" fmla="*/ 13 w 48"/>
              <a:gd name="T65" fmla="*/ 0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51"/>
              <a:gd name="T101" fmla="*/ 48 w 48"/>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51">
                <a:moveTo>
                  <a:pt x="0" y="0"/>
                </a:moveTo>
                <a:lnTo>
                  <a:pt x="0" y="3"/>
                </a:lnTo>
                <a:lnTo>
                  <a:pt x="0" y="6"/>
                </a:lnTo>
                <a:lnTo>
                  <a:pt x="1" y="9"/>
                </a:lnTo>
                <a:lnTo>
                  <a:pt x="1" y="12"/>
                </a:lnTo>
                <a:lnTo>
                  <a:pt x="1" y="15"/>
                </a:lnTo>
                <a:lnTo>
                  <a:pt x="3" y="18"/>
                </a:lnTo>
                <a:lnTo>
                  <a:pt x="3" y="20"/>
                </a:lnTo>
                <a:lnTo>
                  <a:pt x="4" y="23"/>
                </a:lnTo>
                <a:lnTo>
                  <a:pt x="5" y="25"/>
                </a:lnTo>
                <a:lnTo>
                  <a:pt x="7" y="28"/>
                </a:lnTo>
                <a:lnTo>
                  <a:pt x="8" y="29"/>
                </a:lnTo>
                <a:lnTo>
                  <a:pt x="10" y="32"/>
                </a:lnTo>
                <a:lnTo>
                  <a:pt x="11" y="34"/>
                </a:lnTo>
                <a:lnTo>
                  <a:pt x="13" y="35"/>
                </a:lnTo>
                <a:lnTo>
                  <a:pt x="14" y="38"/>
                </a:lnTo>
                <a:lnTo>
                  <a:pt x="16" y="40"/>
                </a:lnTo>
                <a:lnTo>
                  <a:pt x="17" y="41"/>
                </a:lnTo>
                <a:lnTo>
                  <a:pt x="19" y="43"/>
                </a:lnTo>
                <a:lnTo>
                  <a:pt x="22" y="44"/>
                </a:lnTo>
                <a:lnTo>
                  <a:pt x="23" y="44"/>
                </a:lnTo>
                <a:lnTo>
                  <a:pt x="25" y="45"/>
                </a:lnTo>
                <a:lnTo>
                  <a:pt x="27" y="47"/>
                </a:lnTo>
                <a:lnTo>
                  <a:pt x="29" y="47"/>
                </a:lnTo>
                <a:lnTo>
                  <a:pt x="32" y="48"/>
                </a:lnTo>
                <a:lnTo>
                  <a:pt x="33" y="48"/>
                </a:lnTo>
                <a:lnTo>
                  <a:pt x="36" y="50"/>
                </a:lnTo>
                <a:lnTo>
                  <a:pt x="38" y="50"/>
                </a:lnTo>
                <a:lnTo>
                  <a:pt x="39" y="50"/>
                </a:lnTo>
                <a:lnTo>
                  <a:pt x="42" y="51"/>
                </a:lnTo>
                <a:lnTo>
                  <a:pt x="44" y="51"/>
                </a:lnTo>
                <a:lnTo>
                  <a:pt x="47" y="51"/>
                </a:lnTo>
                <a:lnTo>
                  <a:pt x="48" y="51"/>
                </a:lnTo>
                <a:lnTo>
                  <a:pt x="48" y="40"/>
                </a:lnTo>
                <a:lnTo>
                  <a:pt x="47" y="40"/>
                </a:lnTo>
                <a:lnTo>
                  <a:pt x="45" y="38"/>
                </a:lnTo>
                <a:lnTo>
                  <a:pt x="44" y="38"/>
                </a:lnTo>
                <a:lnTo>
                  <a:pt x="42" y="38"/>
                </a:lnTo>
                <a:lnTo>
                  <a:pt x="41" y="38"/>
                </a:lnTo>
                <a:lnTo>
                  <a:pt x="39" y="38"/>
                </a:lnTo>
                <a:lnTo>
                  <a:pt x="38" y="37"/>
                </a:lnTo>
                <a:lnTo>
                  <a:pt x="35" y="37"/>
                </a:lnTo>
                <a:lnTo>
                  <a:pt x="33" y="37"/>
                </a:lnTo>
                <a:lnTo>
                  <a:pt x="32" y="35"/>
                </a:lnTo>
                <a:lnTo>
                  <a:pt x="30" y="35"/>
                </a:lnTo>
                <a:lnTo>
                  <a:pt x="29" y="34"/>
                </a:lnTo>
                <a:lnTo>
                  <a:pt x="27" y="34"/>
                </a:lnTo>
                <a:lnTo>
                  <a:pt x="26" y="32"/>
                </a:lnTo>
                <a:lnTo>
                  <a:pt x="25" y="31"/>
                </a:lnTo>
                <a:lnTo>
                  <a:pt x="25" y="29"/>
                </a:lnTo>
                <a:lnTo>
                  <a:pt x="23" y="29"/>
                </a:lnTo>
                <a:lnTo>
                  <a:pt x="22" y="28"/>
                </a:lnTo>
                <a:lnTo>
                  <a:pt x="20" y="26"/>
                </a:lnTo>
                <a:lnTo>
                  <a:pt x="19" y="25"/>
                </a:lnTo>
                <a:lnTo>
                  <a:pt x="19" y="23"/>
                </a:lnTo>
                <a:lnTo>
                  <a:pt x="17" y="22"/>
                </a:lnTo>
                <a:lnTo>
                  <a:pt x="16" y="20"/>
                </a:lnTo>
                <a:lnTo>
                  <a:pt x="16" y="18"/>
                </a:lnTo>
                <a:lnTo>
                  <a:pt x="14" y="16"/>
                </a:lnTo>
                <a:lnTo>
                  <a:pt x="14" y="15"/>
                </a:lnTo>
                <a:lnTo>
                  <a:pt x="13" y="12"/>
                </a:lnTo>
                <a:lnTo>
                  <a:pt x="13" y="10"/>
                </a:lnTo>
                <a:lnTo>
                  <a:pt x="13" y="7"/>
                </a:lnTo>
                <a:lnTo>
                  <a:pt x="13" y="4"/>
                </a:lnTo>
                <a:lnTo>
                  <a:pt x="13" y="1"/>
                </a:lnTo>
                <a:lnTo>
                  <a:pt x="13" y="0"/>
                </a:lnTo>
                <a:lnTo>
                  <a:pt x="0" y="0"/>
                </a:lnTo>
                <a:close/>
              </a:path>
            </a:pathLst>
          </a:custGeom>
          <a:solidFill>
            <a:srgbClr val="000000"/>
          </a:solidFill>
          <a:ln w="9525">
            <a:noFill/>
            <a:round/>
            <a:headEnd/>
            <a:tailEnd/>
          </a:ln>
        </p:spPr>
        <p:txBody>
          <a:bodyPr/>
          <a:lstStyle/>
          <a:p>
            <a:endParaRPr lang="en-US"/>
          </a:p>
        </p:txBody>
      </p:sp>
      <p:sp>
        <p:nvSpPr>
          <p:cNvPr id="24608" name="Freeform 32"/>
          <p:cNvSpPr>
            <a:spLocks/>
          </p:cNvSpPr>
          <p:nvPr/>
        </p:nvSpPr>
        <p:spPr bwMode="auto">
          <a:xfrm>
            <a:off x="7189788" y="5838825"/>
            <a:ext cx="85725" cy="139700"/>
          </a:xfrm>
          <a:custGeom>
            <a:avLst/>
            <a:gdLst>
              <a:gd name="T0" fmla="*/ 44 w 54"/>
              <a:gd name="T1" fmla="*/ 3 h 88"/>
              <a:gd name="T2" fmla="*/ 42 w 54"/>
              <a:gd name="T3" fmla="*/ 4 h 88"/>
              <a:gd name="T4" fmla="*/ 39 w 54"/>
              <a:gd name="T5" fmla="*/ 7 h 88"/>
              <a:gd name="T6" fmla="*/ 36 w 54"/>
              <a:gd name="T7" fmla="*/ 10 h 88"/>
              <a:gd name="T8" fmla="*/ 33 w 54"/>
              <a:gd name="T9" fmla="*/ 14 h 88"/>
              <a:gd name="T10" fmla="*/ 30 w 54"/>
              <a:gd name="T11" fmla="*/ 19 h 88"/>
              <a:gd name="T12" fmla="*/ 26 w 54"/>
              <a:gd name="T13" fmla="*/ 25 h 88"/>
              <a:gd name="T14" fmla="*/ 22 w 54"/>
              <a:gd name="T15" fmla="*/ 31 h 88"/>
              <a:gd name="T16" fmla="*/ 17 w 54"/>
              <a:gd name="T17" fmla="*/ 38 h 88"/>
              <a:gd name="T18" fmla="*/ 14 w 54"/>
              <a:gd name="T19" fmla="*/ 44 h 88"/>
              <a:gd name="T20" fmla="*/ 10 w 54"/>
              <a:gd name="T21" fmla="*/ 51 h 88"/>
              <a:gd name="T22" fmla="*/ 7 w 54"/>
              <a:gd name="T23" fmla="*/ 58 h 88"/>
              <a:gd name="T24" fmla="*/ 4 w 54"/>
              <a:gd name="T25" fmla="*/ 66 h 88"/>
              <a:gd name="T26" fmla="*/ 3 w 54"/>
              <a:gd name="T27" fmla="*/ 73 h 88"/>
              <a:gd name="T28" fmla="*/ 1 w 54"/>
              <a:gd name="T29" fmla="*/ 81 h 88"/>
              <a:gd name="T30" fmla="*/ 0 w 54"/>
              <a:gd name="T31" fmla="*/ 88 h 88"/>
              <a:gd name="T32" fmla="*/ 13 w 54"/>
              <a:gd name="T33" fmla="*/ 85 h 88"/>
              <a:gd name="T34" fmla="*/ 13 w 54"/>
              <a:gd name="T35" fmla="*/ 79 h 88"/>
              <a:gd name="T36" fmla="*/ 14 w 54"/>
              <a:gd name="T37" fmla="*/ 73 h 88"/>
              <a:gd name="T38" fmla="*/ 17 w 54"/>
              <a:gd name="T39" fmla="*/ 66 h 88"/>
              <a:gd name="T40" fmla="*/ 20 w 54"/>
              <a:gd name="T41" fmla="*/ 60 h 88"/>
              <a:gd name="T42" fmla="*/ 23 w 54"/>
              <a:gd name="T43" fmla="*/ 54 h 88"/>
              <a:gd name="T44" fmla="*/ 26 w 54"/>
              <a:gd name="T45" fmla="*/ 47 h 88"/>
              <a:gd name="T46" fmla="*/ 30 w 54"/>
              <a:gd name="T47" fmla="*/ 41 h 88"/>
              <a:gd name="T48" fmla="*/ 35 w 54"/>
              <a:gd name="T49" fmla="*/ 35 h 88"/>
              <a:gd name="T50" fmla="*/ 38 w 54"/>
              <a:gd name="T51" fmla="*/ 29 h 88"/>
              <a:gd name="T52" fmla="*/ 42 w 54"/>
              <a:gd name="T53" fmla="*/ 25 h 88"/>
              <a:gd name="T54" fmla="*/ 45 w 54"/>
              <a:gd name="T55" fmla="*/ 20 h 88"/>
              <a:gd name="T56" fmla="*/ 48 w 54"/>
              <a:gd name="T57" fmla="*/ 16 h 88"/>
              <a:gd name="T58" fmla="*/ 50 w 54"/>
              <a:gd name="T59" fmla="*/ 13 h 88"/>
              <a:gd name="T60" fmla="*/ 52 w 54"/>
              <a:gd name="T61" fmla="*/ 11 h 88"/>
              <a:gd name="T62" fmla="*/ 44 w 54"/>
              <a:gd name="T63" fmla="*/ 10 h 88"/>
              <a:gd name="T64" fmla="*/ 54 w 54"/>
              <a:gd name="T65" fmla="*/ 10 h 88"/>
              <a:gd name="T66" fmla="*/ 54 w 54"/>
              <a:gd name="T67" fmla="*/ 7 h 88"/>
              <a:gd name="T68" fmla="*/ 54 w 54"/>
              <a:gd name="T69" fmla="*/ 4 h 88"/>
              <a:gd name="T70" fmla="*/ 52 w 54"/>
              <a:gd name="T71" fmla="*/ 3 h 88"/>
              <a:gd name="T72" fmla="*/ 51 w 54"/>
              <a:gd name="T73" fmla="*/ 1 h 88"/>
              <a:gd name="T74" fmla="*/ 50 w 54"/>
              <a:gd name="T75" fmla="*/ 0 h 88"/>
              <a:gd name="T76" fmla="*/ 47 w 54"/>
              <a:gd name="T77" fmla="*/ 0 h 88"/>
              <a:gd name="T78" fmla="*/ 45 w 54"/>
              <a:gd name="T79" fmla="*/ 1 h 88"/>
              <a:gd name="T80" fmla="*/ 44 w 54"/>
              <a:gd name="T81" fmla="*/ 3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4"/>
              <a:gd name="T124" fmla="*/ 0 h 88"/>
              <a:gd name="T125" fmla="*/ 54 w 54"/>
              <a:gd name="T126" fmla="*/ 88 h 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4" h="88">
                <a:moveTo>
                  <a:pt x="52" y="3"/>
                </a:moveTo>
                <a:lnTo>
                  <a:pt x="44" y="3"/>
                </a:lnTo>
                <a:lnTo>
                  <a:pt x="42" y="3"/>
                </a:lnTo>
                <a:lnTo>
                  <a:pt x="42" y="4"/>
                </a:lnTo>
                <a:lnTo>
                  <a:pt x="41" y="6"/>
                </a:lnTo>
                <a:lnTo>
                  <a:pt x="39" y="7"/>
                </a:lnTo>
                <a:lnTo>
                  <a:pt x="38" y="8"/>
                </a:lnTo>
                <a:lnTo>
                  <a:pt x="36" y="10"/>
                </a:lnTo>
                <a:lnTo>
                  <a:pt x="35" y="13"/>
                </a:lnTo>
                <a:lnTo>
                  <a:pt x="33" y="14"/>
                </a:lnTo>
                <a:lnTo>
                  <a:pt x="32" y="17"/>
                </a:lnTo>
                <a:lnTo>
                  <a:pt x="30" y="19"/>
                </a:lnTo>
                <a:lnTo>
                  <a:pt x="27" y="22"/>
                </a:lnTo>
                <a:lnTo>
                  <a:pt x="26" y="25"/>
                </a:lnTo>
                <a:lnTo>
                  <a:pt x="25" y="28"/>
                </a:lnTo>
                <a:lnTo>
                  <a:pt x="22" y="31"/>
                </a:lnTo>
                <a:lnTo>
                  <a:pt x="20" y="33"/>
                </a:lnTo>
                <a:lnTo>
                  <a:pt x="17" y="38"/>
                </a:lnTo>
                <a:lnTo>
                  <a:pt x="16" y="41"/>
                </a:lnTo>
                <a:lnTo>
                  <a:pt x="14" y="44"/>
                </a:lnTo>
                <a:lnTo>
                  <a:pt x="11" y="48"/>
                </a:lnTo>
                <a:lnTo>
                  <a:pt x="10" y="51"/>
                </a:lnTo>
                <a:lnTo>
                  <a:pt x="8" y="54"/>
                </a:lnTo>
                <a:lnTo>
                  <a:pt x="7" y="58"/>
                </a:lnTo>
                <a:lnTo>
                  <a:pt x="5" y="61"/>
                </a:lnTo>
                <a:lnTo>
                  <a:pt x="4" y="66"/>
                </a:lnTo>
                <a:lnTo>
                  <a:pt x="3" y="69"/>
                </a:lnTo>
                <a:lnTo>
                  <a:pt x="3" y="73"/>
                </a:lnTo>
                <a:lnTo>
                  <a:pt x="1" y="76"/>
                </a:lnTo>
                <a:lnTo>
                  <a:pt x="1" y="81"/>
                </a:lnTo>
                <a:lnTo>
                  <a:pt x="0" y="83"/>
                </a:lnTo>
                <a:lnTo>
                  <a:pt x="0" y="88"/>
                </a:lnTo>
                <a:lnTo>
                  <a:pt x="13" y="88"/>
                </a:lnTo>
                <a:lnTo>
                  <a:pt x="13" y="85"/>
                </a:lnTo>
                <a:lnTo>
                  <a:pt x="13" y="82"/>
                </a:lnTo>
                <a:lnTo>
                  <a:pt x="13" y="79"/>
                </a:lnTo>
                <a:lnTo>
                  <a:pt x="14" y="76"/>
                </a:lnTo>
                <a:lnTo>
                  <a:pt x="14" y="73"/>
                </a:lnTo>
                <a:lnTo>
                  <a:pt x="16" y="70"/>
                </a:lnTo>
                <a:lnTo>
                  <a:pt x="17" y="66"/>
                </a:lnTo>
                <a:lnTo>
                  <a:pt x="19" y="63"/>
                </a:lnTo>
                <a:lnTo>
                  <a:pt x="20" y="60"/>
                </a:lnTo>
                <a:lnTo>
                  <a:pt x="22" y="57"/>
                </a:lnTo>
                <a:lnTo>
                  <a:pt x="23" y="54"/>
                </a:lnTo>
                <a:lnTo>
                  <a:pt x="25" y="50"/>
                </a:lnTo>
                <a:lnTo>
                  <a:pt x="26" y="47"/>
                </a:lnTo>
                <a:lnTo>
                  <a:pt x="29" y="44"/>
                </a:lnTo>
                <a:lnTo>
                  <a:pt x="30" y="41"/>
                </a:lnTo>
                <a:lnTo>
                  <a:pt x="32" y="38"/>
                </a:lnTo>
                <a:lnTo>
                  <a:pt x="35" y="35"/>
                </a:lnTo>
                <a:lnTo>
                  <a:pt x="36" y="32"/>
                </a:lnTo>
                <a:lnTo>
                  <a:pt x="38" y="29"/>
                </a:lnTo>
                <a:lnTo>
                  <a:pt x="39" y="26"/>
                </a:lnTo>
                <a:lnTo>
                  <a:pt x="42" y="25"/>
                </a:lnTo>
                <a:lnTo>
                  <a:pt x="44" y="22"/>
                </a:lnTo>
                <a:lnTo>
                  <a:pt x="45" y="20"/>
                </a:lnTo>
                <a:lnTo>
                  <a:pt x="47" y="17"/>
                </a:lnTo>
                <a:lnTo>
                  <a:pt x="48" y="16"/>
                </a:lnTo>
                <a:lnTo>
                  <a:pt x="50" y="14"/>
                </a:lnTo>
                <a:lnTo>
                  <a:pt x="50" y="13"/>
                </a:lnTo>
                <a:lnTo>
                  <a:pt x="51" y="11"/>
                </a:lnTo>
                <a:lnTo>
                  <a:pt x="52" y="11"/>
                </a:lnTo>
                <a:lnTo>
                  <a:pt x="52" y="10"/>
                </a:lnTo>
                <a:lnTo>
                  <a:pt x="44" y="10"/>
                </a:lnTo>
                <a:lnTo>
                  <a:pt x="52" y="10"/>
                </a:lnTo>
                <a:lnTo>
                  <a:pt x="54" y="10"/>
                </a:lnTo>
                <a:lnTo>
                  <a:pt x="54" y="8"/>
                </a:lnTo>
                <a:lnTo>
                  <a:pt x="54" y="7"/>
                </a:lnTo>
                <a:lnTo>
                  <a:pt x="54" y="6"/>
                </a:lnTo>
                <a:lnTo>
                  <a:pt x="54" y="4"/>
                </a:lnTo>
                <a:lnTo>
                  <a:pt x="54" y="3"/>
                </a:lnTo>
                <a:lnTo>
                  <a:pt x="52" y="3"/>
                </a:lnTo>
                <a:lnTo>
                  <a:pt x="52" y="1"/>
                </a:lnTo>
                <a:lnTo>
                  <a:pt x="51" y="1"/>
                </a:lnTo>
                <a:lnTo>
                  <a:pt x="51" y="0"/>
                </a:lnTo>
                <a:lnTo>
                  <a:pt x="50" y="0"/>
                </a:lnTo>
                <a:lnTo>
                  <a:pt x="48" y="0"/>
                </a:lnTo>
                <a:lnTo>
                  <a:pt x="47" y="0"/>
                </a:lnTo>
                <a:lnTo>
                  <a:pt x="45" y="0"/>
                </a:lnTo>
                <a:lnTo>
                  <a:pt x="45" y="1"/>
                </a:lnTo>
                <a:lnTo>
                  <a:pt x="44" y="1"/>
                </a:lnTo>
                <a:lnTo>
                  <a:pt x="44" y="3"/>
                </a:lnTo>
                <a:lnTo>
                  <a:pt x="52" y="3"/>
                </a:lnTo>
                <a:close/>
              </a:path>
            </a:pathLst>
          </a:custGeom>
          <a:solidFill>
            <a:srgbClr val="000000"/>
          </a:solidFill>
          <a:ln w="9525">
            <a:noFill/>
            <a:round/>
            <a:headEnd/>
            <a:tailEnd/>
          </a:ln>
        </p:spPr>
        <p:txBody>
          <a:bodyPr/>
          <a:lstStyle/>
          <a:p>
            <a:endParaRPr lang="en-US"/>
          </a:p>
        </p:txBody>
      </p:sp>
      <p:sp>
        <p:nvSpPr>
          <p:cNvPr id="24609" name="Freeform 33"/>
          <p:cNvSpPr>
            <a:spLocks/>
          </p:cNvSpPr>
          <p:nvPr/>
        </p:nvSpPr>
        <p:spPr bwMode="auto">
          <a:xfrm>
            <a:off x="6797675" y="5656263"/>
            <a:ext cx="190500" cy="193675"/>
          </a:xfrm>
          <a:custGeom>
            <a:avLst/>
            <a:gdLst>
              <a:gd name="T0" fmla="*/ 66 w 120"/>
              <a:gd name="T1" fmla="*/ 122 h 122"/>
              <a:gd name="T2" fmla="*/ 75 w 120"/>
              <a:gd name="T3" fmla="*/ 121 h 122"/>
              <a:gd name="T4" fmla="*/ 83 w 120"/>
              <a:gd name="T5" fmla="*/ 118 h 122"/>
              <a:gd name="T6" fmla="*/ 91 w 120"/>
              <a:gd name="T7" fmla="*/ 113 h 122"/>
              <a:gd name="T8" fmla="*/ 98 w 120"/>
              <a:gd name="T9" fmla="*/ 109 h 122"/>
              <a:gd name="T10" fmla="*/ 104 w 120"/>
              <a:gd name="T11" fmla="*/ 101 h 122"/>
              <a:gd name="T12" fmla="*/ 110 w 120"/>
              <a:gd name="T13" fmla="*/ 96 h 122"/>
              <a:gd name="T14" fmla="*/ 114 w 120"/>
              <a:gd name="T15" fmla="*/ 88 h 122"/>
              <a:gd name="T16" fmla="*/ 117 w 120"/>
              <a:gd name="T17" fmla="*/ 79 h 122"/>
              <a:gd name="T18" fmla="*/ 120 w 120"/>
              <a:gd name="T19" fmla="*/ 71 h 122"/>
              <a:gd name="T20" fmla="*/ 120 w 120"/>
              <a:gd name="T21" fmla="*/ 62 h 122"/>
              <a:gd name="T22" fmla="*/ 120 w 120"/>
              <a:gd name="T23" fmla="*/ 53 h 122"/>
              <a:gd name="T24" fmla="*/ 117 w 120"/>
              <a:gd name="T25" fmla="*/ 44 h 122"/>
              <a:gd name="T26" fmla="*/ 114 w 120"/>
              <a:gd name="T27" fmla="*/ 35 h 122"/>
              <a:gd name="T28" fmla="*/ 110 w 120"/>
              <a:gd name="T29" fmla="*/ 28 h 122"/>
              <a:gd name="T30" fmla="*/ 104 w 120"/>
              <a:gd name="T31" fmla="*/ 21 h 122"/>
              <a:gd name="T32" fmla="*/ 98 w 120"/>
              <a:gd name="T33" fmla="*/ 15 h 122"/>
              <a:gd name="T34" fmla="*/ 91 w 120"/>
              <a:gd name="T35" fmla="*/ 9 h 122"/>
              <a:gd name="T36" fmla="*/ 83 w 120"/>
              <a:gd name="T37" fmla="*/ 6 h 122"/>
              <a:gd name="T38" fmla="*/ 75 w 120"/>
              <a:gd name="T39" fmla="*/ 3 h 122"/>
              <a:gd name="T40" fmla="*/ 66 w 120"/>
              <a:gd name="T41" fmla="*/ 1 h 122"/>
              <a:gd name="T42" fmla="*/ 57 w 120"/>
              <a:gd name="T43" fmla="*/ 0 h 122"/>
              <a:gd name="T44" fmla="*/ 48 w 120"/>
              <a:gd name="T45" fmla="*/ 1 h 122"/>
              <a:gd name="T46" fmla="*/ 39 w 120"/>
              <a:gd name="T47" fmla="*/ 4 h 122"/>
              <a:gd name="T48" fmla="*/ 31 w 120"/>
              <a:gd name="T49" fmla="*/ 7 h 122"/>
              <a:gd name="T50" fmla="*/ 23 w 120"/>
              <a:gd name="T51" fmla="*/ 13 h 122"/>
              <a:gd name="T52" fmla="*/ 17 w 120"/>
              <a:gd name="T53" fmla="*/ 19 h 122"/>
              <a:gd name="T54" fmla="*/ 11 w 120"/>
              <a:gd name="T55" fmla="*/ 25 h 122"/>
              <a:gd name="T56" fmla="*/ 7 w 120"/>
              <a:gd name="T57" fmla="*/ 32 h 122"/>
              <a:gd name="T58" fmla="*/ 3 w 120"/>
              <a:gd name="T59" fmla="*/ 41 h 122"/>
              <a:gd name="T60" fmla="*/ 1 w 120"/>
              <a:gd name="T61" fmla="*/ 49 h 122"/>
              <a:gd name="T62" fmla="*/ 0 w 120"/>
              <a:gd name="T63" fmla="*/ 59 h 122"/>
              <a:gd name="T64" fmla="*/ 0 w 120"/>
              <a:gd name="T65" fmla="*/ 68 h 122"/>
              <a:gd name="T66" fmla="*/ 1 w 120"/>
              <a:gd name="T67" fmla="*/ 76 h 122"/>
              <a:gd name="T68" fmla="*/ 4 w 120"/>
              <a:gd name="T69" fmla="*/ 85 h 122"/>
              <a:gd name="T70" fmla="*/ 9 w 120"/>
              <a:gd name="T71" fmla="*/ 93 h 122"/>
              <a:gd name="T72" fmla="*/ 13 w 120"/>
              <a:gd name="T73" fmla="*/ 100 h 122"/>
              <a:gd name="T74" fmla="*/ 19 w 120"/>
              <a:gd name="T75" fmla="*/ 106 h 122"/>
              <a:gd name="T76" fmla="*/ 26 w 120"/>
              <a:gd name="T77" fmla="*/ 112 h 122"/>
              <a:gd name="T78" fmla="*/ 33 w 120"/>
              <a:gd name="T79" fmla="*/ 116 h 122"/>
              <a:gd name="T80" fmla="*/ 42 w 120"/>
              <a:gd name="T81" fmla="*/ 119 h 122"/>
              <a:gd name="T82" fmla="*/ 51 w 120"/>
              <a:gd name="T83" fmla="*/ 121 h 122"/>
              <a:gd name="T84" fmla="*/ 60 w 120"/>
              <a:gd name="T85" fmla="*/ 122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0"/>
              <a:gd name="T130" fmla="*/ 0 h 122"/>
              <a:gd name="T131" fmla="*/ 120 w 120"/>
              <a:gd name="T132" fmla="*/ 122 h 1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0" h="122">
                <a:moveTo>
                  <a:pt x="60" y="122"/>
                </a:moveTo>
                <a:lnTo>
                  <a:pt x="63" y="122"/>
                </a:lnTo>
                <a:lnTo>
                  <a:pt x="66" y="122"/>
                </a:lnTo>
                <a:lnTo>
                  <a:pt x="69" y="121"/>
                </a:lnTo>
                <a:lnTo>
                  <a:pt x="72" y="121"/>
                </a:lnTo>
                <a:lnTo>
                  <a:pt x="75" y="121"/>
                </a:lnTo>
                <a:lnTo>
                  <a:pt x="78" y="119"/>
                </a:lnTo>
                <a:lnTo>
                  <a:pt x="81" y="118"/>
                </a:lnTo>
                <a:lnTo>
                  <a:pt x="83" y="118"/>
                </a:lnTo>
                <a:lnTo>
                  <a:pt x="86" y="116"/>
                </a:lnTo>
                <a:lnTo>
                  <a:pt x="89" y="115"/>
                </a:lnTo>
                <a:lnTo>
                  <a:pt x="91" y="113"/>
                </a:lnTo>
                <a:lnTo>
                  <a:pt x="94" y="112"/>
                </a:lnTo>
                <a:lnTo>
                  <a:pt x="97" y="110"/>
                </a:lnTo>
                <a:lnTo>
                  <a:pt x="98" y="109"/>
                </a:lnTo>
                <a:lnTo>
                  <a:pt x="101" y="106"/>
                </a:lnTo>
                <a:lnTo>
                  <a:pt x="103" y="104"/>
                </a:lnTo>
                <a:lnTo>
                  <a:pt x="104" y="101"/>
                </a:lnTo>
                <a:lnTo>
                  <a:pt x="107" y="100"/>
                </a:lnTo>
                <a:lnTo>
                  <a:pt x="108" y="97"/>
                </a:lnTo>
                <a:lnTo>
                  <a:pt x="110" y="96"/>
                </a:lnTo>
                <a:lnTo>
                  <a:pt x="111" y="93"/>
                </a:lnTo>
                <a:lnTo>
                  <a:pt x="113" y="90"/>
                </a:lnTo>
                <a:lnTo>
                  <a:pt x="114" y="88"/>
                </a:lnTo>
                <a:lnTo>
                  <a:pt x="116" y="85"/>
                </a:lnTo>
                <a:lnTo>
                  <a:pt x="117" y="82"/>
                </a:lnTo>
                <a:lnTo>
                  <a:pt x="117" y="79"/>
                </a:lnTo>
                <a:lnTo>
                  <a:pt x="119" y="76"/>
                </a:lnTo>
                <a:lnTo>
                  <a:pt x="119" y="73"/>
                </a:lnTo>
                <a:lnTo>
                  <a:pt x="120" y="71"/>
                </a:lnTo>
                <a:lnTo>
                  <a:pt x="120" y="68"/>
                </a:lnTo>
                <a:lnTo>
                  <a:pt x="120" y="65"/>
                </a:lnTo>
                <a:lnTo>
                  <a:pt x="120" y="62"/>
                </a:lnTo>
                <a:lnTo>
                  <a:pt x="120" y="59"/>
                </a:lnTo>
                <a:lnTo>
                  <a:pt x="120" y="56"/>
                </a:lnTo>
                <a:lnTo>
                  <a:pt x="120" y="53"/>
                </a:lnTo>
                <a:lnTo>
                  <a:pt x="119" y="49"/>
                </a:lnTo>
                <a:lnTo>
                  <a:pt x="119" y="46"/>
                </a:lnTo>
                <a:lnTo>
                  <a:pt x="117" y="44"/>
                </a:lnTo>
                <a:lnTo>
                  <a:pt x="117" y="41"/>
                </a:lnTo>
                <a:lnTo>
                  <a:pt x="116" y="38"/>
                </a:lnTo>
                <a:lnTo>
                  <a:pt x="114" y="35"/>
                </a:lnTo>
                <a:lnTo>
                  <a:pt x="113" y="32"/>
                </a:lnTo>
                <a:lnTo>
                  <a:pt x="111" y="29"/>
                </a:lnTo>
                <a:lnTo>
                  <a:pt x="110" y="28"/>
                </a:lnTo>
                <a:lnTo>
                  <a:pt x="108" y="25"/>
                </a:lnTo>
                <a:lnTo>
                  <a:pt x="107" y="22"/>
                </a:lnTo>
                <a:lnTo>
                  <a:pt x="104" y="21"/>
                </a:lnTo>
                <a:lnTo>
                  <a:pt x="103" y="19"/>
                </a:lnTo>
                <a:lnTo>
                  <a:pt x="101" y="16"/>
                </a:lnTo>
                <a:lnTo>
                  <a:pt x="98" y="15"/>
                </a:lnTo>
                <a:lnTo>
                  <a:pt x="97" y="13"/>
                </a:lnTo>
                <a:lnTo>
                  <a:pt x="94" y="10"/>
                </a:lnTo>
                <a:lnTo>
                  <a:pt x="91" y="9"/>
                </a:lnTo>
                <a:lnTo>
                  <a:pt x="89" y="7"/>
                </a:lnTo>
                <a:lnTo>
                  <a:pt x="86" y="6"/>
                </a:lnTo>
                <a:lnTo>
                  <a:pt x="83" y="6"/>
                </a:lnTo>
                <a:lnTo>
                  <a:pt x="81" y="4"/>
                </a:lnTo>
                <a:lnTo>
                  <a:pt x="78" y="3"/>
                </a:lnTo>
                <a:lnTo>
                  <a:pt x="75" y="3"/>
                </a:lnTo>
                <a:lnTo>
                  <a:pt x="72" y="1"/>
                </a:lnTo>
                <a:lnTo>
                  <a:pt x="69" y="1"/>
                </a:lnTo>
                <a:lnTo>
                  <a:pt x="66" y="1"/>
                </a:lnTo>
                <a:lnTo>
                  <a:pt x="63" y="0"/>
                </a:lnTo>
                <a:lnTo>
                  <a:pt x="60" y="0"/>
                </a:lnTo>
                <a:lnTo>
                  <a:pt x="57" y="0"/>
                </a:lnTo>
                <a:lnTo>
                  <a:pt x="54" y="1"/>
                </a:lnTo>
                <a:lnTo>
                  <a:pt x="51" y="1"/>
                </a:lnTo>
                <a:lnTo>
                  <a:pt x="48" y="1"/>
                </a:lnTo>
                <a:lnTo>
                  <a:pt x="45" y="3"/>
                </a:lnTo>
                <a:lnTo>
                  <a:pt x="42" y="3"/>
                </a:lnTo>
                <a:lnTo>
                  <a:pt x="39" y="4"/>
                </a:lnTo>
                <a:lnTo>
                  <a:pt x="36" y="6"/>
                </a:lnTo>
                <a:lnTo>
                  <a:pt x="33" y="6"/>
                </a:lnTo>
                <a:lnTo>
                  <a:pt x="31" y="7"/>
                </a:lnTo>
                <a:lnTo>
                  <a:pt x="28" y="9"/>
                </a:lnTo>
                <a:lnTo>
                  <a:pt x="26" y="10"/>
                </a:lnTo>
                <a:lnTo>
                  <a:pt x="23" y="13"/>
                </a:lnTo>
                <a:lnTo>
                  <a:pt x="22" y="15"/>
                </a:lnTo>
                <a:lnTo>
                  <a:pt x="19" y="16"/>
                </a:lnTo>
                <a:lnTo>
                  <a:pt x="17" y="19"/>
                </a:lnTo>
                <a:lnTo>
                  <a:pt x="14" y="21"/>
                </a:lnTo>
                <a:lnTo>
                  <a:pt x="13" y="22"/>
                </a:lnTo>
                <a:lnTo>
                  <a:pt x="11" y="25"/>
                </a:lnTo>
                <a:lnTo>
                  <a:pt x="10" y="28"/>
                </a:lnTo>
                <a:lnTo>
                  <a:pt x="9" y="29"/>
                </a:lnTo>
                <a:lnTo>
                  <a:pt x="7" y="32"/>
                </a:lnTo>
                <a:lnTo>
                  <a:pt x="6" y="35"/>
                </a:lnTo>
                <a:lnTo>
                  <a:pt x="4" y="38"/>
                </a:lnTo>
                <a:lnTo>
                  <a:pt x="3" y="41"/>
                </a:lnTo>
                <a:lnTo>
                  <a:pt x="3" y="44"/>
                </a:lnTo>
                <a:lnTo>
                  <a:pt x="1" y="46"/>
                </a:lnTo>
                <a:lnTo>
                  <a:pt x="1" y="49"/>
                </a:lnTo>
                <a:lnTo>
                  <a:pt x="0" y="53"/>
                </a:lnTo>
                <a:lnTo>
                  <a:pt x="0" y="56"/>
                </a:lnTo>
                <a:lnTo>
                  <a:pt x="0" y="59"/>
                </a:lnTo>
                <a:lnTo>
                  <a:pt x="0" y="62"/>
                </a:lnTo>
                <a:lnTo>
                  <a:pt x="0" y="65"/>
                </a:lnTo>
                <a:lnTo>
                  <a:pt x="0" y="68"/>
                </a:lnTo>
                <a:lnTo>
                  <a:pt x="0" y="71"/>
                </a:lnTo>
                <a:lnTo>
                  <a:pt x="1" y="73"/>
                </a:lnTo>
                <a:lnTo>
                  <a:pt x="1" y="76"/>
                </a:lnTo>
                <a:lnTo>
                  <a:pt x="3" y="79"/>
                </a:lnTo>
                <a:lnTo>
                  <a:pt x="3" y="82"/>
                </a:lnTo>
                <a:lnTo>
                  <a:pt x="4" y="85"/>
                </a:lnTo>
                <a:lnTo>
                  <a:pt x="6" y="88"/>
                </a:lnTo>
                <a:lnTo>
                  <a:pt x="7" y="90"/>
                </a:lnTo>
                <a:lnTo>
                  <a:pt x="9" y="93"/>
                </a:lnTo>
                <a:lnTo>
                  <a:pt x="10" y="96"/>
                </a:lnTo>
                <a:lnTo>
                  <a:pt x="11" y="97"/>
                </a:lnTo>
                <a:lnTo>
                  <a:pt x="13" y="100"/>
                </a:lnTo>
                <a:lnTo>
                  <a:pt x="14" y="101"/>
                </a:lnTo>
                <a:lnTo>
                  <a:pt x="17" y="104"/>
                </a:lnTo>
                <a:lnTo>
                  <a:pt x="19" y="106"/>
                </a:lnTo>
                <a:lnTo>
                  <a:pt x="22" y="109"/>
                </a:lnTo>
                <a:lnTo>
                  <a:pt x="23" y="110"/>
                </a:lnTo>
                <a:lnTo>
                  <a:pt x="26" y="112"/>
                </a:lnTo>
                <a:lnTo>
                  <a:pt x="28" y="113"/>
                </a:lnTo>
                <a:lnTo>
                  <a:pt x="31" y="115"/>
                </a:lnTo>
                <a:lnTo>
                  <a:pt x="33" y="116"/>
                </a:lnTo>
                <a:lnTo>
                  <a:pt x="36" y="118"/>
                </a:lnTo>
                <a:lnTo>
                  <a:pt x="39" y="118"/>
                </a:lnTo>
                <a:lnTo>
                  <a:pt x="42" y="119"/>
                </a:lnTo>
                <a:lnTo>
                  <a:pt x="45" y="121"/>
                </a:lnTo>
                <a:lnTo>
                  <a:pt x="48" y="121"/>
                </a:lnTo>
                <a:lnTo>
                  <a:pt x="51" y="121"/>
                </a:lnTo>
                <a:lnTo>
                  <a:pt x="54" y="122"/>
                </a:lnTo>
                <a:lnTo>
                  <a:pt x="57" y="122"/>
                </a:lnTo>
                <a:lnTo>
                  <a:pt x="60" y="122"/>
                </a:lnTo>
                <a:close/>
              </a:path>
            </a:pathLst>
          </a:custGeom>
          <a:solidFill>
            <a:srgbClr val="FFFFFF"/>
          </a:solidFill>
          <a:ln w="9525">
            <a:noFill/>
            <a:round/>
            <a:headEnd/>
            <a:tailEnd/>
          </a:ln>
        </p:spPr>
        <p:txBody>
          <a:bodyPr/>
          <a:lstStyle/>
          <a:p>
            <a:endParaRPr lang="en-US"/>
          </a:p>
        </p:txBody>
      </p:sp>
      <p:sp>
        <p:nvSpPr>
          <p:cNvPr id="24610" name="Freeform 34"/>
          <p:cNvSpPr>
            <a:spLocks/>
          </p:cNvSpPr>
          <p:nvPr/>
        </p:nvSpPr>
        <p:spPr bwMode="auto">
          <a:xfrm>
            <a:off x="6892925" y="5754688"/>
            <a:ext cx="111125" cy="109537"/>
          </a:xfrm>
          <a:custGeom>
            <a:avLst/>
            <a:gdLst>
              <a:gd name="T0" fmla="*/ 51 w 70"/>
              <a:gd name="T1" fmla="*/ 3 h 69"/>
              <a:gd name="T2" fmla="*/ 51 w 70"/>
              <a:gd name="T3" fmla="*/ 7 h 69"/>
              <a:gd name="T4" fmla="*/ 50 w 70"/>
              <a:gd name="T5" fmla="*/ 13 h 69"/>
              <a:gd name="T6" fmla="*/ 48 w 70"/>
              <a:gd name="T7" fmla="*/ 17 h 69"/>
              <a:gd name="T8" fmla="*/ 47 w 70"/>
              <a:gd name="T9" fmla="*/ 22 h 69"/>
              <a:gd name="T10" fmla="*/ 44 w 70"/>
              <a:gd name="T11" fmla="*/ 26 h 69"/>
              <a:gd name="T12" fmla="*/ 41 w 70"/>
              <a:gd name="T13" fmla="*/ 31 h 69"/>
              <a:gd name="T14" fmla="*/ 38 w 70"/>
              <a:gd name="T15" fmla="*/ 34 h 69"/>
              <a:gd name="T16" fmla="*/ 34 w 70"/>
              <a:gd name="T17" fmla="*/ 38 h 69"/>
              <a:gd name="T18" fmla="*/ 31 w 70"/>
              <a:gd name="T19" fmla="*/ 41 h 69"/>
              <a:gd name="T20" fmla="*/ 26 w 70"/>
              <a:gd name="T21" fmla="*/ 44 h 69"/>
              <a:gd name="T22" fmla="*/ 22 w 70"/>
              <a:gd name="T23" fmla="*/ 45 h 69"/>
              <a:gd name="T24" fmla="*/ 18 w 70"/>
              <a:gd name="T25" fmla="*/ 48 h 69"/>
              <a:gd name="T26" fmla="*/ 13 w 70"/>
              <a:gd name="T27" fmla="*/ 50 h 69"/>
              <a:gd name="T28" fmla="*/ 7 w 70"/>
              <a:gd name="T29" fmla="*/ 50 h 69"/>
              <a:gd name="T30" fmla="*/ 3 w 70"/>
              <a:gd name="T31" fmla="*/ 51 h 69"/>
              <a:gd name="T32" fmla="*/ 0 w 70"/>
              <a:gd name="T33" fmla="*/ 69 h 69"/>
              <a:gd name="T34" fmla="*/ 7 w 70"/>
              <a:gd name="T35" fmla="*/ 69 h 69"/>
              <a:gd name="T36" fmla="*/ 13 w 70"/>
              <a:gd name="T37" fmla="*/ 67 h 69"/>
              <a:gd name="T38" fmla="*/ 21 w 70"/>
              <a:gd name="T39" fmla="*/ 66 h 69"/>
              <a:gd name="T40" fmla="*/ 26 w 70"/>
              <a:gd name="T41" fmla="*/ 64 h 69"/>
              <a:gd name="T42" fmla="*/ 34 w 70"/>
              <a:gd name="T43" fmla="*/ 61 h 69"/>
              <a:gd name="T44" fmla="*/ 38 w 70"/>
              <a:gd name="T45" fmla="*/ 57 h 69"/>
              <a:gd name="T46" fmla="*/ 44 w 70"/>
              <a:gd name="T47" fmla="*/ 53 h 69"/>
              <a:gd name="T48" fmla="*/ 50 w 70"/>
              <a:gd name="T49" fmla="*/ 48 h 69"/>
              <a:gd name="T50" fmla="*/ 54 w 70"/>
              <a:gd name="T51" fmla="*/ 44 h 69"/>
              <a:gd name="T52" fmla="*/ 57 w 70"/>
              <a:gd name="T53" fmla="*/ 38 h 69"/>
              <a:gd name="T54" fmla="*/ 62 w 70"/>
              <a:gd name="T55" fmla="*/ 32 h 69"/>
              <a:gd name="T56" fmla="*/ 65 w 70"/>
              <a:gd name="T57" fmla="*/ 26 h 69"/>
              <a:gd name="T58" fmla="*/ 66 w 70"/>
              <a:gd name="T59" fmla="*/ 20 h 69"/>
              <a:gd name="T60" fmla="*/ 69 w 70"/>
              <a:gd name="T61" fmla="*/ 13 h 69"/>
              <a:gd name="T62" fmla="*/ 69 w 70"/>
              <a:gd name="T63" fmla="*/ 7 h 69"/>
              <a:gd name="T64" fmla="*/ 70 w 70"/>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69"/>
              <a:gd name="T101" fmla="*/ 70 w 70"/>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69">
                <a:moveTo>
                  <a:pt x="51" y="0"/>
                </a:moveTo>
                <a:lnTo>
                  <a:pt x="51" y="3"/>
                </a:lnTo>
                <a:lnTo>
                  <a:pt x="51" y="4"/>
                </a:lnTo>
                <a:lnTo>
                  <a:pt x="51" y="7"/>
                </a:lnTo>
                <a:lnTo>
                  <a:pt x="50" y="10"/>
                </a:lnTo>
                <a:lnTo>
                  <a:pt x="50" y="13"/>
                </a:lnTo>
                <a:lnTo>
                  <a:pt x="48" y="14"/>
                </a:lnTo>
                <a:lnTo>
                  <a:pt x="48" y="17"/>
                </a:lnTo>
                <a:lnTo>
                  <a:pt x="47" y="19"/>
                </a:lnTo>
                <a:lnTo>
                  <a:pt x="47" y="22"/>
                </a:lnTo>
                <a:lnTo>
                  <a:pt x="45" y="23"/>
                </a:lnTo>
                <a:lnTo>
                  <a:pt x="44" y="26"/>
                </a:lnTo>
                <a:lnTo>
                  <a:pt x="43" y="28"/>
                </a:lnTo>
                <a:lnTo>
                  <a:pt x="41" y="31"/>
                </a:lnTo>
                <a:lnTo>
                  <a:pt x="40" y="32"/>
                </a:lnTo>
                <a:lnTo>
                  <a:pt x="38" y="34"/>
                </a:lnTo>
                <a:lnTo>
                  <a:pt x="37" y="35"/>
                </a:lnTo>
                <a:lnTo>
                  <a:pt x="34" y="38"/>
                </a:lnTo>
                <a:lnTo>
                  <a:pt x="32" y="39"/>
                </a:lnTo>
                <a:lnTo>
                  <a:pt x="31" y="41"/>
                </a:lnTo>
                <a:lnTo>
                  <a:pt x="28" y="42"/>
                </a:lnTo>
                <a:lnTo>
                  <a:pt x="26" y="44"/>
                </a:lnTo>
                <a:lnTo>
                  <a:pt x="25" y="44"/>
                </a:lnTo>
                <a:lnTo>
                  <a:pt x="22" y="45"/>
                </a:lnTo>
                <a:lnTo>
                  <a:pt x="21" y="47"/>
                </a:lnTo>
                <a:lnTo>
                  <a:pt x="18" y="48"/>
                </a:lnTo>
                <a:lnTo>
                  <a:pt x="15" y="48"/>
                </a:lnTo>
                <a:lnTo>
                  <a:pt x="13" y="50"/>
                </a:lnTo>
                <a:lnTo>
                  <a:pt x="10" y="50"/>
                </a:lnTo>
                <a:lnTo>
                  <a:pt x="7" y="50"/>
                </a:lnTo>
                <a:lnTo>
                  <a:pt x="4" y="50"/>
                </a:lnTo>
                <a:lnTo>
                  <a:pt x="3" y="51"/>
                </a:lnTo>
                <a:lnTo>
                  <a:pt x="0" y="51"/>
                </a:lnTo>
                <a:lnTo>
                  <a:pt x="0" y="69"/>
                </a:lnTo>
                <a:lnTo>
                  <a:pt x="3" y="69"/>
                </a:lnTo>
                <a:lnTo>
                  <a:pt x="7" y="69"/>
                </a:lnTo>
                <a:lnTo>
                  <a:pt x="10" y="69"/>
                </a:lnTo>
                <a:lnTo>
                  <a:pt x="13" y="67"/>
                </a:lnTo>
                <a:lnTo>
                  <a:pt x="18" y="67"/>
                </a:lnTo>
                <a:lnTo>
                  <a:pt x="21" y="66"/>
                </a:lnTo>
                <a:lnTo>
                  <a:pt x="23" y="64"/>
                </a:lnTo>
                <a:lnTo>
                  <a:pt x="26" y="64"/>
                </a:lnTo>
                <a:lnTo>
                  <a:pt x="29" y="63"/>
                </a:lnTo>
                <a:lnTo>
                  <a:pt x="34" y="61"/>
                </a:lnTo>
                <a:lnTo>
                  <a:pt x="37" y="59"/>
                </a:lnTo>
                <a:lnTo>
                  <a:pt x="38" y="57"/>
                </a:lnTo>
                <a:lnTo>
                  <a:pt x="41" y="56"/>
                </a:lnTo>
                <a:lnTo>
                  <a:pt x="44" y="53"/>
                </a:lnTo>
                <a:lnTo>
                  <a:pt x="47" y="51"/>
                </a:lnTo>
                <a:lnTo>
                  <a:pt x="50" y="48"/>
                </a:lnTo>
                <a:lnTo>
                  <a:pt x="51" y="47"/>
                </a:lnTo>
                <a:lnTo>
                  <a:pt x="54" y="44"/>
                </a:lnTo>
                <a:lnTo>
                  <a:pt x="56" y="41"/>
                </a:lnTo>
                <a:lnTo>
                  <a:pt x="57" y="38"/>
                </a:lnTo>
                <a:lnTo>
                  <a:pt x="60" y="35"/>
                </a:lnTo>
                <a:lnTo>
                  <a:pt x="62" y="32"/>
                </a:lnTo>
                <a:lnTo>
                  <a:pt x="63" y="29"/>
                </a:lnTo>
                <a:lnTo>
                  <a:pt x="65" y="26"/>
                </a:lnTo>
                <a:lnTo>
                  <a:pt x="66" y="23"/>
                </a:lnTo>
                <a:lnTo>
                  <a:pt x="66" y="20"/>
                </a:lnTo>
                <a:lnTo>
                  <a:pt x="68" y="17"/>
                </a:lnTo>
                <a:lnTo>
                  <a:pt x="69" y="13"/>
                </a:lnTo>
                <a:lnTo>
                  <a:pt x="69" y="10"/>
                </a:lnTo>
                <a:lnTo>
                  <a:pt x="69" y="7"/>
                </a:lnTo>
                <a:lnTo>
                  <a:pt x="70" y="3"/>
                </a:lnTo>
                <a:lnTo>
                  <a:pt x="70" y="0"/>
                </a:lnTo>
                <a:lnTo>
                  <a:pt x="51" y="0"/>
                </a:lnTo>
                <a:close/>
              </a:path>
            </a:pathLst>
          </a:custGeom>
          <a:solidFill>
            <a:srgbClr val="000000"/>
          </a:solidFill>
          <a:ln w="9525">
            <a:noFill/>
            <a:round/>
            <a:headEnd/>
            <a:tailEnd/>
          </a:ln>
        </p:spPr>
        <p:txBody>
          <a:bodyPr/>
          <a:lstStyle/>
          <a:p>
            <a:endParaRPr lang="en-US"/>
          </a:p>
        </p:txBody>
      </p:sp>
      <p:sp>
        <p:nvSpPr>
          <p:cNvPr id="24611" name="Freeform 35"/>
          <p:cNvSpPr>
            <a:spLocks/>
          </p:cNvSpPr>
          <p:nvPr/>
        </p:nvSpPr>
        <p:spPr bwMode="auto">
          <a:xfrm>
            <a:off x="6892925" y="5641975"/>
            <a:ext cx="111125" cy="112713"/>
          </a:xfrm>
          <a:custGeom>
            <a:avLst/>
            <a:gdLst>
              <a:gd name="T0" fmla="*/ 3 w 70"/>
              <a:gd name="T1" fmla="*/ 19 h 71"/>
              <a:gd name="T2" fmla="*/ 7 w 70"/>
              <a:gd name="T3" fmla="*/ 19 h 71"/>
              <a:gd name="T4" fmla="*/ 13 w 70"/>
              <a:gd name="T5" fmla="*/ 21 h 71"/>
              <a:gd name="T6" fmla="*/ 18 w 70"/>
              <a:gd name="T7" fmla="*/ 22 h 71"/>
              <a:gd name="T8" fmla="*/ 22 w 70"/>
              <a:gd name="T9" fmla="*/ 24 h 71"/>
              <a:gd name="T10" fmla="*/ 26 w 70"/>
              <a:gd name="T11" fmla="*/ 27 h 71"/>
              <a:gd name="T12" fmla="*/ 31 w 70"/>
              <a:gd name="T13" fmla="*/ 30 h 71"/>
              <a:gd name="T14" fmla="*/ 34 w 70"/>
              <a:gd name="T15" fmla="*/ 33 h 71"/>
              <a:gd name="T16" fmla="*/ 38 w 70"/>
              <a:gd name="T17" fmla="*/ 35 h 71"/>
              <a:gd name="T18" fmla="*/ 41 w 70"/>
              <a:gd name="T19" fmla="*/ 40 h 71"/>
              <a:gd name="T20" fmla="*/ 44 w 70"/>
              <a:gd name="T21" fmla="*/ 44 h 71"/>
              <a:gd name="T22" fmla="*/ 47 w 70"/>
              <a:gd name="T23" fmla="*/ 49 h 71"/>
              <a:gd name="T24" fmla="*/ 48 w 70"/>
              <a:gd name="T25" fmla="*/ 53 h 71"/>
              <a:gd name="T26" fmla="*/ 50 w 70"/>
              <a:gd name="T27" fmla="*/ 58 h 71"/>
              <a:gd name="T28" fmla="*/ 51 w 70"/>
              <a:gd name="T29" fmla="*/ 62 h 71"/>
              <a:gd name="T30" fmla="*/ 51 w 70"/>
              <a:gd name="T31" fmla="*/ 68 h 71"/>
              <a:gd name="T32" fmla="*/ 70 w 70"/>
              <a:gd name="T33" fmla="*/ 71 h 71"/>
              <a:gd name="T34" fmla="*/ 69 w 70"/>
              <a:gd name="T35" fmla="*/ 63 h 71"/>
              <a:gd name="T36" fmla="*/ 69 w 70"/>
              <a:gd name="T37" fmla="*/ 56 h 71"/>
              <a:gd name="T38" fmla="*/ 66 w 70"/>
              <a:gd name="T39" fmla="*/ 50 h 71"/>
              <a:gd name="T40" fmla="*/ 65 w 70"/>
              <a:gd name="T41" fmla="*/ 43 h 71"/>
              <a:gd name="T42" fmla="*/ 62 w 70"/>
              <a:gd name="T43" fmla="*/ 37 h 71"/>
              <a:gd name="T44" fmla="*/ 57 w 70"/>
              <a:gd name="T45" fmla="*/ 31 h 71"/>
              <a:gd name="T46" fmla="*/ 54 w 70"/>
              <a:gd name="T47" fmla="*/ 25 h 71"/>
              <a:gd name="T48" fmla="*/ 50 w 70"/>
              <a:gd name="T49" fmla="*/ 21 h 71"/>
              <a:gd name="T50" fmla="*/ 44 w 70"/>
              <a:gd name="T51" fmla="*/ 16 h 71"/>
              <a:gd name="T52" fmla="*/ 40 w 70"/>
              <a:gd name="T53" fmla="*/ 12 h 71"/>
              <a:gd name="T54" fmla="*/ 34 w 70"/>
              <a:gd name="T55" fmla="*/ 9 h 71"/>
              <a:gd name="T56" fmla="*/ 26 w 70"/>
              <a:gd name="T57" fmla="*/ 6 h 71"/>
              <a:gd name="T58" fmla="*/ 21 w 70"/>
              <a:gd name="T59" fmla="*/ 3 h 71"/>
              <a:gd name="T60" fmla="*/ 13 w 70"/>
              <a:gd name="T61" fmla="*/ 2 h 71"/>
              <a:gd name="T62" fmla="*/ 7 w 70"/>
              <a:gd name="T63" fmla="*/ 0 h 71"/>
              <a:gd name="T64" fmla="*/ 0 w 70"/>
              <a:gd name="T65" fmla="*/ 0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71"/>
              <a:gd name="T101" fmla="*/ 70 w 70"/>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71">
                <a:moveTo>
                  <a:pt x="0" y="19"/>
                </a:moveTo>
                <a:lnTo>
                  <a:pt x="3" y="19"/>
                </a:lnTo>
                <a:lnTo>
                  <a:pt x="4" y="19"/>
                </a:lnTo>
                <a:lnTo>
                  <a:pt x="7" y="19"/>
                </a:lnTo>
                <a:lnTo>
                  <a:pt x="10" y="19"/>
                </a:lnTo>
                <a:lnTo>
                  <a:pt x="13" y="21"/>
                </a:lnTo>
                <a:lnTo>
                  <a:pt x="15" y="21"/>
                </a:lnTo>
                <a:lnTo>
                  <a:pt x="18" y="22"/>
                </a:lnTo>
                <a:lnTo>
                  <a:pt x="21" y="22"/>
                </a:lnTo>
                <a:lnTo>
                  <a:pt x="22" y="24"/>
                </a:lnTo>
                <a:lnTo>
                  <a:pt x="25" y="25"/>
                </a:lnTo>
                <a:lnTo>
                  <a:pt x="26" y="27"/>
                </a:lnTo>
                <a:lnTo>
                  <a:pt x="28" y="28"/>
                </a:lnTo>
                <a:lnTo>
                  <a:pt x="31" y="30"/>
                </a:lnTo>
                <a:lnTo>
                  <a:pt x="32" y="31"/>
                </a:lnTo>
                <a:lnTo>
                  <a:pt x="34" y="33"/>
                </a:lnTo>
                <a:lnTo>
                  <a:pt x="37" y="34"/>
                </a:lnTo>
                <a:lnTo>
                  <a:pt x="38" y="35"/>
                </a:lnTo>
                <a:lnTo>
                  <a:pt x="40" y="37"/>
                </a:lnTo>
                <a:lnTo>
                  <a:pt x="41" y="40"/>
                </a:lnTo>
                <a:lnTo>
                  <a:pt x="43" y="41"/>
                </a:lnTo>
                <a:lnTo>
                  <a:pt x="44" y="44"/>
                </a:lnTo>
                <a:lnTo>
                  <a:pt x="45" y="46"/>
                </a:lnTo>
                <a:lnTo>
                  <a:pt x="47" y="49"/>
                </a:lnTo>
                <a:lnTo>
                  <a:pt x="47" y="50"/>
                </a:lnTo>
                <a:lnTo>
                  <a:pt x="48" y="53"/>
                </a:lnTo>
                <a:lnTo>
                  <a:pt x="48" y="55"/>
                </a:lnTo>
                <a:lnTo>
                  <a:pt x="50" y="58"/>
                </a:lnTo>
                <a:lnTo>
                  <a:pt x="50" y="60"/>
                </a:lnTo>
                <a:lnTo>
                  <a:pt x="51" y="62"/>
                </a:lnTo>
                <a:lnTo>
                  <a:pt x="51" y="65"/>
                </a:lnTo>
                <a:lnTo>
                  <a:pt x="51" y="68"/>
                </a:lnTo>
                <a:lnTo>
                  <a:pt x="51" y="71"/>
                </a:lnTo>
                <a:lnTo>
                  <a:pt x="70" y="71"/>
                </a:lnTo>
                <a:lnTo>
                  <a:pt x="70" y="66"/>
                </a:lnTo>
                <a:lnTo>
                  <a:pt x="69" y="63"/>
                </a:lnTo>
                <a:lnTo>
                  <a:pt x="69" y="60"/>
                </a:lnTo>
                <a:lnTo>
                  <a:pt x="69" y="56"/>
                </a:lnTo>
                <a:lnTo>
                  <a:pt x="68" y="53"/>
                </a:lnTo>
                <a:lnTo>
                  <a:pt x="66" y="50"/>
                </a:lnTo>
                <a:lnTo>
                  <a:pt x="66" y="46"/>
                </a:lnTo>
                <a:lnTo>
                  <a:pt x="65" y="43"/>
                </a:lnTo>
                <a:lnTo>
                  <a:pt x="63" y="40"/>
                </a:lnTo>
                <a:lnTo>
                  <a:pt x="62" y="37"/>
                </a:lnTo>
                <a:lnTo>
                  <a:pt x="60" y="34"/>
                </a:lnTo>
                <a:lnTo>
                  <a:pt x="57" y="31"/>
                </a:lnTo>
                <a:lnTo>
                  <a:pt x="56" y="28"/>
                </a:lnTo>
                <a:lnTo>
                  <a:pt x="54" y="25"/>
                </a:lnTo>
                <a:lnTo>
                  <a:pt x="51" y="24"/>
                </a:lnTo>
                <a:lnTo>
                  <a:pt x="50" y="21"/>
                </a:lnTo>
                <a:lnTo>
                  <a:pt x="47" y="19"/>
                </a:lnTo>
                <a:lnTo>
                  <a:pt x="44" y="16"/>
                </a:lnTo>
                <a:lnTo>
                  <a:pt x="41" y="15"/>
                </a:lnTo>
                <a:lnTo>
                  <a:pt x="40" y="12"/>
                </a:lnTo>
                <a:lnTo>
                  <a:pt x="37" y="10"/>
                </a:lnTo>
                <a:lnTo>
                  <a:pt x="34" y="9"/>
                </a:lnTo>
                <a:lnTo>
                  <a:pt x="31" y="8"/>
                </a:lnTo>
                <a:lnTo>
                  <a:pt x="26" y="6"/>
                </a:lnTo>
                <a:lnTo>
                  <a:pt x="23" y="5"/>
                </a:lnTo>
                <a:lnTo>
                  <a:pt x="21" y="3"/>
                </a:lnTo>
                <a:lnTo>
                  <a:pt x="18" y="3"/>
                </a:lnTo>
                <a:lnTo>
                  <a:pt x="13" y="2"/>
                </a:lnTo>
                <a:lnTo>
                  <a:pt x="10" y="2"/>
                </a:lnTo>
                <a:lnTo>
                  <a:pt x="7" y="0"/>
                </a:lnTo>
                <a:lnTo>
                  <a:pt x="3" y="0"/>
                </a:lnTo>
                <a:lnTo>
                  <a:pt x="0" y="0"/>
                </a:lnTo>
                <a:lnTo>
                  <a:pt x="0" y="19"/>
                </a:lnTo>
                <a:close/>
              </a:path>
            </a:pathLst>
          </a:custGeom>
          <a:solidFill>
            <a:srgbClr val="000000"/>
          </a:solidFill>
          <a:ln w="9525">
            <a:noFill/>
            <a:round/>
            <a:headEnd/>
            <a:tailEnd/>
          </a:ln>
        </p:spPr>
        <p:txBody>
          <a:bodyPr/>
          <a:lstStyle/>
          <a:p>
            <a:endParaRPr lang="en-US"/>
          </a:p>
        </p:txBody>
      </p:sp>
      <p:sp>
        <p:nvSpPr>
          <p:cNvPr id="24612" name="Freeform 36"/>
          <p:cNvSpPr>
            <a:spLocks/>
          </p:cNvSpPr>
          <p:nvPr/>
        </p:nvSpPr>
        <p:spPr bwMode="auto">
          <a:xfrm>
            <a:off x="6780213" y="5641975"/>
            <a:ext cx="112712" cy="112713"/>
          </a:xfrm>
          <a:custGeom>
            <a:avLst/>
            <a:gdLst>
              <a:gd name="T0" fmla="*/ 20 w 71"/>
              <a:gd name="T1" fmla="*/ 68 h 71"/>
              <a:gd name="T2" fmla="*/ 20 w 71"/>
              <a:gd name="T3" fmla="*/ 62 h 71"/>
              <a:gd name="T4" fmla="*/ 21 w 71"/>
              <a:gd name="T5" fmla="*/ 58 h 71"/>
              <a:gd name="T6" fmla="*/ 22 w 71"/>
              <a:gd name="T7" fmla="*/ 53 h 71"/>
              <a:gd name="T8" fmla="*/ 24 w 71"/>
              <a:gd name="T9" fmla="*/ 49 h 71"/>
              <a:gd name="T10" fmla="*/ 27 w 71"/>
              <a:gd name="T11" fmla="*/ 44 h 71"/>
              <a:gd name="T12" fmla="*/ 30 w 71"/>
              <a:gd name="T13" fmla="*/ 40 h 71"/>
              <a:gd name="T14" fmla="*/ 33 w 71"/>
              <a:gd name="T15" fmla="*/ 35 h 71"/>
              <a:gd name="T16" fmla="*/ 36 w 71"/>
              <a:gd name="T17" fmla="*/ 33 h 71"/>
              <a:gd name="T18" fmla="*/ 40 w 71"/>
              <a:gd name="T19" fmla="*/ 30 h 71"/>
              <a:gd name="T20" fmla="*/ 44 w 71"/>
              <a:gd name="T21" fmla="*/ 27 h 71"/>
              <a:gd name="T22" fmla="*/ 49 w 71"/>
              <a:gd name="T23" fmla="*/ 24 h 71"/>
              <a:gd name="T24" fmla="*/ 53 w 71"/>
              <a:gd name="T25" fmla="*/ 22 h 71"/>
              <a:gd name="T26" fmla="*/ 58 w 71"/>
              <a:gd name="T27" fmla="*/ 21 h 71"/>
              <a:gd name="T28" fmla="*/ 64 w 71"/>
              <a:gd name="T29" fmla="*/ 19 h 71"/>
              <a:gd name="T30" fmla="*/ 68 w 71"/>
              <a:gd name="T31" fmla="*/ 19 h 71"/>
              <a:gd name="T32" fmla="*/ 71 w 71"/>
              <a:gd name="T33" fmla="*/ 0 h 71"/>
              <a:gd name="T34" fmla="*/ 64 w 71"/>
              <a:gd name="T35" fmla="*/ 0 h 71"/>
              <a:gd name="T36" fmla="*/ 56 w 71"/>
              <a:gd name="T37" fmla="*/ 2 h 71"/>
              <a:gd name="T38" fmla="*/ 50 w 71"/>
              <a:gd name="T39" fmla="*/ 3 h 71"/>
              <a:gd name="T40" fmla="*/ 43 w 71"/>
              <a:gd name="T41" fmla="*/ 6 h 71"/>
              <a:gd name="T42" fmla="*/ 37 w 71"/>
              <a:gd name="T43" fmla="*/ 9 h 71"/>
              <a:gd name="T44" fmla="*/ 31 w 71"/>
              <a:gd name="T45" fmla="*/ 12 h 71"/>
              <a:gd name="T46" fmla="*/ 27 w 71"/>
              <a:gd name="T47" fmla="*/ 16 h 71"/>
              <a:gd name="T48" fmla="*/ 21 w 71"/>
              <a:gd name="T49" fmla="*/ 21 h 71"/>
              <a:gd name="T50" fmla="*/ 17 w 71"/>
              <a:gd name="T51" fmla="*/ 25 h 71"/>
              <a:gd name="T52" fmla="*/ 14 w 71"/>
              <a:gd name="T53" fmla="*/ 31 h 71"/>
              <a:gd name="T54" fmla="*/ 9 w 71"/>
              <a:gd name="T55" fmla="*/ 37 h 71"/>
              <a:gd name="T56" fmla="*/ 6 w 71"/>
              <a:gd name="T57" fmla="*/ 43 h 71"/>
              <a:gd name="T58" fmla="*/ 5 w 71"/>
              <a:gd name="T59" fmla="*/ 50 h 71"/>
              <a:gd name="T60" fmla="*/ 2 w 71"/>
              <a:gd name="T61" fmla="*/ 56 h 71"/>
              <a:gd name="T62" fmla="*/ 2 w 71"/>
              <a:gd name="T63" fmla="*/ 63 h 71"/>
              <a:gd name="T64" fmla="*/ 0 w 71"/>
              <a:gd name="T65" fmla="*/ 71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71"/>
              <a:gd name="T101" fmla="*/ 71 w 71"/>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71">
                <a:moveTo>
                  <a:pt x="20" y="71"/>
                </a:moveTo>
                <a:lnTo>
                  <a:pt x="20" y="68"/>
                </a:lnTo>
                <a:lnTo>
                  <a:pt x="20" y="65"/>
                </a:lnTo>
                <a:lnTo>
                  <a:pt x="20" y="62"/>
                </a:lnTo>
                <a:lnTo>
                  <a:pt x="21" y="60"/>
                </a:lnTo>
                <a:lnTo>
                  <a:pt x="21" y="58"/>
                </a:lnTo>
                <a:lnTo>
                  <a:pt x="22" y="55"/>
                </a:lnTo>
                <a:lnTo>
                  <a:pt x="22" y="53"/>
                </a:lnTo>
                <a:lnTo>
                  <a:pt x="24" y="50"/>
                </a:lnTo>
                <a:lnTo>
                  <a:pt x="24" y="49"/>
                </a:lnTo>
                <a:lnTo>
                  <a:pt x="25" y="46"/>
                </a:lnTo>
                <a:lnTo>
                  <a:pt x="27" y="44"/>
                </a:lnTo>
                <a:lnTo>
                  <a:pt x="28" y="41"/>
                </a:lnTo>
                <a:lnTo>
                  <a:pt x="30" y="40"/>
                </a:lnTo>
                <a:lnTo>
                  <a:pt x="31" y="37"/>
                </a:lnTo>
                <a:lnTo>
                  <a:pt x="33" y="35"/>
                </a:lnTo>
                <a:lnTo>
                  <a:pt x="34" y="34"/>
                </a:lnTo>
                <a:lnTo>
                  <a:pt x="36" y="33"/>
                </a:lnTo>
                <a:lnTo>
                  <a:pt x="39" y="31"/>
                </a:lnTo>
                <a:lnTo>
                  <a:pt x="40" y="30"/>
                </a:lnTo>
                <a:lnTo>
                  <a:pt x="42" y="28"/>
                </a:lnTo>
                <a:lnTo>
                  <a:pt x="44" y="27"/>
                </a:lnTo>
                <a:lnTo>
                  <a:pt x="46" y="25"/>
                </a:lnTo>
                <a:lnTo>
                  <a:pt x="49" y="24"/>
                </a:lnTo>
                <a:lnTo>
                  <a:pt x="50" y="22"/>
                </a:lnTo>
                <a:lnTo>
                  <a:pt x="53" y="22"/>
                </a:lnTo>
                <a:lnTo>
                  <a:pt x="55" y="21"/>
                </a:lnTo>
                <a:lnTo>
                  <a:pt x="58" y="21"/>
                </a:lnTo>
                <a:lnTo>
                  <a:pt x="61" y="19"/>
                </a:lnTo>
                <a:lnTo>
                  <a:pt x="64" y="19"/>
                </a:lnTo>
                <a:lnTo>
                  <a:pt x="65" y="19"/>
                </a:lnTo>
                <a:lnTo>
                  <a:pt x="68" y="19"/>
                </a:lnTo>
                <a:lnTo>
                  <a:pt x="71" y="19"/>
                </a:lnTo>
                <a:lnTo>
                  <a:pt x="71" y="0"/>
                </a:lnTo>
                <a:lnTo>
                  <a:pt x="67" y="0"/>
                </a:lnTo>
                <a:lnTo>
                  <a:pt x="64" y="0"/>
                </a:lnTo>
                <a:lnTo>
                  <a:pt x="61" y="2"/>
                </a:lnTo>
                <a:lnTo>
                  <a:pt x="56" y="2"/>
                </a:lnTo>
                <a:lnTo>
                  <a:pt x="53" y="3"/>
                </a:lnTo>
                <a:lnTo>
                  <a:pt x="50" y="3"/>
                </a:lnTo>
                <a:lnTo>
                  <a:pt x="47" y="5"/>
                </a:lnTo>
                <a:lnTo>
                  <a:pt x="43" y="6"/>
                </a:lnTo>
                <a:lnTo>
                  <a:pt x="40" y="8"/>
                </a:lnTo>
                <a:lnTo>
                  <a:pt x="37" y="9"/>
                </a:lnTo>
                <a:lnTo>
                  <a:pt x="34" y="10"/>
                </a:lnTo>
                <a:lnTo>
                  <a:pt x="31" y="12"/>
                </a:lnTo>
                <a:lnTo>
                  <a:pt x="28" y="15"/>
                </a:lnTo>
                <a:lnTo>
                  <a:pt x="27" y="16"/>
                </a:lnTo>
                <a:lnTo>
                  <a:pt x="24" y="19"/>
                </a:lnTo>
                <a:lnTo>
                  <a:pt x="21" y="21"/>
                </a:lnTo>
                <a:lnTo>
                  <a:pt x="20" y="24"/>
                </a:lnTo>
                <a:lnTo>
                  <a:pt x="17" y="25"/>
                </a:lnTo>
                <a:lnTo>
                  <a:pt x="15" y="28"/>
                </a:lnTo>
                <a:lnTo>
                  <a:pt x="14" y="31"/>
                </a:lnTo>
                <a:lnTo>
                  <a:pt x="11" y="34"/>
                </a:lnTo>
                <a:lnTo>
                  <a:pt x="9" y="37"/>
                </a:lnTo>
                <a:lnTo>
                  <a:pt x="8" y="40"/>
                </a:lnTo>
                <a:lnTo>
                  <a:pt x="6" y="43"/>
                </a:lnTo>
                <a:lnTo>
                  <a:pt x="5" y="46"/>
                </a:lnTo>
                <a:lnTo>
                  <a:pt x="5" y="50"/>
                </a:lnTo>
                <a:lnTo>
                  <a:pt x="3" y="53"/>
                </a:lnTo>
                <a:lnTo>
                  <a:pt x="2" y="56"/>
                </a:lnTo>
                <a:lnTo>
                  <a:pt x="2" y="60"/>
                </a:lnTo>
                <a:lnTo>
                  <a:pt x="2" y="63"/>
                </a:lnTo>
                <a:lnTo>
                  <a:pt x="2" y="66"/>
                </a:lnTo>
                <a:lnTo>
                  <a:pt x="0" y="71"/>
                </a:lnTo>
                <a:lnTo>
                  <a:pt x="20" y="71"/>
                </a:lnTo>
                <a:close/>
              </a:path>
            </a:pathLst>
          </a:custGeom>
          <a:solidFill>
            <a:srgbClr val="000000"/>
          </a:solidFill>
          <a:ln w="9525">
            <a:noFill/>
            <a:round/>
            <a:headEnd/>
            <a:tailEnd/>
          </a:ln>
        </p:spPr>
        <p:txBody>
          <a:bodyPr/>
          <a:lstStyle/>
          <a:p>
            <a:endParaRPr lang="en-US"/>
          </a:p>
        </p:txBody>
      </p:sp>
      <p:sp>
        <p:nvSpPr>
          <p:cNvPr id="24613" name="Freeform 37"/>
          <p:cNvSpPr>
            <a:spLocks/>
          </p:cNvSpPr>
          <p:nvPr/>
        </p:nvSpPr>
        <p:spPr bwMode="auto">
          <a:xfrm>
            <a:off x="6780213" y="5754688"/>
            <a:ext cx="112712" cy="109537"/>
          </a:xfrm>
          <a:custGeom>
            <a:avLst/>
            <a:gdLst>
              <a:gd name="T0" fmla="*/ 68 w 71"/>
              <a:gd name="T1" fmla="*/ 51 h 69"/>
              <a:gd name="T2" fmla="*/ 64 w 71"/>
              <a:gd name="T3" fmla="*/ 50 h 69"/>
              <a:gd name="T4" fmla="*/ 58 w 71"/>
              <a:gd name="T5" fmla="*/ 50 h 69"/>
              <a:gd name="T6" fmla="*/ 53 w 71"/>
              <a:gd name="T7" fmla="*/ 48 h 69"/>
              <a:gd name="T8" fmla="*/ 49 w 71"/>
              <a:gd name="T9" fmla="*/ 45 h 69"/>
              <a:gd name="T10" fmla="*/ 44 w 71"/>
              <a:gd name="T11" fmla="*/ 44 h 69"/>
              <a:gd name="T12" fmla="*/ 40 w 71"/>
              <a:gd name="T13" fmla="*/ 41 h 69"/>
              <a:gd name="T14" fmla="*/ 36 w 71"/>
              <a:gd name="T15" fmla="*/ 38 h 69"/>
              <a:gd name="T16" fmla="*/ 33 w 71"/>
              <a:gd name="T17" fmla="*/ 34 h 69"/>
              <a:gd name="T18" fmla="*/ 30 w 71"/>
              <a:gd name="T19" fmla="*/ 31 h 69"/>
              <a:gd name="T20" fmla="*/ 27 w 71"/>
              <a:gd name="T21" fmla="*/ 26 h 69"/>
              <a:gd name="T22" fmla="*/ 24 w 71"/>
              <a:gd name="T23" fmla="*/ 22 h 69"/>
              <a:gd name="T24" fmla="*/ 22 w 71"/>
              <a:gd name="T25" fmla="*/ 17 h 69"/>
              <a:gd name="T26" fmla="*/ 21 w 71"/>
              <a:gd name="T27" fmla="*/ 13 h 69"/>
              <a:gd name="T28" fmla="*/ 20 w 71"/>
              <a:gd name="T29" fmla="*/ 7 h 69"/>
              <a:gd name="T30" fmla="*/ 20 w 71"/>
              <a:gd name="T31" fmla="*/ 3 h 69"/>
              <a:gd name="T32" fmla="*/ 0 w 71"/>
              <a:gd name="T33" fmla="*/ 0 h 69"/>
              <a:gd name="T34" fmla="*/ 2 w 71"/>
              <a:gd name="T35" fmla="*/ 7 h 69"/>
              <a:gd name="T36" fmla="*/ 2 w 71"/>
              <a:gd name="T37" fmla="*/ 13 h 69"/>
              <a:gd name="T38" fmla="*/ 5 w 71"/>
              <a:gd name="T39" fmla="*/ 20 h 69"/>
              <a:gd name="T40" fmla="*/ 6 w 71"/>
              <a:gd name="T41" fmla="*/ 26 h 69"/>
              <a:gd name="T42" fmla="*/ 9 w 71"/>
              <a:gd name="T43" fmla="*/ 32 h 69"/>
              <a:gd name="T44" fmla="*/ 14 w 71"/>
              <a:gd name="T45" fmla="*/ 38 h 69"/>
              <a:gd name="T46" fmla="*/ 17 w 71"/>
              <a:gd name="T47" fmla="*/ 44 h 69"/>
              <a:gd name="T48" fmla="*/ 21 w 71"/>
              <a:gd name="T49" fmla="*/ 48 h 69"/>
              <a:gd name="T50" fmla="*/ 27 w 71"/>
              <a:gd name="T51" fmla="*/ 53 h 69"/>
              <a:gd name="T52" fmla="*/ 31 w 71"/>
              <a:gd name="T53" fmla="*/ 57 h 69"/>
              <a:gd name="T54" fmla="*/ 37 w 71"/>
              <a:gd name="T55" fmla="*/ 61 h 69"/>
              <a:gd name="T56" fmla="*/ 43 w 71"/>
              <a:gd name="T57" fmla="*/ 63 h 69"/>
              <a:gd name="T58" fmla="*/ 50 w 71"/>
              <a:gd name="T59" fmla="*/ 66 h 69"/>
              <a:gd name="T60" fmla="*/ 56 w 71"/>
              <a:gd name="T61" fmla="*/ 67 h 69"/>
              <a:gd name="T62" fmla="*/ 64 w 71"/>
              <a:gd name="T63" fmla="*/ 69 h 69"/>
              <a:gd name="T64" fmla="*/ 71 w 71"/>
              <a:gd name="T65" fmla="*/ 69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9"/>
              <a:gd name="T101" fmla="*/ 71 w 71"/>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9">
                <a:moveTo>
                  <a:pt x="71" y="51"/>
                </a:moveTo>
                <a:lnTo>
                  <a:pt x="68" y="51"/>
                </a:lnTo>
                <a:lnTo>
                  <a:pt x="65" y="50"/>
                </a:lnTo>
                <a:lnTo>
                  <a:pt x="64" y="50"/>
                </a:lnTo>
                <a:lnTo>
                  <a:pt x="61" y="50"/>
                </a:lnTo>
                <a:lnTo>
                  <a:pt x="58" y="50"/>
                </a:lnTo>
                <a:lnTo>
                  <a:pt x="55" y="48"/>
                </a:lnTo>
                <a:lnTo>
                  <a:pt x="53" y="48"/>
                </a:lnTo>
                <a:lnTo>
                  <a:pt x="50" y="47"/>
                </a:lnTo>
                <a:lnTo>
                  <a:pt x="49" y="45"/>
                </a:lnTo>
                <a:lnTo>
                  <a:pt x="46" y="44"/>
                </a:lnTo>
                <a:lnTo>
                  <a:pt x="44" y="44"/>
                </a:lnTo>
                <a:lnTo>
                  <a:pt x="42" y="42"/>
                </a:lnTo>
                <a:lnTo>
                  <a:pt x="40" y="41"/>
                </a:lnTo>
                <a:lnTo>
                  <a:pt x="39" y="39"/>
                </a:lnTo>
                <a:lnTo>
                  <a:pt x="36" y="38"/>
                </a:lnTo>
                <a:lnTo>
                  <a:pt x="34" y="35"/>
                </a:lnTo>
                <a:lnTo>
                  <a:pt x="33" y="34"/>
                </a:lnTo>
                <a:lnTo>
                  <a:pt x="31" y="32"/>
                </a:lnTo>
                <a:lnTo>
                  <a:pt x="30" y="31"/>
                </a:lnTo>
                <a:lnTo>
                  <a:pt x="28" y="28"/>
                </a:lnTo>
                <a:lnTo>
                  <a:pt x="27" y="26"/>
                </a:lnTo>
                <a:lnTo>
                  <a:pt x="25" y="23"/>
                </a:lnTo>
                <a:lnTo>
                  <a:pt x="24" y="22"/>
                </a:lnTo>
                <a:lnTo>
                  <a:pt x="24" y="19"/>
                </a:lnTo>
                <a:lnTo>
                  <a:pt x="22" y="17"/>
                </a:lnTo>
                <a:lnTo>
                  <a:pt x="22" y="14"/>
                </a:lnTo>
                <a:lnTo>
                  <a:pt x="21" y="13"/>
                </a:lnTo>
                <a:lnTo>
                  <a:pt x="21" y="10"/>
                </a:lnTo>
                <a:lnTo>
                  <a:pt x="20" y="7"/>
                </a:lnTo>
                <a:lnTo>
                  <a:pt x="20" y="4"/>
                </a:lnTo>
                <a:lnTo>
                  <a:pt x="20" y="3"/>
                </a:lnTo>
                <a:lnTo>
                  <a:pt x="20" y="0"/>
                </a:lnTo>
                <a:lnTo>
                  <a:pt x="0" y="0"/>
                </a:lnTo>
                <a:lnTo>
                  <a:pt x="2" y="3"/>
                </a:lnTo>
                <a:lnTo>
                  <a:pt x="2" y="7"/>
                </a:lnTo>
                <a:lnTo>
                  <a:pt x="2" y="10"/>
                </a:lnTo>
                <a:lnTo>
                  <a:pt x="2" y="13"/>
                </a:lnTo>
                <a:lnTo>
                  <a:pt x="3" y="17"/>
                </a:lnTo>
                <a:lnTo>
                  <a:pt x="5" y="20"/>
                </a:lnTo>
                <a:lnTo>
                  <a:pt x="5" y="23"/>
                </a:lnTo>
                <a:lnTo>
                  <a:pt x="6" y="26"/>
                </a:lnTo>
                <a:lnTo>
                  <a:pt x="8" y="29"/>
                </a:lnTo>
                <a:lnTo>
                  <a:pt x="9" y="32"/>
                </a:lnTo>
                <a:lnTo>
                  <a:pt x="11" y="35"/>
                </a:lnTo>
                <a:lnTo>
                  <a:pt x="14" y="38"/>
                </a:lnTo>
                <a:lnTo>
                  <a:pt x="15" y="41"/>
                </a:lnTo>
                <a:lnTo>
                  <a:pt x="17" y="44"/>
                </a:lnTo>
                <a:lnTo>
                  <a:pt x="20" y="47"/>
                </a:lnTo>
                <a:lnTo>
                  <a:pt x="21" y="48"/>
                </a:lnTo>
                <a:lnTo>
                  <a:pt x="24" y="51"/>
                </a:lnTo>
                <a:lnTo>
                  <a:pt x="27" y="53"/>
                </a:lnTo>
                <a:lnTo>
                  <a:pt x="28" y="56"/>
                </a:lnTo>
                <a:lnTo>
                  <a:pt x="31" y="57"/>
                </a:lnTo>
                <a:lnTo>
                  <a:pt x="34" y="59"/>
                </a:lnTo>
                <a:lnTo>
                  <a:pt x="37" y="61"/>
                </a:lnTo>
                <a:lnTo>
                  <a:pt x="40" y="63"/>
                </a:lnTo>
                <a:lnTo>
                  <a:pt x="43" y="63"/>
                </a:lnTo>
                <a:lnTo>
                  <a:pt x="47" y="64"/>
                </a:lnTo>
                <a:lnTo>
                  <a:pt x="50" y="66"/>
                </a:lnTo>
                <a:lnTo>
                  <a:pt x="53" y="67"/>
                </a:lnTo>
                <a:lnTo>
                  <a:pt x="56" y="67"/>
                </a:lnTo>
                <a:lnTo>
                  <a:pt x="61" y="69"/>
                </a:lnTo>
                <a:lnTo>
                  <a:pt x="64" y="69"/>
                </a:lnTo>
                <a:lnTo>
                  <a:pt x="67" y="69"/>
                </a:lnTo>
                <a:lnTo>
                  <a:pt x="71" y="69"/>
                </a:lnTo>
                <a:lnTo>
                  <a:pt x="71" y="51"/>
                </a:lnTo>
                <a:close/>
              </a:path>
            </a:pathLst>
          </a:custGeom>
          <a:solidFill>
            <a:srgbClr val="000000"/>
          </a:solidFill>
          <a:ln w="9525">
            <a:noFill/>
            <a:round/>
            <a:headEnd/>
            <a:tailEnd/>
          </a:ln>
        </p:spPr>
        <p:txBody>
          <a:bodyPr/>
          <a:lstStyle/>
          <a:p>
            <a:endParaRPr lang="en-US"/>
          </a:p>
        </p:txBody>
      </p:sp>
      <p:sp>
        <p:nvSpPr>
          <p:cNvPr id="24614" name="Freeform 38"/>
          <p:cNvSpPr>
            <a:spLocks/>
          </p:cNvSpPr>
          <p:nvPr/>
        </p:nvSpPr>
        <p:spPr bwMode="auto">
          <a:xfrm>
            <a:off x="7170738" y="5656263"/>
            <a:ext cx="193675" cy="193675"/>
          </a:xfrm>
          <a:custGeom>
            <a:avLst/>
            <a:gdLst>
              <a:gd name="T0" fmla="*/ 54 w 122"/>
              <a:gd name="T1" fmla="*/ 122 h 122"/>
              <a:gd name="T2" fmla="*/ 45 w 122"/>
              <a:gd name="T3" fmla="*/ 121 h 122"/>
              <a:gd name="T4" fmla="*/ 37 w 122"/>
              <a:gd name="T5" fmla="*/ 118 h 122"/>
              <a:gd name="T6" fmla="*/ 29 w 122"/>
              <a:gd name="T7" fmla="*/ 113 h 122"/>
              <a:gd name="T8" fmla="*/ 22 w 122"/>
              <a:gd name="T9" fmla="*/ 109 h 122"/>
              <a:gd name="T10" fmla="*/ 16 w 122"/>
              <a:gd name="T11" fmla="*/ 101 h 122"/>
              <a:gd name="T12" fmla="*/ 10 w 122"/>
              <a:gd name="T13" fmla="*/ 96 h 122"/>
              <a:gd name="T14" fmla="*/ 6 w 122"/>
              <a:gd name="T15" fmla="*/ 88 h 122"/>
              <a:gd name="T16" fmla="*/ 3 w 122"/>
              <a:gd name="T17" fmla="*/ 79 h 122"/>
              <a:gd name="T18" fmla="*/ 0 w 122"/>
              <a:gd name="T19" fmla="*/ 71 h 122"/>
              <a:gd name="T20" fmla="*/ 0 w 122"/>
              <a:gd name="T21" fmla="*/ 62 h 122"/>
              <a:gd name="T22" fmla="*/ 0 w 122"/>
              <a:gd name="T23" fmla="*/ 53 h 122"/>
              <a:gd name="T24" fmla="*/ 3 w 122"/>
              <a:gd name="T25" fmla="*/ 44 h 122"/>
              <a:gd name="T26" fmla="*/ 6 w 122"/>
              <a:gd name="T27" fmla="*/ 35 h 122"/>
              <a:gd name="T28" fmla="*/ 10 w 122"/>
              <a:gd name="T29" fmla="*/ 28 h 122"/>
              <a:gd name="T30" fmla="*/ 16 w 122"/>
              <a:gd name="T31" fmla="*/ 21 h 122"/>
              <a:gd name="T32" fmla="*/ 22 w 122"/>
              <a:gd name="T33" fmla="*/ 15 h 122"/>
              <a:gd name="T34" fmla="*/ 29 w 122"/>
              <a:gd name="T35" fmla="*/ 9 h 122"/>
              <a:gd name="T36" fmla="*/ 37 w 122"/>
              <a:gd name="T37" fmla="*/ 6 h 122"/>
              <a:gd name="T38" fmla="*/ 45 w 122"/>
              <a:gd name="T39" fmla="*/ 3 h 122"/>
              <a:gd name="T40" fmla="*/ 54 w 122"/>
              <a:gd name="T41" fmla="*/ 1 h 122"/>
              <a:gd name="T42" fmla="*/ 63 w 122"/>
              <a:gd name="T43" fmla="*/ 0 h 122"/>
              <a:gd name="T44" fmla="*/ 72 w 122"/>
              <a:gd name="T45" fmla="*/ 1 h 122"/>
              <a:gd name="T46" fmla="*/ 81 w 122"/>
              <a:gd name="T47" fmla="*/ 4 h 122"/>
              <a:gd name="T48" fmla="*/ 89 w 122"/>
              <a:gd name="T49" fmla="*/ 7 h 122"/>
              <a:gd name="T50" fmla="*/ 97 w 122"/>
              <a:gd name="T51" fmla="*/ 13 h 122"/>
              <a:gd name="T52" fmla="*/ 103 w 122"/>
              <a:gd name="T53" fmla="*/ 19 h 122"/>
              <a:gd name="T54" fmla="*/ 109 w 122"/>
              <a:gd name="T55" fmla="*/ 25 h 122"/>
              <a:gd name="T56" fmla="*/ 114 w 122"/>
              <a:gd name="T57" fmla="*/ 32 h 122"/>
              <a:gd name="T58" fmla="*/ 117 w 122"/>
              <a:gd name="T59" fmla="*/ 41 h 122"/>
              <a:gd name="T60" fmla="*/ 120 w 122"/>
              <a:gd name="T61" fmla="*/ 49 h 122"/>
              <a:gd name="T62" fmla="*/ 122 w 122"/>
              <a:gd name="T63" fmla="*/ 59 h 122"/>
              <a:gd name="T64" fmla="*/ 120 w 122"/>
              <a:gd name="T65" fmla="*/ 68 h 122"/>
              <a:gd name="T66" fmla="*/ 119 w 122"/>
              <a:gd name="T67" fmla="*/ 76 h 122"/>
              <a:gd name="T68" fmla="*/ 116 w 122"/>
              <a:gd name="T69" fmla="*/ 85 h 122"/>
              <a:gd name="T70" fmla="*/ 113 w 122"/>
              <a:gd name="T71" fmla="*/ 93 h 122"/>
              <a:gd name="T72" fmla="*/ 107 w 122"/>
              <a:gd name="T73" fmla="*/ 100 h 122"/>
              <a:gd name="T74" fmla="*/ 101 w 122"/>
              <a:gd name="T75" fmla="*/ 106 h 122"/>
              <a:gd name="T76" fmla="*/ 94 w 122"/>
              <a:gd name="T77" fmla="*/ 112 h 122"/>
              <a:gd name="T78" fmla="*/ 87 w 122"/>
              <a:gd name="T79" fmla="*/ 116 h 122"/>
              <a:gd name="T80" fmla="*/ 78 w 122"/>
              <a:gd name="T81" fmla="*/ 119 h 122"/>
              <a:gd name="T82" fmla="*/ 69 w 122"/>
              <a:gd name="T83" fmla="*/ 121 h 122"/>
              <a:gd name="T84" fmla="*/ 60 w 122"/>
              <a:gd name="T85" fmla="*/ 122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2"/>
              <a:gd name="T130" fmla="*/ 0 h 122"/>
              <a:gd name="T131" fmla="*/ 122 w 122"/>
              <a:gd name="T132" fmla="*/ 122 h 1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2" h="122">
                <a:moveTo>
                  <a:pt x="60" y="122"/>
                </a:moveTo>
                <a:lnTo>
                  <a:pt x="57" y="122"/>
                </a:lnTo>
                <a:lnTo>
                  <a:pt x="54" y="122"/>
                </a:lnTo>
                <a:lnTo>
                  <a:pt x="51" y="121"/>
                </a:lnTo>
                <a:lnTo>
                  <a:pt x="48" y="121"/>
                </a:lnTo>
                <a:lnTo>
                  <a:pt x="45" y="121"/>
                </a:lnTo>
                <a:lnTo>
                  <a:pt x="42" y="119"/>
                </a:lnTo>
                <a:lnTo>
                  <a:pt x="39" y="118"/>
                </a:lnTo>
                <a:lnTo>
                  <a:pt x="37" y="118"/>
                </a:lnTo>
                <a:lnTo>
                  <a:pt x="34" y="116"/>
                </a:lnTo>
                <a:lnTo>
                  <a:pt x="32" y="115"/>
                </a:lnTo>
                <a:lnTo>
                  <a:pt x="29" y="113"/>
                </a:lnTo>
                <a:lnTo>
                  <a:pt x="26" y="112"/>
                </a:lnTo>
                <a:lnTo>
                  <a:pt x="25" y="110"/>
                </a:lnTo>
                <a:lnTo>
                  <a:pt x="22" y="109"/>
                </a:lnTo>
                <a:lnTo>
                  <a:pt x="19" y="106"/>
                </a:lnTo>
                <a:lnTo>
                  <a:pt x="17" y="104"/>
                </a:lnTo>
                <a:lnTo>
                  <a:pt x="16" y="101"/>
                </a:lnTo>
                <a:lnTo>
                  <a:pt x="13" y="100"/>
                </a:lnTo>
                <a:lnTo>
                  <a:pt x="12" y="97"/>
                </a:lnTo>
                <a:lnTo>
                  <a:pt x="10" y="96"/>
                </a:lnTo>
                <a:lnTo>
                  <a:pt x="9" y="93"/>
                </a:lnTo>
                <a:lnTo>
                  <a:pt x="7" y="90"/>
                </a:lnTo>
                <a:lnTo>
                  <a:pt x="6" y="88"/>
                </a:lnTo>
                <a:lnTo>
                  <a:pt x="4" y="85"/>
                </a:lnTo>
                <a:lnTo>
                  <a:pt x="4" y="82"/>
                </a:lnTo>
                <a:lnTo>
                  <a:pt x="3" y="79"/>
                </a:lnTo>
                <a:lnTo>
                  <a:pt x="1" y="76"/>
                </a:lnTo>
                <a:lnTo>
                  <a:pt x="1" y="73"/>
                </a:lnTo>
                <a:lnTo>
                  <a:pt x="0" y="71"/>
                </a:lnTo>
                <a:lnTo>
                  <a:pt x="0" y="68"/>
                </a:lnTo>
                <a:lnTo>
                  <a:pt x="0" y="65"/>
                </a:lnTo>
                <a:lnTo>
                  <a:pt x="0" y="62"/>
                </a:lnTo>
                <a:lnTo>
                  <a:pt x="0" y="59"/>
                </a:lnTo>
                <a:lnTo>
                  <a:pt x="0" y="56"/>
                </a:lnTo>
                <a:lnTo>
                  <a:pt x="0" y="53"/>
                </a:lnTo>
                <a:lnTo>
                  <a:pt x="1" y="49"/>
                </a:lnTo>
                <a:lnTo>
                  <a:pt x="1" y="46"/>
                </a:lnTo>
                <a:lnTo>
                  <a:pt x="3" y="44"/>
                </a:lnTo>
                <a:lnTo>
                  <a:pt x="4" y="41"/>
                </a:lnTo>
                <a:lnTo>
                  <a:pt x="4" y="38"/>
                </a:lnTo>
                <a:lnTo>
                  <a:pt x="6" y="35"/>
                </a:lnTo>
                <a:lnTo>
                  <a:pt x="7" y="32"/>
                </a:lnTo>
                <a:lnTo>
                  <a:pt x="9" y="29"/>
                </a:lnTo>
                <a:lnTo>
                  <a:pt x="10" y="28"/>
                </a:lnTo>
                <a:lnTo>
                  <a:pt x="12" y="25"/>
                </a:lnTo>
                <a:lnTo>
                  <a:pt x="13" y="22"/>
                </a:lnTo>
                <a:lnTo>
                  <a:pt x="16" y="21"/>
                </a:lnTo>
                <a:lnTo>
                  <a:pt x="17" y="19"/>
                </a:lnTo>
                <a:lnTo>
                  <a:pt x="19" y="16"/>
                </a:lnTo>
                <a:lnTo>
                  <a:pt x="22" y="15"/>
                </a:lnTo>
                <a:lnTo>
                  <a:pt x="25" y="13"/>
                </a:lnTo>
                <a:lnTo>
                  <a:pt x="26" y="10"/>
                </a:lnTo>
                <a:lnTo>
                  <a:pt x="29" y="9"/>
                </a:lnTo>
                <a:lnTo>
                  <a:pt x="32" y="7"/>
                </a:lnTo>
                <a:lnTo>
                  <a:pt x="34" y="6"/>
                </a:lnTo>
                <a:lnTo>
                  <a:pt x="37" y="6"/>
                </a:lnTo>
                <a:lnTo>
                  <a:pt x="39" y="4"/>
                </a:lnTo>
                <a:lnTo>
                  <a:pt x="42" y="3"/>
                </a:lnTo>
                <a:lnTo>
                  <a:pt x="45" y="3"/>
                </a:lnTo>
                <a:lnTo>
                  <a:pt x="48" y="1"/>
                </a:lnTo>
                <a:lnTo>
                  <a:pt x="51" y="1"/>
                </a:lnTo>
                <a:lnTo>
                  <a:pt x="54" y="1"/>
                </a:lnTo>
                <a:lnTo>
                  <a:pt x="57" y="0"/>
                </a:lnTo>
                <a:lnTo>
                  <a:pt x="60" y="0"/>
                </a:lnTo>
                <a:lnTo>
                  <a:pt x="63" y="0"/>
                </a:lnTo>
                <a:lnTo>
                  <a:pt x="66" y="1"/>
                </a:lnTo>
                <a:lnTo>
                  <a:pt x="69" y="1"/>
                </a:lnTo>
                <a:lnTo>
                  <a:pt x="72" y="1"/>
                </a:lnTo>
                <a:lnTo>
                  <a:pt x="75" y="3"/>
                </a:lnTo>
                <a:lnTo>
                  <a:pt x="78" y="3"/>
                </a:lnTo>
                <a:lnTo>
                  <a:pt x="81" y="4"/>
                </a:lnTo>
                <a:lnTo>
                  <a:pt x="84" y="6"/>
                </a:lnTo>
                <a:lnTo>
                  <a:pt x="87" y="6"/>
                </a:lnTo>
                <a:lnTo>
                  <a:pt x="89" y="7"/>
                </a:lnTo>
                <a:lnTo>
                  <a:pt x="92" y="9"/>
                </a:lnTo>
                <a:lnTo>
                  <a:pt x="94" y="10"/>
                </a:lnTo>
                <a:lnTo>
                  <a:pt x="97" y="13"/>
                </a:lnTo>
                <a:lnTo>
                  <a:pt x="98" y="15"/>
                </a:lnTo>
                <a:lnTo>
                  <a:pt x="101" y="16"/>
                </a:lnTo>
                <a:lnTo>
                  <a:pt x="103" y="19"/>
                </a:lnTo>
                <a:lnTo>
                  <a:pt x="106" y="21"/>
                </a:lnTo>
                <a:lnTo>
                  <a:pt x="107" y="22"/>
                </a:lnTo>
                <a:lnTo>
                  <a:pt x="109" y="25"/>
                </a:lnTo>
                <a:lnTo>
                  <a:pt x="110" y="28"/>
                </a:lnTo>
                <a:lnTo>
                  <a:pt x="113" y="29"/>
                </a:lnTo>
                <a:lnTo>
                  <a:pt x="114" y="32"/>
                </a:lnTo>
                <a:lnTo>
                  <a:pt x="114" y="35"/>
                </a:lnTo>
                <a:lnTo>
                  <a:pt x="116" y="38"/>
                </a:lnTo>
                <a:lnTo>
                  <a:pt x="117" y="41"/>
                </a:lnTo>
                <a:lnTo>
                  <a:pt x="119" y="44"/>
                </a:lnTo>
                <a:lnTo>
                  <a:pt x="119" y="46"/>
                </a:lnTo>
                <a:lnTo>
                  <a:pt x="120" y="49"/>
                </a:lnTo>
                <a:lnTo>
                  <a:pt x="120" y="53"/>
                </a:lnTo>
                <a:lnTo>
                  <a:pt x="120" y="56"/>
                </a:lnTo>
                <a:lnTo>
                  <a:pt x="122" y="59"/>
                </a:lnTo>
                <a:lnTo>
                  <a:pt x="122" y="62"/>
                </a:lnTo>
                <a:lnTo>
                  <a:pt x="122" y="65"/>
                </a:lnTo>
                <a:lnTo>
                  <a:pt x="120" y="68"/>
                </a:lnTo>
                <a:lnTo>
                  <a:pt x="120" y="71"/>
                </a:lnTo>
                <a:lnTo>
                  <a:pt x="120" y="73"/>
                </a:lnTo>
                <a:lnTo>
                  <a:pt x="119" y="76"/>
                </a:lnTo>
                <a:lnTo>
                  <a:pt x="119" y="79"/>
                </a:lnTo>
                <a:lnTo>
                  <a:pt x="117" y="82"/>
                </a:lnTo>
                <a:lnTo>
                  <a:pt x="116" y="85"/>
                </a:lnTo>
                <a:lnTo>
                  <a:pt x="114" y="88"/>
                </a:lnTo>
                <a:lnTo>
                  <a:pt x="114" y="90"/>
                </a:lnTo>
                <a:lnTo>
                  <a:pt x="113" y="93"/>
                </a:lnTo>
                <a:lnTo>
                  <a:pt x="110" y="96"/>
                </a:lnTo>
                <a:lnTo>
                  <a:pt x="109" y="97"/>
                </a:lnTo>
                <a:lnTo>
                  <a:pt x="107" y="100"/>
                </a:lnTo>
                <a:lnTo>
                  <a:pt x="106" y="101"/>
                </a:lnTo>
                <a:lnTo>
                  <a:pt x="103" y="104"/>
                </a:lnTo>
                <a:lnTo>
                  <a:pt x="101" y="106"/>
                </a:lnTo>
                <a:lnTo>
                  <a:pt x="98" y="109"/>
                </a:lnTo>
                <a:lnTo>
                  <a:pt x="97" y="110"/>
                </a:lnTo>
                <a:lnTo>
                  <a:pt x="94" y="112"/>
                </a:lnTo>
                <a:lnTo>
                  <a:pt x="92" y="113"/>
                </a:lnTo>
                <a:lnTo>
                  <a:pt x="89" y="115"/>
                </a:lnTo>
                <a:lnTo>
                  <a:pt x="87" y="116"/>
                </a:lnTo>
                <a:lnTo>
                  <a:pt x="84" y="118"/>
                </a:lnTo>
                <a:lnTo>
                  <a:pt x="81" y="118"/>
                </a:lnTo>
                <a:lnTo>
                  <a:pt x="78" y="119"/>
                </a:lnTo>
                <a:lnTo>
                  <a:pt x="75" y="121"/>
                </a:lnTo>
                <a:lnTo>
                  <a:pt x="72" y="121"/>
                </a:lnTo>
                <a:lnTo>
                  <a:pt x="69" y="121"/>
                </a:lnTo>
                <a:lnTo>
                  <a:pt x="66" y="122"/>
                </a:lnTo>
                <a:lnTo>
                  <a:pt x="63" y="122"/>
                </a:lnTo>
                <a:lnTo>
                  <a:pt x="60" y="122"/>
                </a:lnTo>
                <a:close/>
              </a:path>
            </a:pathLst>
          </a:custGeom>
          <a:solidFill>
            <a:srgbClr val="FFFFFF"/>
          </a:solidFill>
          <a:ln w="9525">
            <a:noFill/>
            <a:round/>
            <a:headEnd/>
            <a:tailEnd/>
          </a:ln>
        </p:spPr>
        <p:txBody>
          <a:bodyPr/>
          <a:lstStyle/>
          <a:p>
            <a:endParaRPr lang="en-US"/>
          </a:p>
        </p:txBody>
      </p:sp>
      <p:sp>
        <p:nvSpPr>
          <p:cNvPr id="24615" name="Freeform 39"/>
          <p:cNvSpPr>
            <a:spLocks/>
          </p:cNvSpPr>
          <p:nvPr/>
        </p:nvSpPr>
        <p:spPr bwMode="auto">
          <a:xfrm>
            <a:off x="7156450" y="5754688"/>
            <a:ext cx="109538" cy="109537"/>
          </a:xfrm>
          <a:custGeom>
            <a:avLst/>
            <a:gdLst>
              <a:gd name="T0" fmla="*/ 0 w 69"/>
              <a:gd name="T1" fmla="*/ 3 h 69"/>
              <a:gd name="T2" fmla="*/ 0 w 69"/>
              <a:gd name="T3" fmla="*/ 10 h 69"/>
              <a:gd name="T4" fmla="*/ 1 w 69"/>
              <a:gd name="T5" fmla="*/ 17 h 69"/>
              <a:gd name="T6" fmla="*/ 4 w 69"/>
              <a:gd name="T7" fmla="*/ 23 h 69"/>
              <a:gd name="T8" fmla="*/ 6 w 69"/>
              <a:gd name="T9" fmla="*/ 29 h 69"/>
              <a:gd name="T10" fmla="*/ 10 w 69"/>
              <a:gd name="T11" fmla="*/ 35 h 69"/>
              <a:gd name="T12" fmla="*/ 13 w 69"/>
              <a:gd name="T13" fmla="*/ 41 h 69"/>
              <a:gd name="T14" fmla="*/ 18 w 69"/>
              <a:gd name="T15" fmla="*/ 47 h 69"/>
              <a:gd name="T16" fmla="*/ 22 w 69"/>
              <a:gd name="T17" fmla="*/ 51 h 69"/>
              <a:gd name="T18" fmla="*/ 28 w 69"/>
              <a:gd name="T19" fmla="*/ 56 h 69"/>
              <a:gd name="T20" fmla="*/ 34 w 69"/>
              <a:gd name="T21" fmla="*/ 59 h 69"/>
              <a:gd name="T22" fmla="*/ 40 w 69"/>
              <a:gd name="T23" fmla="*/ 63 h 69"/>
              <a:gd name="T24" fmla="*/ 46 w 69"/>
              <a:gd name="T25" fmla="*/ 64 h 69"/>
              <a:gd name="T26" fmla="*/ 51 w 69"/>
              <a:gd name="T27" fmla="*/ 67 h 69"/>
              <a:gd name="T28" fmla="*/ 59 w 69"/>
              <a:gd name="T29" fmla="*/ 69 h 69"/>
              <a:gd name="T30" fmla="*/ 66 w 69"/>
              <a:gd name="T31" fmla="*/ 69 h 69"/>
              <a:gd name="T32" fmla="*/ 69 w 69"/>
              <a:gd name="T33" fmla="*/ 51 h 69"/>
              <a:gd name="T34" fmla="*/ 65 w 69"/>
              <a:gd name="T35" fmla="*/ 50 h 69"/>
              <a:gd name="T36" fmla="*/ 59 w 69"/>
              <a:gd name="T37" fmla="*/ 50 h 69"/>
              <a:gd name="T38" fmla="*/ 54 w 69"/>
              <a:gd name="T39" fmla="*/ 48 h 69"/>
              <a:gd name="T40" fmla="*/ 50 w 69"/>
              <a:gd name="T41" fmla="*/ 47 h 69"/>
              <a:gd name="T42" fmla="*/ 44 w 69"/>
              <a:gd name="T43" fmla="*/ 44 h 69"/>
              <a:gd name="T44" fmla="*/ 41 w 69"/>
              <a:gd name="T45" fmla="*/ 42 h 69"/>
              <a:gd name="T46" fmla="*/ 37 w 69"/>
              <a:gd name="T47" fmla="*/ 39 h 69"/>
              <a:gd name="T48" fmla="*/ 32 w 69"/>
              <a:gd name="T49" fmla="*/ 35 h 69"/>
              <a:gd name="T50" fmla="*/ 29 w 69"/>
              <a:gd name="T51" fmla="*/ 32 h 69"/>
              <a:gd name="T52" fmla="*/ 26 w 69"/>
              <a:gd name="T53" fmla="*/ 28 h 69"/>
              <a:gd name="T54" fmla="*/ 25 w 69"/>
              <a:gd name="T55" fmla="*/ 23 h 69"/>
              <a:gd name="T56" fmla="*/ 22 w 69"/>
              <a:gd name="T57" fmla="*/ 19 h 69"/>
              <a:gd name="T58" fmla="*/ 21 w 69"/>
              <a:gd name="T59" fmla="*/ 14 h 69"/>
              <a:gd name="T60" fmla="*/ 19 w 69"/>
              <a:gd name="T61" fmla="*/ 10 h 69"/>
              <a:gd name="T62" fmla="*/ 18 w 69"/>
              <a:gd name="T63" fmla="*/ 4 h 69"/>
              <a:gd name="T64" fmla="*/ 18 w 69"/>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9"/>
              <a:gd name="T101" fmla="*/ 69 w 69"/>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9">
                <a:moveTo>
                  <a:pt x="0" y="0"/>
                </a:moveTo>
                <a:lnTo>
                  <a:pt x="0" y="3"/>
                </a:lnTo>
                <a:lnTo>
                  <a:pt x="0" y="7"/>
                </a:lnTo>
                <a:lnTo>
                  <a:pt x="0" y="10"/>
                </a:lnTo>
                <a:lnTo>
                  <a:pt x="1" y="13"/>
                </a:lnTo>
                <a:lnTo>
                  <a:pt x="1" y="17"/>
                </a:lnTo>
                <a:lnTo>
                  <a:pt x="3" y="20"/>
                </a:lnTo>
                <a:lnTo>
                  <a:pt x="4" y="23"/>
                </a:lnTo>
                <a:lnTo>
                  <a:pt x="4" y="26"/>
                </a:lnTo>
                <a:lnTo>
                  <a:pt x="6" y="29"/>
                </a:lnTo>
                <a:lnTo>
                  <a:pt x="7" y="32"/>
                </a:lnTo>
                <a:lnTo>
                  <a:pt x="10" y="35"/>
                </a:lnTo>
                <a:lnTo>
                  <a:pt x="12" y="38"/>
                </a:lnTo>
                <a:lnTo>
                  <a:pt x="13" y="41"/>
                </a:lnTo>
                <a:lnTo>
                  <a:pt x="16" y="44"/>
                </a:lnTo>
                <a:lnTo>
                  <a:pt x="18" y="47"/>
                </a:lnTo>
                <a:lnTo>
                  <a:pt x="21" y="48"/>
                </a:lnTo>
                <a:lnTo>
                  <a:pt x="22" y="51"/>
                </a:lnTo>
                <a:lnTo>
                  <a:pt x="25" y="53"/>
                </a:lnTo>
                <a:lnTo>
                  <a:pt x="28" y="56"/>
                </a:lnTo>
                <a:lnTo>
                  <a:pt x="31" y="57"/>
                </a:lnTo>
                <a:lnTo>
                  <a:pt x="34" y="59"/>
                </a:lnTo>
                <a:lnTo>
                  <a:pt x="37" y="61"/>
                </a:lnTo>
                <a:lnTo>
                  <a:pt x="40" y="63"/>
                </a:lnTo>
                <a:lnTo>
                  <a:pt x="43" y="63"/>
                </a:lnTo>
                <a:lnTo>
                  <a:pt x="46" y="64"/>
                </a:lnTo>
                <a:lnTo>
                  <a:pt x="48" y="66"/>
                </a:lnTo>
                <a:lnTo>
                  <a:pt x="51" y="67"/>
                </a:lnTo>
                <a:lnTo>
                  <a:pt x="56" y="67"/>
                </a:lnTo>
                <a:lnTo>
                  <a:pt x="59" y="69"/>
                </a:lnTo>
                <a:lnTo>
                  <a:pt x="62" y="69"/>
                </a:lnTo>
                <a:lnTo>
                  <a:pt x="66" y="69"/>
                </a:lnTo>
                <a:lnTo>
                  <a:pt x="69" y="69"/>
                </a:lnTo>
                <a:lnTo>
                  <a:pt x="69" y="51"/>
                </a:lnTo>
                <a:lnTo>
                  <a:pt x="66" y="51"/>
                </a:lnTo>
                <a:lnTo>
                  <a:pt x="65" y="50"/>
                </a:lnTo>
                <a:lnTo>
                  <a:pt x="62" y="50"/>
                </a:lnTo>
                <a:lnTo>
                  <a:pt x="59" y="50"/>
                </a:lnTo>
                <a:lnTo>
                  <a:pt x="56" y="50"/>
                </a:lnTo>
                <a:lnTo>
                  <a:pt x="54" y="48"/>
                </a:lnTo>
                <a:lnTo>
                  <a:pt x="51" y="48"/>
                </a:lnTo>
                <a:lnTo>
                  <a:pt x="50" y="47"/>
                </a:lnTo>
                <a:lnTo>
                  <a:pt x="47" y="45"/>
                </a:lnTo>
                <a:lnTo>
                  <a:pt x="44" y="44"/>
                </a:lnTo>
                <a:lnTo>
                  <a:pt x="43" y="44"/>
                </a:lnTo>
                <a:lnTo>
                  <a:pt x="41" y="42"/>
                </a:lnTo>
                <a:lnTo>
                  <a:pt x="38" y="41"/>
                </a:lnTo>
                <a:lnTo>
                  <a:pt x="37" y="39"/>
                </a:lnTo>
                <a:lnTo>
                  <a:pt x="35" y="38"/>
                </a:lnTo>
                <a:lnTo>
                  <a:pt x="32" y="35"/>
                </a:lnTo>
                <a:lnTo>
                  <a:pt x="31" y="34"/>
                </a:lnTo>
                <a:lnTo>
                  <a:pt x="29" y="32"/>
                </a:lnTo>
                <a:lnTo>
                  <a:pt x="28" y="31"/>
                </a:lnTo>
                <a:lnTo>
                  <a:pt x="26" y="28"/>
                </a:lnTo>
                <a:lnTo>
                  <a:pt x="25" y="26"/>
                </a:lnTo>
                <a:lnTo>
                  <a:pt x="25" y="23"/>
                </a:lnTo>
                <a:lnTo>
                  <a:pt x="24" y="22"/>
                </a:lnTo>
                <a:lnTo>
                  <a:pt x="22" y="19"/>
                </a:lnTo>
                <a:lnTo>
                  <a:pt x="21" y="17"/>
                </a:lnTo>
                <a:lnTo>
                  <a:pt x="21" y="14"/>
                </a:lnTo>
                <a:lnTo>
                  <a:pt x="19" y="13"/>
                </a:lnTo>
                <a:lnTo>
                  <a:pt x="19" y="10"/>
                </a:lnTo>
                <a:lnTo>
                  <a:pt x="19" y="7"/>
                </a:lnTo>
                <a:lnTo>
                  <a:pt x="18" y="4"/>
                </a:lnTo>
                <a:lnTo>
                  <a:pt x="18" y="3"/>
                </a:lnTo>
                <a:lnTo>
                  <a:pt x="18" y="0"/>
                </a:lnTo>
                <a:lnTo>
                  <a:pt x="0" y="0"/>
                </a:lnTo>
                <a:close/>
              </a:path>
            </a:pathLst>
          </a:custGeom>
          <a:solidFill>
            <a:srgbClr val="000000"/>
          </a:solidFill>
          <a:ln w="9525">
            <a:noFill/>
            <a:round/>
            <a:headEnd/>
            <a:tailEnd/>
          </a:ln>
        </p:spPr>
        <p:txBody>
          <a:bodyPr/>
          <a:lstStyle/>
          <a:p>
            <a:endParaRPr lang="en-US"/>
          </a:p>
        </p:txBody>
      </p:sp>
      <p:sp>
        <p:nvSpPr>
          <p:cNvPr id="24616" name="Freeform 40"/>
          <p:cNvSpPr>
            <a:spLocks/>
          </p:cNvSpPr>
          <p:nvPr/>
        </p:nvSpPr>
        <p:spPr bwMode="auto">
          <a:xfrm>
            <a:off x="7156450" y="5641975"/>
            <a:ext cx="109538" cy="112713"/>
          </a:xfrm>
          <a:custGeom>
            <a:avLst/>
            <a:gdLst>
              <a:gd name="T0" fmla="*/ 66 w 69"/>
              <a:gd name="T1" fmla="*/ 0 h 71"/>
              <a:gd name="T2" fmla="*/ 59 w 69"/>
              <a:gd name="T3" fmla="*/ 2 h 71"/>
              <a:gd name="T4" fmla="*/ 51 w 69"/>
              <a:gd name="T5" fmla="*/ 3 h 71"/>
              <a:gd name="T6" fmla="*/ 46 w 69"/>
              <a:gd name="T7" fmla="*/ 5 h 71"/>
              <a:gd name="T8" fmla="*/ 40 w 69"/>
              <a:gd name="T9" fmla="*/ 8 h 71"/>
              <a:gd name="T10" fmla="*/ 34 w 69"/>
              <a:gd name="T11" fmla="*/ 10 h 71"/>
              <a:gd name="T12" fmla="*/ 28 w 69"/>
              <a:gd name="T13" fmla="*/ 15 h 71"/>
              <a:gd name="T14" fmla="*/ 22 w 69"/>
              <a:gd name="T15" fmla="*/ 19 h 71"/>
              <a:gd name="T16" fmla="*/ 18 w 69"/>
              <a:gd name="T17" fmla="*/ 24 h 71"/>
              <a:gd name="T18" fmla="*/ 13 w 69"/>
              <a:gd name="T19" fmla="*/ 28 h 71"/>
              <a:gd name="T20" fmla="*/ 10 w 69"/>
              <a:gd name="T21" fmla="*/ 34 h 71"/>
              <a:gd name="T22" fmla="*/ 6 w 69"/>
              <a:gd name="T23" fmla="*/ 40 h 71"/>
              <a:gd name="T24" fmla="*/ 4 w 69"/>
              <a:gd name="T25" fmla="*/ 46 h 71"/>
              <a:gd name="T26" fmla="*/ 1 w 69"/>
              <a:gd name="T27" fmla="*/ 53 h 71"/>
              <a:gd name="T28" fmla="*/ 0 w 69"/>
              <a:gd name="T29" fmla="*/ 60 h 71"/>
              <a:gd name="T30" fmla="*/ 0 w 69"/>
              <a:gd name="T31" fmla="*/ 66 h 71"/>
              <a:gd name="T32" fmla="*/ 18 w 69"/>
              <a:gd name="T33" fmla="*/ 71 h 71"/>
              <a:gd name="T34" fmla="*/ 18 w 69"/>
              <a:gd name="T35" fmla="*/ 65 h 71"/>
              <a:gd name="T36" fmla="*/ 19 w 69"/>
              <a:gd name="T37" fmla="*/ 60 h 71"/>
              <a:gd name="T38" fmla="*/ 21 w 69"/>
              <a:gd name="T39" fmla="*/ 55 h 71"/>
              <a:gd name="T40" fmla="*/ 22 w 69"/>
              <a:gd name="T41" fmla="*/ 50 h 71"/>
              <a:gd name="T42" fmla="*/ 25 w 69"/>
              <a:gd name="T43" fmla="*/ 46 h 71"/>
              <a:gd name="T44" fmla="*/ 26 w 69"/>
              <a:gd name="T45" fmla="*/ 41 h 71"/>
              <a:gd name="T46" fmla="*/ 29 w 69"/>
              <a:gd name="T47" fmla="*/ 37 h 71"/>
              <a:gd name="T48" fmla="*/ 32 w 69"/>
              <a:gd name="T49" fmla="*/ 34 h 71"/>
              <a:gd name="T50" fmla="*/ 37 w 69"/>
              <a:gd name="T51" fmla="*/ 31 h 71"/>
              <a:gd name="T52" fmla="*/ 41 w 69"/>
              <a:gd name="T53" fmla="*/ 28 h 71"/>
              <a:gd name="T54" fmla="*/ 46 w 69"/>
              <a:gd name="T55" fmla="*/ 25 h 71"/>
              <a:gd name="T56" fmla="*/ 50 w 69"/>
              <a:gd name="T57" fmla="*/ 22 h 71"/>
              <a:gd name="T58" fmla="*/ 54 w 69"/>
              <a:gd name="T59" fmla="*/ 21 h 71"/>
              <a:gd name="T60" fmla="*/ 59 w 69"/>
              <a:gd name="T61" fmla="*/ 19 h 71"/>
              <a:gd name="T62" fmla="*/ 65 w 69"/>
              <a:gd name="T63" fmla="*/ 19 h 71"/>
              <a:gd name="T64" fmla="*/ 69 w 69"/>
              <a:gd name="T65" fmla="*/ 19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71"/>
              <a:gd name="T101" fmla="*/ 69 w 69"/>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71">
                <a:moveTo>
                  <a:pt x="69" y="0"/>
                </a:moveTo>
                <a:lnTo>
                  <a:pt x="66" y="0"/>
                </a:lnTo>
                <a:lnTo>
                  <a:pt x="62" y="0"/>
                </a:lnTo>
                <a:lnTo>
                  <a:pt x="59" y="2"/>
                </a:lnTo>
                <a:lnTo>
                  <a:pt x="56" y="2"/>
                </a:lnTo>
                <a:lnTo>
                  <a:pt x="51" y="3"/>
                </a:lnTo>
                <a:lnTo>
                  <a:pt x="48" y="3"/>
                </a:lnTo>
                <a:lnTo>
                  <a:pt x="46" y="5"/>
                </a:lnTo>
                <a:lnTo>
                  <a:pt x="43" y="6"/>
                </a:lnTo>
                <a:lnTo>
                  <a:pt x="40" y="8"/>
                </a:lnTo>
                <a:lnTo>
                  <a:pt x="35" y="9"/>
                </a:lnTo>
                <a:lnTo>
                  <a:pt x="34" y="10"/>
                </a:lnTo>
                <a:lnTo>
                  <a:pt x="31" y="12"/>
                </a:lnTo>
                <a:lnTo>
                  <a:pt x="28" y="15"/>
                </a:lnTo>
                <a:lnTo>
                  <a:pt x="25" y="16"/>
                </a:lnTo>
                <a:lnTo>
                  <a:pt x="22" y="19"/>
                </a:lnTo>
                <a:lnTo>
                  <a:pt x="21" y="21"/>
                </a:lnTo>
                <a:lnTo>
                  <a:pt x="18" y="24"/>
                </a:lnTo>
                <a:lnTo>
                  <a:pt x="16" y="25"/>
                </a:lnTo>
                <a:lnTo>
                  <a:pt x="13" y="28"/>
                </a:lnTo>
                <a:lnTo>
                  <a:pt x="12" y="31"/>
                </a:lnTo>
                <a:lnTo>
                  <a:pt x="10" y="34"/>
                </a:lnTo>
                <a:lnTo>
                  <a:pt x="7" y="37"/>
                </a:lnTo>
                <a:lnTo>
                  <a:pt x="6" y="40"/>
                </a:lnTo>
                <a:lnTo>
                  <a:pt x="4" y="43"/>
                </a:lnTo>
                <a:lnTo>
                  <a:pt x="4" y="46"/>
                </a:lnTo>
                <a:lnTo>
                  <a:pt x="3" y="50"/>
                </a:lnTo>
                <a:lnTo>
                  <a:pt x="1" y="53"/>
                </a:lnTo>
                <a:lnTo>
                  <a:pt x="1" y="56"/>
                </a:lnTo>
                <a:lnTo>
                  <a:pt x="0" y="60"/>
                </a:lnTo>
                <a:lnTo>
                  <a:pt x="0" y="63"/>
                </a:lnTo>
                <a:lnTo>
                  <a:pt x="0" y="66"/>
                </a:lnTo>
                <a:lnTo>
                  <a:pt x="0" y="71"/>
                </a:lnTo>
                <a:lnTo>
                  <a:pt x="18" y="71"/>
                </a:lnTo>
                <a:lnTo>
                  <a:pt x="18" y="68"/>
                </a:lnTo>
                <a:lnTo>
                  <a:pt x="18" y="65"/>
                </a:lnTo>
                <a:lnTo>
                  <a:pt x="19" y="62"/>
                </a:lnTo>
                <a:lnTo>
                  <a:pt x="19" y="60"/>
                </a:lnTo>
                <a:lnTo>
                  <a:pt x="19" y="58"/>
                </a:lnTo>
                <a:lnTo>
                  <a:pt x="21" y="55"/>
                </a:lnTo>
                <a:lnTo>
                  <a:pt x="21" y="53"/>
                </a:lnTo>
                <a:lnTo>
                  <a:pt x="22" y="50"/>
                </a:lnTo>
                <a:lnTo>
                  <a:pt x="24" y="49"/>
                </a:lnTo>
                <a:lnTo>
                  <a:pt x="25" y="46"/>
                </a:lnTo>
                <a:lnTo>
                  <a:pt x="25" y="44"/>
                </a:lnTo>
                <a:lnTo>
                  <a:pt x="26" y="41"/>
                </a:lnTo>
                <a:lnTo>
                  <a:pt x="28" y="40"/>
                </a:lnTo>
                <a:lnTo>
                  <a:pt x="29" y="37"/>
                </a:lnTo>
                <a:lnTo>
                  <a:pt x="31" y="35"/>
                </a:lnTo>
                <a:lnTo>
                  <a:pt x="32" y="34"/>
                </a:lnTo>
                <a:lnTo>
                  <a:pt x="35" y="33"/>
                </a:lnTo>
                <a:lnTo>
                  <a:pt x="37" y="31"/>
                </a:lnTo>
                <a:lnTo>
                  <a:pt x="38" y="30"/>
                </a:lnTo>
                <a:lnTo>
                  <a:pt x="41" y="28"/>
                </a:lnTo>
                <a:lnTo>
                  <a:pt x="43" y="27"/>
                </a:lnTo>
                <a:lnTo>
                  <a:pt x="46" y="25"/>
                </a:lnTo>
                <a:lnTo>
                  <a:pt x="47" y="24"/>
                </a:lnTo>
                <a:lnTo>
                  <a:pt x="50" y="22"/>
                </a:lnTo>
                <a:lnTo>
                  <a:pt x="51" y="22"/>
                </a:lnTo>
                <a:lnTo>
                  <a:pt x="54" y="21"/>
                </a:lnTo>
                <a:lnTo>
                  <a:pt x="56" y="21"/>
                </a:lnTo>
                <a:lnTo>
                  <a:pt x="59" y="19"/>
                </a:lnTo>
                <a:lnTo>
                  <a:pt x="62" y="19"/>
                </a:lnTo>
                <a:lnTo>
                  <a:pt x="65" y="19"/>
                </a:lnTo>
                <a:lnTo>
                  <a:pt x="66" y="19"/>
                </a:lnTo>
                <a:lnTo>
                  <a:pt x="69" y="19"/>
                </a:lnTo>
                <a:lnTo>
                  <a:pt x="69" y="0"/>
                </a:lnTo>
                <a:close/>
              </a:path>
            </a:pathLst>
          </a:custGeom>
          <a:solidFill>
            <a:srgbClr val="000000"/>
          </a:solidFill>
          <a:ln w="9525">
            <a:noFill/>
            <a:round/>
            <a:headEnd/>
            <a:tailEnd/>
          </a:ln>
        </p:spPr>
        <p:txBody>
          <a:bodyPr/>
          <a:lstStyle/>
          <a:p>
            <a:endParaRPr lang="en-US"/>
          </a:p>
        </p:txBody>
      </p:sp>
      <p:sp>
        <p:nvSpPr>
          <p:cNvPr id="24617" name="Freeform 41"/>
          <p:cNvSpPr>
            <a:spLocks/>
          </p:cNvSpPr>
          <p:nvPr/>
        </p:nvSpPr>
        <p:spPr bwMode="auto">
          <a:xfrm>
            <a:off x="7265988" y="5641975"/>
            <a:ext cx="112712" cy="112713"/>
          </a:xfrm>
          <a:custGeom>
            <a:avLst/>
            <a:gdLst>
              <a:gd name="T0" fmla="*/ 71 w 71"/>
              <a:gd name="T1" fmla="*/ 66 h 71"/>
              <a:gd name="T2" fmla="*/ 69 w 71"/>
              <a:gd name="T3" fmla="*/ 60 h 71"/>
              <a:gd name="T4" fmla="*/ 68 w 71"/>
              <a:gd name="T5" fmla="*/ 53 h 71"/>
              <a:gd name="T6" fmla="*/ 66 w 71"/>
              <a:gd name="T7" fmla="*/ 46 h 71"/>
              <a:gd name="T8" fmla="*/ 63 w 71"/>
              <a:gd name="T9" fmla="*/ 40 h 71"/>
              <a:gd name="T10" fmla="*/ 60 w 71"/>
              <a:gd name="T11" fmla="*/ 34 h 71"/>
              <a:gd name="T12" fmla="*/ 56 w 71"/>
              <a:gd name="T13" fmla="*/ 28 h 71"/>
              <a:gd name="T14" fmla="*/ 51 w 71"/>
              <a:gd name="T15" fmla="*/ 24 h 71"/>
              <a:gd name="T16" fmla="*/ 47 w 71"/>
              <a:gd name="T17" fmla="*/ 19 h 71"/>
              <a:gd name="T18" fmla="*/ 43 w 71"/>
              <a:gd name="T19" fmla="*/ 15 h 71"/>
              <a:gd name="T20" fmla="*/ 37 w 71"/>
              <a:gd name="T21" fmla="*/ 10 h 71"/>
              <a:gd name="T22" fmla="*/ 31 w 71"/>
              <a:gd name="T23" fmla="*/ 8 h 71"/>
              <a:gd name="T24" fmla="*/ 25 w 71"/>
              <a:gd name="T25" fmla="*/ 5 h 71"/>
              <a:gd name="T26" fmla="*/ 18 w 71"/>
              <a:gd name="T27" fmla="*/ 3 h 71"/>
              <a:gd name="T28" fmla="*/ 10 w 71"/>
              <a:gd name="T29" fmla="*/ 2 h 71"/>
              <a:gd name="T30" fmla="*/ 4 w 71"/>
              <a:gd name="T31" fmla="*/ 0 h 71"/>
              <a:gd name="T32" fmla="*/ 0 w 71"/>
              <a:gd name="T33" fmla="*/ 19 h 71"/>
              <a:gd name="T34" fmla="*/ 6 w 71"/>
              <a:gd name="T35" fmla="*/ 19 h 71"/>
              <a:gd name="T36" fmla="*/ 10 w 71"/>
              <a:gd name="T37" fmla="*/ 19 h 71"/>
              <a:gd name="T38" fmla="*/ 16 w 71"/>
              <a:gd name="T39" fmla="*/ 21 h 71"/>
              <a:gd name="T40" fmla="*/ 21 w 71"/>
              <a:gd name="T41" fmla="*/ 22 h 71"/>
              <a:gd name="T42" fmla="*/ 25 w 71"/>
              <a:gd name="T43" fmla="*/ 25 h 71"/>
              <a:gd name="T44" fmla="*/ 29 w 71"/>
              <a:gd name="T45" fmla="*/ 28 h 71"/>
              <a:gd name="T46" fmla="*/ 32 w 71"/>
              <a:gd name="T47" fmla="*/ 31 h 71"/>
              <a:gd name="T48" fmla="*/ 37 w 71"/>
              <a:gd name="T49" fmla="*/ 34 h 71"/>
              <a:gd name="T50" fmla="*/ 40 w 71"/>
              <a:gd name="T51" fmla="*/ 37 h 71"/>
              <a:gd name="T52" fmla="*/ 43 w 71"/>
              <a:gd name="T53" fmla="*/ 41 h 71"/>
              <a:gd name="T54" fmla="*/ 46 w 71"/>
              <a:gd name="T55" fmla="*/ 46 h 71"/>
              <a:gd name="T56" fmla="*/ 49 w 71"/>
              <a:gd name="T57" fmla="*/ 50 h 71"/>
              <a:gd name="T58" fmla="*/ 50 w 71"/>
              <a:gd name="T59" fmla="*/ 55 h 71"/>
              <a:gd name="T60" fmla="*/ 51 w 71"/>
              <a:gd name="T61" fmla="*/ 60 h 71"/>
              <a:gd name="T62" fmla="*/ 51 w 71"/>
              <a:gd name="T63" fmla="*/ 65 h 71"/>
              <a:gd name="T64" fmla="*/ 51 w 71"/>
              <a:gd name="T65" fmla="*/ 71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71"/>
              <a:gd name="T101" fmla="*/ 71 w 71"/>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71">
                <a:moveTo>
                  <a:pt x="71" y="71"/>
                </a:moveTo>
                <a:lnTo>
                  <a:pt x="71" y="66"/>
                </a:lnTo>
                <a:lnTo>
                  <a:pt x="71" y="63"/>
                </a:lnTo>
                <a:lnTo>
                  <a:pt x="69" y="60"/>
                </a:lnTo>
                <a:lnTo>
                  <a:pt x="69" y="56"/>
                </a:lnTo>
                <a:lnTo>
                  <a:pt x="68" y="53"/>
                </a:lnTo>
                <a:lnTo>
                  <a:pt x="68" y="50"/>
                </a:lnTo>
                <a:lnTo>
                  <a:pt x="66" y="46"/>
                </a:lnTo>
                <a:lnTo>
                  <a:pt x="65" y="43"/>
                </a:lnTo>
                <a:lnTo>
                  <a:pt x="63" y="40"/>
                </a:lnTo>
                <a:lnTo>
                  <a:pt x="62" y="37"/>
                </a:lnTo>
                <a:lnTo>
                  <a:pt x="60" y="34"/>
                </a:lnTo>
                <a:lnTo>
                  <a:pt x="59" y="31"/>
                </a:lnTo>
                <a:lnTo>
                  <a:pt x="56" y="28"/>
                </a:lnTo>
                <a:lnTo>
                  <a:pt x="54" y="25"/>
                </a:lnTo>
                <a:lnTo>
                  <a:pt x="51" y="24"/>
                </a:lnTo>
                <a:lnTo>
                  <a:pt x="50" y="21"/>
                </a:lnTo>
                <a:lnTo>
                  <a:pt x="47" y="19"/>
                </a:lnTo>
                <a:lnTo>
                  <a:pt x="44" y="16"/>
                </a:lnTo>
                <a:lnTo>
                  <a:pt x="43" y="15"/>
                </a:lnTo>
                <a:lnTo>
                  <a:pt x="40" y="12"/>
                </a:lnTo>
                <a:lnTo>
                  <a:pt x="37" y="10"/>
                </a:lnTo>
                <a:lnTo>
                  <a:pt x="34" y="9"/>
                </a:lnTo>
                <a:lnTo>
                  <a:pt x="31" y="8"/>
                </a:lnTo>
                <a:lnTo>
                  <a:pt x="28" y="6"/>
                </a:lnTo>
                <a:lnTo>
                  <a:pt x="25" y="5"/>
                </a:lnTo>
                <a:lnTo>
                  <a:pt x="21" y="3"/>
                </a:lnTo>
                <a:lnTo>
                  <a:pt x="18" y="3"/>
                </a:lnTo>
                <a:lnTo>
                  <a:pt x="15" y="2"/>
                </a:lnTo>
                <a:lnTo>
                  <a:pt x="10" y="2"/>
                </a:lnTo>
                <a:lnTo>
                  <a:pt x="7" y="0"/>
                </a:lnTo>
                <a:lnTo>
                  <a:pt x="4" y="0"/>
                </a:lnTo>
                <a:lnTo>
                  <a:pt x="0" y="0"/>
                </a:lnTo>
                <a:lnTo>
                  <a:pt x="0" y="19"/>
                </a:lnTo>
                <a:lnTo>
                  <a:pt x="3" y="19"/>
                </a:lnTo>
                <a:lnTo>
                  <a:pt x="6" y="19"/>
                </a:lnTo>
                <a:lnTo>
                  <a:pt x="9" y="19"/>
                </a:lnTo>
                <a:lnTo>
                  <a:pt x="10" y="19"/>
                </a:lnTo>
                <a:lnTo>
                  <a:pt x="13" y="21"/>
                </a:lnTo>
                <a:lnTo>
                  <a:pt x="16" y="21"/>
                </a:lnTo>
                <a:lnTo>
                  <a:pt x="18" y="22"/>
                </a:lnTo>
                <a:lnTo>
                  <a:pt x="21" y="22"/>
                </a:lnTo>
                <a:lnTo>
                  <a:pt x="22" y="24"/>
                </a:lnTo>
                <a:lnTo>
                  <a:pt x="25" y="25"/>
                </a:lnTo>
                <a:lnTo>
                  <a:pt x="27" y="27"/>
                </a:lnTo>
                <a:lnTo>
                  <a:pt x="29" y="28"/>
                </a:lnTo>
                <a:lnTo>
                  <a:pt x="31" y="30"/>
                </a:lnTo>
                <a:lnTo>
                  <a:pt x="32" y="31"/>
                </a:lnTo>
                <a:lnTo>
                  <a:pt x="35" y="33"/>
                </a:lnTo>
                <a:lnTo>
                  <a:pt x="37" y="34"/>
                </a:lnTo>
                <a:lnTo>
                  <a:pt x="38" y="35"/>
                </a:lnTo>
                <a:lnTo>
                  <a:pt x="40" y="37"/>
                </a:lnTo>
                <a:lnTo>
                  <a:pt x="41" y="40"/>
                </a:lnTo>
                <a:lnTo>
                  <a:pt x="43" y="41"/>
                </a:lnTo>
                <a:lnTo>
                  <a:pt x="44" y="44"/>
                </a:lnTo>
                <a:lnTo>
                  <a:pt x="46" y="46"/>
                </a:lnTo>
                <a:lnTo>
                  <a:pt x="47" y="49"/>
                </a:lnTo>
                <a:lnTo>
                  <a:pt x="49" y="50"/>
                </a:lnTo>
                <a:lnTo>
                  <a:pt x="49" y="53"/>
                </a:lnTo>
                <a:lnTo>
                  <a:pt x="50" y="55"/>
                </a:lnTo>
                <a:lnTo>
                  <a:pt x="50" y="58"/>
                </a:lnTo>
                <a:lnTo>
                  <a:pt x="51" y="60"/>
                </a:lnTo>
                <a:lnTo>
                  <a:pt x="51" y="62"/>
                </a:lnTo>
                <a:lnTo>
                  <a:pt x="51" y="65"/>
                </a:lnTo>
                <a:lnTo>
                  <a:pt x="51" y="68"/>
                </a:lnTo>
                <a:lnTo>
                  <a:pt x="51" y="71"/>
                </a:lnTo>
                <a:lnTo>
                  <a:pt x="71" y="71"/>
                </a:lnTo>
                <a:close/>
              </a:path>
            </a:pathLst>
          </a:custGeom>
          <a:solidFill>
            <a:srgbClr val="000000"/>
          </a:solidFill>
          <a:ln w="9525">
            <a:noFill/>
            <a:round/>
            <a:headEnd/>
            <a:tailEnd/>
          </a:ln>
        </p:spPr>
        <p:txBody>
          <a:bodyPr/>
          <a:lstStyle/>
          <a:p>
            <a:endParaRPr lang="en-US"/>
          </a:p>
        </p:txBody>
      </p:sp>
      <p:sp>
        <p:nvSpPr>
          <p:cNvPr id="24618" name="Freeform 42"/>
          <p:cNvSpPr>
            <a:spLocks/>
          </p:cNvSpPr>
          <p:nvPr/>
        </p:nvSpPr>
        <p:spPr bwMode="auto">
          <a:xfrm>
            <a:off x="7265988" y="5754688"/>
            <a:ext cx="112712" cy="109537"/>
          </a:xfrm>
          <a:custGeom>
            <a:avLst/>
            <a:gdLst>
              <a:gd name="T0" fmla="*/ 4 w 71"/>
              <a:gd name="T1" fmla="*/ 69 h 69"/>
              <a:gd name="T2" fmla="*/ 10 w 71"/>
              <a:gd name="T3" fmla="*/ 69 h 69"/>
              <a:gd name="T4" fmla="*/ 18 w 71"/>
              <a:gd name="T5" fmla="*/ 67 h 69"/>
              <a:gd name="T6" fmla="*/ 25 w 71"/>
              <a:gd name="T7" fmla="*/ 64 h 69"/>
              <a:gd name="T8" fmla="*/ 31 w 71"/>
              <a:gd name="T9" fmla="*/ 63 h 69"/>
              <a:gd name="T10" fmla="*/ 37 w 71"/>
              <a:gd name="T11" fmla="*/ 59 h 69"/>
              <a:gd name="T12" fmla="*/ 43 w 71"/>
              <a:gd name="T13" fmla="*/ 56 h 69"/>
              <a:gd name="T14" fmla="*/ 47 w 71"/>
              <a:gd name="T15" fmla="*/ 51 h 69"/>
              <a:gd name="T16" fmla="*/ 51 w 71"/>
              <a:gd name="T17" fmla="*/ 47 h 69"/>
              <a:gd name="T18" fmla="*/ 56 w 71"/>
              <a:gd name="T19" fmla="*/ 41 h 69"/>
              <a:gd name="T20" fmla="*/ 60 w 71"/>
              <a:gd name="T21" fmla="*/ 35 h 69"/>
              <a:gd name="T22" fmla="*/ 63 w 71"/>
              <a:gd name="T23" fmla="*/ 29 h 69"/>
              <a:gd name="T24" fmla="*/ 66 w 71"/>
              <a:gd name="T25" fmla="*/ 23 h 69"/>
              <a:gd name="T26" fmla="*/ 68 w 71"/>
              <a:gd name="T27" fmla="*/ 17 h 69"/>
              <a:gd name="T28" fmla="*/ 69 w 71"/>
              <a:gd name="T29" fmla="*/ 10 h 69"/>
              <a:gd name="T30" fmla="*/ 71 w 71"/>
              <a:gd name="T31" fmla="*/ 3 h 69"/>
              <a:gd name="T32" fmla="*/ 51 w 71"/>
              <a:gd name="T33" fmla="*/ 0 h 69"/>
              <a:gd name="T34" fmla="*/ 51 w 71"/>
              <a:gd name="T35" fmla="*/ 4 h 69"/>
              <a:gd name="T36" fmla="*/ 51 w 71"/>
              <a:gd name="T37" fmla="*/ 10 h 69"/>
              <a:gd name="T38" fmla="*/ 50 w 71"/>
              <a:gd name="T39" fmla="*/ 14 h 69"/>
              <a:gd name="T40" fmla="*/ 49 w 71"/>
              <a:gd name="T41" fmla="*/ 19 h 69"/>
              <a:gd name="T42" fmla="*/ 46 w 71"/>
              <a:gd name="T43" fmla="*/ 23 h 69"/>
              <a:gd name="T44" fmla="*/ 43 w 71"/>
              <a:gd name="T45" fmla="*/ 28 h 69"/>
              <a:gd name="T46" fmla="*/ 40 w 71"/>
              <a:gd name="T47" fmla="*/ 32 h 69"/>
              <a:gd name="T48" fmla="*/ 37 w 71"/>
              <a:gd name="T49" fmla="*/ 35 h 69"/>
              <a:gd name="T50" fmla="*/ 32 w 71"/>
              <a:gd name="T51" fmla="*/ 39 h 69"/>
              <a:gd name="T52" fmla="*/ 29 w 71"/>
              <a:gd name="T53" fmla="*/ 42 h 69"/>
              <a:gd name="T54" fmla="*/ 25 w 71"/>
              <a:gd name="T55" fmla="*/ 44 h 69"/>
              <a:gd name="T56" fmla="*/ 21 w 71"/>
              <a:gd name="T57" fmla="*/ 47 h 69"/>
              <a:gd name="T58" fmla="*/ 16 w 71"/>
              <a:gd name="T59" fmla="*/ 48 h 69"/>
              <a:gd name="T60" fmla="*/ 10 w 71"/>
              <a:gd name="T61" fmla="*/ 50 h 69"/>
              <a:gd name="T62" fmla="*/ 6 w 71"/>
              <a:gd name="T63" fmla="*/ 50 h 69"/>
              <a:gd name="T64" fmla="*/ 0 w 71"/>
              <a:gd name="T65" fmla="*/ 51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9"/>
              <a:gd name="T101" fmla="*/ 71 w 71"/>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9">
                <a:moveTo>
                  <a:pt x="0" y="69"/>
                </a:moveTo>
                <a:lnTo>
                  <a:pt x="4" y="69"/>
                </a:lnTo>
                <a:lnTo>
                  <a:pt x="7" y="69"/>
                </a:lnTo>
                <a:lnTo>
                  <a:pt x="10" y="69"/>
                </a:lnTo>
                <a:lnTo>
                  <a:pt x="15" y="67"/>
                </a:lnTo>
                <a:lnTo>
                  <a:pt x="18" y="67"/>
                </a:lnTo>
                <a:lnTo>
                  <a:pt x="21" y="66"/>
                </a:lnTo>
                <a:lnTo>
                  <a:pt x="25" y="64"/>
                </a:lnTo>
                <a:lnTo>
                  <a:pt x="28" y="64"/>
                </a:lnTo>
                <a:lnTo>
                  <a:pt x="31" y="63"/>
                </a:lnTo>
                <a:lnTo>
                  <a:pt x="34" y="61"/>
                </a:lnTo>
                <a:lnTo>
                  <a:pt x="37" y="59"/>
                </a:lnTo>
                <a:lnTo>
                  <a:pt x="40" y="57"/>
                </a:lnTo>
                <a:lnTo>
                  <a:pt x="43" y="56"/>
                </a:lnTo>
                <a:lnTo>
                  <a:pt x="44" y="53"/>
                </a:lnTo>
                <a:lnTo>
                  <a:pt x="47" y="51"/>
                </a:lnTo>
                <a:lnTo>
                  <a:pt x="50" y="48"/>
                </a:lnTo>
                <a:lnTo>
                  <a:pt x="51" y="47"/>
                </a:lnTo>
                <a:lnTo>
                  <a:pt x="54" y="44"/>
                </a:lnTo>
                <a:lnTo>
                  <a:pt x="56" y="41"/>
                </a:lnTo>
                <a:lnTo>
                  <a:pt x="59" y="38"/>
                </a:lnTo>
                <a:lnTo>
                  <a:pt x="60" y="35"/>
                </a:lnTo>
                <a:lnTo>
                  <a:pt x="62" y="32"/>
                </a:lnTo>
                <a:lnTo>
                  <a:pt x="63" y="29"/>
                </a:lnTo>
                <a:lnTo>
                  <a:pt x="65" y="26"/>
                </a:lnTo>
                <a:lnTo>
                  <a:pt x="66" y="23"/>
                </a:lnTo>
                <a:lnTo>
                  <a:pt x="68" y="20"/>
                </a:lnTo>
                <a:lnTo>
                  <a:pt x="68" y="17"/>
                </a:lnTo>
                <a:lnTo>
                  <a:pt x="69" y="13"/>
                </a:lnTo>
                <a:lnTo>
                  <a:pt x="69" y="10"/>
                </a:lnTo>
                <a:lnTo>
                  <a:pt x="71" y="7"/>
                </a:lnTo>
                <a:lnTo>
                  <a:pt x="71" y="3"/>
                </a:lnTo>
                <a:lnTo>
                  <a:pt x="71" y="0"/>
                </a:lnTo>
                <a:lnTo>
                  <a:pt x="51" y="0"/>
                </a:lnTo>
                <a:lnTo>
                  <a:pt x="51" y="3"/>
                </a:lnTo>
                <a:lnTo>
                  <a:pt x="51" y="4"/>
                </a:lnTo>
                <a:lnTo>
                  <a:pt x="51" y="7"/>
                </a:lnTo>
                <a:lnTo>
                  <a:pt x="51" y="10"/>
                </a:lnTo>
                <a:lnTo>
                  <a:pt x="50" y="13"/>
                </a:lnTo>
                <a:lnTo>
                  <a:pt x="50" y="14"/>
                </a:lnTo>
                <a:lnTo>
                  <a:pt x="49" y="17"/>
                </a:lnTo>
                <a:lnTo>
                  <a:pt x="49" y="19"/>
                </a:lnTo>
                <a:lnTo>
                  <a:pt x="47" y="22"/>
                </a:lnTo>
                <a:lnTo>
                  <a:pt x="46" y="23"/>
                </a:lnTo>
                <a:lnTo>
                  <a:pt x="44" y="26"/>
                </a:lnTo>
                <a:lnTo>
                  <a:pt x="43" y="28"/>
                </a:lnTo>
                <a:lnTo>
                  <a:pt x="41" y="31"/>
                </a:lnTo>
                <a:lnTo>
                  <a:pt x="40" y="32"/>
                </a:lnTo>
                <a:lnTo>
                  <a:pt x="38" y="34"/>
                </a:lnTo>
                <a:lnTo>
                  <a:pt x="37" y="35"/>
                </a:lnTo>
                <a:lnTo>
                  <a:pt x="35" y="38"/>
                </a:lnTo>
                <a:lnTo>
                  <a:pt x="32" y="39"/>
                </a:lnTo>
                <a:lnTo>
                  <a:pt x="31" y="41"/>
                </a:lnTo>
                <a:lnTo>
                  <a:pt x="29" y="42"/>
                </a:lnTo>
                <a:lnTo>
                  <a:pt x="27" y="44"/>
                </a:lnTo>
                <a:lnTo>
                  <a:pt x="25" y="44"/>
                </a:lnTo>
                <a:lnTo>
                  <a:pt x="22" y="45"/>
                </a:lnTo>
                <a:lnTo>
                  <a:pt x="21" y="47"/>
                </a:lnTo>
                <a:lnTo>
                  <a:pt x="18" y="48"/>
                </a:lnTo>
                <a:lnTo>
                  <a:pt x="16" y="48"/>
                </a:lnTo>
                <a:lnTo>
                  <a:pt x="13" y="50"/>
                </a:lnTo>
                <a:lnTo>
                  <a:pt x="10" y="50"/>
                </a:lnTo>
                <a:lnTo>
                  <a:pt x="9" y="50"/>
                </a:lnTo>
                <a:lnTo>
                  <a:pt x="6" y="50"/>
                </a:lnTo>
                <a:lnTo>
                  <a:pt x="3" y="51"/>
                </a:lnTo>
                <a:lnTo>
                  <a:pt x="0" y="51"/>
                </a:lnTo>
                <a:lnTo>
                  <a:pt x="0" y="69"/>
                </a:lnTo>
                <a:close/>
              </a:path>
            </a:pathLst>
          </a:custGeom>
          <a:solidFill>
            <a:srgbClr val="000000"/>
          </a:solidFill>
          <a:ln w="9525">
            <a:noFill/>
            <a:round/>
            <a:headEnd/>
            <a:tailEnd/>
          </a:ln>
        </p:spPr>
        <p:txBody>
          <a:bodyPr/>
          <a:lstStyle/>
          <a:p>
            <a:endParaRPr lang="en-US"/>
          </a:p>
        </p:txBody>
      </p:sp>
      <p:sp>
        <p:nvSpPr>
          <p:cNvPr id="24619" name="Freeform 43"/>
          <p:cNvSpPr>
            <a:spLocks/>
          </p:cNvSpPr>
          <p:nvPr/>
        </p:nvSpPr>
        <p:spPr bwMode="auto">
          <a:xfrm>
            <a:off x="7467600" y="5105400"/>
            <a:ext cx="1165225" cy="1255713"/>
          </a:xfrm>
          <a:custGeom>
            <a:avLst/>
            <a:gdLst>
              <a:gd name="T0" fmla="*/ 2021 w 3670"/>
              <a:gd name="T1" fmla="*/ 3946 h 3955"/>
              <a:gd name="T2" fmla="*/ 2292 w 3670"/>
              <a:gd name="T3" fmla="*/ 3893 h 3955"/>
              <a:gd name="T4" fmla="*/ 2547 w 3670"/>
              <a:gd name="T5" fmla="*/ 3800 h 3955"/>
              <a:gd name="T6" fmla="*/ 2786 w 3670"/>
              <a:gd name="T7" fmla="*/ 3669 h 3955"/>
              <a:gd name="T8" fmla="*/ 3002 w 3670"/>
              <a:gd name="T9" fmla="*/ 3503 h 3955"/>
              <a:gd name="T10" fmla="*/ 3193 w 3670"/>
              <a:gd name="T11" fmla="*/ 3306 h 3955"/>
              <a:gd name="T12" fmla="*/ 3357 w 3670"/>
              <a:gd name="T13" fmla="*/ 3083 h 3955"/>
              <a:gd name="T14" fmla="*/ 3490 w 3670"/>
              <a:gd name="T15" fmla="*/ 2835 h 3955"/>
              <a:gd name="T16" fmla="*/ 3588 w 3670"/>
              <a:gd name="T17" fmla="*/ 2566 h 3955"/>
              <a:gd name="T18" fmla="*/ 3649 w 3670"/>
              <a:gd name="T19" fmla="*/ 2278 h 3955"/>
              <a:gd name="T20" fmla="*/ 3670 w 3670"/>
              <a:gd name="T21" fmla="*/ 1977 h 3955"/>
              <a:gd name="T22" fmla="*/ 3649 w 3670"/>
              <a:gd name="T23" fmla="*/ 1677 h 3955"/>
              <a:gd name="T24" fmla="*/ 3588 w 3670"/>
              <a:gd name="T25" fmla="*/ 1391 h 3955"/>
              <a:gd name="T26" fmla="*/ 3490 w 3670"/>
              <a:gd name="T27" fmla="*/ 1121 h 3955"/>
              <a:gd name="T28" fmla="*/ 3357 w 3670"/>
              <a:gd name="T29" fmla="*/ 872 h 3955"/>
              <a:gd name="T30" fmla="*/ 3193 w 3670"/>
              <a:gd name="T31" fmla="*/ 649 h 3955"/>
              <a:gd name="T32" fmla="*/ 3002 w 3670"/>
              <a:gd name="T33" fmla="*/ 453 h 3955"/>
              <a:gd name="T34" fmla="*/ 2786 w 3670"/>
              <a:gd name="T35" fmla="*/ 287 h 3955"/>
              <a:gd name="T36" fmla="*/ 2547 w 3670"/>
              <a:gd name="T37" fmla="*/ 156 h 3955"/>
              <a:gd name="T38" fmla="*/ 2292 w 3670"/>
              <a:gd name="T39" fmla="*/ 62 h 3955"/>
              <a:gd name="T40" fmla="*/ 2021 w 3670"/>
              <a:gd name="T41" fmla="*/ 11 h 3955"/>
              <a:gd name="T42" fmla="*/ 1739 w 3670"/>
              <a:gd name="T43" fmla="*/ 2 h 3955"/>
              <a:gd name="T44" fmla="*/ 1464 w 3670"/>
              <a:gd name="T45" fmla="*/ 40 h 3955"/>
              <a:gd name="T46" fmla="*/ 1204 w 3670"/>
              <a:gd name="T47" fmla="*/ 120 h 3955"/>
              <a:gd name="T48" fmla="*/ 960 w 3670"/>
              <a:gd name="T49" fmla="*/ 239 h 3955"/>
              <a:gd name="T50" fmla="*/ 738 w 3670"/>
              <a:gd name="T51" fmla="*/ 393 h 3955"/>
              <a:gd name="T52" fmla="*/ 538 w 3670"/>
              <a:gd name="T53" fmla="*/ 580 h 3955"/>
              <a:gd name="T54" fmla="*/ 365 w 3670"/>
              <a:gd name="T55" fmla="*/ 795 h 3955"/>
              <a:gd name="T56" fmla="*/ 222 w 3670"/>
              <a:gd name="T57" fmla="*/ 1037 h 3955"/>
              <a:gd name="T58" fmla="*/ 112 w 3670"/>
              <a:gd name="T59" fmla="*/ 1300 h 3955"/>
              <a:gd name="T60" fmla="*/ 37 w 3670"/>
              <a:gd name="T61" fmla="*/ 1580 h 3955"/>
              <a:gd name="T62" fmla="*/ 2 w 3670"/>
              <a:gd name="T63" fmla="*/ 1877 h 3955"/>
              <a:gd name="T64" fmla="*/ 9 w 3670"/>
              <a:gd name="T65" fmla="*/ 2180 h 3955"/>
              <a:gd name="T66" fmla="*/ 58 w 3670"/>
              <a:gd name="T67" fmla="*/ 2471 h 3955"/>
              <a:gd name="T68" fmla="*/ 144 w 3670"/>
              <a:gd name="T69" fmla="*/ 2746 h 3955"/>
              <a:gd name="T70" fmla="*/ 266 w 3670"/>
              <a:gd name="T71" fmla="*/ 3002 h 3955"/>
              <a:gd name="T72" fmla="*/ 419 w 3670"/>
              <a:gd name="T73" fmla="*/ 3236 h 3955"/>
              <a:gd name="T74" fmla="*/ 601 w 3670"/>
              <a:gd name="T75" fmla="*/ 3441 h 3955"/>
              <a:gd name="T76" fmla="*/ 808 w 3670"/>
              <a:gd name="T77" fmla="*/ 3617 h 3955"/>
              <a:gd name="T78" fmla="*/ 1039 w 3670"/>
              <a:gd name="T79" fmla="*/ 3760 h 3955"/>
              <a:gd name="T80" fmla="*/ 1288 w 3670"/>
              <a:gd name="T81" fmla="*/ 3866 h 3955"/>
              <a:gd name="T82" fmla="*/ 1554 w 3670"/>
              <a:gd name="T83" fmla="*/ 3933 h 3955"/>
              <a:gd name="T84" fmla="*/ 1832 w 3670"/>
              <a:gd name="T85" fmla="*/ 3955 h 39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70"/>
              <a:gd name="T130" fmla="*/ 0 h 3955"/>
              <a:gd name="T131" fmla="*/ 3670 w 3670"/>
              <a:gd name="T132" fmla="*/ 3955 h 39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70" h="3955">
                <a:moveTo>
                  <a:pt x="1832" y="3955"/>
                </a:moveTo>
                <a:lnTo>
                  <a:pt x="1927" y="3953"/>
                </a:lnTo>
                <a:lnTo>
                  <a:pt x="2021" y="3946"/>
                </a:lnTo>
                <a:lnTo>
                  <a:pt x="2113" y="3933"/>
                </a:lnTo>
                <a:lnTo>
                  <a:pt x="2202" y="3915"/>
                </a:lnTo>
                <a:lnTo>
                  <a:pt x="2292" y="3893"/>
                </a:lnTo>
                <a:lnTo>
                  <a:pt x="2378" y="3866"/>
                </a:lnTo>
                <a:lnTo>
                  <a:pt x="2464" y="3835"/>
                </a:lnTo>
                <a:lnTo>
                  <a:pt x="2547" y="3800"/>
                </a:lnTo>
                <a:lnTo>
                  <a:pt x="2629" y="3760"/>
                </a:lnTo>
                <a:lnTo>
                  <a:pt x="2708" y="3717"/>
                </a:lnTo>
                <a:lnTo>
                  <a:pt x="2786" y="3669"/>
                </a:lnTo>
                <a:lnTo>
                  <a:pt x="2860" y="3617"/>
                </a:lnTo>
                <a:lnTo>
                  <a:pt x="2932" y="3563"/>
                </a:lnTo>
                <a:lnTo>
                  <a:pt x="3002" y="3503"/>
                </a:lnTo>
                <a:lnTo>
                  <a:pt x="3069" y="3441"/>
                </a:lnTo>
                <a:lnTo>
                  <a:pt x="3132" y="3376"/>
                </a:lnTo>
                <a:lnTo>
                  <a:pt x="3193" y="3306"/>
                </a:lnTo>
                <a:lnTo>
                  <a:pt x="3251" y="3236"/>
                </a:lnTo>
                <a:lnTo>
                  <a:pt x="3306" y="3161"/>
                </a:lnTo>
                <a:lnTo>
                  <a:pt x="3357" y="3083"/>
                </a:lnTo>
                <a:lnTo>
                  <a:pt x="3404" y="3002"/>
                </a:lnTo>
                <a:lnTo>
                  <a:pt x="3448" y="2920"/>
                </a:lnTo>
                <a:lnTo>
                  <a:pt x="3490" y="2835"/>
                </a:lnTo>
                <a:lnTo>
                  <a:pt x="3525" y="2746"/>
                </a:lnTo>
                <a:lnTo>
                  <a:pt x="3559" y="2657"/>
                </a:lnTo>
                <a:lnTo>
                  <a:pt x="3588" y="2566"/>
                </a:lnTo>
                <a:lnTo>
                  <a:pt x="3613" y="2471"/>
                </a:lnTo>
                <a:lnTo>
                  <a:pt x="3633" y="2376"/>
                </a:lnTo>
                <a:lnTo>
                  <a:pt x="3649" y="2278"/>
                </a:lnTo>
                <a:lnTo>
                  <a:pt x="3661" y="2180"/>
                </a:lnTo>
                <a:lnTo>
                  <a:pt x="3668" y="2078"/>
                </a:lnTo>
                <a:lnTo>
                  <a:pt x="3670" y="1977"/>
                </a:lnTo>
                <a:lnTo>
                  <a:pt x="3668" y="1877"/>
                </a:lnTo>
                <a:lnTo>
                  <a:pt x="3661" y="1777"/>
                </a:lnTo>
                <a:lnTo>
                  <a:pt x="3649" y="1677"/>
                </a:lnTo>
                <a:lnTo>
                  <a:pt x="3633" y="1580"/>
                </a:lnTo>
                <a:lnTo>
                  <a:pt x="3613" y="1484"/>
                </a:lnTo>
                <a:lnTo>
                  <a:pt x="3588" y="1391"/>
                </a:lnTo>
                <a:lnTo>
                  <a:pt x="3559" y="1300"/>
                </a:lnTo>
                <a:lnTo>
                  <a:pt x="3525" y="1209"/>
                </a:lnTo>
                <a:lnTo>
                  <a:pt x="3490" y="1121"/>
                </a:lnTo>
                <a:lnTo>
                  <a:pt x="3448" y="1037"/>
                </a:lnTo>
                <a:lnTo>
                  <a:pt x="3404" y="954"/>
                </a:lnTo>
                <a:lnTo>
                  <a:pt x="3357" y="872"/>
                </a:lnTo>
                <a:lnTo>
                  <a:pt x="3306" y="795"/>
                </a:lnTo>
                <a:lnTo>
                  <a:pt x="3251" y="721"/>
                </a:lnTo>
                <a:lnTo>
                  <a:pt x="3193" y="649"/>
                </a:lnTo>
                <a:lnTo>
                  <a:pt x="3132" y="580"/>
                </a:lnTo>
                <a:lnTo>
                  <a:pt x="3069" y="515"/>
                </a:lnTo>
                <a:lnTo>
                  <a:pt x="3002" y="453"/>
                </a:lnTo>
                <a:lnTo>
                  <a:pt x="2932" y="393"/>
                </a:lnTo>
                <a:lnTo>
                  <a:pt x="2860" y="339"/>
                </a:lnTo>
                <a:lnTo>
                  <a:pt x="2786" y="287"/>
                </a:lnTo>
                <a:lnTo>
                  <a:pt x="2708" y="239"/>
                </a:lnTo>
                <a:lnTo>
                  <a:pt x="2629" y="195"/>
                </a:lnTo>
                <a:lnTo>
                  <a:pt x="2547" y="156"/>
                </a:lnTo>
                <a:lnTo>
                  <a:pt x="2464" y="120"/>
                </a:lnTo>
                <a:lnTo>
                  <a:pt x="2378" y="90"/>
                </a:lnTo>
                <a:lnTo>
                  <a:pt x="2292" y="62"/>
                </a:lnTo>
                <a:lnTo>
                  <a:pt x="2202" y="40"/>
                </a:lnTo>
                <a:lnTo>
                  <a:pt x="2113" y="23"/>
                </a:lnTo>
                <a:lnTo>
                  <a:pt x="2021" y="11"/>
                </a:lnTo>
                <a:lnTo>
                  <a:pt x="1927" y="2"/>
                </a:lnTo>
                <a:lnTo>
                  <a:pt x="1832" y="0"/>
                </a:lnTo>
                <a:lnTo>
                  <a:pt x="1739" y="2"/>
                </a:lnTo>
                <a:lnTo>
                  <a:pt x="1646" y="11"/>
                </a:lnTo>
                <a:lnTo>
                  <a:pt x="1554" y="23"/>
                </a:lnTo>
                <a:lnTo>
                  <a:pt x="1464" y="40"/>
                </a:lnTo>
                <a:lnTo>
                  <a:pt x="1375" y="62"/>
                </a:lnTo>
                <a:lnTo>
                  <a:pt x="1288" y="90"/>
                </a:lnTo>
                <a:lnTo>
                  <a:pt x="1204" y="120"/>
                </a:lnTo>
                <a:lnTo>
                  <a:pt x="1121" y="156"/>
                </a:lnTo>
                <a:lnTo>
                  <a:pt x="1039" y="195"/>
                </a:lnTo>
                <a:lnTo>
                  <a:pt x="960" y="239"/>
                </a:lnTo>
                <a:lnTo>
                  <a:pt x="883" y="287"/>
                </a:lnTo>
                <a:lnTo>
                  <a:pt x="808" y="339"/>
                </a:lnTo>
                <a:lnTo>
                  <a:pt x="738" y="393"/>
                </a:lnTo>
                <a:lnTo>
                  <a:pt x="668" y="453"/>
                </a:lnTo>
                <a:lnTo>
                  <a:pt x="601" y="515"/>
                </a:lnTo>
                <a:lnTo>
                  <a:pt x="538" y="580"/>
                </a:lnTo>
                <a:lnTo>
                  <a:pt x="477" y="649"/>
                </a:lnTo>
                <a:lnTo>
                  <a:pt x="419" y="721"/>
                </a:lnTo>
                <a:lnTo>
                  <a:pt x="365" y="795"/>
                </a:lnTo>
                <a:lnTo>
                  <a:pt x="313" y="872"/>
                </a:lnTo>
                <a:lnTo>
                  <a:pt x="266" y="954"/>
                </a:lnTo>
                <a:lnTo>
                  <a:pt x="222" y="1037"/>
                </a:lnTo>
                <a:lnTo>
                  <a:pt x="181" y="1121"/>
                </a:lnTo>
                <a:lnTo>
                  <a:pt x="144" y="1209"/>
                </a:lnTo>
                <a:lnTo>
                  <a:pt x="112" y="1300"/>
                </a:lnTo>
                <a:lnTo>
                  <a:pt x="82" y="1391"/>
                </a:lnTo>
                <a:lnTo>
                  <a:pt x="58" y="1484"/>
                </a:lnTo>
                <a:lnTo>
                  <a:pt x="37" y="1580"/>
                </a:lnTo>
                <a:lnTo>
                  <a:pt x="21" y="1677"/>
                </a:lnTo>
                <a:lnTo>
                  <a:pt x="9" y="1777"/>
                </a:lnTo>
                <a:lnTo>
                  <a:pt x="2" y="1877"/>
                </a:lnTo>
                <a:lnTo>
                  <a:pt x="0" y="1977"/>
                </a:lnTo>
                <a:lnTo>
                  <a:pt x="2" y="2078"/>
                </a:lnTo>
                <a:lnTo>
                  <a:pt x="9" y="2180"/>
                </a:lnTo>
                <a:lnTo>
                  <a:pt x="21" y="2278"/>
                </a:lnTo>
                <a:lnTo>
                  <a:pt x="37" y="2376"/>
                </a:lnTo>
                <a:lnTo>
                  <a:pt x="58" y="2471"/>
                </a:lnTo>
                <a:lnTo>
                  <a:pt x="82" y="2566"/>
                </a:lnTo>
                <a:lnTo>
                  <a:pt x="112" y="2657"/>
                </a:lnTo>
                <a:lnTo>
                  <a:pt x="144" y="2746"/>
                </a:lnTo>
                <a:lnTo>
                  <a:pt x="181" y="2835"/>
                </a:lnTo>
                <a:lnTo>
                  <a:pt x="222" y="2920"/>
                </a:lnTo>
                <a:lnTo>
                  <a:pt x="266" y="3002"/>
                </a:lnTo>
                <a:lnTo>
                  <a:pt x="313" y="3083"/>
                </a:lnTo>
                <a:lnTo>
                  <a:pt x="365" y="3161"/>
                </a:lnTo>
                <a:lnTo>
                  <a:pt x="419" y="3236"/>
                </a:lnTo>
                <a:lnTo>
                  <a:pt x="477" y="3306"/>
                </a:lnTo>
                <a:lnTo>
                  <a:pt x="538" y="3376"/>
                </a:lnTo>
                <a:lnTo>
                  <a:pt x="601" y="3441"/>
                </a:lnTo>
                <a:lnTo>
                  <a:pt x="668" y="3503"/>
                </a:lnTo>
                <a:lnTo>
                  <a:pt x="738" y="3563"/>
                </a:lnTo>
                <a:lnTo>
                  <a:pt x="808" y="3617"/>
                </a:lnTo>
                <a:lnTo>
                  <a:pt x="883" y="3669"/>
                </a:lnTo>
                <a:lnTo>
                  <a:pt x="960" y="3717"/>
                </a:lnTo>
                <a:lnTo>
                  <a:pt x="1039" y="3760"/>
                </a:lnTo>
                <a:lnTo>
                  <a:pt x="1121" y="3800"/>
                </a:lnTo>
                <a:lnTo>
                  <a:pt x="1204" y="3835"/>
                </a:lnTo>
                <a:lnTo>
                  <a:pt x="1288" y="3866"/>
                </a:lnTo>
                <a:lnTo>
                  <a:pt x="1375" y="3893"/>
                </a:lnTo>
                <a:lnTo>
                  <a:pt x="1464" y="3915"/>
                </a:lnTo>
                <a:lnTo>
                  <a:pt x="1554" y="3933"/>
                </a:lnTo>
                <a:lnTo>
                  <a:pt x="1646" y="3946"/>
                </a:lnTo>
                <a:lnTo>
                  <a:pt x="1739" y="3953"/>
                </a:lnTo>
                <a:lnTo>
                  <a:pt x="1832" y="3955"/>
                </a:lnTo>
                <a:close/>
              </a:path>
            </a:pathLst>
          </a:custGeom>
          <a:solidFill>
            <a:srgbClr val="FFCC00"/>
          </a:solidFill>
          <a:ln w="9525">
            <a:noFill/>
            <a:round/>
            <a:headEnd/>
            <a:tailEnd/>
          </a:ln>
        </p:spPr>
        <p:txBody>
          <a:bodyPr/>
          <a:lstStyle/>
          <a:p>
            <a:endParaRPr lang="en-US"/>
          </a:p>
        </p:txBody>
      </p:sp>
      <p:sp>
        <p:nvSpPr>
          <p:cNvPr id="24620" name="Freeform 44"/>
          <p:cNvSpPr>
            <a:spLocks/>
          </p:cNvSpPr>
          <p:nvPr/>
        </p:nvSpPr>
        <p:spPr bwMode="auto">
          <a:xfrm>
            <a:off x="7575550" y="5332413"/>
            <a:ext cx="344488" cy="347662"/>
          </a:xfrm>
          <a:custGeom>
            <a:avLst/>
            <a:gdLst>
              <a:gd name="T0" fmla="*/ 599 w 1086"/>
              <a:gd name="T1" fmla="*/ 1089 h 1092"/>
              <a:gd name="T2" fmla="*/ 679 w 1086"/>
              <a:gd name="T3" fmla="*/ 1074 h 1092"/>
              <a:gd name="T4" fmla="*/ 755 w 1086"/>
              <a:gd name="T5" fmla="*/ 1049 h 1092"/>
              <a:gd name="T6" fmla="*/ 826 w 1086"/>
              <a:gd name="T7" fmla="*/ 1013 h 1092"/>
              <a:gd name="T8" fmla="*/ 889 w 1086"/>
              <a:gd name="T9" fmla="*/ 967 h 1092"/>
              <a:gd name="T10" fmla="*/ 946 w 1086"/>
              <a:gd name="T11" fmla="*/ 913 h 1092"/>
              <a:gd name="T12" fmla="*/ 994 w 1086"/>
              <a:gd name="T13" fmla="*/ 851 h 1092"/>
              <a:gd name="T14" fmla="*/ 1033 w 1086"/>
              <a:gd name="T15" fmla="*/ 782 h 1092"/>
              <a:gd name="T16" fmla="*/ 1061 w 1086"/>
              <a:gd name="T17" fmla="*/ 707 h 1092"/>
              <a:gd name="T18" fmla="*/ 1079 w 1086"/>
              <a:gd name="T19" fmla="*/ 628 h 1092"/>
              <a:gd name="T20" fmla="*/ 1086 w 1086"/>
              <a:gd name="T21" fmla="*/ 545 h 1092"/>
              <a:gd name="T22" fmla="*/ 1079 w 1086"/>
              <a:gd name="T23" fmla="*/ 462 h 1092"/>
              <a:gd name="T24" fmla="*/ 1061 w 1086"/>
              <a:gd name="T25" fmla="*/ 383 h 1092"/>
              <a:gd name="T26" fmla="*/ 1033 w 1086"/>
              <a:gd name="T27" fmla="*/ 309 h 1092"/>
              <a:gd name="T28" fmla="*/ 994 w 1086"/>
              <a:gd name="T29" fmla="*/ 241 h 1092"/>
              <a:gd name="T30" fmla="*/ 946 w 1086"/>
              <a:gd name="T31" fmla="*/ 180 h 1092"/>
              <a:gd name="T32" fmla="*/ 889 w 1086"/>
              <a:gd name="T33" fmla="*/ 126 h 1092"/>
              <a:gd name="T34" fmla="*/ 826 w 1086"/>
              <a:gd name="T35" fmla="*/ 79 h 1092"/>
              <a:gd name="T36" fmla="*/ 755 w 1086"/>
              <a:gd name="T37" fmla="*/ 44 h 1092"/>
              <a:gd name="T38" fmla="*/ 679 w 1086"/>
              <a:gd name="T39" fmla="*/ 18 h 1092"/>
              <a:gd name="T40" fmla="*/ 599 w 1086"/>
              <a:gd name="T41" fmla="*/ 4 h 1092"/>
              <a:gd name="T42" fmla="*/ 515 w 1086"/>
              <a:gd name="T43" fmla="*/ 1 h 1092"/>
              <a:gd name="T44" fmla="*/ 434 w 1086"/>
              <a:gd name="T45" fmla="*/ 12 h 1092"/>
              <a:gd name="T46" fmla="*/ 356 w 1086"/>
              <a:gd name="T47" fmla="*/ 34 h 1092"/>
              <a:gd name="T48" fmla="*/ 285 w 1086"/>
              <a:gd name="T49" fmla="*/ 67 h 1092"/>
              <a:gd name="T50" fmla="*/ 219 w 1086"/>
              <a:gd name="T51" fmla="*/ 109 h 1092"/>
              <a:gd name="T52" fmla="*/ 159 w 1086"/>
              <a:gd name="T53" fmla="*/ 161 h 1092"/>
              <a:gd name="T54" fmla="*/ 108 w 1086"/>
              <a:gd name="T55" fmla="*/ 220 h 1092"/>
              <a:gd name="T56" fmla="*/ 65 w 1086"/>
              <a:gd name="T57" fmla="*/ 286 h 1092"/>
              <a:gd name="T58" fmla="*/ 32 w 1086"/>
              <a:gd name="T59" fmla="*/ 358 h 1092"/>
              <a:gd name="T60" fmla="*/ 10 w 1086"/>
              <a:gd name="T61" fmla="*/ 435 h 1092"/>
              <a:gd name="T62" fmla="*/ 1 w 1086"/>
              <a:gd name="T63" fmla="*/ 516 h 1092"/>
              <a:gd name="T64" fmla="*/ 3 w 1086"/>
              <a:gd name="T65" fmla="*/ 601 h 1092"/>
              <a:gd name="T66" fmla="*/ 17 w 1086"/>
              <a:gd name="T67" fmla="*/ 681 h 1092"/>
              <a:gd name="T68" fmla="*/ 42 w 1086"/>
              <a:gd name="T69" fmla="*/ 758 h 1092"/>
              <a:gd name="T70" fmla="*/ 79 w 1086"/>
              <a:gd name="T71" fmla="*/ 828 h 1092"/>
              <a:gd name="T72" fmla="*/ 124 w 1086"/>
              <a:gd name="T73" fmla="*/ 893 h 1092"/>
              <a:gd name="T74" fmla="*/ 178 w 1086"/>
              <a:gd name="T75" fmla="*/ 950 h 1092"/>
              <a:gd name="T76" fmla="*/ 240 w 1086"/>
              <a:gd name="T77" fmla="*/ 998 h 1092"/>
              <a:gd name="T78" fmla="*/ 308 w 1086"/>
              <a:gd name="T79" fmla="*/ 1038 h 1092"/>
              <a:gd name="T80" fmla="*/ 382 w 1086"/>
              <a:gd name="T81" fmla="*/ 1067 h 1092"/>
              <a:gd name="T82" fmla="*/ 460 w 1086"/>
              <a:gd name="T83" fmla="*/ 1086 h 1092"/>
              <a:gd name="T84" fmla="*/ 542 w 1086"/>
              <a:gd name="T85" fmla="*/ 1092 h 10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6"/>
              <a:gd name="T130" fmla="*/ 0 h 1092"/>
              <a:gd name="T131" fmla="*/ 1086 w 1086"/>
              <a:gd name="T132" fmla="*/ 1092 h 10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6" h="1092">
                <a:moveTo>
                  <a:pt x="542" y="1092"/>
                </a:moveTo>
                <a:lnTo>
                  <a:pt x="571" y="1091"/>
                </a:lnTo>
                <a:lnTo>
                  <a:pt x="599" y="1089"/>
                </a:lnTo>
                <a:lnTo>
                  <a:pt x="627" y="1086"/>
                </a:lnTo>
                <a:lnTo>
                  <a:pt x="653" y="1081"/>
                </a:lnTo>
                <a:lnTo>
                  <a:pt x="679" y="1074"/>
                </a:lnTo>
                <a:lnTo>
                  <a:pt x="706" y="1067"/>
                </a:lnTo>
                <a:lnTo>
                  <a:pt x="731" y="1058"/>
                </a:lnTo>
                <a:lnTo>
                  <a:pt x="755" y="1049"/>
                </a:lnTo>
                <a:lnTo>
                  <a:pt x="780" y="1038"/>
                </a:lnTo>
                <a:lnTo>
                  <a:pt x="803" y="1026"/>
                </a:lnTo>
                <a:lnTo>
                  <a:pt x="826" y="1013"/>
                </a:lnTo>
                <a:lnTo>
                  <a:pt x="848" y="998"/>
                </a:lnTo>
                <a:lnTo>
                  <a:pt x="869" y="984"/>
                </a:lnTo>
                <a:lnTo>
                  <a:pt x="889" y="967"/>
                </a:lnTo>
                <a:lnTo>
                  <a:pt x="909" y="950"/>
                </a:lnTo>
                <a:lnTo>
                  <a:pt x="928" y="932"/>
                </a:lnTo>
                <a:lnTo>
                  <a:pt x="946" y="913"/>
                </a:lnTo>
                <a:lnTo>
                  <a:pt x="963" y="893"/>
                </a:lnTo>
                <a:lnTo>
                  <a:pt x="979" y="872"/>
                </a:lnTo>
                <a:lnTo>
                  <a:pt x="994" y="851"/>
                </a:lnTo>
                <a:lnTo>
                  <a:pt x="1007" y="828"/>
                </a:lnTo>
                <a:lnTo>
                  <a:pt x="1020" y="805"/>
                </a:lnTo>
                <a:lnTo>
                  <a:pt x="1033" y="782"/>
                </a:lnTo>
                <a:lnTo>
                  <a:pt x="1043" y="758"/>
                </a:lnTo>
                <a:lnTo>
                  <a:pt x="1053" y="732"/>
                </a:lnTo>
                <a:lnTo>
                  <a:pt x="1061" y="707"/>
                </a:lnTo>
                <a:lnTo>
                  <a:pt x="1069" y="681"/>
                </a:lnTo>
                <a:lnTo>
                  <a:pt x="1074" y="655"/>
                </a:lnTo>
                <a:lnTo>
                  <a:pt x="1079" y="628"/>
                </a:lnTo>
                <a:lnTo>
                  <a:pt x="1083" y="601"/>
                </a:lnTo>
                <a:lnTo>
                  <a:pt x="1084" y="573"/>
                </a:lnTo>
                <a:lnTo>
                  <a:pt x="1086" y="545"/>
                </a:lnTo>
                <a:lnTo>
                  <a:pt x="1084" y="516"/>
                </a:lnTo>
                <a:lnTo>
                  <a:pt x="1083" y="489"/>
                </a:lnTo>
                <a:lnTo>
                  <a:pt x="1079" y="462"/>
                </a:lnTo>
                <a:lnTo>
                  <a:pt x="1074" y="435"/>
                </a:lnTo>
                <a:lnTo>
                  <a:pt x="1069" y="409"/>
                </a:lnTo>
                <a:lnTo>
                  <a:pt x="1061" y="383"/>
                </a:lnTo>
                <a:lnTo>
                  <a:pt x="1053" y="358"/>
                </a:lnTo>
                <a:lnTo>
                  <a:pt x="1043" y="334"/>
                </a:lnTo>
                <a:lnTo>
                  <a:pt x="1033" y="309"/>
                </a:lnTo>
                <a:lnTo>
                  <a:pt x="1020" y="286"/>
                </a:lnTo>
                <a:lnTo>
                  <a:pt x="1007" y="263"/>
                </a:lnTo>
                <a:lnTo>
                  <a:pt x="994" y="241"/>
                </a:lnTo>
                <a:lnTo>
                  <a:pt x="979" y="220"/>
                </a:lnTo>
                <a:lnTo>
                  <a:pt x="963" y="200"/>
                </a:lnTo>
                <a:lnTo>
                  <a:pt x="946" y="180"/>
                </a:lnTo>
                <a:lnTo>
                  <a:pt x="928" y="161"/>
                </a:lnTo>
                <a:lnTo>
                  <a:pt x="909" y="143"/>
                </a:lnTo>
                <a:lnTo>
                  <a:pt x="889" y="126"/>
                </a:lnTo>
                <a:lnTo>
                  <a:pt x="869" y="109"/>
                </a:lnTo>
                <a:lnTo>
                  <a:pt x="848" y="94"/>
                </a:lnTo>
                <a:lnTo>
                  <a:pt x="826" y="79"/>
                </a:lnTo>
                <a:lnTo>
                  <a:pt x="803" y="67"/>
                </a:lnTo>
                <a:lnTo>
                  <a:pt x="780" y="54"/>
                </a:lnTo>
                <a:lnTo>
                  <a:pt x="755" y="44"/>
                </a:lnTo>
                <a:lnTo>
                  <a:pt x="731" y="34"/>
                </a:lnTo>
                <a:lnTo>
                  <a:pt x="706" y="26"/>
                </a:lnTo>
                <a:lnTo>
                  <a:pt x="679" y="18"/>
                </a:lnTo>
                <a:lnTo>
                  <a:pt x="653" y="12"/>
                </a:lnTo>
                <a:lnTo>
                  <a:pt x="627" y="7"/>
                </a:lnTo>
                <a:lnTo>
                  <a:pt x="599" y="4"/>
                </a:lnTo>
                <a:lnTo>
                  <a:pt x="571" y="1"/>
                </a:lnTo>
                <a:lnTo>
                  <a:pt x="542" y="0"/>
                </a:lnTo>
                <a:lnTo>
                  <a:pt x="515" y="1"/>
                </a:lnTo>
                <a:lnTo>
                  <a:pt x="487" y="4"/>
                </a:lnTo>
                <a:lnTo>
                  <a:pt x="460" y="7"/>
                </a:lnTo>
                <a:lnTo>
                  <a:pt x="434" y="12"/>
                </a:lnTo>
                <a:lnTo>
                  <a:pt x="408" y="18"/>
                </a:lnTo>
                <a:lnTo>
                  <a:pt x="382" y="26"/>
                </a:lnTo>
                <a:lnTo>
                  <a:pt x="356" y="34"/>
                </a:lnTo>
                <a:lnTo>
                  <a:pt x="332" y="44"/>
                </a:lnTo>
                <a:lnTo>
                  <a:pt x="308" y="54"/>
                </a:lnTo>
                <a:lnTo>
                  <a:pt x="285" y="67"/>
                </a:lnTo>
                <a:lnTo>
                  <a:pt x="262" y="79"/>
                </a:lnTo>
                <a:lnTo>
                  <a:pt x="240" y="94"/>
                </a:lnTo>
                <a:lnTo>
                  <a:pt x="219" y="109"/>
                </a:lnTo>
                <a:lnTo>
                  <a:pt x="198" y="126"/>
                </a:lnTo>
                <a:lnTo>
                  <a:pt x="178" y="143"/>
                </a:lnTo>
                <a:lnTo>
                  <a:pt x="159" y="161"/>
                </a:lnTo>
                <a:lnTo>
                  <a:pt x="141" y="180"/>
                </a:lnTo>
                <a:lnTo>
                  <a:pt x="124" y="200"/>
                </a:lnTo>
                <a:lnTo>
                  <a:pt x="108" y="220"/>
                </a:lnTo>
                <a:lnTo>
                  <a:pt x="93" y="241"/>
                </a:lnTo>
                <a:lnTo>
                  <a:pt x="79" y="263"/>
                </a:lnTo>
                <a:lnTo>
                  <a:pt x="65" y="286"/>
                </a:lnTo>
                <a:lnTo>
                  <a:pt x="54" y="309"/>
                </a:lnTo>
                <a:lnTo>
                  <a:pt x="42" y="334"/>
                </a:lnTo>
                <a:lnTo>
                  <a:pt x="32" y="358"/>
                </a:lnTo>
                <a:lnTo>
                  <a:pt x="24" y="383"/>
                </a:lnTo>
                <a:lnTo>
                  <a:pt x="17" y="409"/>
                </a:lnTo>
                <a:lnTo>
                  <a:pt x="10" y="435"/>
                </a:lnTo>
                <a:lnTo>
                  <a:pt x="6" y="462"/>
                </a:lnTo>
                <a:lnTo>
                  <a:pt x="3" y="489"/>
                </a:lnTo>
                <a:lnTo>
                  <a:pt x="1" y="516"/>
                </a:lnTo>
                <a:lnTo>
                  <a:pt x="0" y="545"/>
                </a:lnTo>
                <a:lnTo>
                  <a:pt x="1" y="573"/>
                </a:lnTo>
                <a:lnTo>
                  <a:pt x="3" y="601"/>
                </a:lnTo>
                <a:lnTo>
                  <a:pt x="6" y="628"/>
                </a:lnTo>
                <a:lnTo>
                  <a:pt x="10" y="655"/>
                </a:lnTo>
                <a:lnTo>
                  <a:pt x="17" y="681"/>
                </a:lnTo>
                <a:lnTo>
                  <a:pt x="24" y="707"/>
                </a:lnTo>
                <a:lnTo>
                  <a:pt x="32" y="732"/>
                </a:lnTo>
                <a:lnTo>
                  <a:pt x="42" y="758"/>
                </a:lnTo>
                <a:lnTo>
                  <a:pt x="54" y="782"/>
                </a:lnTo>
                <a:lnTo>
                  <a:pt x="65" y="805"/>
                </a:lnTo>
                <a:lnTo>
                  <a:pt x="79" y="828"/>
                </a:lnTo>
                <a:lnTo>
                  <a:pt x="93" y="851"/>
                </a:lnTo>
                <a:lnTo>
                  <a:pt x="108" y="872"/>
                </a:lnTo>
                <a:lnTo>
                  <a:pt x="124" y="893"/>
                </a:lnTo>
                <a:lnTo>
                  <a:pt x="141" y="913"/>
                </a:lnTo>
                <a:lnTo>
                  <a:pt x="159" y="932"/>
                </a:lnTo>
                <a:lnTo>
                  <a:pt x="178" y="950"/>
                </a:lnTo>
                <a:lnTo>
                  <a:pt x="198" y="967"/>
                </a:lnTo>
                <a:lnTo>
                  <a:pt x="219" y="984"/>
                </a:lnTo>
                <a:lnTo>
                  <a:pt x="240" y="998"/>
                </a:lnTo>
                <a:lnTo>
                  <a:pt x="262" y="1013"/>
                </a:lnTo>
                <a:lnTo>
                  <a:pt x="285" y="1026"/>
                </a:lnTo>
                <a:lnTo>
                  <a:pt x="308" y="1038"/>
                </a:lnTo>
                <a:lnTo>
                  <a:pt x="332" y="1049"/>
                </a:lnTo>
                <a:lnTo>
                  <a:pt x="356" y="1058"/>
                </a:lnTo>
                <a:lnTo>
                  <a:pt x="382" y="1067"/>
                </a:lnTo>
                <a:lnTo>
                  <a:pt x="408" y="1074"/>
                </a:lnTo>
                <a:lnTo>
                  <a:pt x="434" y="1081"/>
                </a:lnTo>
                <a:lnTo>
                  <a:pt x="460" y="1086"/>
                </a:lnTo>
                <a:lnTo>
                  <a:pt x="487" y="1089"/>
                </a:lnTo>
                <a:lnTo>
                  <a:pt x="515" y="1091"/>
                </a:lnTo>
                <a:lnTo>
                  <a:pt x="542" y="1092"/>
                </a:lnTo>
                <a:close/>
              </a:path>
            </a:pathLst>
          </a:custGeom>
          <a:solidFill>
            <a:schemeClr val="bg1"/>
          </a:solidFill>
          <a:ln w="9525">
            <a:noFill/>
            <a:round/>
            <a:headEnd/>
            <a:tailEnd/>
          </a:ln>
        </p:spPr>
        <p:txBody>
          <a:bodyPr/>
          <a:lstStyle/>
          <a:p>
            <a:endParaRPr lang="en-US"/>
          </a:p>
        </p:txBody>
      </p:sp>
      <p:sp>
        <p:nvSpPr>
          <p:cNvPr id="24621" name="Freeform 45"/>
          <p:cNvSpPr>
            <a:spLocks/>
          </p:cNvSpPr>
          <p:nvPr/>
        </p:nvSpPr>
        <p:spPr bwMode="auto">
          <a:xfrm>
            <a:off x="8164513" y="5327650"/>
            <a:ext cx="363537" cy="381000"/>
          </a:xfrm>
          <a:custGeom>
            <a:avLst/>
            <a:gdLst>
              <a:gd name="T0" fmla="*/ 631 w 1144"/>
              <a:gd name="T1" fmla="*/ 1199 h 1202"/>
              <a:gd name="T2" fmla="*/ 714 w 1144"/>
              <a:gd name="T3" fmla="*/ 1183 h 1202"/>
              <a:gd name="T4" fmla="*/ 794 w 1144"/>
              <a:gd name="T5" fmla="*/ 1155 h 1202"/>
              <a:gd name="T6" fmla="*/ 868 w 1144"/>
              <a:gd name="T7" fmla="*/ 1116 h 1202"/>
              <a:gd name="T8" fmla="*/ 935 w 1144"/>
              <a:gd name="T9" fmla="*/ 1065 h 1202"/>
              <a:gd name="T10" fmla="*/ 995 w 1144"/>
              <a:gd name="T11" fmla="*/ 1006 h 1202"/>
              <a:gd name="T12" fmla="*/ 1045 w 1144"/>
              <a:gd name="T13" fmla="*/ 938 h 1202"/>
              <a:gd name="T14" fmla="*/ 1087 w 1144"/>
              <a:gd name="T15" fmla="*/ 862 h 1202"/>
              <a:gd name="T16" fmla="*/ 1117 w 1144"/>
              <a:gd name="T17" fmla="*/ 780 h 1202"/>
              <a:gd name="T18" fmla="*/ 1137 w 1144"/>
              <a:gd name="T19" fmla="*/ 694 h 1202"/>
              <a:gd name="T20" fmla="*/ 1144 w 1144"/>
              <a:gd name="T21" fmla="*/ 602 h 1202"/>
              <a:gd name="T22" fmla="*/ 1137 w 1144"/>
              <a:gd name="T23" fmla="*/ 510 h 1202"/>
              <a:gd name="T24" fmla="*/ 1117 w 1144"/>
              <a:gd name="T25" fmla="*/ 422 h 1202"/>
              <a:gd name="T26" fmla="*/ 1087 w 1144"/>
              <a:gd name="T27" fmla="*/ 340 h 1202"/>
              <a:gd name="T28" fmla="*/ 1045 w 1144"/>
              <a:gd name="T29" fmla="*/ 265 h 1202"/>
              <a:gd name="T30" fmla="*/ 995 w 1144"/>
              <a:gd name="T31" fmla="*/ 197 h 1202"/>
              <a:gd name="T32" fmla="*/ 935 w 1144"/>
              <a:gd name="T33" fmla="*/ 138 h 1202"/>
              <a:gd name="T34" fmla="*/ 868 w 1144"/>
              <a:gd name="T35" fmla="*/ 87 h 1202"/>
              <a:gd name="T36" fmla="*/ 794 w 1144"/>
              <a:gd name="T37" fmla="*/ 48 h 1202"/>
              <a:gd name="T38" fmla="*/ 714 w 1144"/>
              <a:gd name="T39" fmla="*/ 19 h 1202"/>
              <a:gd name="T40" fmla="*/ 631 w 1144"/>
              <a:gd name="T41" fmla="*/ 4 h 1202"/>
              <a:gd name="T42" fmla="*/ 542 w 1144"/>
              <a:gd name="T43" fmla="*/ 2 h 1202"/>
              <a:gd name="T44" fmla="*/ 457 w 1144"/>
              <a:gd name="T45" fmla="*/ 12 h 1202"/>
              <a:gd name="T46" fmla="*/ 375 w 1144"/>
              <a:gd name="T47" fmla="*/ 36 h 1202"/>
              <a:gd name="T48" fmla="*/ 299 w 1144"/>
              <a:gd name="T49" fmla="*/ 72 h 1202"/>
              <a:gd name="T50" fmla="*/ 230 w 1144"/>
              <a:gd name="T51" fmla="*/ 120 h 1202"/>
              <a:gd name="T52" fmla="*/ 168 w 1144"/>
              <a:gd name="T53" fmla="*/ 176 h 1202"/>
              <a:gd name="T54" fmla="*/ 114 w 1144"/>
              <a:gd name="T55" fmla="*/ 242 h 1202"/>
              <a:gd name="T56" fmla="*/ 68 w 1144"/>
              <a:gd name="T57" fmla="*/ 315 h 1202"/>
              <a:gd name="T58" fmla="*/ 35 w 1144"/>
              <a:gd name="T59" fmla="*/ 394 h 1202"/>
              <a:gd name="T60" fmla="*/ 11 w 1144"/>
              <a:gd name="T61" fmla="*/ 479 h 1202"/>
              <a:gd name="T62" fmla="*/ 1 w 1144"/>
              <a:gd name="T63" fmla="*/ 571 h 1202"/>
              <a:gd name="T64" fmla="*/ 3 w 1144"/>
              <a:gd name="T65" fmla="*/ 663 h 1202"/>
              <a:gd name="T66" fmla="*/ 18 w 1144"/>
              <a:gd name="T67" fmla="*/ 752 h 1202"/>
              <a:gd name="T68" fmla="*/ 45 w 1144"/>
              <a:gd name="T69" fmla="*/ 836 h 1202"/>
              <a:gd name="T70" fmla="*/ 83 w 1144"/>
              <a:gd name="T71" fmla="*/ 913 h 1202"/>
              <a:gd name="T72" fmla="*/ 131 w 1144"/>
              <a:gd name="T73" fmla="*/ 984 h 1202"/>
              <a:gd name="T74" fmla="*/ 188 w 1144"/>
              <a:gd name="T75" fmla="*/ 1046 h 1202"/>
              <a:gd name="T76" fmla="*/ 252 w 1144"/>
              <a:gd name="T77" fmla="*/ 1100 h 1202"/>
              <a:gd name="T78" fmla="*/ 324 w 1144"/>
              <a:gd name="T79" fmla="*/ 1143 h 1202"/>
              <a:gd name="T80" fmla="*/ 402 w 1144"/>
              <a:gd name="T81" fmla="*/ 1176 h 1202"/>
              <a:gd name="T82" fmla="*/ 485 w 1144"/>
              <a:gd name="T83" fmla="*/ 1195 h 1202"/>
              <a:gd name="T84" fmla="*/ 572 w 1144"/>
              <a:gd name="T85" fmla="*/ 1202 h 12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4"/>
              <a:gd name="T130" fmla="*/ 0 h 1202"/>
              <a:gd name="T131" fmla="*/ 1144 w 1144"/>
              <a:gd name="T132" fmla="*/ 1202 h 12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4" h="1202">
                <a:moveTo>
                  <a:pt x="572" y="1202"/>
                </a:moveTo>
                <a:lnTo>
                  <a:pt x="601" y="1201"/>
                </a:lnTo>
                <a:lnTo>
                  <a:pt x="631" y="1199"/>
                </a:lnTo>
                <a:lnTo>
                  <a:pt x="659" y="1195"/>
                </a:lnTo>
                <a:lnTo>
                  <a:pt x="687" y="1190"/>
                </a:lnTo>
                <a:lnTo>
                  <a:pt x="714" y="1183"/>
                </a:lnTo>
                <a:lnTo>
                  <a:pt x="742" y="1176"/>
                </a:lnTo>
                <a:lnTo>
                  <a:pt x="768" y="1166"/>
                </a:lnTo>
                <a:lnTo>
                  <a:pt x="794" y="1155"/>
                </a:lnTo>
                <a:lnTo>
                  <a:pt x="820" y="1143"/>
                </a:lnTo>
                <a:lnTo>
                  <a:pt x="844" y="1130"/>
                </a:lnTo>
                <a:lnTo>
                  <a:pt x="868" y="1116"/>
                </a:lnTo>
                <a:lnTo>
                  <a:pt x="890" y="1100"/>
                </a:lnTo>
                <a:lnTo>
                  <a:pt x="914" y="1083"/>
                </a:lnTo>
                <a:lnTo>
                  <a:pt x="935" y="1065"/>
                </a:lnTo>
                <a:lnTo>
                  <a:pt x="956" y="1046"/>
                </a:lnTo>
                <a:lnTo>
                  <a:pt x="976" y="1027"/>
                </a:lnTo>
                <a:lnTo>
                  <a:pt x="995" y="1006"/>
                </a:lnTo>
                <a:lnTo>
                  <a:pt x="1013" y="984"/>
                </a:lnTo>
                <a:lnTo>
                  <a:pt x="1030" y="960"/>
                </a:lnTo>
                <a:lnTo>
                  <a:pt x="1045" y="938"/>
                </a:lnTo>
                <a:lnTo>
                  <a:pt x="1060" y="913"/>
                </a:lnTo>
                <a:lnTo>
                  <a:pt x="1074" y="888"/>
                </a:lnTo>
                <a:lnTo>
                  <a:pt x="1087" y="862"/>
                </a:lnTo>
                <a:lnTo>
                  <a:pt x="1098" y="836"/>
                </a:lnTo>
                <a:lnTo>
                  <a:pt x="1109" y="809"/>
                </a:lnTo>
                <a:lnTo>
                  <a:pt x="1117" y="780"/>
                </a:lnTo>
                <a:lnTo>
                  <a:pt x="1125" y="752"/>
                </a:lnTo>
                <a:lnTo>
                  <a:pt x="1131" y="723"/>
                </a:lnTo>
                <a:lnTo>
                  <a:pt x="1137" y="694"/>
                </a:lnTo>
                <a:lnTo>
                  <a:pt x="1140" y="663"/>
                </a:lnTo>
                <a:lnTo>
                  <a:pt x="1143" y="632"/>
                </a:lnTo>
                <a:lnTo>
                  <a:pt x="1144" y="602"/>
                </a:lnTo>
                <a:lnTo>
                  <a:pt x="1143" y="571"/>
                </a:lnTo>
                <a:lnTo>
                  <a:pt x="1140" y="540"/>
                </a:lnTo>
                <a:lnTo>
                  <a:pt x="1137" y="510"/>
                </a:lnTo>
                <a:lnTo>
                  <a:pt x="1131" y="479"/>
                </a:lnTo>
                <a:lnTo>
                  <a:pt x="1125" y="451"/>
                </a:lnTo>
                <a:lnTo>
                  <a:pt x="1117" y="422"/>
                </a:lnTo>
                <a:lnTo>
                  <a:pt x="1109" y="394"/>
                </a:lnTo>
                <a:lnTo>
                  <a:pt x="1098" y="368"/>
                </a:lnTo>
                <a:lnTo>
                  <a:pt x="1087" y="340"/>
                </a:lnTo>
                <a:lnTo>
                  <a:pt x="1074" y="315"/>
                </a:lnTo>
                <a:lnTo>
                  <a:pt x="1060" y="290"/>
                </a:lnTo>
                <a:lnTo>
                  <a:pt x="1045" y="265"/>
                </a:lnTo>
                <a:lnTo>
                  <a:pt x="1030" y="242"/>
                </a:lnTo>
                <a:lnTo>
                  <a:pt x="1013" y="219"/>
                </a:lnTo>
                <a:lnTo>
                  <a:pt x="995" y="197"/>
                </a:lnTo>
                <a:lnTo>
                  <a:pt x="976" y="176"/>
                </a:lnTo>
                <a:lnTo>
                  <a:pt x="956" y="157"/>
                </a:lnTo>
                <a:lnTo>
                  <a:pt x="935" y="138"/>
                </a:lnTo>
                <a:lnTo>
                  <a:pt x="914" y="120"/>
                </a:lnTo>
                <a:lnTo>
                  <a:pt x="890" y="103"/>
                </a:lnTo>
                <a:lnTo>
                  <a:pt x="868" y="87"/>
                </a:lnTo>
                <a:lnTo>
                  <a:pt x="844" y="72"/>
                </a:lnTo>
                <a:lnTo>
                  <a:pt x="820" y="60"/>
                </a:lnTo>
                <a:lnTo>
                  <a:pt x="794" y="48"/>
                </a:lnTo>
                <a:lnTo>
                  <a:pt x="768" y="36"/>
                </a:lnTo>
                <a:lnTo>
                  <a:pt x="742" y="27"/>
                </a:lnTo>
                <a:lnTo>
                  <a:pt x="714" y="19"/>
                </a:lnTo>
                <a:lnTo>
                  <a:pt x="687" y="12"/>
                </a:lnTo>
                <a:lnTo>
                  <a:pt x="659" y="8"/>
                </a:lnTo>
                <a:lnTo>
                  <a:pt x="631" y="4"/>
                </a:lnTo>
                <a:lnTo>
                  <a:pt x="601" y="2"/>
                </a:lnTo>
                <a:lnTo>
                  <a:pt x="572" y="0"/>
                </a:lnTo>
                <a:lnTo>
                  <a:pt x="542" y="2"/>
                </a:lnTo>
                <a:lnTo>
                  <a:pt x="514" y="4"/>
                </a:lnTo>
                <a:lnTo>
                  <a:pt x="485" y="8"/>
                </a:lnTo>
                <a:lnTo>
                  <a:pt x="457" y="12"/>
                </a:lnTo>
                <a:lnTo>
                  <a:pt x="428" y="19"/>
                </a:lnTo>
                <a:lnTo>
                  <a:pt x="402" y="27"/>
                </a:lnTo>
                <a:lnTo>
                  <a:pt x="375" y="36"/>
                </a:lnTo>
                <a:lnTo>
                  <a:pt x="349" y="48"/>
                </a:lnTo>
                <a:lnTo>
                  <a:pt x="324" y="60"/>
                </a:lnTo>
                <a:lnTo>
                  <a:pt x="299" y="72"/>
                </a:lnTo>
                <a:lnTo>
                  <a:pt x="275" y="87"/>
                </a:lnTo>
                <a:lnTo>
                  <a:pt x="252" y="103"/>
                </a:lnTo>
                <a:lnTo>
                  <a:pt x="230" y="120"/>
                </a:lnTo>
                <a:lnTo>
                  <a:pt x="208" y="138"/>
                </a:lnTo>
                <a:lnTo>
                  <a:pt x="188" y="157"/>
                </a:lnTo>
                <a:lnTo>
                  <a:pt x="168" y="176"/>
                </a:lnTo>
                <a:lnTo>
                  <a:pt x="149" y="197"/>
                </a:lnTo>
                <a:lnTo>
                  <a:pt x="131" y="219"/>
                </a:lnTo>
                <a:lnTo>
                  <a:pt x="114" y="242"/>
                </a:lnTo>
                <a:lnTo>
                  <a:pt x="98" y="265"/>
                </a:lnTo>
                <a:lnTo>
                  <a:pt x="83" y="290"/>
                </a:lnTo>
                <a:lnTo>
                  <a:pt x="68" y="315"/>
                </a:lnTo>
                <a:lnTo>
                  <a:pt x="56" y="340"/>
                </a:lnTo>
                <a:lnTo>
                  <a:pt x="45" y="368"/>
                </a:lnTo>
                <a:lnTo>
                  <a:pt x="35" y="394"/>
                </a:lnTo>
                <a:lnTo>
                  <a:pt x="26" y="422"/>
                </a:lnTo>
                <a:lnTo>
                  <a:pt x="18" y="451"/>
                </a:lnTo>
                <a:lnTo>
                  <a:pt x="11" y="479"/>
                </a:lnTo>
                <a:lnTo>
                  <a:pt x="6" y="510"/>
                </a:lnTo>
                <a:lnTo>
                  <a:pt x="3" y="540"/>
                </a:lnTo>
                <a:lnTo>
                  <a:pt x="1" y="571"/>
                </a:lnTo>
                <a:lnTo>
                  <a:pt x="0" y="602"/>
                </a:lnTo>
                <a:lnTo>
                  <a:pt x="1" y="632"/>
                </a:lnTo>
                <a:lnTo>
                  <a:pt x="3" y="663"/>
                </a:lnTo>
                <a:lnTo>
                  <a:pt x="6" y="694"/>
                </a:lnTo>
                <a:lnTo>
                  <a:pt x="11" y="723"/>
                </a:lnTo>
                <a:lnTo>
                  <a:pt x="18" y="752"/>
                </a:lnTo>
                <a:lnTo>
                  <a:pt x="26" y="780"/>
                </a:lnTo>
                <a:lnTo>
                  <a:pt x="35" y="809"/>
                </a:lnTo>
                <a:lnTo>
                  <a:pt x="45" y="836"/>
                </a:lnTo>
                <a:lnTo>
                  <a:pt x="56" y="862"/>
                </a:lnTo>
                <a:lnTo>
                  <a:pt x="68" y="888"/>
                </a:lnTo>
                <a:lnTo>
                  <a:pt x="83" y="913"/>
                </a:lnTo>
                <a:lnTo>
                  <a:pt x="98" y="938"/>
                </a:lnTo>
                <a:lnTo>
                  <a:pt x="114" y="960"/>
                </a:lnTo>
                <a:lnTo>
                  <a:pt x="131" y="984"/>
                </a:lnTo>
                <a:lnTo>
                  <a:pt x="149" y="1006"/>
                </a:lnTo>
                <a:lnTo>
                  <a:pt x="168" y="1027"/>
                </a:lnTo>
                <a:lnTo>
                  <a:pt x="188" y="1046"/>
                </a:lnTo>
                <a:lnTo>
                  <a:pt x="208" y="1065"/>
                </a:lnTo>
                <a:lnTo>
                  <a:pt x="230" y="1083"/>
                </a:lnTo>
                <a:lnTo>
                  <a:pt x="252" y="1100"/>
                </a:lnTo>
                <a:lnTo>
                  <a:pt x="275" y="1116"/>
                </a:lnTo>
                <a:lnTo>
                  <a:pt x="299" y="1130"/>
                </a:lnTo>
                <a:lnTo>
                  <a:pt x="324" y="1143"/>
                </a:lnTo>
                <a:lnTo>
                  <a:pt x="349" y="1155"/>
                </a:lnTo>
                <a:lnTo>
                  <a:pt x="375" y="1166"/>
                </a:lnTo>
                <a:lnTo>
                  <a:pt x="402" y="1176"/>
                </a:lnTo>
                <a:lnTo>
                  <a:pt x="428" y="1183"/>
                </a:lnTo>
                <a:lnTo>
                  <a:pt x="457" y="1190"/>
                </a:lnTo>
                <a:lnTo>
                  <a:pt x="485" y="1195"/>
                </a:lnTo>
                <a:lnTo>
                  <a:pt x="514" y="1199"/>
                </a:lnTo>
                <a:lnTo>
                  <a:pt x="542" y="1201"/>
                </a:lnTo>
                <a:lnTo>
                  <a:pt x="572" y="1202"/>
                </a:lnTo>
                <a:close/>
              </a:path>
            </a:pathLst>
          </a:custGeom>
          <a:solidFill>
            <a:schemeClr val="bg1"/>
          </a:solidFill>
          <a:ln w="9525">
            <a:noFill/>
            <a:round/>
            <a:headEnd/>
            <a:tailEnd/>
          </a:ln>
        </p:spPr>
        <p:txBody>
          <a:bodyPr/>
          <a:lstStyle/>
          <a:p>
            <a:endParaRPr lang="en-US"/>
          </a:p>
        </p:txBody>
      </p:sp>
      <p:sp>
        <p:nvSpPr>
          <p:cNvPr id="24622" name="Freeform 46"/>
          <p:cNvSpPr>
            <a:spLocks/>
          </p:cNvSpPr>
          <p:nvPr/>
        </p:nvSpPr>
        <p:spPr bwMode="auto">
          <a:xfrm>
            <a:off x="7613650" y="5387975"/>
            <a:ext cx="254000" cy="236538"/>
          </a:xfrm>
          <a:custGeom>
            <a:avLst/>
            <a:gdLst>
              <a:gd name="T0" fmla="*/ 444 w 800"/>
              <a:gd name="T1" fmla="*/ 744 h 746"/>
              <a:gd name="T2" fmla="*/ 521 w 800"/>
              <a:gd name="T3" fmla="*/ 729 h 746"/>
              <a:gd name="T4" fmla="*/ 593 w 800"/>
              <a:gd name="T5" fmla="*/ 702 h 746"/>
              <a:gd name="T6" fmla="*/ 656 w 800"/>
              <a:gd name="T7" fmla="*/ 662 h 746"/>
              <a:gd name="T8" fmla="*/ 710 w 800"/>
              <a:gd name="T9" fmla="*/ 612 h 746"/>
              <a:gd name="T10" fmla="*/ 752 w 800"/>
              <a:gd name="T11" fmla="*/ 553 h 746"/>
              <a:gd name="T12" fmla="*/ 782 w 800"/>
              <a:gd name="T13" fmla="*/ 486 h 746"/>
              <a:gd name="T14" fmla="*/ 797 w 800"/>
              <a:gd name="T15" fmla="*/ 412 h 746"/>
              <a:gd name="T16" fmla="*/ 797 w 800"/>
              <a:gd name="T17" fmla="*/ 336 h 746"/>
              <a:gd name="T18" fmla="*/ 782 w 800"/>
              <a:gd name="T19" fmla="*/ 263 h 746"/>
              <a:gd name="T20" fmla="*/ 752 w 800"/>
              <a:gd name="T21" fmla="*/ 196 h 746"/>
              <a:gd name="T22" fmla="*/ 710 w 800"/>
              <a:gd name="T23" fmla="*/ 136 h 746"/>
              <a:gd name="T24" fmla="*/ 656 w 800"/>
              <a:gd name="T25" fmla="*/ 86 h 746"/>
              <a:gd name="T26" fmla="*/ 593 w 800"/>
              <a:gd name="T27" fmla="*/ 46 h 746"/>
              <a:gd name="T28" fmla="*/ 521 w 800"/>
              <a:gd name="T29" fmla="*/ 16 h 746"/>
              <a:gd name="T30" fmla="*/ 444 w 800"/>
              <a:gd name="T31" fmla="*/ 1 h 746"/>
              <a:gd name="T32" fmla="*/ 362 w 800"/>
              <a:gd name="T33" fmla="*/ 1 h 746"/>
              <a:gd name="T34" fmla="*/ 284 w 800"/>
              <a:gd name="T35" fmla="*/ 16 h 746"/>
              <a:gd name="T36" fmla="*/ 211 w 800"/>
              <a:gd name="T37" fmla="*/ 46 h 746"/>
              <a:gd name="T38" fmla="*/ 148 w 800"/>
              <a:gd name="T39" fmla="*/ 86 h 746"/>
              <a:gd name="T40" fmla="*/ 93 w 800"/>
              <a:gd name="T41" fmla="*/ 136 h 746"/>
              <a:gd name="T42" fmla="*/ 50 w 800"/>
              <a:gd name="T43" fmla="*/ 196 h 746"/>
              <a:gd name="T44" fmla="*/ 18 w 800"/>
              <a:gd name="T45" fmla="*/ 263 h 746"/>
              <a:gd name="T46" fmla="*/ 2 w 800"/>
              <a:gd name="T47" fmla="*/ 336 h 746"/>
              <a:gd name="T48" fmla="*/ 2 w 800"/>
              <a:gd name="T49" fmla="*/ 412 h 746"/>
              <a:gd name="T50" fmla="*/ 18 w 800"/>
              <a:gd name="T51" fmla="*/ 486 h 746"/>
              <a:gd name="T52" fmla="*/ 50 w 800"/>
              <a:gd name="T53" fmla="*/ 553 h 746"/>
              <a:gd name="T54" fmla="*/ 93 w 800"/>
              <a:gd name="T55" fmla="*/ 612 h 746"/>
              <a:gd name="T56" fmla="*/ 148 w 800"/>
              <a:gd name="T57" fmla="*/ 662 h 746"/>
              <a:gd name="T58" fmla="*/ 211 w 800"/>
              <a:gd name="T59" fmla="*/ 702 h 746"/>
              <a:gd name="T60" fmla="*/ 284 w 800"/>
              <a:gd name="T61" fmla="*/ 729 h 746"/>
              <a:gd name="T62" fmla="*/ 362 w 800"/>
              <a:gd name="T63" fmla="*/ 744 h 7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0"/>
              <a:gd name="T97" fmla="*/ 0 h 746"/>
              <a:gd name="T98" fmla="*/ 800 w 800"/>
              <a:gd name="T99" fmla="*/ 746 h 7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0" h="746">
                <a:moveTo>
                  <a:pt x="403" y="746"/>
                </a:moveTo>
                <a:lnTo>
                  <a:pt x="444" y="744"/>
                </a:lnTo>
                <a:lnTo>
                  <a:pt x="483" y="739"/>
                </a:lnTo>
                <a:lnTo>
                  <a:pt x="521" y="729"/>
                </a:lnTo>
                <a:lnTo>
                  <a:pt x="558" y="718"/>
                </a:lnTo>
                <a:lnTo>
                  <a:pt x="593" y="702"/>
                </a:lnTo>
                <a:lnTo>
                  <a:pt x="626" y="684"/>
                </a:lnTo>
                <a:lnTo>
                  <a:pt x="656" y="662"/>
                </a:lnTo>
                <a:lnTo>
                  <a:pt x="685" y="639"/>
                </a:lnTo>
                <a:lnTo>
                  <a:pt x="710" y="612"/>
                </a:lnTo>
                <a:lnTo>
                  <a:pt x="732" y="583"/>
                </a:lnTo>
                <a:lnTo>
                  <a:pt x="752" y="553"/>
                </a:lnTo>
                <a:lnTo>
                  <a:pt x="768" y="519"/>
                </a:lnTo>
                <a:lnTo>
                  <a:pt x="782" y="486"/>
                </a:lnTo>
                <a:lnTo>
                  <a:pt x="792" y="450"/>
                </a:lnTo>
                <a:lnTo>
                  <a:pt x="797" y="412"/>
                </a:lnTo>
                <a:lnTo>
                  <a:pt x="800" y="374"/>
                </a:lnTo>
                <a:lnTo>
                  <a:pt x="797" y="336"/>
                </a:lnTo>
                <a:lnTo>
                  <a:pt x="792" y="299"/>
                </a:lnTo>
                <a:lnTo>
                  <a:pt x="782" y="263"/>
                </a:lnTo>
                <a:lnTo>
                  <a:pt x="768" y="228"/>
                </a:lnTo>
                <a:lnTo>
                  <a:pt x="752" y="196"/>
                </a:lnTo>
                <a:lnTo>
                  <a:pt x="732" y="165"/>
                </a:lnTo>
                <a:lnTo>
                  <a:pt x="710" y="136"/>
                </a:lnTo>
                <a:lnTo>
                  <a:pt x="685" y="110"/>
                </a:lnTo>
                <a:lnTo>
                  <a:pt x="656" y="86"/>
                </a:lnTo>
                <a:lnTo>
                  <a:pt x="626" y="64"/>
                </a:lnTo>
                <a:lnTo>
                  <a:pt x="593" y="46"/>
                </a:lnTo>
                <a:lnTo>
                  <a:pt x="558" y="29"/>
                </a:lnTo>
                <a:lnTo>
                  <a:pt x="521" y="16"/>
                </a:lnTo>
                <a:lnTo>
                  <a:pt x="483" y="8"/>
                </a:lnTo>
                <a:lnTo>
                  <a:pt x="444" y="1"/>
                </a:lnTo>
                <a:lnTo>
                  <a:pt x="403" y="0"/>
                </a:lnTo>
                <a:lnTo>
                  <a:pt x="362" y="1"/>
                </a:lnTo>
                <a:lnTo>
                  <a:pt x="322" y="8"/>
                </a:lnTo>
                <a:lnTo>
                  <a:pt x="284" y="16"/>
                </a:lnTo>
                <a:lnTo>
                  <a:pt x="246" y="29"/>
                </a:lnTo>
                <a:lnTo>
                  <a:pt x="211" y="46"/>
                </a:lnTo>
                <a:lnTo>
                  <a:pt x="178" y="64"/>
                </a:lnTo>
                <a:lnTo>
                  <a:pt x="148" y="86"/>
                </a:lnTo>
                <a:lnTo>
                  <a:pt x="119" y="110"/>
                </a:lnTo>
                <a:lnTo>
                  <a:pt x="93" y="136"/>
                </a:lnTo>
                <a:lnTo>
                  <a:pt x="69" y="165"/>
                </a:lnTo>
                <a:lnTo>
                  <a:pt x="50" y="196"/>
                </a:lnTo>
                <a:lnTo>
                  <a:pt x="32" y="228"/>
                </a:lnTo>
                <a:lnTo>
                  <a:pt x="18" y="263"/>
                </a:lnTo>
                <a:lnTo>
                  <a:pt x="9" y="299"/>
                </a:lnTo>
                <a:lnTo>
                  <a:pt x="2" y="336"/>
                </a:lnTo>
                <a:lnTo>
                  <a:pt x="0" y="374"/>
                </a:lnTo>
                <a:lnTo>
                  <a:pt x="2" y="412"/>
                </a:lnTo>
                <a:lnTo>
                  <a:pt x="9" y="450"/>
                </a:lnTo>
                <a:lnTo>
                  <a:pt x="18" y="486"/>
                </a:lnTo>
                <a:lnTo>
                  <a:pt x="32" y="519"/>
                </a:lnTo>
                <a:lnTo>
                  <a:pt x="50" y="553"/>
                </a:lnTo>
                <a:lnTo>
                  <a:pt x="69" y="583"/>
                </a:lnTo>
                <a:lnTo>
                  <a:pt x="93" y="612"/>
                </a:lnTo>
                <a:lnTo>
                  <a:pt x="119" y="639"/>
                </a:lnTo>
                <a:lnTo>
                  <a:pt x="148" y="662"/>
                </a:lnTo>
                <a:lnTo>
                  <a:pt x="178" y="684"/>
                </a:lnTo>
                <a:lnTo>
                  <a:pt x="211" y="702"/>
                </a:lnTo>
                <a:lnTo>
                  <a:pt x="246" y="718"/>
                </a:lnTo>
                <a:lnTo>
                  <a:pt x="284" y="729"/>
                </a:lnTo>
                <a:lnTo>
                  <a:pt x="322" y="739"/>
                </a:lnTo>
                <a:lnTo>
                  <a:pt x="362" y="744"/>
                </a:lnTo>
                <a:lnTo>
                  <a:pt x="403" y="746"/>
                </a:lnTo>
                <a:close/>
              </a:path>
            </a:pathLst>
          </a:custGeom>
          <a:solidFill>
            <a:srgbClr val="FF7F7F"/>
          </a:solidFill>
          <a:ln w="9525">
            <a:noFill/>
            <a:round/>
            <a:headEnd/>
            <a:tailEnd/>
          </a:ln>
        </p:spPr>
        <p:txBody>
          <a:bodyPr/>
          <a:lstStyle/>
          <a:p>
            <a:endParaRPr lang="en-US"/>
          </a:p>
        </p:txBody>
      </p:sp>
      <p:sp>
        <p:nvSpPr>
          <p:cNvPr id="24623" name="Freeform 47"/>
          <p:cNvSpPr>
            <a:spLocks/>
          </p:cNvSpPr>
          <p:nvPr/>
        </p:nvSpPr>
        <p:spPr bwMode="auto">
          <a:xfrm>
            <a:off x="8215313" y="5399088"/>
            <a:ext cx="273050" cy="252412"/>
          </a:xfrm>
          <a:custGeom>
            <a:avLst/>
            <a:gdLst>
              <a:gd name="T0" fmla="*/ 475 w 858"/>
              <a:gd name="T1" fmla="*/ 796 h 798"/>
              <a:gd name="T2" fmla="*/ 557 w 858"/>
              <a:gd name="T3" fmla="*/ 781 h 798"/>
              <a:gd name="T4" fmla="*/ 635 w 858"/>
              <a:gd name="T5" fmla="*/ 750 h 798"/>
              <a:gd name="T6" fmla="*/ 702 w 858"/>
              <a:gd name="T7" fmla="*/ 709 h 798"/>
              <a:gd name="T8" fmla="*/ 760 w 858"/>
              <a:gd name="T9" fmla="*/ 655 h 798"/>
              <a:gd name="T10" fmla="*/ 807 w 858"/>
              <a:gd name="T11" fmla="*/ 592 h 798"/>
              <a:gd name="T12" fmla="*/ 839 w 858"/>
              <a:gd name="T13" fmla="*/ 521 h 798"/>
              <a:gd name="T14" fmla="*/ 856 w 858"/>
              <a:gd name="T15" fmla="*/ 443 h 798"/>
              <a:gd name="T16" fmla="*/ 856 w 858"/>
              <a:gd name="T17" fmla="*/ 361 h 798"/>
              <a:gd name="T18" fmla="*/ 839 w 858"/>
              <a:gd name="T19" fmla="*/ 283 h 798"/>
              <a:gd name="T20" fmla="*/ 807 w 858"/>
              <a:gd name="T21" fmla="*/ 210 h 798"/>
              <a:gd name="T22" fmla="*/ 760 w 858"/>
              <a:gd name="T23" fmla="*/ 146 h 798"/>
              <a:gd name="T24" fmla="*/ 702 w 858"/>
              <a:gd name="T25" fmla="*/ 92 h 798"/>
              <a:gd name="T26" fmla="*/ 635 w 858"/>
              <a:gd name="T27" fmla="*/ 48 h 798"/>
              <a:gd name="T28" fmla="*/ 557 w 858"/>
              <a:gd name="T29" fmla="*/ 18 h 798"/>
              <a:gd name="T30" fmla="*/ 475 w 858"/>
              <a:gd name="T31" fmla="*/ 2 h 798"/>
              <a:gd name="T32" fmla="*/ 388 w 858"/>
              <a:gd name="T33" fmla="*/ 2 h 798"/>
              <a:gd name="T34" fmla="*/ 303 w 858"/>
              <a:gd name="T35" fmla="*/ 18 h 798"/>
              <a:gd name="T36" fmla="*/ 225 w 858"/>
              <a:gd name="T37" fmla="*/ 48 h 798"/>
              <a:gd name="T38" fmla="*/ 156 w 858"/>
              <a:gd name="T39" fmla="*/ 92 h 798"/>
              <a:gd name="T40" fmla="*/ 98 w 858"/>
              <a:gd name="T41" fmla="*/ 146 h 798"/>
              <a:gd name="T42" fmla="*/ 52 w 858"/>
              <a:gd name="T43" fmla="*/ 210 h 798"/>
              <a:gd name="T44" fmla="*/ 19 w 858"/>
              <a:gd name="T45" fmla="*/ 283 h 798"/>
              <a:gd name="T46" fmla="*/ 2 w 858"/>
              <a:gd name="T47" fmla="*/ 361 h 798"/>
              <a:gd name="T48" fmla="*/ 2 w 858"/>
              <a:gd name="T49" fmla="*/ 443 h 798"/>
              <a:gd name="T50" fmla="*/ 19 w 858"/>
              <a:gd name="T51" fmla="*/ 521 h 798"/>
              <a:gd name="T52" fmla="*/ 52 w 858"/>
              <a:gd name="T53" fmla="*/ 592 h 798"/>
              <a:gd name="T54" fmla="*/ 98 w 858"/>
              <a:gd name="T55" fmla="*/ 655 h 798"/>
              <a:gd name="T56" fmla="*/ 156 w 858"/>
              <a:gd name="T57" fmla="*/ 709 h 798"/>
              <a:gd name="T58" fmla="*/ 225 w 858"/>
              <a:gd name="T59" fmla="*/ 750 h 798"/>
              <a:gd name="T60" fmla="*/ 303 w 858"/>
              <a:gd name="T61" fmla="*/ 781 h 798"/>
              <a:gd name="T62" fmla="*/ 388 w 858"/>
              <a:gd name="T63" fmla="*/ 796 h 7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8"/>
              <a:gd name="T97" fmla="*/ 0 h 798"/>
              <a:gd name="T98" fmla="*/ 858 w 858"/>
              <a:gd name="T99" fmla="*/ 798 h 7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8" h="798">
                <a:moveTo>
                  <a:pt x="432" y="798"/>
                </a:moveTo>
                <a:lnTo>
                  <a:pt x="475" y="796"/>
                </a:lnTo>
                <a:lnTo>
                  <a:pt x="517" y="790"/>
                </a:lnTo>
                <a:lnTo>
                  <a:pt x="557" y="781"/>
                </a:lnTo>
                <a:lnTo>
                  <a:pt x="598" y="767"/>
                </a:lnTo>
                <a:lnTo>
                  <a:pt x="635" y="750"/>
                </a:lnTo>
                <a:lnTo>
                  <a:pt x="669" y="731"/>
                </a:lnTo>
                <a:lnTo>
                  <a:pt x="702" y="709"/>
                </a:lnTo>
                <a:lnTo>
                  <a:pt x="733" y="684"/>
                </a:lnTo>
                <a:lnTo>
                  <a:pt x="760" y="655"/>
                </a:lnTo>
                <a:lnTo>
                  <a:pt x="784" y="625"/>
                </a:lnTo>
                <a:lnTo>
                  <a:pt x="807" y="592"/>
                </a:lnTo>
                <a:lnTo>
                  <a:pt x="824" y="557"/>
                </a:lnTo>
                <a:lnTo>
                  <a:pt x="839" y="521"/>
                </a:lnTo>
                <a:lnTo>
                  <a:pt x="850" y="483"/>
                </a:lnTo>
                <a:lnTo>
                  <a:pt x="856" y="443"/>
                </a:lnTo>
                <a:lnTo>
                  <a:pt x="858" y="402"/>
                </a:lnTo>
                <a:lnTo>
                  <a:pt x="856" y="361"/>
                </a:lnTo>
                <a:lnTo>
                  <a:pt x="850" y="321"/>
                </a:lnTo>
                <a:lnTo>
                  <a:pt x="839" y="283"/>
                </a:lnTo>
                <a:lnTo>
                  <a:pt x="824" y="246"/>
                </a:lnTo>
                <a:lnTo>
                  <a:pt x="807" y="210"/>
                </a:lnTo>
                <a:lnTo>
                  <a:pt x="784" y="177"/>
                </a:lnTo>
                <a:lnTo>
                  <a:pt x="760" y="146"/>
                </a:lnTo>
                <a:lnTo>
                  <a:pt x="733" y="117"/>
                </a:lnTo>
                <a:lnTo>
                  <a:pt x="702" y="92"/>
                </a:lnTo>
                <a:lnTo>
                  <a:pt x="669" y="69"/>
                </a:lnTo>
                <a:lnTo>
                  <a:pt x="635" y="48"/>
                </a:lnTo>
                <a:lnTo>
                  <a:pt x="598" y="32"/>
                </a:lnTo>
                <a:lnTo>
                  <a:pt x="557" y="18"/>
                </a:lnTo>
                <a:lnTo>
                  <a:pt x="517" y="7"/>
                </a:lnTo>
                <a:lnTo>
                  <a:pt x="475" y="2"/>
                </a:lnTo>
                <a:lnTo>
                  <a:pt x="432" y="0"/>
                </a:lnTo>
                <a:lnTo>
                  <a:pt x="388" y="2"/>
                </a:lnTo>
                <a:lnTo>
                  <a:pt x="344" y="7"/>
                </a:lnTo>
                <a:lnTo>
                  <a:pt x="303" y="18"/>
                </a:lnTo>
                <a:lnTo>
                  <a:pt x="263" y="32"/>
                </a:lnTo>
                <a:lnTo>
                  <a:pt x="225" y="48"/>
                </a:lnTo>
                <a:lnTo>
                  <a:pt x="189" y="69"/>
                </a:lnTo>
                <a:lnTo>
                  <a:pt x="156" y="92"/>
                </a:lnTo>
                <a:lnTo>
                  <a:pt x="126" y="117"/>
                </a:lnTo>
                <a:lnTo>
                  <a:pt x="98" y="146"/>
                </a:lnTo>
                <a:lnTo>
                  <a:pt x="74" y="177"/>
                </a:lnTo>
                <a:lnTo>
                  <a:pt x="52" y="210"/>
                </a:lnTo>
                <a:lnTo>
                  <a:pt x="34" y="246"/>
                </a:lnTo>
                <a:lnTo>
                  <a:pt x="19" y="283"/>
                </a:lnTo>
                <a:lnTo>
                  <a:pt x="9" y="321"/>
                </a:lnTo>
                <a:lnTo>
                  <a:pt x="2" y="361"/>
                </a:lnTo>
                <a:lnTo>
                  <a:pt x="0" y="402"/>
                </a:lnTo>
                <a:lnTo>
                  <a:pt x="2" y="443"/>
                </a:lnTo>
                <a:lnTo>
                  <a:pt x="9" y="483"/>
                </a:lnTo>
                <a:lnTo>
                  <a:pt x="19" y="521"/>
                </a:lnTo>
                <a:lnTo>
                  <a:pt x="34" y="557"/>
                </a:lnTo>
                <a:lnTo>
                  <a:pt x="52" y="592"/>
                </a:lnTo>
                <a:lnTo>
                  <a:pt x="74" y="625"/>
                </a:lnTo>
                <a:lnTo>
                  <a:pt x="98" y="655"/>
                </a:lnTo>
                <a:lnTo>
                  <a:pt x="126" y="684"/>
                </a:lnTo>
                <a:lnTo>
                  <a:pt x="156" y="709"/>
                </a:lnTo>
                <a:lnTo>
                  <a:pt x="189" y="731"/>
                </a:lnTo>
                <a:lnTo>
                  <a:pt x="225" y="750"/>
                </a:lnTo>
                <a:lnTo>
                  <a:pt x="263" y="767"/>
                </a:lnTo>
                <a:lnTo>
                  <a:pt x="303" y="781"/>
                </a:lnTo>
                <a:lnTo>
                  <a:pt x="344" y="790"/>
                </a:lnTo>
                <a:lnTo>
                  <a:pt x="388" y="796"/>
                </a:lnTo>
                <a:lnTo>
                  <a:pt x="432" y="798"/>
                </a:lnTo>
                <a:close/>
              </a:path>
            </a:pathLst>
          </a:custGeom>
          <a:solidFill>
            <a:srgbClr val="FF6600"/>
          </a:solidFill>
          <a:ln w="9525">
            <a:noFill/>
            <a:round/>
            <a:headEnd/>
            <a:tailEnd/>
          </a:ln>
        </p:spPr>
        <p:txBody>
          <a:bodyPr/>
          <a:lstStyle/>
          <a:p>
            <a:endParaRPr lang="en-US"/>
          </a:p>
        </p:txBody>
      </p:sp>
      <p:sp>
        <p:nvSpPr>
          <p:cNvPr id="24624" name="Freeform 48"/>
          <p:cNvSpPr>
            <a:spLocks/>
          </p:cNvSpPr>
          <p:nvPr/>
        </p:nvSpPr>
        <p:spPr bwMode="auto">
          <a:xfrm>
            <a:off x="8274050" y="5457825"/>
            <a:ext cx="144463" cy="144463"/>
          </a:xfrm>
          <a:custGeom>
            <a:avLst/>
            <a:gdLst>
              <a:gd name="T0" fmla="*/ 252 w 455"/>
              <a:gd name="T1" fmla="*/ 454 h 455"/>
              <a:gd name="T2" fmla="*/ 296 w 455"/>
              <a:gd name="T3" fmla="*/ 445 h 455"/>
              <a:gd name="T4" fmla="*/ 337 w 455"/>
              <a:gd name="T5" fmla="*/ 428 h 455"/>
              <a:gd name="T6" fmla="*/ 373 w 455"/>
              <a:gd name="T7" fmla="*/ 405 h 455"/>
              <a:gd name="T8" fmla="*/ 404 w 455"/>
              <a:gd name="T9" fmla="*/ 374 h 455"/>
              <a:gd name="T10" fmla="*/ 428 w 455"/>
              <a:gd name="T11" fmla="*/ 337 h 455"/>
              <a:gd name="T12" fmla="*/ 445 w 455"/>
              <a:gd name="T13" fmla="*/ 296 h 455"/>
              <a:gd name="T14" fmla="*/ 455 w 455"/>
              <a:gd name="T15" fmla="*/ 251 h 455"/>
              <a:gd name="T16" fmla="*/ 455 w 455"/>
              <a:gd name="T17" fmla="*/ 203 h 455"/>
              <a:gd name="T18" fmla="*/ 445 w 455"/>
              <a:gd name="T19" fmla="*/ 159 h 455"/>
              <a:gd name="T20" fmla="*/ 428 w 455"/>
              <a:gd name="T21" fmla="*/ 118 h 455"/>
              <a:gd name="T22" fmla="*/ 404 w 455"/>
              <a:gd name="T23" fmla="*/ 82 h 455"/>
              <a:gd name="T24" fmla="*/ 373 w 455"/>
              <a:gd name="T25" fmla="*/ 51 h 455"/>
              <a:gd name="T26" fmla="*/ 337 w 455"/>
              <a:gd name="T27" fmla="*/ 26 h 455"/>
              <a:gd name="T28" fmla="*/ 296 w 455"/>
              <a:gd name="T29" fmla="*/ 10 h 455"/>
              <a:gd name="T30" fmla="*/ 252 w 455"/>
              <a:gd name="T31" fmla="*/ 1 h 455"/>
              <a:gd name="T32" fmla="*/ 204 w 455"/>
              <a:gd name="T33" fmla="*/ 1 h 455"/>
              <a:gd name="T34" fmla="*/ 159 w 455"/>
              <a:gd name="T35" fmla="*/ 10 h 455"/>
              <a:gd name="T36" fmla="*/ 118 w 455"/>
              <a:gd name="T37" fmla="*/ 26 h 455"/>
              <a:gd name="T38" fmla="*/ 82 w 455"/>
              <a:gd name="T39" fmla="*/ 51 h 455"/>
              <a:gd name="T40" fmla="*/ 51 w 455"/>
              <a:gd name="T41" fmla="*/ 82 h 455"/>
              <a:gd name="T42" fmla="*/ 27 w 455"/>
              <a:gd name="T43" fmla="*/ 118 h 455"/>
              <a:gd name="T44" fmla="*/ 10 w 455"/>
              <a:gd name="T45" fmla="*/ 159 h 455"/>
              <a:gd name="T46" fmla="*/ 1 w 455"/>
              <a:gd name="T47" fmla="*/ 203 h 455"/>
              <a:gd name="T48" fmla="*/ 1 w 455"/>
              <a:gd name="T49" fmla="*/ 251 h 455"/>
              <a:gd name="T50" fmla="*/ 10 w 455"/>
              <a:gd name="T51" fmla="*/ 296 h 455"/>
              <a:gd name="T52" fmla="*/ 27 w 455"/>
              <a:gd name="T53" fmla="*/ 337 h 455"/>
              <a:gd name="T54" fmla="*/ 51 w 455"/>
              <a:gd name="T55" fmla="*/ 374 h 455"/>
              <a:gd name="T56" fmla="*/ 82 w 455"/>
              <a:gd name="T57" fmla="*/ 405 h 455"/>
              <a:gd name="T58" fmla="*/ 118 w 455"/>
              <a:gd name="T59" fmla="*/ 428 h 455"/>
              <a:gd name="T60" fmla="*/ 159 w 455"/>
              <a:gd name="T61" fmla="*/ 445 h 455"/>
              <a:gd name="T62" fmla="*/ 204 w 455"/>
              <a:gd name="T63" fmla="*/ 454 h 4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5"/>
              <a:gd name="T97" fmla="*/ 0 h 455"/>
              <a:gd name="T98" fmla="*/ 455 w 455"/>
              <a:gd name="T99" fmla="*/ 455 h 4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5" h="455">
                <a:moveTo>
                  <a:pt x="228" y="455"/>
                </a:moveTo>
                <a:lnTo>
                  <a:pt x="252" y="454"/>
                </a:lnTo>
                <a:lnTo>
                  <a:pt x="274" y="450"/>
                </a:lnTo>
                <a:lnTo>
                  <a:pt x="296" y="445"/>
                </a:lnTo>
                <a:lnTo>
                  <a:pt x="317" y="438"/>
                </a:lnTo>
                <a:lnTo>
                  <a:pt x="337" y="428"/>
                </a:lnTo>
                <a:lnTo>
                  <a:pt x="356" y="418"/>
                </a:lnTo>
                <a:lnTo>
                  <a:pt x="373" y="405"/>
                </a:lnTo>
                <a:lnTo>
                  <a:pt x="389" y="390"/>
                </a:lnTo>
                <a:lnTo>
                  <a:pt x="404" y="374"/>
                </a:lnTo>
                <a:lnTo>
                  <a:pt x="417" y="356"/>
                </a:lnTo>
                <a:lnTo>
                  <a:pt x="428" y="337"/>
                </a:lnTo>
                <a:lnTo>
                  <a:pt x="438" y="317"/>
                </a:lnTo>
                <a:lnTo>
                  <a:pt x="445" y="296"/>
                </a:lnTo>
                <a:lnTo>
                  <a:pt x="450" y="274"/>
                </a:lnTo>
                <a:lnTo>
                  <a:pt x="455" y="251"/>
                </a:lnTo>
                <a:lnTo>
                  <a:pt x="455" y="228"/>
                </a:lnTo>
                <a:lnTo>
                  <a:pt x="455" y="203"/>
                </a:lnTo>
                <a:lnTo>
                  <a:pt x="450" y="181"/>
                </a:lnTo>
                <a:lnTo>
                  <a:pt x="445" y="159"/>
                </a:lnTo>
                <a:lnTo>
                  <a:pt x="438" y="138"/>
                </a:lnTo>
                <a:lnTo>
                  <a:pt x="428" y="118"/>
                </a:lnTo>
                <a:lnTo>
                  <a:pt x="417" y="99"/>
                </a:lnTo>
                <a:lnTo>
                  <a:pt x="404" y="82"/>
                </a:lnTo>
                <a:lnTo>
                  <a:pt x="389" y="65"/>
                </a:lnTo>
                <a:lnTo>
                  <a:pt x="373" y="51"/>
                </a:lnTo>
                <a:lnTo>
                  <a:pt x="356" y="38"/>
                </a:lnTo>
                <a:lnTo>
                  <a:pt x="337" y="26"/>
                </a:lnTo>
                <a:lnTo>
                  <a:pt x="317" y="17"/>
                </a:lnTo>
                <a:lnTo>
                  <a:pt x="296" y="10"/>
                </a:lnTo>
                <a:lnTo>
                  <a:pt x="274" y="4"/>
                </a:lnTo>
                <a:lnTo>
                  <a:pt x="252" y="1"/>
                </a:lnTo>
                <a:lnTo>
                  <a:pt x="228" y="0"/>
                </a:lnTo>
                <a:lnTo>
                  <a:pt x="204" y="1"/>
                </a:lnTo>
                <a:lnTo>
                  <a:pt x="181" y="4"/>
                </a:lnTo>
                <a:lnTo>
                  <a:pt x="159" y="10"/>
                </a:lnTo>
                <a:lnTo>
                  <a:pt x="138" y="17"/>
                </a:lnTo>
                <a:lnTo>
                  <a:pt x="118" y="26"/>
                </a:lnTo>
                <a:lnTo>
                  <a:pt x="100" y="38"/>
                </a:lnTo>
                <a:lnTo>
                  <a:pt x="82" y="51"/>
                </a:lnTo>
                <a:lnTo>
                  <a:pt x="65" y="65"/>
                </a:lnTo>
                <a:lnTo>
                  <a:pt x="51" y="82"/>
                </a:lnTo>
                <a:lnTo>
                  <a:pt x="38" y="99"/>
                </a:lnTo>
                <a:lnTo>
                  <a:pt x="27" y="118"/>
                </a:lnTo>
                <a:lnTo>
                  <a:pt x="18" y="138"/>
                </a:lnTo>
                <a:lnTo>
                  <a:pt x="10" y="159"/>
                </a:lnTo>
                <a:lnTo>
                  <a:pt x="5" y="181"/>
                </a:lnTo>
                <a:lnTo>
                  <a:pt x="1" y="203"/>
                </a:lnTo>
                <a:lnTo>
                  <a:pt x="0" y="228"/>
                </a:lnTo>
                <a:lnTo>
                  <a:pt x="1" y="251"/>
                </a:lnTo>
                <a:lnTo>
                  <a:pt x="5" y="274"/>
                </a:lnTo>
                <a:lnTo>
                  <a:pt x="10" y="296"/>
                </a:lnTo>
                <a:lnTo>
                  <a:pt x="18" y="317"/>
                </a:lnTo>
                <a:lnTo>
                  <a:pt x="27" y="337"/>
                </a:lnTo>
                <a:lnTo>
                  <a:pt x="38" y="356"/>
                </a:lnTo>
                <a:lnTo>
                  <a:pt x="51" y="374"/>
                </a:lnTo>
                <a:lnTo>
                  <a:pt x="65" y="390"/>
                </a:lnTo>
                <a:lnTo>
                  <a:pt x="82" y="405"/>
                </a:lnTo>
                <a:lnTo>
                  <a:pt x="100" y="418"/>
                </a:lnTo>
                <a:lnTo>
                  <a:pt x="118" y="428"/>
                </a:lnTo>
                <a:lnTo>
                  <a:pt x="138" y="438"/>
                </a:lnTo>
                <a:lnTo>
                  <a:pt x="159" y="445"/>
                </a:lnTo>
                <a:lnTo>
                  <a:pt x="181" y="450"/>
                </a:lnTo>
                <a:lnTo>
                  <a:pt x="204" y="454"/>
                </a:lnTo>
                <a:lnTo>
                  <a:pt x="228" y="455"/>
                </a:lnTo>
                <a:close/>
              </a:path>
            </a:pathLst>
          </a:custGeom>
          <a:solidFill>
            <a:srgbClr val="000000"/>
          </a:solidFill>
          <a:ln w="9525">
            <a:solidFill>
              <a:schemeClr val="bg1"/>
            </a:solidFill>
            <a:round/>
            <a:headEnd/>
            <a:tailEnd/>
          </a:ln>
        </p:spPr>
        <p:txBody>
          <a:bodyPr/>
          <a:lstStyle/>
          <a:p>
            <a:endParaRPr lang="en-US"/>
          </a:p>
        </p:txBody>
      </p:sp>
      <p:sp>
        <p:nvSpPr>
          <p:cNvPr id="24625" name="Freeform 49"/>
          <p:cNvSpPr>
            <a:spLocks/>
          </p:cNvSpPr>
          <p:nvPr/>
        </p:nvSpPr>
        <p:spPr bwMode="auto">
          <a:xfrm>
            <a:off x="7659688" y="5426075"/>
            <a:ext cx="163512" cy="161925"/>
          </a:xfrm>
          <a:custGeom>
            <a:avLst/>
            <a:gdLst>
              <a:gd name="T0" fmla="*/ 288 w 519"/>
              <a:gd name="T1" fmla="*/ 511 h 512"/>
              <a:gd name="T2" fmla="*/ 336 w 519"/>
              <a:gd name="T3" fmla="*/ 502 h 512"/>
              <a:gd name="T4" fmla="*/ 383 w 519"/>
              <a:gd name="T5" fmla="*/ 483 h 512"/>
              <a:gd name="T6" fmla="*/ 424 w 519"/>
              <a:gd name="T7" fmla="*/ 455 h 512"/>
              <a:gd name="T8" fmla="*/ 459 w 519"/>
              <a:gd name="T9" fmla="*/ 422 h 512"/>
              <a:gd name="T10" fmla="*/ 487 w 519"/>
              <a:gd name="T11" fmla="*/ 380 h 512"/>
              <a:gd name="T12" fmla="*/ 506 w 519"/>
              <a:gd name="T13" fmla="*/ 334 h 512"/>
              <a:gd name="T14" fmla="*/ 517 w 519"/>
              <a:gd name="T15" fmla="*/ 283 h 512"/>
              <a:gd name="T16" fmla="*/ 517 w 519"/>
              <a:gd name="T17" fmla="*/ 231 h 512"/>
              <a:gd name="T18" fmla="*/ 506 w 519"/>
              <a:gd name="T19" fmla="*/ 181 h 512"/>
              <a:gd name="T20" fmla="*/ 487 w 519"/>
              <a:gd name="T21" fmla="*/ 135 h 512"/>
              <a:gd name="T22" fmla="*/ 459 w 519"/>
              <a:gd name="T23" fmla="*/ 93 h 512"/>
              <a:gd name="T24" fmla="*/ 424 w 519"/>
              <a:gd name="T25" fmla="*/ 59 h 512"/>
              <a:gd name="T26" fmla="*/ 383 w 519"/>
              <a:gd name="T27" fmla="*/ 31 h 512"/>
              <a:gd name="T28" fmla="*/ 336 w 519"/>
              <a:gd name="T29" fmla="*/ 11 h 512"/>
              <a:gd name="T30" fmla="*/ 288 w 519"/>
              <a:gd name="T31" fmla="*/ 2 h 512"/>
              <a:gd name="T32" fmla="*/ 234 w 519"/>
              <a:gd name="T33" fmla="*/ 2 h 512"/>
              <a:gd name="T34" fmla="*/ 183 w 519"/>
              <a:gd name="T35" fmla="*/ 11 h 512"/>
              <a:gd name="T36" fmla="*/ 136 w 519"/>
              <a:gd name="T37" fmla="*/ 31 h 512"/>
              <a:gd name="T38" fmla="*/ 94 w 519"/>
              <a:gd name="T39" fmla="*/ 59 h 512"/>
              <a:gd name="T40" fmla="*/ 59 w 519"/>
              <a:gd name="T41" fmla="*/ 93 h 512"/>
              <a:gd name="T42" fmla="*/ 31 w 519"/>
              <a:gd name="T43" fmla="*/ 135 h 512"/>
              <a:gd name="T44" fmla="*/ 11 w 519"/>
              <a:gd name="T45" fmla="*/ 181 h 512"/>
              <a:gd name="T46" fmla="*/ 1 w 519"/>
              <a:gd name="T47" fmla="*/ 231 h 512"/>
              <a:gd name="T48" fmla="*/ 1 w 519"/>
              <a:gd name="T49" fmla="*/ 283 h 512"/>
              <a:gd name="T50" fmla="*/ 11 w 519"/>
              <a:gd name="T51" fmla="*/ 334 h 512"/>
              <a:gd name="T52" fmla="*/ 31 w 519"/>
              <a:gd name="T53" fmla="*/ 380 h 512"/>
              <a:gd name="T54" fmla="*/ 59 w 519"/>
              <a:gd name="T55" fmla="*/ 422 h 512"/>
              <a:gd name="T56" fmla="*/ 94 w 519"/>
              <a:gd name="T57" fmla="*/ 455 h 512"/>
              <a:gd name="T58" fmla="*/ 136 w 519"/>
              <a:gd name="T59" fmla="*/ 483 h 512"/>
              <a:gd name="T60" fmla="*/ 183 w 519"/>
              <a:gd name="T61" fmla="*/ 502 h 512"/>
              <a:gd name="T62" fmla="*/ 234 w 519"/>
              <a:gd name="T63" fmla="*/ 511 h 5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9"/>
              <a:gd name="T97" fmla="*/ 0 h 512"/>
              <a:gd name="T98" fmla="*/ 519 w 519"/>
              <a:gd name="T99" fmla="*/ 512 h 5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9" h="512">
                <a:moveTo>
                  <a:pt x="261" y="512"/>
                </a:moveTo>
                <a:lnTo>
                  <a:pt x="288" y="511"/>
                </a:lnTo>
                <a:lnTo>
                  <a:pt x="312" y="508"/>
                </a:lnTo>
                <a:lnTo>
                  <a:pt x="336" y="502"/>
                </a:lnTo>
                <a:lnTo>
                  <a:pt x="360" y="492"/>
                </a:lnTo>
                <a:lnTo>
                  <a:pt x="383" y="483"/>
                </a:lnTo>
                <a:lnTo>
                  <a:pt x="404" y="470"/>
                </a:lnTo>
                <a:lnTo>
                  <a:pt x="424" y="455"/>
                </a:lnTo>
                <a:lnTo>
                  <a:pt x="443" y="438"/>
                </a:lnTo>
                <a:lnTo>
                  <a:pt x="459" y="422"/>
                </a:lnTo>
                <a:lnTo>
                  <a:pt x="474" y="402"/>
                </a:lnTo>
                <a:lnTo>
                  <a:pt x="487" y="380"/>
                </a:lnTo>
                <a:lnTo>
                  <a:pt x="498" y="358"/>
                </a:lnTo>
                <a:lnTo>
                  <a:pt x="506" y="334"/>
                </a:lnTo>
                <a:lnTo>
                  <a:pt x="512" y="310"/>
                </a:lnTo>
                <a:lnTo>
                  <a:pt x="517" y="283"/>
                </a:lnTo>
                <a:lnTo>
                  <a:pt x="519" y="257"/>
                </a:lnTo>
                <a:lnTo>
                  <a:pt x="517" y="231"/>
                </a:lnTo>
                <a:lnTo>
                  <a:pt x="512" y="205"/>
                </a:lnTo>
                <a:lnTo>
                  <a:pt x="506" y="181"/>
                </a:lnTo>
                <a:lnTo>
                  <a:pt x="498" y="158"/>
                </a:lnTo>
                <a:lnTo>
                  <a:pt x="487" y="135"/>
                </a:lnTo>
                <a:lnTo>
                  <a:pt x="474" y="114"/>
                </a:lnTo>
                <a:lnTo>
                  <a:pt x="459" y="93"/>
                </a:lnTo>
                <a:lnTo>
                  <a:pt x="443" y="76"/>
                </a:lnTo>
                <a:lnTo>
                  <a:pt x="424" y="59"/>
                </a:lnTo>
                <a:lnTo>
                  <a:pt x="404" y="44"/>
                </a:lnTo>
                <a:lnTo>
                  <a:pt x="383" y="31"/>
                </a:lnTo>
                <a:lnTo>
                  <a:pt x="360" y="21"/>
                </a:lnTo>
                <a:lnTo>
                  <a:pt x="336" y="11"/>
                </a:lnTo>
                <a:lnTo>
                  <a:pt x="312" y="5"/>
                </a:lnTo>
                <a:lnTo>
                  <a:pt x="288" y="2"/>
                </a:lnTo>
                <a:lnTo>
                  <a:pt x="261" y="0"/>
                </a:lnTo>
                <a:lnTo>
                  <a:pt x="234" y="2"/>
                </a:lnTo>
                <a:lnTo>
                  <a:pt x="208" y="5"/>
                </a:lnTo>
                <a:lnTo>
                  <a:pt x="183" y="11"/>
                </a:lnTo>
                <a:lnTo>
                  <a:pt x="159" y="21"/>
                </a:lnTo>
                <a:lnTo>
                  <a:pt x="136" y="31"/>
                </a:lnTo>
                <a:lnTo>
                  <a:pt x="113" y="44"/>
                </a:lnTo>
                <a:lnTo>
                  <a:pt x="94" y="59"/>
                </a:lnTo>
                <a:lnTo>
                  <a:pt x="75" y="76"/>
                </a:lnTo>
                <a:lnTo>
                  <a:pt x="59" y="93"/>
                </a:lnTo>
                <a:lnTo>
                  <a:pt x="44" y="114"/>
                </a:lnTo>
                <a:lnTo>
                  <a:pt x="31" y="135"/>
                </a:lnTo>
                <a:lnTo>
                  <a:pt x="20" y="158"/>
                </a:lnTo>
                <a:lnTo>
                  <a:pt x="11" y="181"/>
                </a:lnTo>
                <a:lnTo>
                  <a:pt x="5" y="205"/>
                </a:lnTo>
                <a:lnTo>
                  <a:pt x="1" y="231"/>
                </a:lnTo>
                <a:lnTo>
                  <a:pt x="0" y="257"/>
                </a:lnTo>
                <a:lnTo>
                  <a:pt x="1" y="283"/>
                </a:lnTo>
                <a:lnTo>
                  <a:pt x="5" y="310"/>
                </a:lnTo>
                <a:lnTo>
                  <a:pt x="11" y="334"/>
                </a:lnTo>
                <a:lnTo>
                  <a:pt x="20" y="358"/>
                </a:lnTo>
                <a:lnTo>
                  <a:pt x="31" y="380"/>
                </a:lnTo>
                <a:lnTo>
                  <a:pt x="44" y="402"/>
                </a:lnTo>
                <a:lnTo>
                  <a:pt x="59" y="422"/>
                </a:lnTo>
                <a:lnTo>
                  <a:pt x="75" y="438"/>
                </a:lnTo>
                <a:lnTo>
                  <a:pt x="94" y="455"/>
                </a:lnTo>
                <a:lnTo>
                  <a:pt x="113" y="470"/>
                </a:lnTo>
                <a:lnTo>
                  <a:pt x="136" y="483"/>
                </a:lnTo>
                <a:lnTo>
                  <a:pt x="159" y="492"/>
                </a:lnTo>
                <a:lnTo>
                  <a:pt x="183" y="502"/>
                </a:lnTo>
                <a:lnTo>
                  <a:pt x="208" y="508"/>
                </a:lnTo>
                <a:lnTo>
                  <a:pt x="234" y="511"/>
                </a:lnTo>
                <a:lnTo>
                  <a:pt x="261" y="512"/>
                </a:lnTo>
                <a:close/>
              </a:path>
            </a:pathLst>
          </a:custGeom>
          <a:solidFill>
            <a:srgbClr val="000000"/>
          </a:solidFill>
          <a:ln w="9525">
            <a:noFill/>
            <a:round/>
            <a:headEnd/>
            <a:tailEnd/>
          </a:ln>
        </p:spPr>
        <p:txBody>
          <a:bodyPr/>
          <a:lstStyle/>
          <a:p>
            <a:endParaRPr lang="en-US"/>
          </a:p>
        </p:txBody>
      </p:sp>
      <p:sp>
        <p:nvSpPr>
          <p:cNvPr id="24626" name="Freeform 50"/>
          <p:cNvSpPr>
            <a:spLocks/>
          </p:cNvSpPr>
          <p:nvPr/>
        </p:nvSpPr>
        <p:spPr bwMode="auto">
          <a:xfrm>
            <a:off x="7583488" y="5726113"/>
            <a:ext cx="969962" cy="533400"/>
          </a:xfrm>
          <a:custGeom>
            <a:avLst/>
            <a:gdLst>
              <a:gd name="T0" fmla="*/ 1352 w 3055"/>
              <a:gd name="T1" fmla="*/ 1053 h 1681"/>
              <a:gd name="T2" fmla="*/ 1246 w 3055"/>
              <a:gd name="T3" fmla="*/ 1024 h 1681"/>
              <a:gd name="T4" fmla="*/ 1135 w 3055"/>
              <a:gd name="T5" fmla="*/ 980 h 1681"/>
              <a:gd name="T6" fmla="*/ 1017 w 3055"/>
              <a:gd name="T7" fmla="*/ 916 h 1681"/>
              <a:gd name="T8" fmla="*/ 896 w 3055"/>
              <a:gd name="T9" fmla="*/ 825 h 1681"/>
              <a:gd name="T10" fmla="*/ 774 w 3055"/>
              <a:gd name="T11" fmla="*/ 705 h 1681"/>
              <a:gd name="T12" fmla="*/ 650 w 3055"/>
              <a:gd name="T13" fmla="*/ 548 h 1681"/>
              <a:gd name="T14" fmla="*/ 527 w 3055"/>
              <a:gd name="T15" fmla="*/ 352 h 1681"/>
              <a:gd name="T16" fmla="*/ 406 w 3055"/>
              <a:gd name="T17" fmla="*/ 152 h 1681"/>
              <a:gd name="T18" fmla="*/ 293 w 3055"/>
              <a:gd name="T19" fmla="*/ 38 h 1681"/>
              <a:gd name="T20" fmla="*/ 191 w 3055"/>
              <a:gd name="T21" fmla="*/ 0 h 1681"/>
              <a:gd name="T22" fmla="*/ 106 w 3055"/>
              <a:gd name="T23" fmla="*/ 25 h 1681"/>
              <a:gd name="T24" fmla="*/ 43 w 3055"/>
              <a:gd name="T25" fmla="*/ 101 h 1681"/>
              <a:gd name="T26" fmla="*/ 8 w 3055"/>
              <a:gd name="T27" fmla="*/ 215 h 1681"/>
              <a:gd name="T28" fmla="*/ 2 w 3055"/>
              <a:gd name="T29" fmla="*/ 353 h 1681"/>
              <a:gd name="T30" fmla="*/ 33 w 3055"/>
              <a:gd name="T31" fmla="*/ 503 h 1681"/>
              <a:gd name="T32" fmla="*/ 104 w 3055"/>
              <a:gd name="T33" fmla="*/ 663 h 1681"/>
              <a:gd name="T34" fmla="*/ 209 w 3055"/>
              <a:gd name="T35" fmla="*/ 840 h 1681"/>
              <a:gd name="T36" fmla="*/ 344 w 3055"/>
              <a:gd name="T37" fmla="*/ 1024 h 1681"/>
              <a:gd name="T38" fmla="*/ 506 w 3055"/>
              <a:gd name="T39" fmla="*/ 1205 h 1681"/>
              <a:gd name="T40" fmla="*/ 688 w 3055"/>
              <a:gd name="T41" fmla="*/ 1371 h 1681"/>
              <a:gd name="T42" fmla="*/ 890 w 3055"/>
              <a:gd name="T43" fmla="*/ 1512 h 1681"/>
              <a:gd name="T44" fmla="*/ 1104 w 3055"/>
              <a:gd name="T45" fmla="*/ 1616 h 1681"/>
              <a:gd name="T46" fmla="*/ 1328 w 3055"/>
              <a:gd name="T47" fmla="*/ 1673 h 1681"/>
              <a:gd name="T48" fmla="*/ 1560 w 3055"/>
              <a:gd name="T49" fmla="*/ 1677 h 1681"/>
              <a:gd name="T50" fmla="*/ 1805 w 3055"/>
              <a:gd name="T51" fmla="*/ 1641 h 1681"/>
              <a:gd name="T52" fmla="*/ 2052 w 3055"/>
              <a:gd name="T53" fmla="*/ 1571 h 1681"/>
              <a:gd name="T54" fmla="*/ 2290 w 3055"/>
              <a:gd name="T55" fmla="*/ 1467 h 1681"/>
              <a:gd name="T56" fmla="*/ 2513 w 3055"/>
              <a:gd name="T57" fmla="*/ 1335 h 1681"/>
              <a:gd name="T58" fmla="*/ 2708 w 3055"/>
              <a:gd name="T59" fmla="*/ 1178 h 1681"/>
              <a:gd name="T60" fmla="*/ 2869 w 3055"/>
              <a:gd name="T61" fmla="*/ 998 h 1681"/>
              <a:gd name="T62" fmla="*/ 2985 w 3055"/>
              <a:gd name="T63" fmla="*/ 797 h 1681"/>
              <a:gd name="T64" fmla="*/ 3047 w 3055"/>
              <a:gd name="T65" fmla="*/ 600 h 1681"/>
              <a:gd name="T66" fmla="*/ 3051 w 3055"/>
              <a:gd name="T67" fmla="*/ 448 h 1681"/>
              <a:gd name="T68" fmla="*/ 3010 w 3055"/>
              <a:gd name="T69" fmla="*/ 345 h 1681"/>
              <a:gd name="T70" fmla="*/ 2935 w 3055"/>
              <a:gd name="T71" fmla="*/ 287 h 1681"/>
              <a:gd name="T72" fmla="*/ 2836 w 3055"/>
              <a:gd name="T73" fmla="*/ 275 h 1681"/>
              <a:gd name="T74" fmla="*/ 2724 w 3055"/>
              <a:gd name="T75" fmla="*/ 309 h 1681"/>
              <a:gd name="T76" fmla="*/ 2610 w 3055"/>
              <a:gd name="T77" fmla="*/ 385 h 1681"/>
              <a:gd name="T78" fmla="*/ 2504 w 3055"/>
              <a:gd name="T79" fmla="*/ 505 h 1681"/>
              <a:gd name="T80" fmla="*/ 2404 w 3055"/>
              <a:gd name="T81" fmla="*/ 650 h 1681"/>
              <a:gd name="T82" fmla="*/ 2281 w 3055"/>
              <a:gd name="T83" fmla="*/ 774 h 1681"/>
              <a:gd name="T84" fmla="*/ 2140 w 3055"/>
              <a:gd name="T85" fmla="*/ 875 h 1681"/>
              <a:gd name="T86" fmla="*/ 1990 w 3055"/>
              <a:gd name="T87" fmla="*/ 955 h 1681"/>
              <a:gd name="T88" fmla="*/ 1838 w 3055"/>
              <a:gd name="T89" fmla="*/ 1014 h 1681"/>
              <a:gd name="T90" fmla="*/ 1693 w 3055"/>
              <a:gd name="T91" fmla="*/ 1052 h 1681"/>
              <a:gd name="T92" fmla="*/ 1560 w 3055"/>
              <a:gd name="T93" fmla="*/ 1070 h 1681"/>
              <a:gd name="T94" fmla="*/ 1448 w 3055"/>
              <a:gd name="T95" fmla="*/ 1069 h 16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55"/>
              <a:gd name="T145" fmla="*/ 0 h 1681"/>
              <a:gd name="T146" fmla="*/ 3055 w 3055"/>
              <a:gd name="T147" fmla="*/ 1681 h 16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55" h="1681">
                <a:moveTo>
                  <a:pt x="1424" y="1065"/>
                </a:moveTo>
                <a:lnTo>
                  <a:pt x="1400" y="1062"/>
                </a:lnTo>
                <a:lnTo>
                  <a:pt x="1376" y="1057"/>
                </a:lnTo>
                <a:lnTo>
                  <a:pt x="1352" y="1053"/>
                </a:lnTo>
                <a:lnTo>
                  <a:pt x="1326" y="1046"/>
                </a:lnTo>
                <a:lnTo>
                  <a:pt x="1299" y="1040"/>
                </a:lnTo>
                <a:lnTo>
                  <a:pt x="1274" y="1033"/>
                </a:lnTo>
                <a:lnTo>
                  <a:pt x="1246" y="1024"/>
                </a:lnTo>
                <a:lnTo>
                  <a:pt x="1219" y="1015"/>
                </a:lnTo>
                <a:lnTo>
                  <a:pt x="1192" y="1004"/>
                </a:lnTo>
                <a:lnTo>
                  <a:pt x="1163" y="993"/>
                </a:lnTo>
                <a:lnTo>
                  <a:pt x="1135" y="980"/>
                </a:lnTo>
                <a:lnTo>
                  <a:pt x="1106" y="966"/>
                </a:lnTo>
                <a:lnTo>
                  <a:pt x="1077" y="951"/>
                </a:lnTo>
                <a:lnTo>
                  <a:pt x="1047" y="934"/>
                </a:lnTo>
                <a:lnTo>
                  <a:pt x="1017" y="916"/>
                </a:lnTo>
                <a:lnTo>
                  <a:pt x="987" y="896"/>
                </a:lnTo>
                <a:lnTo>
                  <a:pt x="957" y="874"/>
                </a:lnTo>
                <a:lnTo>
                  <a:pt x="927" y="850"/>
                </a:lnTo>
                <a:lnTo>
                  <a:pt x="896" y="825"/>
                </a:lnTo>
                <a:lnTo>
                  <a:pt x="865" y="798"/>
                </a:lnTo>
                <a:lnTo>
                  <a:pt x="835" y="769"/>
                </a:lnTo>
                <a:lnTo>
                  <a:pt x="804" y="738"/>
                </a:lnTo>
                <a:lnTo>
                  <a:pt x="774" y="705"/>
                </a:lnTo>
                <a:lnTo>
                  <a:pt x="742" y="670"/>
                </a:lnTo>
                <a:lnTo>
                  <a:pt x="711" y="632"/>
                </a:lnTo>
                <a:lnTo>
                  <a:pt x="681" y="591"/>
                </a:lnTo>
                <a:lnTo>
                  <a:pt x="650" y="548"/>
                </a:lnTo>
                <a:lnTo>
                  <a:pt x="619" y="503"/>
                </a:lnTo>
                <a:lnTo>
                  <a:pt x="588" y="456"/>
                </a:lnTo>
                <a:lnTo>
                  <a:pt x="558" y="405"/>
                </a:lnTo>
                <a:lnTo>
                  <a:pt x="527" y="352"/>
                </a:lnTo>
                <a:lnTo>
                  <a:pt x="497" y="296"/>
                </a:lnTo>
                <a:lnTo>
                  <a:pt x="467" y="243"/>
                </a:lnTo>
                <a:lnTo>
                  <a:pt x="436" y="194"/>
                </a:lnTo>
                <a:lnTo>
                  <a:pt x="406" y="152"/>
                </a:lnTo>
                <a:lnTo>
                  <a:pt x="378" y="116"/>
                </a:lnTo>
                <a:lnTo>
                  <a:pt x="348" y="84"/>
                </a:lnTo>
                <a:lnTo>
                  <a:pt x="320" y="59"/>
                </a:lnTo>
                <a:lnTo>
                  <a:pt x="293" y="38"/>
                </a:lnTo>
                <a:lnTo>
                  <a:pt x="266" y="21"/>
                </a:lnTo>
                <a:lnTo>
                  <a:pt x="240" y="10"/>
                </a:lnTo>
                <a:lnTo>
                  <a:pt x="215" y="3"/>
                </a:lnTo>
                <a:lnTo>
                  <a:pt x="191" y="0"/>
                </a:lnTo>
                <a:lnTo>
                  <a:pt x="168" y="1"/>
                </a:lnTo>
                <a:lnTo>
                  <a:pt x="147" y="5"/>
                </a:lnTo>
                <a:lnTo>
                  <a:pt x="126" y="14"/>
                </a:lnTo>
                <a:lnTo>
                  <a:pt x="106" y="25"/>
                </a:lnTo>
                <a:lnTo>
                  <a:pt x="89" y="40"/>
                </a:lnTo>
                <a:lnTo>
                  <a:pt x="72" y="58"/>
                </a:lnTo>
                <a:lnTo>
                  <a:pt x="57" y="78"/>
                </a:lnTo>
                <a:lnTo>
                  <a:pt x="43" y="101"/>
                </a:lnTo>
                <a:lnTo>
                  <a:pt x="32" y="126"/>
                </a:lnTo>
                <a:lnTo>
                  <a:pt x="21" y="154"/>
                </a:lnTo>
                <a:lnTo>
                  <a:pt x="14" y="183"/>
                </a:lnTo>
                <a:lnTo>
                  <a:pt x="8" y="215"/>
                </a:lnTo>
                <a:lnTo>
                  <a:pt x="2" y="248"/>
                </a:lnTo>
                <a:lnTo>
                  <a:pt x="0" y="282"/>
                </a:lnTo>
                <a:lnTo>
                  <a:pt x="0" y="317"/>
                </a:lnTo>
                <a:lnTo>
                  <a:pt x="2" y="353"/>
                </a:lnTo>
                <a:lnTo>
                  <a:pt x="7" y="390"/>
                </a:lnTo>
                <a:lnTo>
                  <a:pt x="13" y="427"/>
                </a:lnTo>
                <a:lnTo>
                  <a:pt x="22" y="465"/>
                </a:lnTo>
                <a:lnTo>
                  <a:pt x="33" y="503"/>
                </a:lnTo>
                <a:lnTo>
                  <a:pt x="48" y="541"/>
                </a:lnTo>
                <a:lnTo>
                  <a:pt x="65" y="580"/>
                </a:lnTo>
                <a:lnTo>
                  <a:pt x="84" y="621"/>
                </a:lnTo>
                <a:lnTo>
                  <a:pt x="104" y="663"/>
                </a:lnTo>
                <a:lnTo>
                  <a:pt x="128" y="706"/>
                </a:lnTo>
                <a:lnTo>
                  <a:pt x="152" y="749"/>
                </a:lnTo>
                <a:lnTo>
                  <a:pt x="180" y="794"/>
                </a:lnTo>
                <a:lnTo>
                  <a:pt x="209" y="840"/>
                </a:lnTo>
                <a:lnTo>
                  <a:pt x="240" y="885"/>
                </a:lnTo>
                <a:lnTo>
                  <a:pt x="274" y="931"/>
                </a:lnTo>
                <a:lnTo>
                  <a:pt x="308" y="978"/>
                </a:lnTo>
                <a:lnTo>
                  <a:pt x="344" y="1024"/>
                </a:lnTo>
                <a:lnTo>
                  <a:pt x="382" y="1070"/>
                </a:lnTo>
                <a:lnTo>
                  <a:pt x="422" y="1116"/>
                </a:lnTo>
                <a:lnTo>
                  <a:pt x="463" y="1160"/>
                </a:lnTo>
                <a:lnTo>
                  <a:pt x="506" y="1205"/>
                </a:lnTo>
                <a:lnTo>
                  <a:pt x="549" y="1248"/>
                </a:lnTo>
                <a:lnTo>
                  <a:pt x="594" y="1290"/>
                </a:lnTo>
                <a:lnTo>
                  <a:pt x="641" y="1331"/>
                </a:lnTo>
                <a:lnTo>
                  <a:pt x="688" y="1371"/>
                </a:lnTo>
                <a:lnTo>
                  <a:pt x="738" y="1409"/>
                </a:lnTo>
                <a:lnTo>
                  <a:pt x="787" y="1445"/>
                </a:lnTo>
                <a:lnTo>
                  <a:pt x="838" y="1480"/>
                </a:lnTo>
                <a:lnTo>
                  <a:pt x="890" y="1512"/>
                </a:lnTo>
                <a:lnTo>
                  <a:pt x="941" y="1541"/>
                </a:lnTo>
                <a:lnTo>
                  <a:pt x="995" y="1569"/>
                </a:lnTo>
                <a:lnTo>
                  <a:pt x="1049" y="1594"/>
                </a:lnTo>
                <a:lnTo>
                  <a:pt x="1104" y="1616"/>
                </a:lnTo>
                <a:lnTo>
                  <a:pt x="1159" y="1635"/>
                </a:lnTo>
                <a:lnTo>
                  <a:pt x="1215" y="1651"/>
                </a:lnTo>
                <a:lnTo>
                  <a:pt x="1271" y="1664"/>
                </a:lnTo>
                <a:lnTo>
                  <a:pt x="1328" y="1673"/>
                </a:lnTo>
                <a:lnTo>
                  <a:pt x="1385" y="1679"/>
                </a:lnTo>
                <a:lnTo>
                  <a:pt x="1442" y="1681"/>
                </a:lnTo>
                <a:lnTo>
                  <a:pt x="1501" y="1680"/>
                </a:lnTo>
                <a:lnTo>
                  <a:pt x="1560" y="1677"/>
                </a:lnTo>
                <a:lnTo>
                  <a:pt x="1621" y="1672"/>
                </a:lnTo>
                <a:lnTo>
                  <a:pt x="1682" y="1664"/>
                </a:lnTo>
                <a:lnTo>
                  <a:pt x="1742" y="1654"/>
                </a:lnTo>
                <a:lnTo>
                  <a:pt x="1805" y="1641"/>
                </a:lnTo>
                <a:lnTo>
                  <a:pt x="1867" y="1628"/>
                </a:lnTo>
                <a:lnTo>
                  <a:pt x="1929" y="1611"/>
                </a:lnTo>
                <a:lnTo>
                  <a:pt x="1989" y="1592"/>
                </a:lnTo>
                <a:lnTo>
                  <a:pt x="2052" y="1571"/>
                </a:lnTo>
                <a:lnTo>
                  <a:pt x="2113" y="1549"/>
                </a:lnTo>
                <a:lnTo>
                  <a:pt x="2173" y="1523"/>
                </a:lnTo>
                <a:lnTo>
                  <a:pt x="2232" y="1496"/>
                </a:lnTo>
                <a:lnTo>
                  <a:pt x="2290" y="1467"/>
                </a:lnTo>
                <a:lnTo>
                  <a:pt x="2348" y="1438"/>
                </a:lnTo>
                <a:lnTo>
                  <a:pt x="2404" y="1405"/>
                </a:lnTo>
                <a:lnTo>
                  <a:pt x="2459" y="1371"/>
                </a:lnTo>
                <a:lnTo>
                  <a:pt x="2513" y="1335"/>
                </a:lnTo>
                <a:lnTo>
                  <a:pt x="2564" y="1299"/>
                </a:lnTo>
                <a:lnTo>
                  <a:pt x="2614" y="1259"/>
                </a:lnTo>
                <a:lnTo>
                  <a:pt x="2662" y="1219"/>
                </a:lnTo>
                <a:lnTo>
                  <a:pt x="2708" y="1178"/>
                </a:lnTo>
                <a:lnTo>
                  <a:pt x="2752" y="1135"/>
                </a:lnTo>
                <a:lnTo>
                  <a:pt x="2793" y="1091"/>
                </a:lnTo>
                <a:lnTo>
                  <a:pt x="2832" y="1044"/>
                </a:lnTo>
                <a:lnTo>
                  <a:pt x="2869" y="998"/>
                </a:lnTo>
                <a:lnTo>
                  <a:pt x="2903" y="949"/>
                </a:lnTo>
                <a:lnTo>
                  <a:pt x="2933" y="900"/>
                </a:lnTo>
                <a:lnTo>
                  <a:pt x="2961" y="850"/>
                </a:lnTo>
                <a:lnTo>
                  <a:pt x="2985" y="797"/>
                </a:lnTo>
                <a:lnTo>
                  <a:pt x="3005" y="746"/>
                </a:lnTo>
                <a:lnTo>
                  <a:pt x="3023" y="694"/>
                </a:lnTo>
                <a:lnTo>
                  <a:pt x="3036" y="646"/>
                </a:lnTo>
                <a:lnTo>
                  <a:pt x="3047" y="600"/>
                </a:lnTo>
                <a:lnTo>
                  <a:pt x="3052" y="558"/>
                </a:lnTo>
                <a:lnTo>
                  <a:pt x="3055" y="518"/>
                </a:lnTo>
                <a:lnTo>
                  <a:pt x="3054" y="482"/>
                </a:lnTo>
                <a:lnTo>
                  <a:pt x="3051" y="448"/>
                </a:lnTo>
                <a:lnTo>
                  <a:pt x="3044" y="418"/>
                </a:lnTo>
                <a:lnTo>
                  <a:pt x="3035" y="391"/>
                </a:lnTo>
                <a:lnTo>
                  <a:pt x="3024" y="366"/>
                </a:lnTo>
                <a:lnTo>
                  <a:pt x="3010" y="345"/>
                </a:lnTo>
                <a:lnTo>
                  <a:pt x="2994" y="326"/>
                </a:lnTo>
                <a:lnTo>
                  <a:pt x="2976" y="310"/>
                </a:lnTo>
                <a:lnTo>
                  <a:pt x="2956" y="297"/>
                </a:lnTo>
                <a:lnTo>
                  <a:pt x="2935" y="287"/>
                </a:lnTo>
                <a:lnTo>
                  <a:pt x="2912" y="280"/>
                </a:lnTo>
                <a:lnTo>
                  <a:pt x="2887" y="276"/>
                </a:lnTo>
                <a:lnTo>
                  <a:pt x="2862" y="274"/>
                </a:lnTo>
                <a:lnTo>
                  <a:pt x="2836" y="275"/>
                </a:lnTo>
                <a:lnTo>
                  <a:pt x="2808" y="279"/>
                </a:lnTo>
                <a:lnTo>
                  <a:pt x="2781" y="287"/>
                </a:lnTo>
                <a:lnTo>
                  <a:pt x="2752" y="296"/>
                </a:lnTo>
                <a:lnTo>
                  <a:pt x="2724" y="309"/>
                </a:lnTo>
                <a:lnTo>
                  <a:pt x="2695" y="324"/>
                </a:lnTo>
                <a:lnTo>
                  <a:pt x="2667" y="342"/>
                </a:lnTo>
                <a:lnTo>
                  <a:pt x="2638" y="363"/>
                </a:lnTo>
                <a:lnTo>
                  <a:pt x="2610" y="385"/>
                </a:lnTo>
                <a:lnTo>
                  <a:pt x="2581" y="411"/>
                </a:lnTo>
                <a:lnTo>
                  <a:pt x="2555" y="440"/>
                </a:lnTo>
                <a:lnTo>
                  <a:pt x="2528" y="470"/>
                </a:lnTo>
                <a:lnTo>
                  <a:pt x="2504" y="505"/>
                </a:lnTo>
                <a:lnTo>
                  <a:pt x="2480" y="541"/>
                </a:lnTo>
                <a:lnTo>
                  <a:pt x="2457" y="578"/>
                </a:lnTo>
                <a:lnTo>
                  <a:pt x="2430" y="615"/>
                </a:lnTo>
                <a:lnTo>
                  <a:pt x="2404" y="650"/>
                </a:lnTo>
                <a:lnTo>
                  <a:pt x="2374" y="682"/>
                </a:lnTo>
                <a:lnTo>
                  <a:pt x="2344" y="714"/>
                </a:lnTo>
                <a:lnTo>
                  <a:pt x="2312" y="745"/>
                </a:lnTo>
                <a:lnTo>
                  <a:pt x="2281" y="774"/>
                </a:lnTo>
                <a:lnTo>
                  <a:pt x="2246" y="801"/>
                </a:lnTo>
                <a:lnTo>
                  <a:pt x="2211" y="827"/>
                </a:lnTo>
                <a:lnTo>
                  <a:pt x="2176" y="852"/>
                </a:lnTo>
                <a:lnTo>
                  <a:pt x="2140" y="875"/>
                </a:lnTo>
                <a:lnTo>
                  <a:pt x="2103" y="898"/>
                </a:lnTo>
                <a:lnTo>
                  <a:pt x="2065" y="918"/>
                </a:lnTo>
                <a:lnTo>
                  <a:pt x="2027" y="937"/>
                </a:lnTo>
                <a:lnTo>
                  <a:pt x="1990" y="955"/>
                </a:lnTo>
                <a:lnTo>
                  <a:pt x="1952" y="971"/>
                </a:lnTo>
                <a:lnTo>
                  <a:pt x="1913" y="986"/>
                </a:lnTo>
                <a:lnTo>
                  <a:pt x="1876" y="1001"/>
                </a:lnTo>
                <a:lnTo>
                  <a:pt x="1838" y="1014"/>
                </a:lnTo>
                <a:lnTo>
                  <a:pt x="1801" y="1025"/>
                </a:lnTo>
                <a:lnTo>
                  <a:pt x="1765" y="1036"/>
                </a:lnTo>
                <a:lnTo>
                  <a:pt x="1729" y="1044"/>
                </a:lnTo>
                <a:lnTo>
                  <a:pt x="1693" y="1052"/>
                </a:lnTo>
                <a:lnTo>
                  <a:pt x="1658" y="1058"/>
                </a:lnTo>
                <a:lnTo>
                  <a:pt x="1624" y="1063"/>
                </a:lnTo>
                <a:lnTo>
                  <a:pt x="1591" y="1067"/>
                </a:lnTo>
                <a:lnTo>
                  <a:pt x="1560" y="1070"/>
                </a:lnTo>
                <a:lnTo>
                  <a:pt x="1530" y="1072"/>
                </a:lnTo>
                <a:lnTo>
                  <a:pt x="1501" y="1072"/>
                </a:lnTo>
                <a:lnTo>
                  <a:pt x="1473" y="1072"/>
                </a:lnTo>
                <a:lnTo>
                  <a:pt x="1448" y="1069"/>
                </a:lnTo>
                <a:lnTo>
                  <a:pt x="1424" y="1065"/>
                </a:lnTo>
                <a:close/>
              </a:path>
            </a:pathLst>
          </a:custGeom>
          <a:solidFill>
            <a:schemeClr val="bg1"/>
          </a:solidFill>
          <a:ln w="9525">
            <a:noFill/>
            <a:round/>
            <a:headEnd/>
            <a:tailEnd/>
          </a:ln>
        </p:spPr>
        <p:txBody>
          <a:bodyPr/>
          <a:lstStyle/>
          <a:p>
            <a:endParaRPr lang="en-US"/>
          </a:p>
        </p:txBody>
      </p:sp>
      <p:sp>
        <p:nvSpPr>
          <p:cNvPr id="24627" name="Freeform 51"/>
          <p:cNvSpPr>
            <a:spLocks/>
          </p:cNvSpPr>
          <p:nvPr/>
        </p:nvSpPr>
        <p:spPr bwMode="auto">
          <a:xfrm>
            <a:off x="7639050" y="5795963"/>
            <a:ext cx="855663" cy="385762"/>
          </a:xfrm>
          <a:custGeom>
            <a:avLst/>
            <a:gdLst>
              <a:gd name="T0" fmla="*/ 1248 w 2692"/>
              <a:gd name="T1" fmla="*/ 1015 h 1216"/>
              <a:gd name="T2" fmla="*/ 1124 w 2692"/>
              <a:gd name="T3" fmla="*/ 1002 h 1216"/>
              <a:gd name="T4" fmla="*/ 1003 w 2692"/>
              <a:gd name="T5" fmla="*/ 969 h 1216"/>
              <a:gd name="T6" fmla="*/ 884 w 2692"/>
              <a:gd name="T7" fmla="*/ 918 h 1216"/>
              <a:gd name="T8" fmla="*/ 771 w 2692"/>
              <a:gd name="T9" fmla="*/ 853 h 1216"/>
              <a:gd name="T10" fmla="*/ 665 w 2692"/>
              <a:gd name="T11" fmla="*/ 775 h 1216"/>
              <a:gd name="T12" fmla="*/ 566 w 2692"/>
              <a:gd name="T13" fmla="*/ 686 h 1216"/>
              <a:gd name="T14" fmla="*/ 477 w 2692"/>
              <a:gd name="T15" fmla="*/ 591 h 1216"/>
              <a:gd name="T16" fmla="*/ 399 w 2692"/>
              <a:gd name="T17" fmla="*/ 490 h 1216"/>
              <a:gd name="T18" fmla="*/ 333 w 2692"/>
              <a:gd name="T19" fmla="*/ 386 h 1216"/>
              <a:gd name="T20" fmla="*/ 281 w 2692"/>
              <a:gd name="T21" fmla="*/ 283 h 1216"/>
              <a:gd name="T22" fmla="*/ 184 w 2692"/>
              <a:gd name="T23" fmla="*/ 114 h 1216"/>
              <a:gd name="T24" fmla="*/ 91 w 2692"/>
              <a:gd name="T25" fmla="*/ 19 h 1216"/>
              <a:gd name="T26" fmla="*/ 23 w 2692"/>
              <a:gd name="T27" fmla="*/ 6 h 1216"/>
              <a:gd name="T28" fmla="*/ 0 w 2692"/>
              <a:gd name="T29" fmla="*/ 78 h 1216"/>
              <a:gd name="T30" fmla="*/ 44 w 2692"/>
              <a:gd name="T31" fmla="*/ 246 h 1216"/>
              <a:gd name="T32" fmla="*/ 118 w 2692"/>
              <a:gd name="T33" fmla="*/ 406 h 1216"/>
              <a:gd name="T34" fmla="*/ 192 w 2692"/>
              <a:gd name="T35" fmla="*/ 530 h 1216"/>
              <a:gd name="T36" fmla="*/ 279 w 2692"/>
              <a:gd name="T37" fmla="*/ 649 h 1216"/>
              <a:gd name="T38" fmla="*/ 378 w 2692"/>
              <a:gd name="T39" fmla="*/ 764 h 1216"/>
              <a:gd name="T40" fmla="*/ 489 w 2692"/>
              <a:gd name="T41" fmla="*/ 870 h 1216"/>
              <a:gd name="T42" fmla="*/ 609 w 2692"/>
              <a:gd name="T43" fmla="*/ 967 h 1216"/>
              <a:gd name="T44" fmla="*/ 740 w 2692"/>
              <a:gd name="T45" fmla="*/ 1050 h 1216"/>
              <a:gd name="T46" fmla="*/ 877 w 2692"/>
              <a:gd name="T47" fmla="*/ 1120 h 1216"/>
              <a:gd name="T48" fmla="*/ 1023 w 2692"/>
              <a:gd name="T49" fmla="*/ 1171 h 1216"/>
              <a:gd name="T50" fmla="*/ 1175 w 2692"/>
              <a:gd name="T51" fmla="*/ 1204 h 1216"/>
              <a:gd name="T52" fmla="*/ 1331 w 2692"/>
              <a:gd name="T53" fmla="*/ 1216 h 1216"/>
              <a:gd name="T54" fmla="*/ 1493 w 2692"/>
              <a:gd name="T55" fmla="*/ 1205 h 1216"/>
              <a:gd name="T56" fmla="*/ 1658 w 2692"/>
              <a:gd name="T57" fmla="*/ 1172 h 1216"/>
              <a:gd name="T58" fmla="*/ 1823 w 2692"/>
              <a:gd name="T59" fmla="*/ 1123 h 1216"/>
              <a:gd name="T60" fmla="*/ 1982 w 2692"/>
              <a:gd name="T61" fmla="*/ 1059 h 1216"/>
              <a:gd name="T62" fmla="*/ 2134 w 2692"/>
              <a:gd name="T63" fmla="*/ 983 h 1216"/>
              <a:gd name="T64" fmla="*/ 2275 w 2692"/>
              <a:gd name="T65" fmla="*/ 899 h 1216"/>
              <a:gd name="T66" fmla="*/ 2400 w 2692"/>
              <a:gd name="T67" fmla="*/ 809 h 1216"/>
              <a:gd name="T68" fmla="*/ 2506 w 2692"/>
              <a:gd name="T69" fmla="*/ 719 h 1216"/>
              <a:gd name="T70" fmla="*/ 2590 w 2692"/>
              <a:gd name="T71" fmla="*/ 628 h 1216"/>
              <a:gd name="T72" fmla="*/ 2647 w 2692"/>
              <a:gd name="T73" fmla="*/ 541 h 1216"/>
              <a:gd name="T74" fmla="*/ 2681 w 2692"/>
              <a:gd name="T75" fmla="*/ 435 h 1216"/>
              <a:gd name="T76" fmla="*/ 2692 w 2692"/>
              <a:gd name="T77" fmla="*/ 302 h 1216"/>
              <a:gd name="T78" fmla="*/ 2665 w 2692"/>
              <a:gd name="T79" fmla="*/ 215 h 1216"/>
              <a:gd name="T80" fmla="*/ 2603 w 2692"/>
              <a:gd name="T81" fmla="*/ 193 h 1216"/>
              <a:gd name="T82" fmla="*/ 2509 w 2692"/>
              <a:gd name="T83" fmla="*/ 251 h 1216"/>
              <a:gd name="T84" fmla="*/ 2387 w 2692"/>
              <a:gd name="T85" fmla="*/ 404 h 1216"/>
              <a:gd name="T86" fmla="*/ 2314 w 2692"/>
              <a:gd name="T87" fmla="*/ 502 h 1216"/>
              <a:gd name="T88" fmla="*/ 2233 w 2692"/>
              <a:gd name="T89" fmla="*/ 591 h 1216"/>
              <a:gd name="T90" fmla="*/ 2147 w 2692"/>
              <a:gd name="T91" fmla="*/ 672 h 1216"/>
              <a:gd name="T92" fmla="*/ 2053 w 2692"/>
              <a:gd name="T93" fmla="*/ 745 h 1216"/>
              <a:gd name="T94" fmla="*/ 1954 w 2692"/>
              <a:gd name="T95" fmla="*/ 809 h 1216"/>
              <a:gd name="T96" fmla="*/ 1851 w 2692"/>
              <a:gd name="T97" fmla="*/ 864 h 1216"/>
              <a:gd name="T98" fmla="*/ 1745 w 2692"/>
              <a:gd name="T99" fmla="*/ 912 h 1216"/>
              <a:gd name="T100" fmla="*/ 1634 w 2692"/>
              <a:gd name="T101" fmla="*/ 950 h 1216"/>
              <a:gd name="T102" fmla="*/ 1522 w 2692"/>
              <a:gd name="T103" fmla="*/ 980 h 1216"/>
              <a:gd name="T104" fmla="*/ 1408 w 2692"/>
              <a:gd name="T105" fmla="*/ 1002 h 12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92"/>
              <a:gd name="T160" fmla="*/ 0 h 1216"/>
              <a:gd name="T161" fmla="*/ 2692 w 2692"/>
              <a:gd name="T162" fmla="*/ 1216 h 12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92" h="1216">
                <a:moveTo>
                  <a:pt x="1331" y="1012"/>
                </a:moveTo>
                <a:lnTo>
                  <a:pt x="1289" y="1015"/>
                </a:lnTo>
                <a:lnTo>
                  <a:pt x="1248" y="1015"/>
                </a:lnTo>
                <a:lnTo>
                  <a:pt x="1206" y="1013"/>
                </a:lnTo>
                <a:lnTo>
                  <a:pt x="1165" y="1009"/>
                </a:lnTo>
                <a:lnTo>
                  <a:pt x="1124" y="1002"/>
                </a:lnTo>
                <a:lnTo>
                  <a:pt x="1083" y="993"/>
                </a:lnTo>
                <a:lnTo>
                  <a:pt x="1043" y="981"/>
                </a:lnTo>
                <a:lnTo>
                  <a:pt x="1003" y="969"/>
                </a:lnTo>
                <a:lnTo>
                  <a:pt x="963" y="954"/>
                </a:lnTo>
                <a:lnTo>
                  <a:pt x="924" y="936"/>
                </a:lnTo>
                <a:lnTo>
                  <a:pt x="884" y="918"/>
                </a:lnTo>
                <a:lnTo>
                  <a:pt x="846" y="898"/>
                </a:lnTo>
                <a:lnTo>
                  <a:pt x="808" y="876"/>
                </a:lnTo>
                <a:lnTo>
                  <a:pt x="771" y="853"/>
                </a:lnTo>
                <a:lnTo>
                  <a:pt x="735" y="828"/>
                </a:lnTo>
                <a:lnTo>
                  <a:pt x="700" y="802"/>
                </a:lnTo>
                <a:lnTo>
                  <a:pt x="665" y="775"/>
                </a:lnTo>
                <a:lnTo>
                  <a:pt x="630" y="746"/>
                </a:lnTo>
                <a:lnTo>
                  <a:pt x="598" y="717"/>
                </a:lnTo>
                <a:lnTo>
                  <a:pt x="566" y="686"/>
                </a:lnTo>
                <a:lnTo>
                  <a:pt x="535" y="655"/>
                </a:lnTo>
                <a:lnTo>
                  <a:pt x="506" y="623"/>
                </a:lnTo>
                <a:lnTo>
                  <a:pt x="477" y="591"/>
                </a:lnTo>
                <a:lnTo>
                  <a:pt x="450" y="557"/>
                </a:lnTo>
                <a:lnTo>
                  <a:pt x="424" y="525"/>
                </a:lnTo>
                <a:lnTo>
                  <a:pt x="399" y="490"/>
                </a:lnTo>
                <a:lnTo>
                  <a:pt x="375" y="456"/>
                </a:lnTo>
                <a:lnTo>
                  <a:pt x="353" y="421"/>
                </a:lnTo>
                <a:lnTo>
                  <a:pt x="333" y="386"/>
                </a:lnTo>
                <a:lnTo>
                  <a:pt x="314" y="352"/>
                </a:lnTo>
                <a:lnTo>
                  <a:pt x="297" y="318"/>
                </a:lnTo>
                <a:lnTo>
                  <a:pt x="281" y="283"/>
                </a:lnTo>
                <a:lnTo>
                  <a:pt x="249" y="219"/>
                </a:lnTo>
                <a:lnTo>
                  <a:pt x="217" y="163"/>
                </a:lnTo>
                <a:lnTo>
                  <a:pt x="184" y="114"/>
                </a:lnTo>
                <a:lnTo>
                  <a:pt x="152" y="74"/>
                </a:lnTo>
                <a:lnTo>
                  <a:pt x="121" y="42"/>
                </a:lnTo>
                <a:lnTo>
                  <a:pt x="91" y="19"/>
                </a:lnTo>
                <a:lnTo>
                  <a:pt x="64" y="6"/>
                </a:lnTo>
                <a:lnTo>
                  <a:pt x="42" y="0"/>
                </a:lnTo>
                <a:lnTo>
                  <a:pt x="23" y="6"/>
                </a:lnTo>
                <a:lnTo>
                  <a:pt x="9" y="20"/>
                </a:lnTo>
                <a:lnTo>
                  <a:pt x="0" y="44"/>
                </a:lnTo>
                <a:lnTo>
                  <a:pt x="0" y="78"/>
                </a:lnTo>
                <a:lnTo>
                  <a:pt x="6" y="124"/>
                </a:lnTo>
                <a:lnTo>
                  <a:pt x="20" y="180"/>
                </a:lnTo>
                <a:lnTo>
                  <a:pt x="44" y="246"/>
                </a:lnTo>
                <a:lnTo>
                  <a:pt x="76" y="323"/>
                </a:lnTo>
                <a:lnTo>
                  <a:pt x="96" y="365"/>
                </a:lnTo>
                <a:lnTo>
                  <a:pt x="118" y="406"/>
                </a:lnTo>
                <a:lnTo>
                  <a:pt x="142" y="448"/>
                </a:lnTo>
                <a:lnTo>
                  <a:pt x="166" y="489"/>
                </a:lnTo>
                <a:lnTo>
                  <a:pt x="192" y="530"/>
                </a:lnTo>
                <a:lnTo>
                  <a:pt x="220" y="570"/>
                </a:lnTo>
                <a:lnTo>
                  <a:pt x="249" y="610"/>
                </a:lnTo>
                <a:lnTo>
                  <a:pt x="279" y="649"/>
                </a:lnTo>
                <a:lnTo>
                  <a:pt x="311" y="689"/>
                </a:lnTo>
                <a:lnTo>
                  <a:pt x="344" y="727"/>
                </a:lnTo>
                <a:lnTo>
                  <a:pt x="378" y="764"/>
                </a:lnTo>
                <a:lnTo>
                  <a:pt x="414" y="800"/>
                </a:lnTo>
                <a:lnTo>
                  <a:pt x="451" y="836"/>
                </a:lnTo>
                <a:lnTo>
                  <a:pt x="489" y="870"/>
                </a:lnTo>
                <a:lnTo>
                  <a:pt x="528" y="903"/>
                </a:lnTo>
                <a:lnTo>
                  <a:pt x="568" y="936"/>
                </a:lnTo>
                <a:lnTo>
                  <a:pt x="609" y="967"/>
                </a:lnTo>
                <a:lnTo>
                  <a:pt x="652" y="996"/>
                </a:lnTo>
                <a:lnTo>
                  <a:pt x="696" y="1024"/>
                </a:lnTo>
                <a:lnTo>
                  <a:pt x="740" y="1050"/>
                </a:lnTo>
                <a:lnTo>
                  <a:pt x="785" y="1075"/>
                </a:lnTo>
                <a:lnTo>
                  <a:pt x="831" y="1097"/>
                </a:lnTo>
                <a:lnTo>
                  <a:pt x="877" y="1120"/>
                </a:lnTo>
                <a:lnTo>
                  <a:pt x="925" y="1139"/>
                </a:lnTo>
                <a:lnTo>
                  <a:pt x="974" y="1155"/>
                </a:lnTo>
                <a:lnTo>
                  <a:pt x="1023" y="1171"/>
                </a:lnTo>
                <a:lnTo>
                  <a:pt x="1074" y="1185"/>
                </a:lnTo>
                <a:lnTo>
                  <a:pt x="1124" y="1196"/>
                </a:lnTo>
                <a:lnTo>
                  <a:pt x="1175" y="1204"/>
                </a:lnTo>
                <a:lnTo>
                  <a:pt x="1227" y="1210"/>
                </a:lnTo>
                <a:lnTo>
                  <a:pt x="1278" y="1214"/>
                </a:lnTo>
                <a:lnTo>
                  <a:pt x="1331" y="1216"/>
                </a:lnTo>
                <a:lnTo>
                  <a:pt x="1384" y="1214"/>
                </a:lnTo>
                <a:lnTo>
                  <a:pt x="1439" y="1211"/>
                </a:lnTo>
                <a:lnTo>
                  <a:pt x="1493" y="1205"/>
                </a:lnTo>
                <a:lnTo>
                  <a:pt x="1548" y="1196"/>
                </a:lnTo>
                <a:lnTo>
                  <a:pt x="1602" y="1185"/>
                </a:lnTo>
                <a:lnTo>
                  <a:pt x="1658" y="1172"/>
                </a:lnTo>
                <a:lnTo>
                  <a:pt x="1713" y="1158"/>
                </a:lnTo>
                <a:lnTo>
                  <a:pt x="1768" y="1142"/>
                </a:lnTo>
                <a:lnTo>
                  <a:pt x="1823" y="1123"/>
                </a:lnTo>
                <a:lnTo>
                  <a:pt x="1877" y="1103"/>
                </a:lnTo>
                <a:lnTo>
                  <a:pt x="1930" y="1082"/>
                </a:lnTo>
                <a:lnTo>
                  <a:pt x="1982" y="1059"/>
                </a:lnTo>
                <a:lnTo>
                  <a:pt x="2034" y="1034"/>
                </a:lnTo>
                <a:lnTo>
                  <a:pt x="2085" y="1009"/>
                </a:lnTo>
                <a:lnTo>
                  <a:pt x="2134" y="983"/>
                </a:lnTo>
                <a:lnTo>
                  <a:pt x="2183" y="956"/>
                </a:lnTo>
                <a:lnTo>
                  <a:pt x="2229" y="928"/>
                </a:lnTo>
                <a:lnTo>
                  <a:pt x="2275" y="899"/>
                </a:lnTo>
                <a:lnTo>
                  <a:pt x="2319" y="870"/>
                </a:lnTo>
                <a:lnTo>
                  <a:pt x="2360" y="841"/>
                </a:lnTo>
                <a:lnTo>
                  <a:pt x="2400" y="809"/>
                </a:lnTo>
                <a:lnTo>
                  <a:pt x="2438" y="780"/>
                </a:lnTo>
                <a:lnTo>
                  <a:pt x="2473" y="749"/>
                </a:lnTo>
                <a:lnTo>
                  <a:pt x="2506" y="719"/>
                </a:lnTo>
                <a:lnTo>
                  <a:pt x="2536" y="688"/>
                </a:lnTo>
                <a:lnTo>
                  <a:pt x="2565" y="657"/>
                </a:lnTo>
                <a:lnTo>
                  <a:pt x="2590" y="628"/>
                </a:lnTo>
                <a:lnTo>
                  <a:pt x="2612" y="598"/>
                </a:lnTo>
                <a:lnTo>
                  <a:pt x="2631" y="569"/>
                </a:lnTo>
                <a:lnTo>
                  <a:pt x="2647" y="541"/>
                </a:lnTo>
                <a:lnTo>
                  <a:pt x="2659" y="514"/>
                </a:lnTo>
                <a:lnTo>
                  <a:pt x="2668" y="487"/>
                </a:lnTo>
                <a:lnTo>
                  <a:pt x="2681" y="435"/>
                </a:lnTo>
                <a:lnTo>
                  <a:pt x="2689" y="386"/>
                </a:lnTo>
                <a:lnTo>
                  <a:pt x="2692" y="341"/>
                </a:lnTo>
                <a:lnTo>
                  <a:pt x="2692" y="302"/>
                </a:lnTo>
                <a:lnTo>
                  <a:pt x="2687" y="267"/>
                </a:lnTo>
                <a:lnTo>
                  <a:pt x="2678" y="238"/>
                </a:lnTo>
                <a:lnTo>
                  <a:pt x="2665" y="215"/>
                </a:lnTo>
                <a:lnTo>
                  <a:pt x="2648" y="201"/>
                </a:lnTo>
                <a:lnTo>
                  <a:pt x="2627" y="192"/>
                </a:lnTo>
                <a:lnTo>
                  <a:pt x="2603" y="193"/>
                </a:lnTo>
                <a:lnTo>
                  <a:pt x="2574" y="203"/>
                </a:lnTo>
                <a:lnTo>
                  <a:pt x="2543" y="222"/>
                </a:lnTo>
                <a:lnTo>
                  <a:pt x="2509" y="251"/>
                </a:lnTo>
                <a:lnTo>
                  <a:pt x="2471" y="290"/>
                </a:lnTo>
                <a:lnTo>
                  <a:pt x="2431" y="342"/>
                </a:lnTo>
                <a:lnTo>
                  <a:pt x="2387" y="404"/>
                </a:lnTo>
                <a:lnTo>
                  <a:pt x="2363" y="438"/>
                </a:lnTo>
                <a:lnTo>
                  <a:pt x="2340" y="471"/>
                </a:lnTo>
                <a:lnTo>
                  <a:pt x="2314" y="502"/>
                </a:lnTo>
                <a:lnTo>
                  <a:pt x="2288" y="533"/>
                </a:lnTo>
                <a:lnTo>
                  <a:pt x="2261" y="563"/>
                </a:lnTo>
                <a:lnTo>
                  <a:pt x="2233" y="591"/>
                </a:lnTo>
                <a:lnTo>
                  <a:pt x="2205" y="620"/>
                </a:lnTo>
                <a:lnTo>
                  <a:pt x="2175" y="646"/>
                </a:lnTo>
                <a:lnTo>
                  <a:pt x="2147" y="672"/>
                </a:lnTo>
                <a:lnTo>
                  <a:pt x="2115" y="698"/>
                </a:lnTo>
                <a:lnTo>
                  <a:pt x="2084" y="721"/>
                </a:lnTo>
                <a:lnTo>
                  <a:pt x="2053" y="745"/>
                </a:lnTo>
                <a:lnTo>
                  <a:pt x="2020" y="767"/>
                </a:lnTo>
                <a:lnTo>
                  <a:pt x="1987" y="788"/>
                </a:lnTo>
                <a:lnTo>
                  <a:pt x="1954" y="809"/>
                </a:lnTo>
                <a:lnTo>
                  <a:pt x="1920" y="828"/>
                </a:lnTo>
                <a:lnTo>
                  <a:pt x="1886" y="847"/>
                </a:lnTo>
                <a:lnTo>
                  <a:pt x="1851" y="864"/>
                </a:lnTo>
                <a:lnTo>
                  <a:pt x="1815" y="881"/>
                </a:lnTo>
                <a:lnTo>
                  <a:pt x="1779" y="897"/>
                </a:lnTo>
                <a:lnTo>
                  <a:pt x="1745" y="912"/>
                </a:lnTo>
                <a:lnTo>
                  <a:pt x="1708" y="925"/>
                </a:lnTo>
                <a:lnTo>
                  <a:pt x="1671" y="938"/>
                </a:lnTo>
                <a:lnTo>
                  <a:pt x="1634" y="950"/>
                </a:lnTo>
                <a:lnTo>
                  <a:pt x="1596" y="961"/>
                </a:lnTo>
                <a:lnTo>
                  <a:pt x="1559" y="971"/>
                </a:lnTo>
                <a:lnTo>
                  <a:pt x="1522" y="980"/>
                </a:lnTo>
                <a:lnTo>
                  <a:pt x="1484" y="989"/>
                </a:lnTo>
                <a:lnTo>
                  <a:pt x="1446" y="996"/>
                </a:lnTo>
                <a:lnTo>
                  <a:pt x="1408" y="1002"/>
                </a:lnTo>
                <a:lnTo>
                  <a:pt x="1369" y="1008"/>
                </a:lnTo>
                <a:lnTo>
                  <a:pt x="1331" y="1012"/>
                </a:lnTo>
                <a:close/>
              </a:path>
            </a:pathLst>
          </a:custGeom>
          <a:solidFill>
            <a:schemeClr val="tx1"/>
          </a:solidFill>
          <a:ln w="9525">
            <a:noFill/>
            <a:round/>
            <a:headEnd/>
            <a:tailEnd/>
          </a:ln>
        </p:spPr>
        <p:txBody>
          <a:bodyPr/>
          <a:lstStyle/>
          <a:p>
            <a:endParaRPr lang="en-US"/>
          </a:p>
        </p:txBody>
      </p:sp>
      <p:sp>
        <p:nvSpPr>
          <p:cNvPr id="24628" name="Freeform 52"/>
          <p:cNvSpPr>
            <a:spLocks/>
          </p:cNvSpPr>
          <p:nvPr/>
        </p:nvSpPr>
        <p:spPr bwMode="auto">
          <a:xfrm>
            <a:off x="7831138" y="5526088"/>
            <a:ext cx="442912" cy="404812"/>
          </a:xfrm>
          <a:custGeom>
            <a:avLst/>
            <a:gdLst>
              <a:gd name="T0" fmla="*/ 218 w 1394"/>
              <a:gd name="T1" fmla="*/ 594 h 1274"/>
              <a:gd name="T2" fmla="*/ 255 w 1394"/>
              <a:gd name="T3" fmla="*/ 490 h 1274"/>
              <a:gd name="T4" fmla="*/ 296 w 1394"/>
              <a:gd name="T5" fmla="*/ 390 h 1274"/>
              <a:gd name="T6" fmla="*/ 342 w 1394"/>
              <a:gd name="T7" fmla="*/ 297 h 1274"/>
              <a:gd name="T8" fmla="*/ 391 w 1394"/>
              <a:gd name="T9" fmla="*/ 212 h 1274"/>
              <a:gd name="T10" fmla="*/ 445 w 1394"/>
              <a:gd name="T11" fmla="*/ 138 h 1274"/>
              <a:gd name="T12" fmla="*/ 502 w 1394"/>
              <a:gd name="T13" fmla="*/ 78 h 1274"/>
              <a:gd name="T14" fmla="*/ 562 w 1394"/>
              <a:gd name="T15" fmla="*/ 34 h 1274"/>
              <a:gd name="T16" fmla="*/ 626 w 1394"/>
              <a:gd name="T17" fmla="*/ 7 h 1274"/>
              <a:gd name="T18" fmla="*/ 689 w 1394"/>
              <a:gd name="T19" fmla="*/ 0 h 1274"/>
              <a:gd name="T20" fmla="*/ 755 w 1394"/>
              <a:gd name="T21" fmla="*/ 16 h 1274"/>
              <a:gd name="T22" fmla="*/ 824 w 1394"/>
              <a:gd name="T23" fmla="*/ 57 h 1274"/>
              <a:gd name="T24" fmla="*/ 894 w 1394"/>
              <a:gd name="T25" fmla="*/ 125 h 1274"/>
              <a:gd name="T26" fmla="*/ 962 w 1394"/>
              <a:gd name="T27" fmla="*/ 221 h 1274"/>
              <a:gd name="T28" fmla="*/ 1033 w 1394"/>
              <a:gd name="T29" fmla="*/ 349 h 1274"/>
              <a:gd name="T30" fmla="*/ 1102 w 1394"/>
              <a:gd name="T31" fmla="*/ 512 h 1274"/>
              <a:gd name="T32" fmla="*/ 1159 w 1394"/>
              <a:gd name="T33" fmla="*/ 620 h 1274"/>
              <a:gd name="T34" fmla="*/ 1203 w 1394"/>
              <a:gd name="T35" fmla="*/ 657 h 1274"/>
              <a:gd name="T36" fmla="*/ 1246 w 1394"/>
              <a:gd name="T37" fmla="*/ 696 h 1274"/>
              <a:gd name="T38" fmla="*/ 1285 w 1394"/>
              <a:gd name="T39" fmla="*/ 741 h 1274"/>
              <a:gd name="T40" fmla="*/ 1320 w 1394"/>
              <a:gd name="T41" fmla="*/ 787 h 1274"/>
              <a:gd name="T42" fmla="*/ 1351 w 1394"/>
              <a:gd name="T43" fmla="*/ 836 h 1274"/>
              <a:gd name="T44" fmla="*/ 1373 w 1394"/>
              <a:gd name="T45" fmla="*/ 885 h 1274"/>
              <a:gd name="T46" fmla="*/ 1389 w 1394"/>
              <a:gd name="T47" fmla="*/ 935 h 1274"/>
              <a:gd name="T48" fmla="*/ 1394 w 1394"/>
              <a:gd name="T49" fmla="*/ 983 h 1274"/>
              <a:gd name="T50" fmla="*/ 1389 w 1394"/>
              <a:gd name="T51" fmla="*/ 1032 h 1274"/>
              <a:gd name="T52" fmla="*/ 1373 w 1394"/>
              <a:gd name="T53" fmla="*/ 1078 h 1274"/>
              <a:gd name="T54" fmla="*/ 1343 w 1394"/>
              <a:gd name="T55" fmla="*/ 1119 h 1274"/>
              <a:gd name="T56" fmla="*/ 1299 w 1394"/>
              <a:gd name="T57" fmla="*/ 1159 h 1274"/>
              <a:gd name="T58" fmla="*/ 1240 w 1394"/>
              <a:gd name="T59" fmla="*/ 1193 h 1274"/>
              <a:gd name="T60" fmla="*/ 1163 w 1394"/>
              <a:gd name="T61" fmla="*/ 1222 h 1274"/>
              <a:gd name="T62" fmla="*/ 1069 w 1394"/>
              <a:gd name="T63" fmla="*/ 1244 h 1274"/>
              <a:gd name="T64" fmla="*/ 531 w 1394"/>
              <a:gd name="T65" fmla="*/ 1252 h 1274"/>
              <a:gd name="T66" fmla="*/ 455 w 1394"/>
              <a:gd name="T67" fmla="*/ 1269 h 1274"/>
              <a:gd name="T68" fmla="*/ 381 w 1394"/>
              <a:gd name="T69" fmla="*/ 1274 h 1274"/>
              <a:gd name="T70" fmla="*/ 310 w 1394"/>
              <a:gd name="T71" fmla="*/ 1270 h 1274"/>
              <a:gd name="T72" fmla="*/ 244 w 1394"/>
              <a:gd name="T73" fmla="*/ 1255 h 1274"/>
              <a:gd name="T74" fmla="*/ 184 w 1394"/>
              <a:gd name="T75" fmla="*/ 1231 h 1274"/>
              <a:gd name="T76" fmla="*/ 130 w 1394"/>
              <a:gd name="T77" fmla="*/ 1198 h 1274"/>
              <a:gd name="T78" fmla="*/ 84 w 1394"/>
              <a:gd name="T79" fmla="*/ 1161 h 1274"/>
              <a:gd name="T80" fmla="*/ 46 w 1394"/>
              <a:gd name="T81" fmla="*/ 1116 h 1274"/>
              <a:gd name="T82" fmla="*/ 20 w 1394"/>
              <a:gd name="T83" fmla="*/ 1066 h 1274"/>
              <a:gd name="T84" fmla="*/ 4 w 1394"/>
              <a:gd name="T85" fmla="*/ 1012 h 1274"/>
              <a:gd name="T86" fmla="*/ 0 w 1394"/>
              <a:gd name="T87" fmla="*/ 954 h 1274"/>
              <a:gd name="T88" fmla="*/ 9 w 1394"/>
              <a:gd name="T89" fmla="*/ 894 h 1274"/>
              <a:gd name="T90" fmla="*/ 34 w 1394"/>
              <a:gd name="T91" fmla="*/ 831 h 1274"/>
              <a:gd name="T92" fmla="*/ 73 w 1394"/>
              <a:gd name="T93" fmla="*/ 769 h 1274"/>
              <a:gd name="T94" fmla="*/ 129 w 1394"/>
              <a:gd name="T95" fmla="*/ 707 h 1274"/>
              <a:gd name="T96" fmla="*/ 202 w 1394"/>
              <a:gd name="T97" fmla="*/ 646 h 12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94"/>
              <a:gd name="T148" fmla="*/ 0 h 1274"/>
              <a:gd name="T149" fmla="*/ 1394 w 1394"/>
              <a:gd name="T150" fmla="*/ 1274 h 12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94" h="1274">
                <a:moveTo>
                  <a:pt x="202" y="646"/>
                </a:moveTo>
                <a:lnTo>
                  <a:pt x="218" y="594"/>
                </a:lnTo>
                <a:lnTo>
                  <a:pt x="236" y="541"/>
                </a:lnTo>
                <a:lnTo>
                  <a:pt x="255" y="490"/>
                </a:lnTo>
                <a:lnTo>
                  <a:pt x="274" y="439"/>
                </a:lnTo>
                <a:lnTo>
                  <a:pt x="296" y="390"/>
                </a:lnTo>
                <a:lnTo>
                  <a:pt x="319" y="342"/>
                </a:lnTo>
                <a:lnTo>
                  <a:pt x="342" y="297"/>
                </a:lnTo>
                <a:lnTo>
                  <a:pt x="366" y="253"/>
                </a:lnTo>
                <a:lnTo>
                  <a:pt x="391" y="212"/>
                </a:lnTo>
                <a:lnTo>
                  <a:pt x="418" y="173"/>
                </a:lnTo>
                <a:lnTo>
                  <a:pt x="445" y="138"/>
                </a:lnTo>
                <a:lnTo>
                  <a:pt x="474" y="107"/>
                </a:lnTo>
                <a:lnTo>
                  <a:pt x="502" y="78"/>
                </a:lnTo>
                <a:lnTo>
                  <a:pt x="532" y="54"/>
                </a:lnTo>
                <a:lnTo>
                  <a:pt x="562" y="34"/>
                </a:lnTo>
                <a:lnTo>
                  <a:pt x="594" y="18"/>
                </a:lnTo>
                <a:lnTo>
                  <a:pt x="626" y="7"/>
                </a:lnTo>
                <a:lnTo>
                  <a:pt x="657" y="1"/>
                </a:lnTo>
                <a:lnTo>
                  <a:pt x="689" y="0"/>
                </a:lnTo>
                <a:lnTo>
                  <a:pt x="723" y="5"/>
                </a:lnTo>
                <a:lnTo>
                  <a:pt x="755" y="16"/>
                </a:lnTo>
                <a:lnTo>
                  <a:pt x="790" y="34"/>
                </a:lnTo>
                <a:lnTo>
                  <a:pt x="824" y="57"/>
                </a:lnTo>
                <a:lnTo>
                  <a:pt x="859" y="88"/>
                </a:lnTo>
                <a:lnTo>
                  <a:pt x="894" y="125"/>
                </a:lnTo>
                <a:lnTo>
                  <a:pt x="927" y="169"/>
                </a:lnTo>
                <a:lnTo>
                  <a:pt x="962" y="221"/>
                </a:lnTo>
                <a:lnTo>
                  <a:pt x="998" y="281"/>
                </a:lnTo>
                <a:lnTo>
                  <a:pt x="1033" y="349"/>
                </a:lnTo>
                <a:lnTo>
                  <a:pt x="1068" y="426"/>
                </a:lnTo>
                <a:lnTo>
                  <a:pt x="1102" y="512"/>
                </a:lnTo>
                <a:lnTo>
                  <a:pt x="1136" y="606"/>
                </a:lnTo>
                <a:lnTo>
                  <a:pt x="1159" y="620"/>
                </a:lnTo>
                <a:lnTo>
                  <a:pt x="1181" y="638"/>
                </a:lnTo>
                <a:lnTo>
                  <a:pt x="1203" y="657"/>
                </a:lnTo>
                <a:lnTo>
                  <a:pt x="1224" y="676"/>
                </a:lnTo>
                <a:lnTo>
                  <a:pt x="1246" y="696"/>
                </a:lnTo>
                <a:lnTo>
                  <a:pt x="1265" y="718"/>
                </a:lnTo>
                <a:lnTo>
                  <a:pt x="1285" y="741"/>
                </a:lnTo>
                <a:lnTo>
                  <a:pt x="1303" y="764"/>
                </a:lnTo>
                <a:lnTo>
                  <a:pt x="1320" y="787"/>
                </a:lnTo>
                <a:lnTo>
                  <a:pt x="1336" y="811"/>
                </a:lnTo>
                <a:lnTo>
                  <a:pt x="1351" y="836"/>
                </a:lnTo>
                <a:lnTo>
                  <a:pt x="1362" y="860"/>
                </a:lnTo>
                <a:lnTo>
                  <a:pt x="1373" y="885"/>
                </a:lnTo>
                <a:lnTo>
                  <a:pt x="1382" y="910"/>
                </a:lnTo>
                <a:lnTo>
                  <a:pt x="1389" y="935"/>
                </a:lnTo>
                <a:lnTo>
                  <a:pt x="1392" y="959"/>
                </a:lnTo>
                <a:lnTo>
                  <a:pt x="1394" y="983"/>
                </a:lnTo>
                <a:lnTo>
                  <a:pt x="1393" y="1009"/>
                </a:lnTo>
                <a:lnTo>
                  <a:pt x="1389" y="1032"/>
                </a:lnTo>
                <a:lnTo>
                  <a:pt x="1382" y="1055"/>
                </a:lnTo>
                <a:lnTo>
                  <a:pt x="1373" y="1078"/>
                </a:lnTo>
                <a:lnTo>
                  <a:pt x="1359" y="1099"/>
                </a:lnTo>
                <a:lnTo>
                  <a:pt x="1343" y="1119"/>
                </a:lnTo>
                <a:lnTo>
                  <a:pt x="1322" y="1140"/>
                </a:lnTo>
                <a:lnTo>
                  <a:pt x="1299" y="1159"/>
                </a:lnTo>
                <a:lnTo>
                  <a:pt x="1271" y="1176"/>
                </a:lnTo>
                <a:lnTo>
                  <a:pt x="1240" y="1193"/>
                </a:lnTo>
                <a:lnTo>
                  <a:pt x="1203" y="1208"/>
                </a:lnTo>
                <a:lnTo>
                  <a:pt x="1163" y="1222"/>
                </a:lnTo>
                <a:lnTo>
                  <a:pt x="1117" y="1233"/>
                </a:lnTo>
                <a:lnTo>
                  <a:pt x="1069" y="1244"/>
                </a:lnTo>
                <a:lnTo>
                  <a:pt x="1014" y="1252"/>
                </a:lnTo>
                <a:lnTo>
                  <a:pt x="531" y="1252"/>
                </a:lnTo>
                <a:lnTo>
                  <a:pt x="493" y="1263"/>
                </a:lnTo>
                <a:lnTo>
                  <a:pt x="455" y="1269"/>
                </a:lnTo>
                <a:lnTo>
                  <a:pt x="417" y="1274"/>
                </a:lnTo>
                <a:lnTo>
                  <a:pt x="381" y="1274"/>
                </a:lnTo>
                <a:lnTo>
                  <a:pt x="345" y="1273"/>
                </a:lnTo>
                <a:lnTo>
                  <a:pt x="310" y="1270"/>
                </a:lnTo>
                <a:lnTo>
                  <a:pt x="276" y="1264"/>
                </a:lnTo>
                <a:lnTo>
                  <a:pt x="244" y="1255"/>
                </a:lnTo>
                <a:lnTo>
                  <a:pt x="213" y="1244"/>
                </a:lnTo>
                <a:lnTo>
                  <a:pt x="184" y="1231"/>
                </a:lnTo>
                <a:lnTo>
                  <a:pt x="156" y="1216"/>
                </a:lnTo>
                <a:lnTo>
                  <a:pt x="130" y="1198"/>
                </a:lnTo>
                <a:lnTo>
                  <a:pt x="106" y="1181"/>
                </a:lnTo>
                <a:lnTo>
                  <a:pt x="84" y="1161"/>
                </a:lnTo>
                <a:lnTo>
                  <a:pt x="64" y="1138"/>
                </a:lnTo>
                <a:lnTo>
                  <a:pt x="46" y="1116"/>
                </a:lnTo>
                <a:lnTo>
                  <a:pt x="32" y="1091"/>
                </a:lnTo>
                <a:lnTo>
                  <a:pt x="20" y="1066"/>
                </a:lnTo>
                <a:lnTo>
                  <a:pt x="10" y="1039"/>
                </a:lnTo>
                <a:lnTo>
                  <a:pt x="4" y="1012"/>
                </a:lnTo>
                <a:lnTo>
                  <a:pt x="0" y="983"/>
                </a:lnTo>
                <a:lnTo>
                  <a:pt x="0" y="954"/>
                </a:lnTo>
                <a:lnTo>
                  <a:pt x="3" y="923"/>
                </a:lnTo>
                <a:lnTo>
                  <a:pt x="9" y="894"/>
                </a:lnTo>
                <a:lnTo>
                  <a:pt x="19" y="863"/>
                </a:lnTo>
                <a:lnTo>
                  <a:pt x="34" y="831"/>
                </a:lnTo>
                <a:lnTo>
                  <a:pt x="51" y="800"/>
                </a:lnTo>
                <a:lnTo>
                  <a:pt x="73" y="769"/>
                </a:lnTo>
                <a:lnTo>
                  <a:pt x="99" y="737"/>
                </a:lnTo>
                <a:lnTo>
                  <a:pt x="129" y="707"/>
                </a:lnTo>
                <a:lnTo>
                  <a:pt x="163" y="676"/>
                </a:lnTo>
                <a:lnTo>
                  <a:pt x="202" y="646"/>
                </a:lnTo>
                <a:close/>
              </a:path>
            </a:pathLst>
          </a:custGeom>
          <a:solidFill>
            <a:srgbClr val="FF4242"/>
          </a:solidFill>
          <a:ln w="9525">
            <a:noFill/>
            <a:round/>
            <a:headEnd/>
            <a:tailEnd/>
          </a:ln>
        </p:spPr>
        <p:txBody>
          <a:bodyPr/>
          <a:lstStyle/>
          <a:p>
            <a:endParaRPr lang="en-US"/>
          </a:p>
        </p:txBody>
      </p:sp>
      <p:sp>
        <p:nvSpPr>
          <p:cNvPr id="24629" name="Freeform 53"/>
          <p:cNvSpPr>
            <a:spLocks/>
          </p:cNvSpPr>
          <p:nvPr/>
        </p:nvSpPr>
        <p:spPr bwMode="auto">
          <a:xfrm>
            <a:off x="7932738" y="5678488"/>
            <a:ext cx="211137" cy="206375"/>
          </a:xfrm>
          <a:custGeom>
            <a:avLst/>
            <a:gdLst>
              <a:gd name="T0" fmla="*/ 183 w 663"/>
              <a:gd name="T1" fmla="*/ 193 h 654"/>
              <a:gd name="T2" fmla="*/ 221 w 663"/>
              <a:gd name="T3" fmla="*/ 98 h 654"/>
              <a:gd name="T4" fmla="*/ 270 w 663"/>
              <a:gd name="T5" fmla="*/ 35 h 654"/>
              <a:gd name="T6" fmla="*/ 323 w 663"/>
              <a:gd name="T7" fmla="*/ 3 h 654"/>
              <a:gd name="T8" fmla="*/ 380 w 663"/>
              <a:gd name="T9" fmla="*/ 7 h 654"/>
              <a:gd name="T10" fmla="*/ 437 w 663"/>
              <a:gd name="T11" fmla="*/ 48 h 654"/>
              <a:gd name="T12" fmla="*/ 494 w 663"/>
              <a:gd name="T13" fmla="*/ 130 h 654"/>
              <a:gd name="T14" fmla="*/ 545 w 663"/>
              <a:gd name="T15" fmla="*/ 254 h 654"/>
              <a:gd name="T16" fmla="*/ 609 w 663"/>
              <a:gd name="T17" fmla="*/ 355 h 654"/>
              <a:gd name="T18" fmla="*/ 655 w 663"/>
              <a:gd name="T19" fmla="*/ 405 h 654"/>
              <a:gd name="T20" fmla="*/ 661 w 663"/>
              <a:gd name="T21" fmla="*/ 459 h 654"/>
              <a:gd name="T22" fmla="*/ 637 w 663"/>
              <a:gd name="T23" fmla="*/ 512 h 654"/>
              <a:gd name="T24" fmla="*/ 587 w 663"/>
              <a:gd name="T25" fmla="*/ 560 h 654"/>
              <a:gd name="T26" fmla="*/ 521 w 663"/>
              <a:gd name="T27" fmla="*/ 602 h 654"/>
              <a:gd name="T28" fmla="*/ 443 w 663"/>
              <a:gd name="T29" fmla="*/ 634 h 654"/>
              <a:gd name="T30" fmla="*/ 363 w 663"/>
              <a:gd name="T31" fmla="*/ 652 h 654"/>
              <a:gd name="T32" fmla="*/ 306 w 663"/>
              <a:gd name="T33" fmla="*/ 653 h 654"/>
              <a:gd name="T34" fmla="*/ 266 w 663"/>
              <a:gd name="T35" fmla="*/ 646 h 654"/>
              <a:gd name="T36" fmla="*/ 224 w 663"/>
              <a:gd name="T37" fmla="*/ 633 h 654"/>
              <a:gd name="T38" fmla="*/ 184 w 663"/>
              <a:gd name="T39" fmla="*/ 614 h 654"/>
              <a:gd name="T40" fmla="*/ 145 w 663"/>
              <a:gd name="T41" fmla="*/ 590 h 654"/>
              <a:gd name="T42" fmla="*/ 107 w 663"/>
              <a:gd name="T43" fmla="*/ 563 h 654"/>
              <a:gd name="T44" fmla="*/ 75 w 663"/>
              <a:gd name="T45" fmla="*/ 532 h 654"/>
              <a:gd name="T46" fmla="*/ 45 w 663"/>
              <a:gd name="T47" fmla="*/ 500 h 654"/>
              <a:gd name="T48" fmla="*/ 23 w 663"/>
              <a:gd name="T49" fmla="*/ 465 h 654"/>
              <a:gd name="T50" fmla="*/ 7 w 663"/>
              <a:gd name="T51" fmla="*/ 431 h 654"/>
              <a:gd name="T52" fmla="*/ 0 w 663"/>
              <a:gd name="T53" fmla="*/ 398 h 654"/>
              <a:gd name="T54" fmla="*/ 3 w 663"/>
              <a:gd name="T55" fmla="*/ 364 h 654"/>
              <a:gd name="T56" fmla="*/ 17 w 663"/>
              <a:gd name="T57" fmla="*/ 332 h 654"/>
              <a:gd name="T58" fmla="*/ 42 w 663"/>
              <a:gd name="T59" fmla="*/ 304 h 654"/>
              <a:gd name="T60" fmla="*/ 82 w 663"/>
              <a:gd name="T61" fmla="*/ 279 h 654"/>
              <a:gd name="T62" fmla="*/ 135 w 663"/>
              <a:gd name="T63" fmla="*/ 259 h 6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3"/>
              <a:gd name="T97" fmla="*/ 0 h 654"/>
              <a:gd name="T98" fmla="*/ 663 w 663"/>
              <a:gd name="T99" fmla="*/ 654 h 6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3" h="654">
                <a:moveTo>
                  <a:pt x="168" y="250"/>
                </a:moveTo>
                <a:lnTo>
                  <a:pt x="183" y="193"/>
                </a:lnTo>
                <a:lnTo>
                  <a:pt x="201" y="141"/>
                </a:lnTo>
                <a:lnTo>
                  <a:pt x="221" y="98"/>
                </a:lnTo>
                <a:lnTo>
                  <a:pt x="245" y="63"/>
                </a:lnTo>
                <a:lnTo>
                  <a:pt x="270" y="35"/>
                </a:lnTo>
                <a:lnTo>
                  <a:pt x="296" y="15"/>
                </a:lnTo>
                <a:lnTo>
                  <a:pt x="323" y="3"/>
                </a:lnTo>
                <a:lnTo>
                  <a:pt x="351" y="0"/>
                </a:lnTo>
                <a:lnTo>
                  <a:pt x="380" y="7"/>
                </a:lnTo>
                <a:lnTo>
                  <a:pt x="408" y="23"/>
                </a:lnTo>
                <a:lnTo>
                  <a:pt x="437" y="48"/>
                </a:lnTo>
                <a:lnTo>
                  <a:pt x="465" y="84"/>
                </a:lnTo>
                <a:lnTo>
                  <a:pt x="494" y="130"/>
                </a:lnTo>
                <a:lnTo>
                  <a:pt x="520" y="187"/>
                </a:lnTo>
                <a:lnTo>
                  <a:pt x="545" y="254"/>
                </a:lnTo>
                <a:lnTo>
                  <a:pt x="570" y="332"/>
                </a:lnTo>
                <a:lnTo>
                  <a:pt x="609" y="355"/>
                </a:lnTo>
                <a:lnTo>
                  <a:pt x="637" y="380"/>
                </a:lnTo>
                <a:lnTo>
                  <a:pt x="655" y="405"/>
                </a:lnTo>
                <a:lnTo>
                  <a:pt x="663" y="431"/>
                </a:lnTo>
                <a:lnTo>
                  <a:pt x="661" y="459"/>
                </a:lnTo>
                <a:lnTo>
                  <a:pt x="653" y="485"/>
                </a:lnTo>
                <a:lnTo>
                  <a:pt x="637" y="512"/>
                </a:lnTo>
                <a:lnTo>
                  <a:pt x="615" y="537"/>
                </a:lnTo>
                <a:lnTo>
                  <a:pt x="587" y="560"/>
                </a:lnTo>
                <a:lnTo>
                  <a:pt x="556" y="582"/>
                </a:lnTo>
                <a:lnTo>
                  <a:pt x="521" y="602"/>
                </a:lnTo>
                <a:lnTo>
                  <a:pt x="483" y="620"/>
                </a:lnTo>
                <a:lnTo>
                  <a:pt x="443" y="634"/>
                </a:lnTo>
                <a:lnTo>
                  <a:pt x="403" y="646"/>
                </a:lnTo>
                <a:lnTo>
                  <a:pt x="363" y="652"/>
                </a:lnTo>
                <a:lnTo>
                  <a:pt x="324" y="654"/>
                </a:lnTo>
                <a:lnTo>
                  <a:pt x="306" y="653"/>
                </a:lnTo>
                <a:lnTo>
                  <a:pt x="286" y="650"/>
                </a:lnTo>
                <a:lnTo>
                  <a:pt x="266" y="646"/>
                </a:lnTo>
                <a:lnTo>
                  <a:pt x="246" y="639"/>
                </a:lnTo>
                <a:lnTo>
                  <a:pt x="224" y="633"/>
                </a:lnTo>
                <a:lnTo>
                  <a:pt x="205" y="623"/>
                </a:lnTo>
                <a:lnTo>
                  <a:pt x="184" y="614"/>
                </a:lnTo>
                <a:lnTo>
                  <a:pt x="164" y="602"/>
                </a:lnTo>
                <a:lnTo>
                  <a:pt x="145" y="590"/>
                </a:lnTo>
                <a:lnTo>
                  <a:pt x="126" y="577"/>
                </a:lnTo>
                <a:lnTo>
                  <a:pt x="107" y="563"/>
                </a:lnTo>
                <a:lnTo>
                  <a:pt x="90" y="547"/>
                </a:lnTo>
                <a:lnTo>
                  <a:pt x="75" y="532"/>
                </a:lnTo>
                <a:lnTo>
                  <a:pt x="60" y="516"/>
                </a:lnTo>
                <a:lnTo>
                  <a:pt x="45" y="500"/>
                </a:lnTo>
                <a:lnTo>
                  <a:pt x="34" y="483"/>
                </a:lnTo>
                <a:lnTo>
                  <a:pt x="23" y="465"/>
                </a:lnTo>
                <a:lnTo>
                  <a:pt x="15" y="449"/>
                </a:lnTo>
                <a:lnTo>
                  <a:pt x="7" y="431"/>
                </a:lnTo>
                <a:lnTo>
                  <a:pt x="3" y="415"/>
                </a:lnTo>
                <a:lnTo>
                  <a:pt x="0" y="398"/>
                </a:lnTo>
                <a:lnTo>
                  <a:pt x="1" y="380"/>
                </a:lnTo>
                <a:lnTo>
                  <a:pt x="3" y="364"/>
                </a:lnTo>
                <a:lnTo>
                  <a:pt x="9" y="348"/>
                </a:lnTo>
                <a:lnTo>
                  <a:pt x="17" y="332"/>
                </a:lnTo>
                <a:lnTo>
                  <a:pt x="28" y="319"/>
                </a:lnTo>
                <a:lnTo>
                  <a:pt x="42" y="304"/>
                </a:lnTo>
                <a:lnTo>
                  <a:pt x="60" y="291"/>
                </a:lnTo>
                <a:lnTo>
                  <a:pt x="82" y="279"/>
                </a:lnTo>
                <a:lnTo>
                  <a:pt x="106" y="269"/>
                </a:lnTo>
                <a:lnTo>
                  <a:pt x="135" y="259"/>
                </a:lnTo>
                <a:lnTo>
                  <a:pt x="168" y="250"/>
                </a:lnTo>
                <a:close/>
              </a:path>
            </a:pathLst>
          </a:custGeom>
          <a:solidFill>
            <a:srgbClr val="FF7F7F"/>
          </a:solidFill>
          <a:ln w="9525">
            <a:noFill/>
            <a:round/>
            <a:headEnd/>
            <a:tailEnd/>
          </a:ln>
        </p:spPr>
        <p:txBody>
          <a:bodyPr/>
          <a:lstStyle/>
          <a:p>
            <a:endParaRPr lang="en-US"/>
          </a:p>
        </p:txBody>
      </p:sp>
      <p:sp>
        <p:nvSpPr>
          <p:cNvPr id="24630" name="Freeform 54"/>
          <p:cNvSpPr>
            <a:spLocks/>
          </p:cNvSpPr>
          <p:nvPr/>
        </p:nvSpPr>
        <p:spPr bwMode="auto">
          <a:xfrm>
            <a:off x="7856538" y="5216525"/>
            <a:ext cx="25400" cy="26988"/>
          </a:xfrm>
          <a:custGeom>
            <a:avLst/>
            <a:gdLst>
              <a:gd name="T0" fmla="*/ 0 w 81"/>
              <a:gd name="T1" fmla="*/ 41 h 83"/>
              <a:gd name="T2" fmla="*/ 0 w 81"/>
              <a:gd name="T3" fmla="*/ 50 h 83"/>
              <a:gd name="T4" fmla="*/ 3 w 81"/>
              <a:gd name="T5" fmla="*/ 57 h 83"/>
              <a:gd name="T6" fmla="*/ 6 w 81"/>
              <a:gd name="T7" fmla="*/ 64 h 83"/>
              <a:gd name="T8" fmla="*/ 12 w 81"/>
              <a:gd name="T9" fmla="*/ 70 h 83"/>
              <a:gd name="T10" fmla="*/ 17 w 81"/>
              <a:gd name="T11" fmla="*/ 75 h 83"/>
              <a:gd name="T12" fmla="*/ 24 w 81"/>
              <a:gd name="T13" fmla="*/ 79 h 83"/>
              <a:gd name="T14" fmla="*/ 32 w 81"/>
              <a:gd name="T15" fmla="*/ 81 h 83"/>
              <a:gd name="T16" fmla="*/ 40 w 81"/>
              <a:gd name="T17" fmla="*/ 83 h 83"/>
              <a:gd name="T18" fmla="*/ 49 w 81"/>
              <a:gd name="T19" fmla="*/ 81 h 83"/>
              <a:gd name="T20" fmla="*/ 57 w 81"/>
              <a:gd name="T21" fmla="*/ 79 h 83"/>
              <a:gd name="T22" fmla="*/ 63 w 81"/>
              <a:gd name="T23" fmla="*/ 75 h 83"/>
              <a:gd name="T24" fmla="*/ 70 w 81"/>
              <a:gd name="T25" fmla="*/ 70 h 83"/>
              <a:gd name="T26" fmla="*/ 74 w 81"/>
              <a:gd name="T27" fmla="*/ 64 h 83"/>
              <a:gd name="T28" fmla="*/ 78 w 81"/>
              <a:gd name="T29" fmla="*/ 57 h 83"/>
              <a:gd name="T30" fmla="*/ 80 w 81"/>
              <a:gd name="T31" fmla="*/ 50 h 83"/>
              <a:gd name="T32" fmla="*/ 81 w 81"/>
              <a:gd name="T33" fmla="*/ 41 h 83"/>
              <a:gd name="T34" fmla="*/ 80 w 81"/>
              <a:gd name="T35" fmla="*/ 32 h 83"/>
              <a:gd name="T36" fmla="*/ 78 w 81"/>
              <a:gd name="T37" fmla="*/ 26 h 83"/>
              <a:gd name="T38" fmla="*/ 74 w 81"/>
              <a:gd name="T39" fmla="*/ 18 h 83"/>
              <a:gd name="T40" fmla="*/ 70 w 81"/>
              <a:gd name="T41" fmla="*/ 12 h 83"/>
              <a:gd name="T42" fmla="*/ 63 w 81"/>
              <a:gd name="T43" fmla="*/ 7 h 83"/>
              <a:gd name="T44" fmla="*/ 57 w 81"/>
              <a:gd name="T45" fmla="*/ 3 h 83"/>
              <a:gd name="T46" fmla="*/ 49 w 81"/>
              <a:gd name="T47" fmla="*/ 0 h 83"/>
              <a:gd name="T48" fmla="*/ 40 w 81"/>
              <a:gd name="T49" fmla="*/ 0 h 83"/>
              <a:gd name="T50" fmla="*/ 32 w 81"/>
              <a:gd name="T51" fmla="*/ 0 h 83"/>
              <a:gd name="T52" fmla="*/ 24 w 81"/>
              <a:gd name="T53" fmla="*/ 3 h 83"/>
              <a:gd name="T54" fmla="*/ 17 w 81"/>
              <a:gd name="T55" fmla="*/ 7 h 83"/>
              <a:gd name="T56" fmla="*/ 12 w 81"/>
              <a:gd name="T57" fmla="*/ 12 h 83"/>
              <a:gd name="T58" fmla="*/ 6 w 81"/>
              <a:gd name="T59" fmla="*/ 18 h 83"/>
              <a:gd name="T60" fmla="*/ 3 w 81"/>
              <a:gd name="T61" fmla="*/ 26 h 83"/>
              <a:gd name="T62" fmla="*/ 0 w 81"/>
              <a:gd name="T63" fmla="*/ 32 h 83"/>
              <a:gd name="T64" fmla="*/ 0 w 81"/>
              <a:gd name="T65" fmla="*/ 41 h 83"/>
              <a:gd name="T66" fmla="*/ 0 w 81"/>
              <a:gd name="T67" fmla="*/ 41 h 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83"/>
              <a:gd name="T104" fmla="*/ 81 w 81"/>
              <a:gd name="T105" fmla="*/ 83 h 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83">
                <a:moveTo>
                  <a:pt x="0" y="41"/>
                </a:moveTo>
                <a:lnTo>
                  <a:pt x="0" y="50"/>
                </a:lnTo>
                <a:lnTo>
                  <a:pt x="3" y="57"/>
                </a:lnTo>
                <a:lnTo>
                  <a:pt x="6" y="64"/>
                </a:lnTo>
                <a:lnTo>
                  <a:pt x="12" y="70"/>
                </a:lnTo>
                <a:lnTo>
                  <a:pt x="17" y="75"/>
                </a:lnTo>
                <a:lnTo>
                  <a:pt x="24" y="79"/>
                </a:lnTo>
                <a:lnTo>
                  <a:pt x="32" y="81"/>
                </a:lnTo>
                <a:lnTo>
                  <a:pt x="40" y="83"/>
                </a:lnTo>
                <a:lnTo>
                  <a:pt x="49" y="81"/>
                </a:lnTo>
                <a:lnTo>
                  <a:pt x="57" y="79"/>
                </a:lnTo>
                <a:lnTo>
                  <a:pt x="63" y="75"/>
                </a:lnTo>
                <a:lnTo>
                  <a:pt x="70" y="70"/>
                </a:lnTo>
                <a:lnTo>
                  <a:pt x="74" y="64"/>
                </a:lnTo>
                <a:lnTo>
                  <a:pt x="78" y="57"/>
                </a:lnTo>
                <a:lnTo>
                  <a:pt x="80" y="50"/>
                </a:lnTo>
                <a:lnTo>
                  <a:pt x="81" y="41"/>
                </a:lnTo>
                <a:lnTo>
                  <a:pt x="80" y="32"/>
                </a:lnTo>
                <a:lnTo>
                  <a:pt x="78" y="26"/>
                </a:lnTo>
                <a:lnTo>
                  <a:pt x="74" y="18"/>
                </a:lnTo>
                <a:lnTo>
                  <a:pt x="70" y="12"/>
                </a:lnTo>
                <a:lnTo>
                  <a:pt x="63" y="7"/>
                </a:lnTo>
                <a:lnTo>
                  <a:pt x="57" y="3"/>
                </a:lnTo>
                <a:lnTo>
                  <a:pt x="49" y="0"/>
                </a:lnTo>
                <a:lnTo>
                  <a:pt x="40" y="0"/>
                </a:lnTo>
                <a:lnTo>
                  <a:pt x="32" y="0"/>
                </a:lnTo>
                <a:lnTo>
                  <a:pt x="24" y="3"/>
                </a:lnTo>
                <a:lnTo>
                  <a:pt x="17" y="7"/>
                </a:lnTo>
                <a:lnTo>
                  <a:pt x="12" y="12"/>
                </a:lnTo>
                <a:lnTo>
                  <a:pt x="6" y="18"/>
                </a:lnTo>
                <a:lnTo>
                  <a:pt x="3" y="26"/>
                </a:lnTo>
                <a:lnTo>
                  <a:pt x="0" y="32"/>
                </a:lnTo>
                <a:lnTo>
                  <a:pt x="0" y="41"/>
                </a:lnTo>
                <a:close/>
              </a:path>
            </a:pathLst>
          </a:custGeom>
          <a:solidFill>
            <a:srgbClr val="FF7F7F"/>
          </a:solidFill>
          <a:ln w="9525">
            <a:noFill/>
            <a:round/>
            <a:headEnd/>
            <a:tailEnd/>
          </a:ln>
        </p:spPr>
        <p:txBody>
          <a:bodyPr/>
          <a:lstStyle/>
          <a:p>
            <a:endParaRPr lang="en-US"/>
          </a:p>
        </p:txBody>
      </p:sp>
      <p:sp>
        <p:nvSpPr>
          <p:cNvPr id="24631" name="Freeform 55"/>
          <p:cNvSpPr>
            <a:spLocks/>
          </p:cNvSpPr>
          <p:nvPr/>
        </p:nvSpPr>
        <p:spPr bwMode="auto">
          <a:xfrm>
            <a:off x="8075613" y="5203825"/>
            <a:ext cx="25400" cy="25400"/>
          </a:xfrm>
          <a:custGeom>
            <a:avLst/>
            <a:gdLst>
              <a:gd name="T0" fmla="*/ 0 w 81"/>
              <a:gd name="T1" fmla="*/ 41 h 82"/>
              <a:gd name="T2" fmla="*/ 1 w 81"/>
              <a:gd name="T3" fmla="*/ 50 h 82"/>
              <a:gd name="T4" fmla="*/ 3 w 81"/>
              <a:gd name="T5" fmla="*/ 57 h 82"/>
              <a:gd name="T6" fmla="*/ 6 w 81"/>
              <a:gd name="T7" fmla="*/ 64 h 82"/>
              <a:gd name="T8" fmla="*/ 12 w 81"/>
              <a:gd name="T9" fmla="*/ 70 h 82"/>
              <a:gd name="T10" fmla="*/ 18 w 81"/>
              <a:gd name="T11" fmla="*/ 75 h 82"/>
              <a:gd name="T12" fmla="*/ 24 w 81"/>
              <a:gd name="T13" fmla="*/ 79 h 82"/>
              <a:gd name="T14" fmla="*/ 32 w 81"/>
              <a:gd name="T15" fmla="*/ 81 h 82"/>
              <a:gd name="T16" fmla="*/ 40 w 81"/>
              <a:gd name="T17" fmla="*/ 82 h 82"/>
              <a:gd name="T18" fmla="*/ 50 w 81"/>
              <a:gd name="T19" fmla="*/ 81 h 82"/>
              <a:gd name="T20" fmla="*/ 57 w 81"/>
              <a:gd name="T21" fmla="*/ 79 h 82"/>
              <a:gd name="T22" fmla="*/ 63 w 81"/>
              <a:gd name="T23" fmla="*/ 75 h 82"/>
              <a:gd name="T24" fmla="*/ 70 w 81"/>
              <a:gd name="T25" fmla="*/ 70 h 82"/>
              <a:gd name="T26" fmla="*/ 75 w 81"/>
              <a:gd name="T27" fmla="*/ 64 h 82"/>
              <a:gd name="T28" fmla="*/ 78 w 81"/>
              <a:gd name="T29" fmla="*/ 57 h 82"/>
              <a:gd name="T30" fmla="*/ 80 w 81"/>
              <a:gd name="T31" fmla="*/ 50 h 82"/>
              <a:gd name="T32" fmla="*/ 81 w 81"/>
              <a:gd name="T33" fmla="*/ 41 h 82"/>
              <a:gd name="T34" fmla="*/ 80 w 81"/>
              <a:gd name="T35" fmla="*/ 33 h 82"/>
              <a:gd name="T36" fmla="*/ 78 w 81"/>
              <a:gd name="T37" fmla="*/ 25 h 82"/>
              <a:gd name="T38" fmla="*/ 75 w 81"/>
              <a:gd name="T39" fmla="*/ 19 h 82"/>
              <a:gd name="T40" fmla="*/ 70 w 81"/>
              <a:gd name="T41" fmla="*/ 13 h 82"/>
              <a:gd name="T42" fmla="*/ 63 w 81"/>
              <a:gd name="T43" fmla="*/ 7 h 82"/>
              <a:gd name="T44" fmla="*/ 57 w 81"/>
              <a:gd name="T45" fmla="*/ 3 h 82"/>
              <a:gd name="T46" fmla="*/ 50 w 81"/>
              <a:gd name="T47" fmla="*/ 1 h 82"/>
              <a:gd name="T48" fmla="*/ 40 w 81"/>
              <a:gd name="T49" fmla="*/ 0 h 82"/>
              <a:gd name="T50" fmla="*/ 32 w 81"/>
              <a:gd name="T51" fmla="*/ 1 h 82"/>
              <a:gd name="T52" fmla="*/ 24 w 81"/>
              <a:gd name="T53" fmla="*/ 3 h 82"/>
              <a:gd name="T54" fmla="*/ 18 w 81"/>
              <a:gd name="T55" fmla="*/ 7 h 82"/>
              <a:gd name="T56" fmla="*/ 12 w 81"/>
              <a:gd name="T57" fmla="*/ 13 h 82"/>
              <a:gd name="T58" fmla="*/ 6 w 81"/>
              <a:gd name="T59" fmla="*/ 19 h 82"/>
              <a:gd name="T60" fmla="*/ 3 w 81"/>
              <a:gd name="T61" fmla="*/ 25 h 82"/>
              <a:gd name="T62" fmla="*/ 1 w 81"/>
              <a:gd name="T63" fmla="*/ 33 h 82"/>
              <a:gd name="T64" fmla="*/ 0 w 81"/>
              <a:gd name="T65" fmla="*/ 41 h 82"/>
              <a:gd name="T66" fmla="*/ 0 w 81"/>
              <a:gd name="T67" fmla="*/ 41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82"/>
              <a:gd name="T104" fmla="*/ 81 w 81"/>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82">
                <a:moveTo>
                  <a:pt x="0" y="41"/>
                </a:moveTo>
                <a:lnTo>
                  <a:pt x="1" y="50"/>
                </a:lnTo>
                <a:lnTo>
                  <a:pt x="3" y="57"/>
                </a:lnTo>
                <a:lnTo>
                  <a:pt x="6" y="64"/>
                </a:lnTo>
                <a:lnTo>
                  <a:pt x="12" y="70"/>
                </a:lnTo>
                <a:lnTo>
                  <a:pt x="18" y="75"/>
                </a:lnTo>
                <a:lnTo>
                  <a:pt x="24" y="79"/>
                </a:lnTo>
                <a:lnTo>
                  <a:pt x="32" y="81"/>
                </a:lnTo>
                <a:lnTo>
                  <a:pt x="40" y="82"/>
                </a:lnTo>
                <a:lnTo>
                  <a:pt x="50" y="81"/>
                </a:lnTo>
                <a:lnTo>
                  <a:pt x="57" y="79"/>
                </a:lnTo>
                <a:lnTo>
                  <a:pt x="63" y="75"/>
                </a:lnTo>
                <a:lnTo>
                  <a:pt x="70" y="70"/>
                </a:lnTo>
                <a:lnTo>
                  <a:pt x="75" y="64"/>
                </a:lnTo>
                <a:lnTo>
                  <a:pt x="78" y="57"/>
                </a:lnTo>
                <a:lnTo>
                  <a:pt x="80" y="50"/>
                </a:lnTo>
                <a:lnTo>
                  <a:pt x="81" y="41"/>
                </a:lnTo>
                <a:lnTo>
                  <a:pt x="80" y="33"/>
                </a:lnTo>
                <a:lnTo>
                  <a:pt x="78" y="25"/>
                </a:lnTo>
                <a:lnTo>
                  <a:pt x="75" y="19"/>
                </a:lnTo>
                <a:lnTo>
                  <a:pt x="70" y="13"/>
                </a:lnTo>
                <a:lnTo>
                  <a:pt x="63" y="7"/>
                </a:lnTo>
                <a:lnTo>
                  <a:pt x="57" y="3"/>
                </a:lnTo>
                <a:lnTo>
                  <a:pt x="50" y="1"/>
                </a:lnTo>
                <a:lnTo>
                  <a:pt x="40" y="0"/>
                </a:lnTo>
                <a:lnTo>
                  <a:pt x="32" y="1"/>
                </a:lnTo>
                <a:lnTo>
                  <a:pt x="24" y="3"/>
                </a:lnTo>
                <a:lnTo>
                  <a:pt x="18" y="7"/>
                </a:lnTo>
                <a:lnTo>
                  <a:pt x="12" y="13"/>
                </a:lnTo>
                <a:lnTo>
                  <a:pt x="6" y="19"/>
                </a:lnTo>
                <a:lnTo>
                  <a:pt x="3" y="25"/>
                </a:lnTo>
                <a:lnTo>
                  <a:pt x="1" y="33"/>
                </a:lnTo>
                <a:lnTo>
                  <a:pt x="0" y="41"/>
                </a:lnTo>
                <a:close/>
              </a:path>
            </a:pathLst>
          </a:custGeom>
          <a:solidFill>
            <a:srgbClr val="FF7F7F"/>
          </a:solidFill>
          <a:ln w="9525">
            <a:noFill/>
            <a:round/>
            <a:headEnd/>
            <a:tailEnd/>
          </a:ln>
        </p:spPr>
        <p:txBody>
          <a:bodyPr/>
          <a:lstStyle/>
          <a:p>
            <a:endParaRPr lang="en-US"/>
          </a:p>
        </p:txBody>
      </p:sp>
      <p:sp>
        <p:nvSpPr>
          <p:cNvPr id="24632" name="Freeform 56"/>
          <p:cNvSpPr>
            <a:spLocks/>
          </p:cNvSpPr>
          <p:nvPr/>
        </p:nvSpPr>
        <p:spPr bwMode="auto">
          <a:xfrm>
            <a:off x="8113713" y="5410200"/>
            <a:ext cx="26987" cy="25400"/>
          </a:xfrm>
          <a:custGeom>
            <a:avLst/>
            <a:gdLst>
              <a:gd name="T0" fmla="*/ 0 w 82"/>
              <a:gd name="T1" fmla="*/ 41 h 81"/>
              <a:gd name="T2" fmla="*/ 0 w 82"/>
              <a:gd name="T3" fmla="*/ 49 h 81"/>
              <a:gd name="T4" fmla="*/ 3 w 82"/>
              <a:gd name="T5" fmla="*/ 57 h 81"/>
              <a:gd name="T6" fmla="*/ 6 w 82"/>
              <a:gd name="T7" fmla="*/ 63 h 81"/>
              <a:gd name="T8" fmla="*/ 11 w 82"/>
              <a:gd name="T9" fmla="*/ 70 h 81"/>
              <a:gd name="T10" fmla="*/ 17 w 82"/>
              <a:gd name="T11" fmla="*/ 75 h 81"/>
              <a:gd name="T12" fmla="*/ 25 w 82"/>
              <a:gd name="T13" fmla="*/ 78 h 81"/>
              <a:gd name="T14" fmla="*/ 31 w 82"/>
              <a:gd name="T15" fmla="*/ 80 h 81"/>
              <a:gd name="T16" fmla="*/ 41 w 82"/>
              <a:gd name="T17" fmla="*/ 81 h 81"/>
              <a:gd name="T18" fmla="*/ 49 w 82"/>
              <a:gd name="T19" fmla="*/ 80 h 81"/>
              <a:gd name="T20" fmla="*/ 57 w 82"/>
              <a:gd name="T21" fmla="*/ 78 h 81"/>
              <a:gd name="T22" fmla="*/ 63 w 82"/>
              <a:gd name="T23" fmla="*/ 75 h 81"/>
              <a:gd name="T24" fmla="*/ 69 w 82"/>
              <a:gd name="T25" fmla="*/ 70 h 81"/>
              <a:gd name="T26" fmla="*/ 74 w 82"/>
              <a:gd name="T27" fmla="*/ 63 h 81"/>
              <a:gd name="T28" fmla="*/ 79 w 82"/>
              <a:gd name="T29" fmla="*/ 57 h 81"/>
              <a:gd name="T30" fmla="*/ 81 w 82"/>
              <a:gd name="T31" fmla="*/ 49 h 81"/>
              <a:gd name="T32" fmla="*/ 82 w 82"/>
              <a:gd name="T33" fmla="*/ 41 h 81"/>
              <a:gd name="T34" fmla="*/ 81 w 82"/>
              <a:gd name="T35" fmla="*/ 32 h 81"/>
              <a:gd name="T36" fmla="*/ 79 w 82"/>
              <a:gd name="T37" fmla="*/ 24 h 81"/>
              <a:gd name="T38" fmla="*/ 74 w 82"/>
              <a:gd name="T39" fmla="*/ 17 h 81"/>
              <a:gd name="T40" fmla="*/ 69 w 82"/>
              <a:gd name="T41" fmla="*/ 11 h 81"/>
              <a:gd name="T42" fmla="*/ 63 w 82"/>
              <a:gd name="T43" fmla="*/ 6 h 81"/>
              <a:gd name="T44" fmla="*/ 57 w 82"/>
              <a:gd name="T45" fmla="*/ 3 h 81"/>
              <a:gd name="T46" fmla="*/ 49 w 82"/>
              <a:gd name="T47" fmla="*/ 0 h 81"/>
              <a:gd name="T48" fmla="*/ 41 w 82"/>
              <a:gd name="T49" fmla="*/ 0 h 81"/>
              <a:gd name="T50" fmla="*/ 31 w 82"/>
              <a:gd name="T51" fmla="*/ 0 h 81"/>
              <a:gd name="T52" fmla="*/ 25 w 82"/>
              <a:gd name="T53" fmla="*/ 3 h 81"/>
              <a:gd name="T54" fmla="*/ 17 w 82"/>
              <a:gd name="T55" fmla="*/ 6 h 81"/>
              <a:gd name="T56" fmla="*/ 11 w 82"/>
              <a:gd name="T57" fmla="*/ 11 h 81"/>
              <a:gd name="T58" fmla="*/ 6 w 82"/>
              <a:gd name="T59" fmla="*/ 17 h 81"/>
              <a:gd name="T60" fmla="*/ 3 w 82"/>
              <a:gd name="T61" fmla="*/ 24 h 81"/>
              <a:gd name="T62" fmla="*/ 0 w 82"/>
              <a:gd name="T63" fmla="*/ 32 h 81"/>
              <a:gd name="T64" fmla="*/ 0 w 82"/>
              <a:gd name="T65" fmla="*/ 41 h 81"/>
              <a:gd name="T66" fmla="*/ 0 w 82"/>
              <a:gd name="T67" fmla="*/ 41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81"/>
              <a:gd name="T104" fmla="*/ 82 w 82"/>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81">
                <a:moveTo>
                  <a:pt x="0" y="41"/>
                </a:moveTo>
                <a:lnTo>
                  <a:pt x="0" y="49"/>
                </a:lnTo>
                <a:lnTo>
                  <a:pt x="3" y="57"/>
                </a:lnTo>
                <a:lnTo>
                  <a:pt x="6" y="63"/>
                </a:lnTo>
                <a:lnTo>
                  <a:pt x="11" y="70"/>
                </a:lnTo>
                <a:lnTo>
                  <a:pt x="17" y="75"/>
                </a:lnTo>
                <a:lnTo>
                  <a:pt x="25" y="78"/>
                </a:lnTo>
                <a:lnTo>
                  <a:pt x="31" y="80"/>
                </a:lnTo>
                <a:lnTo>
                  <a:pt x="41" y="81"/>
                </a:lnTo>
                <a:lnTo>
                  <a:pt x="49" y="80"/>
                </a:lnTo>
                <a:lnTo>
                  <a:pt x="57" y="78"/>
                </a:lnTo>
                <a:lnTo>
                  <a:pt x="63" y="75"/>
                </a:lnTo>
                <a:lnTo>
                  <a:pt x="69" y="70"/>
                </a:lnTo>
                <a:lnTo>
                  <a:pt x="74" y="63"/>
                </a:lnTo>
                <a:lnTo>
                  <a:pt x="79" y="57"/>
                </a:lnTo>
                <a:lnTo>
                  <a:pt x="81" y="49"/>
                </a:lnTo>
                <a:lnTo>
                  <a:pt x="82" y="41"/>
                </a:lnTo>
                <a:lnTo>
                  <a:pt x="81" y="32"/>
                </a:lnTo>
                <a:lnTo>
                  <a:pt x="79" y="24"/>
                </a:lnTo>
                <a:lnTo>
                  <a:pt x="74" y="17"/>
                </a:lnTo>
                <a:lnTo>
                  <a:pt x="69" y="11"/>
                </a:lnTo>
                <a:lnTo>
                  <a:pt x="63" y="6"/>
                </a:lnTo>
                <a:lnTo>
                  <a:pt x="57" y="3"/>
                </a:lnTo>
                <a:lnTo>
                  <a:pt x="49" y="0"/>
                </a:lnTo>
                <a:lnTo>
                  <a:pt x="41" y="0"/>
                </a:lnTo>
                <a:lnTo>
                  <a:pt x="31" y="0"/>
                </a:lnTo>
                <a:lnTo>
                  <a:pt x="25" y="3"/>
                </a:lnTo>
                <a:lnTo>
                  <a:pt x="17" y="6"/>
                </a:lnTo>
                <a:lnTo>
                  <a:pt x="11" y="11"/>
                </a:lnTo>
                <a:lnTo>
                  <a:pt x="6" y="17"/>
                </a:lnTo>
                <a:lnTo>
                  <a:pt x="3" y="24"/>
                </a:lnTo>
                <a:lnTo>
                  <a:pt x="0" y="32"/>
                </a:lnTo>
                <a:lnTo>
                  <a:pt x="0" y="41"/>
                </a:lnTo>
                <a:close/>
              </a:path>
            </a:pathLst>
          </a:custGeom>
          <a:solidFill>
            <a:srgbClr val="FF7F7F"/>
          </a:solidFill>
          <a:ln w="9525">
            <a:noFill/>
            <a:round/>
            <a:headEnd/>
            <a:tailEnd/>
          </a:ln>
        </p:spPr>
        <p:txBody>
          <a:bodyPr/>
          <a:lstStyle/>
          <a:p>
            <a:endParaRPr lang="en-US"/>
          </a:p>
        </p:txBody>
      </p:sp>
      <p:sp>
        <p:nvSpPr>
          <p:cNvPr id="24633" name="Freeform 57"/>
          <p:cNvSpPr>
            <a:spLocks/>
          </p:cNvSpPr>
          <p:nvPr/>
        </p:nvSpPr>
        <p:spPr bwMode="auto">
          <a:xfrm>
            <a:off x="8267700" y="5307013"/>
            <a:ext cx="25400" cy="25400"/>
          </a:xfrm>
          <a:custGeom>
            <a:avLst/>
            <a:gdLst>
              <a:gd name="T0" fmla="*/ 0 w 82"/>
              <a:gd name="T1" fmla="*/ 41 h 81"/>
              <a:gd name="T2" fmla="*/ 1 w 82"/>
              <a:gd name="T3" fmla="*/ 50 h 81"/>
              <a:gd name="T4" fmla="*/ 3 w 82"/>
              <a:gd name="T5" fmla="*/ 57 h 81"/>
              <a:gd name="T6" fmla="*/ 7 w 82"/>
              <a:gd name="T7" fmla="*/ 64 h 81"/>
              <a:gd name="T8" fmla="*/ 11 w 82"/>
              <a:gd name="T9" fmla="*/ 70 h 81"/>
              <a:gd name="T10" fmla="*/ 18 w 82"/>
              <a:gd name="T11" fmla="*/ 75 h 81"/>
              <a:gd name="T12" fmla="*/ 25 w 82"/>
              <a:gd name="T13" fmla="*/ 78 h 81"/>
              <a:gd name="T14" fmla="*/ 33 w 82"/>
              <a:gd name="T15" fmla="*/ 81 h 81"/>
              <a:gd name="T16" fmla="*/ 42 w 82"/>
              <a:gd name="T17" fmla="*/ 81 h 81"/>
              <a:gd name="T18" fmla="*/ 50 w 82"/>
              <a:gd name="T19" fmla="*/ 81 h 81"/>
              <a:gd name="T20" fmla="*/ 58 w 82"/>
              <a:gd name="T21" fmla="*/ 78 h 81"/>
              <a:gd name="T22" fmla="*/ 64 w 82"/>
              <a:gd name="T23" fmla="*/ 75 h 81"/>
              <a:gd name="T24" fmla="*/ 71 w 82"/>
              <a:gd name="T25" fmla="*/ 70 h 81"/>
              <a:gd name="T26" fmla="*/ 76 w 82"/>
              <a:gd name="T27" fmla="*/ 64 h 81"/>
              <a:gd name="T28" fmla="*/ 79 w 82"/>
              <a:gd name="T29" fmla="*/ 57 h 81"/>
              <a:gd name="T30" fmla="*/ 81 w 82"/>
              <a:gd name="T31" fmla="*/ 50 h 81"/>
              <a:gd name="T32" fmla="*/ 82 w 82"/>
              <a:gd name="T33" fmla="*/ 41 h 81"/>
              <a:gd name="T34" fmla="*/ 81 w 82"/>
              <a:gd name="T35" fmla="*/ 33 h 81"/>
              <a:gd name="T36" fmla="*/ 79 w 82"/>
              <a:gd name="T37" fmla="*/ 24 h 81"/>
              <a:gd name="T38" fmla="*/ 76 w 82"/>
              <a:gd name="T39" fmla="*/ 18 h 81"/>
              <a:gd name="T40" fmla="*/ 71 w 82"/>
              <a:gd name="T41" fmla="*/ 12 h 81"/>
              <a:gd name="T42" fmla="*/ 64 w 82"/>
              <a:gd name="T43" fmla="*/ 8 h 81"/>
              <a:gd name="T44" fmla="*/ 58 w 82"/>
              <a:gd name="T45" fmla="*/ 3 h 81"/>
              <a:gd name="T46" fmla="*/ 50 w 82"/>
              <a:gd name="T47" fmla="*/ 1 h 81"/>
              <a:gd name="T48" fmla="*/ 42 w 82"/>
              <a:gd name="T49" fmla="*/ 0 h 81"/>
              <a:gd name="T50" fmla="*/ 33 w 82"/>
              <a:gd name="T51" fmla="*/ 1 h 81"/>
              <a:gd name="T52" fmla="*/ 25 w 82"/>
              <a:gd name="T53" fmla="*/ 3 h 81"/>
              <a:gd name="T54" fmla="*/ 18 w 82"/>
              <a:gd name="T55" fmla="*/ 8 h 81"/>
              <a:gd name="T56" fmla="*/ 11 w 82"/>
              <a:gd name="T57" fmla="*/ 12 h 81"/>
              <a:gd name="T58" fmla="*/ 7 w 82"/>
              <a:gd name="T59" fmla="*/ 18 h 81"/>
              <a:gd name="T60" fmla="*/ 3 w 82"/>
              <a:gd name="T61" fmla="*/ 24 h 81"/>
              <a:gd name="T62" fmla="*/ 1 w 82"/>
              <a:gd name="T63" fmla="*/ 33 h 81"/>
              <a:gd name="T64" fmla="*/ 0 w 82"/>
              <a:gd name="T65" fmla="*/ 41 h 81"/>
              <a:gd name="T66" fmla="*/ 0 w 82"/>
              <a:gd name="T67" fmla="*/ 41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81"/>
              <a:gd name="T104" fmla="*/ 82 w 82"/>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81">
                <a:moveTo>
                  <a:pt x="0" y="41"/>
                </a:moveTo>
                <a:lnTo>
                  <a:pt x="1" y="50"/>
                </a:lnTo>
                <a:lnTo>
                  <a:pt x="3" y="57"/>
                </a:lnTo>
                <a:lnTo>
                  <a:pt x="7" y="64"/>
                </a:lnTo>
                <a:lnTo>
                  <a:pt x="11" y="70"/>
                </a:lnTo>
                <a:lnTo>
                  <a:pt x="18" y="75"/>
                </a:lnTo>
                <a:lnTo>
                  <a:pt x="25" y="78"/>
                </a:lnTo>
                <a:lnTo>
                  <a:pt x="33" y="81"/>
                </a:lnTo>
                <a:lnTo>
                  <a:pt x="42" y="81"/>
                </a:lnTo>
                <a:lnTo>
                  <a:pt x="50" y="81"/>
                </a:lnTo>
                <a:lnTo>
                  <a:pt x="58" y="78"/>
                </a:lnTo>
                <a:lnTo>
                  <a:pt x="64" y="75"/>
                </a:lnTo>
                <a:lnTo>
                  <a:pt x="71" y="70"/>
                </a:lnTo>
                <a:lnTo>
                  <a:pt x="76" y="64"/>
                </a:lnTo>
                <a:lnTo>
                  <a:pt x="79" y="57"/>
                </a:lnTo>
                <a:lnTo>
                  <a:pt x="81" y="50"/>
                </a:lnTo>
                <a:lnTo>
                  <a:pt x="82" y="41"/>
                </a:lnTo>
                <a:lnTo>
                  <a:pt x="81" y="33"/>
                </a:lnTo>
                <a:lnTo>
                  <a:pt x="79" y="24"/>
                </a:lnTo>
                <a:lnTo>
                  <a:pt x="76" y="18"/>
                </a:lnTo>
                <a:lnTo>
                  <a:pt x="71" y="12"/>
                </a:lnTo>
                <a:lnTo>
                  <a:pt x="64" y="8"/>
                </a:lnTo>
                <a:lnTo>
                  <a:pt x="58" y="3"/>
                </a:lnTo>
                <a:lnTo>
                  <a:pt x="50" y="1"/>
                </a:lnTo>
                <a:lnTo>
                  <a:pt x="42" y="0"/>
                </a:lnTo>
                <a:lnTo>
                  <a:pt x="33" y="1"/>
                </a:lnTo>
                <a:lnTo>
                  <a:pt x="25" y="3"/>
                </a:lnTo>
                <a:lnTo>
                  <a:pt x="18" y="8"/>
                </a:lnTo>
                <a:lnTo>
                  <a:pt x="11" y="12"/>
                </a:lnTo>
                <a:lnTo>
                  <a:pt x="7" y="18"/>
                </a:lnTo>
                <a:lnTo>
                  <a:pt x="3" y="24"/>
                </a:lnTo>
                <a:lnTo>
                  <a:pt x="1" y="33"/>
                </a:lnTo>
                <a:lnTo>
                  <a:pt x="0" y="41"/>
                </a:lnTo>
                <a:close/>
              </a:path>
            </a:pathLst>
          </a:custGeom>
          <a:solidFill>
            <a:srgbClr val="FF7F7F"/>
          </a:solidFill>
          <a:ln w="9525">
            <a:noFill/>
            <a:round/>
            <a:headEnd/>
            <a:tailEnd/>
          </a:ln>
        </p:spPr>
        <p:txBody>
          <a:bodyPr/>
          <a:lstStyle/>
          <a:p>
            <a:endParaRPr lang="en-US"/>
          </a:p>
        </p:txBody>
      </p:sp>
      <p:sp>
        <p:nvSpPr>
          <p:cNvPr id="24634" name="Freeform 58"/>
          <p:cNvSpPr>
            <a:spLocks/>
          </p:cNvSpPr>
          <p:nvPr/>
        </p:nvSpPr>
        <p:spPr bwMode="auto">
          <a:xfrm>
            <a:off x="8551863" y="5730875"/>
            <a:ext cx="25400" cy="26988"/>
          </a:xfrm>
          <a:custGeom>
            <a:avLst/>
            <a:gdLst>
              <a:gd name="T0" fmla="*/ 0 w 82"/>
              <a:gd name="T1" fmla="*/ 40 h 81"/>
              <a:gd name="T2" fmla="*/ 1 w 82"/>
              <a:gd name="T3" fmla="*/ 49 h 81"/>
              <a:gd name="T4" fmla="*/ 3 w 82"/>
              <a:gd name="T5" fmla="*/ 57 h 81"/>
              <a:gd name="T6" fmla="*/ 7 w 82"/>
              <a:gd name="T7" fmla="*/ 64 h 81"/>
              <a:gd name="T8" fmla="*/ 12 w 82"/>
              <a:gd name="T9" fmla="*/ 69 h 81"/>
              <a:gd name="T10" fmla="*/ 18 w 82"/>
              <a:gd name="T11" fmla="*/ 75 h 81"/>
              <a:gd name="T12" fmla="*/ 25 w 82"/>
              <a:gd name="T13" fmla="*/ 78 h 81"/>
              <a:gd name="T14" fmla="*/ 32 w 82"/>
              <a:gd name="T15" fmla="*/ 81 h 81"/>
              <a:gd name="T16" fmla="*/ 41 w 82"/>
              <a:gd name="T17" fmla="*/ 81 h 81"/>
              <a:gd name="T18" fmla="*/ 49 w 82"/>
              <a:gd name="T19" fmla="*/ 81 h 81"/>
              <a:gd name="T20" fmla="*/ 57 w 82"/>
              <a:gd name="T21" fmla="*/ 78 h 81"/>
              <a:gd name="T22" fmla="*/ 63 w 82"/>
              <a:gd name="T23" fmla="*/ 75 h 81"/>
              <a:gd name="T24" fmla="*/ 69 w 82"/>
              <a:gd name="T25" fmla="*/ 69 h 81"/>
              <a:gd name="T26" fmla="*/ 75 w 82"/>
              <a:gd name="T27" fmla="*/ 64 h 81"/>
              <a:gd name="T28" fmla="*/ 79 w 82"/>
              <a:gd name="T29" fmla="*/ 57 h 81"/>
              <a:gd name="T30" fmla="*/ 81 w 82"/>
              <a:gd name="T31" fmla="*/ 49 h 81"/>
              <a:gd name="T32" fmla="*/ 82 w 82"/>
              <a:gd name="T33" fmla="*/ 40 h 81"/>
              <a:gd name="T34" fmla="*/ 81 w 82"/>
              <a:gd name="T35" fmla="*/ 31 h 81"/>
              <a:gd name="T36" fmla="*/ 79 w 82"/>
              <a:gd name="T37" fmla="*/ 24 h 81"/>
              <a:gd name="T38" fmla="*/ 75 w 82"/>
              <a:gd name="T39" fmla="*/ 18 h 81"/>
              <a:gd name="T40" fmla="*/ 69 w 82"/>
              <a:gd name="T41" fmla="*/ 11 h 81"/>
              <a:gd name="T42" fmla="*/ 63 w 82"/>
              <a:gd name="T43" fmla="*/ 6 h 81"/>
              <a:gd name="T44" fmla="*/ 57 w 82"/>
              <a:gd name="T45" fmla="*/ 3 h 81"/>
              <a:gd name="T46" fmla="*/ 49 w 82"/>
              <a:gd name="T47" fmla="*/ 1 h 81"/>
              <a:gd name="T48" fmla="*/ 41 w 82"/>
              <a:gd name="T49" fmla="*/ 0 h 81"/>
              <a:gd name="T50" fmla="*/ 32 w 82"/>
              <a:gd name="T51" fmla="*/ 1 h 81"/>
              <a:gd name="T52" fmla="*/ 25 w 82"/>
              <a:gd name="T53" fmla="*/ 3 h 81"/>
              <a:gd name="T54" fmla="*/ 18 w 82"/>
              <a:gd name="T55" fmla="*/ 6 h 81"/>
              <a:gd name="T56" fmla="*/ 12 w 82"/>
              <a:gd name="T57" fmla="*/ 11 h 81"/>
              <a:gd name="T58" fmla="*/ 7 w 82"/>
              <a:gd name="T59" fmla="*/ 18 h 81"/>
              <a:gd name="T60" fmla="*/ 3 w 82"/>
              <a:gd name="T61" fmla="*/ 24 h 81"/>
              <a:gd name="T62" fmla="*/ 1 w 82"/>
              <a:gd name="T63" fmla="*/ 31 h 81"/>
              <a:gd name="T64" fmla="*/ 0 w 82"/>
              <a:gd name="T65" fmla="*/ 40 h 81"/>
              <a:gd name="T66" fmla="*/ 0 w 82"/>
              <a:gd name="T67" fmla="*/ 40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81"/>
              <a:gd name="T104" fmla="*/ 82 w 82"/>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81">
                <a:moveTo>
                  <a:pt x="0" y="40"/>
                </a:moveTo>
                <a:lnTo>
                  <a:pt x="1" y="49"/>
                </a:lnTo>
                <a:lnTo>
                  <a:pt x="3" y="57"/>
                </a:lnTo>
                <a:lnTo>
                  <a:pt x="7" y="64"/>
                </a:lnTo>
                <a:lnTo>
                  <a:pt x="12" y="69"/>
                </a:lnTo>
                <a:lnTo>
                  <a:pt x="18" y="75"/>
                </a:lnTo>
                <a:lnTo>
                  <a:pt x="25" y="78"/>
                </a:lnTo>
                <a:lnTo>
                  <a:pt x="32" y="81"/>
                </a:lnTo>
                <a:lnTo>
                  <a:pt x="41" y="81"/>
                </a:lnTo>
                <a:lnTo>
                  <a:pt x="49" y="81"/>
                </a:lnTo>
                <a:lnTo>
                  <a:pt x="57" y="78"/>
                </a:lnTo>
                <a:lnTo>
                  <a:pt x="63" y="75"/>
                </a:lnTo>
                <a:lnTo>
                  <a:pt x="69" y="69"/>
                </a:lnTo>
                <a:lnTo>
                  <a:pt x="75" y="64"/>
                </a:lnTo>
                <a:lnTo>
                  <a:pt x="79" y="57"/>
                </a:lnTo>
                <a:lnTo>
                  <a:pt x="81" y="49"/>
                </a:lnTo>
                <a:lnTo>
                  <a:pt x="82" y="40"/>
                </a:lnTo>
                <a:lnTo>
                  <a:pt x="81" y="31"/>
                </a:lnTo>
                <a:lnTo>
                  <a:pt x="79" y="24"/>
                </a:lnTo>
                <a:lnTo>
                  <a:pt x="75" y="18"/>
                </a:lnTo>
                <a:lnTo>
                  <a:pt x="69" y="11"/>
                </a:lnTo>
                <a:lnTo>
                  <a:pt x="63" y="6"/>
                </a:lnTo>
                <a:lnTo>
                  <a:pt x="57" y="3"/>
                </a:lnTo>
                <a:lnTo>
                  <a:pt x="49" y="1"/>
                </a:lnTo>
                <a:lnTo>
                  <a:pt x="41" y="0"/>
                </a:lnTo>
                <a:lnTo>
                  <a:pt x="32" y="1"/>
                </a:lnTo>
                <a:lnTo>
                  <a:pt x="25" y="3"/>
                </a:lnTo>
                <a:lnTo>
                  <a:pt x="18" y="6"/>
                </a:lnTo>
                <a:lnTo>
                  <a:pt x="12" y="11"/>
                </a:lnTo>
                <a:lnTo>
                  <a:pt x="7" y="18"/>
                </a:lnTo>
                <a:lnTo>
                  <a:pt x="3" y="24"/>
                </a:lnTo>
                <a:lnTo>
                  <a:pt x="1" y="31"/>
                </a:lnTo>
                <a:lnTo>
                  <a:pt x="0" y="40"/>
                </a:lnTo>
                <a:close/>
              </a:path>
            </a:pathLst>
          </a:custGeom>
          <a:solidFill>
            <a:srgbClr val="FF7F7F"/>
          </a:solidFill>
          <a:ln w="9525">
            <a:noFill/>
            <a:round/>
            <a:headEnd/>
            <a:tailEnd/>
          </a:ln>
        </p:spPr>
        <p:txBody>
          <a:bodyPr/>
          <a:lstStyle/>
          <a:p>
            <a:endParaRPr lang="en-US"/>
          </a:p>
        </p:txBody>
      </p:sp>
      <p:sp>
        <p:nvSpPr>
          <p:cNvPr id="24635" name="Freeform 59"/>
          <p:cNvSpPr>
            <a:spLocks/>
          </p:cNvSpPr>
          <p:nvPr/>
        </p:nvSpPr>
        <p:spPr bwMode="auto">
          <a:xfrm>
            <a:off x="8320088" y="5819775"/>
            <a:ext cx="25400" cy="26988"/>
          </a:xfrm>
          <a:custGeom>
            <a:avLst/>
            <a:gdLst>
              <a:gd name="T0" fmla="*/ 0 w 83"/>
              <a:gd name="T1" fmla="*/ 41 h 82"/>
              <a:gd name="T2" fmla="*/ 1 w 83"/>
              <a:gd name="T3" fmla="*/ 50 h 82"/>
              <a:gd name="T4" fmla="*/ 4 w 83"/>
              <a:gd name="T5" fmla="*/ 57 h 82"/>
              <a:gd name="T6" fmla="*/ 8 w 83"/>
              <a:gd name="T7" fmla="*/ 64 h 82"/>
              <a:gd name="T8" fmla="*/ 12 w 83"/>
              <a:gd name="T9" fmla="*/ 70 h 82"/>
              <a:gd name="T10" fmla="*/ 18 w 83"/>
              <a:gd name="T11" fmla="*/ 75 h 82"/>
              <a:gd name="T12" fmla="*/ 26 w 83"/>
              <a:gd name="T13" fmla="*/ 78 h 82"/>
              <a:gd name="T14" fmla="*/ 33 w 83"/>
              <a:gd name="T15" fmla="*/ 80 h 82"/>
              <a:gd name="T16" fmla="*/ 42 w 83"/>
              <a:gd name="T17" fmla="*/ 82 h 82"/>
              <a:gd name="T18" fmla="*/ 50 w 83"/>
              <a:gd name="T19" fmla="*/ 80 h 82"/>
              <a:gd name="T20" fmla="*/ 57 w 83"/>
              <a:gd name="T21" fmla="*/ 78 h 82"/>
              <a:gd name="T22" fmla="*/ 65 w 83"/>
              <a:gd name="T23" fmla="*/ 75 h 82"/>
              <a:gd name="T24" fmla="*/ 71 w 83"/>
              <a:gd name="T25" fmla="*/ 70 h 82"/>
              <a:gd name="T26" fmla="*/ 75 w 83"/>
              <a:gd name="T27" fmla="*/ 64 h 82"/>
              <a:gd name="T28" fmla="*/ 80 w 83"/>
              <a:gd name="T29" fmla="*/ 57 h 82"/>
              <a:gd name="T30" fmla="*/ 82 w 83"/>
              <a:gd name="T31" fmla="*/ 50 h 82"/>
              <a:gd name="T32" fmla="*/ 83 w 83"/>
              <a:gd name="T33" fmla="*/ 41 h 82"/>
              <a:gd name="T34" fmla="*/ 82 w 83"/>
              <a:gd name="T35" fmla="*/ 32 h 82"/>
              <a:gd name="T36" fmla="*/ 80 w 83"/>
              <a:gd name="T37" fmla="*/ 25 h 82"/>
              <a:gd name="T38" fmla="*/ 75 w 83"/>
              <a:gd name="T39" fmla="*/ 17 h 82"/>
              <a:gd name="T40" fmla="*/ 71 w 83"/>
              <a:gd name="T41" fmla="*/ 12 h 82"/>
              <a:gd name="T42" fmla="*/ 65 w 83"/>
              <a:gd name="T43" fmla="*/ 7 h 82"/>
              <a:gd name="T44" fmla="*/ 57 w 83"/>
              <a:gd name="T45" fmla="*/ 3 h 82"/>
              <a:gd name="T46" fmla="*/ 50 w 83"/>
              <a:gd name="T47" fmla="*/ 0 h 82"/>
              <a:gd name="T48" fmla="*/ 42 w 83"/>
              <a:gd name="T49" fmla="*/ 0 h 82"/>
              <a:gd name="T50" fmla="*/ 33 w 83"/>
              <a:gd name="T51" fmla="*/ 0 h 82"/>
              <a:gd name="T52" fmla="*/ 26 w 83"/>
              <a:gd name="T53" fmla="*/ 3 h 82"/>
              <a:gd name="T54" fmla="*/ 18 w 83"/>
              <a:gd name="T55" fmla="*/ 7 h 82"/>
              <a:gd name="T56" fmla="*/ 12 w 83"/>
              <a:gd name="T57" fmla="*/ 12 h 82"/>
              <a:gd name="T58" fmla="*/ 8 w 83"/>
              <a:gd name="T59" fmla="*/ 17 h 82"/>
              <a:gd name="T60" fmla="*/ 4 w 83"/>
              <a:gd name="T61" fmla="*/ 25 h 82"/>
              <a:gd name="T62" fmla="*/ 1 w 83"/>
              <a:gd name="T63" fmla="*/ 32 h 82"/>
              <a:gd name="T64" fmla="*/ 0 w 83"/>
              <a:gd name="T65" fmla="*/ 41 h 82"/>
              <a:gd name="T66" fmla="*/ 0 w 83"/>
              <a:gd name="T67" fmla="*/ 41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82"/>
              <a:gd name="T104" fmla="*/ 83 w 83"/>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82">
                <a:moveTo>
                  <a:pt x="0" y="41"/>
                </a:moveTo>
                <a:lnTo>
                  <a:pt x="1" y="50"/>
                </a:lnTo>
                <a:lnTo>
                  <a:pt x="4" y="57"/>
                </a:lnTo>
                <a:lnTo>
                  <a:pt x="8" y="64"/>
                </a:lnTo>
                <a:lnTo>
                  <a:pt x="12" y="70"/>
                </a:lnTo>
                <a:lnTo>
                  <a:pt x="18" y="75"/>
                </a:lnTo>
                <a:lnTo>
                  <a:pt x="26" y="78"/>
                </a:lnTo>
                <a:lnTo>
                  <a:pt x="33" y="80"/>
                </a:lnTo>
                <a:lnTo>
                  <a:pt x="42" y="82"/>
                </a:lnTo>
                <a:lnTo>
                  <a:pt x="50" y="80"/>
                </a:lnTo>
                <a:lnTo>
                  <a:pt x="57" y="78"/>
                </a:lnTo>
                <a:lnTo>
                  <a:pt x="65" y="75"/>
                </a:lnTo>
                <a:lnTo>
                  <a:pt x="71" y="70"/>
                </a:lnTo>
                <a:lnTo>
                  <a:pt x="75" y="64"/>
                </a:lnTo>
                <a:lnTo>
                  <a:pt x="80" y="57"/>
                </a:lnTo>
                <a:lnTo>
                  <a:pt x="82" y="50"/>
                </a:lnTo>
                <a:lnTo>
                  <a:pt x="83" y="41"/>
                </a:lnTo>
                <a:lnTo>
                  <a:pt x="82" y="32"/>
                </a:lnTo>
                <a:lnTo>
                  <a:pt x="80" y="25"/>
                </a:lnTo>
                <a:lnTo>
                  <a:pt x="75" y="17"/>
                </a:lnTo>
                <a:lnTo>
                  <a:pt x="71" y="12"/>
                </a:lnTo>
                <a:lnTo>
                  <a:pt x="65" y="7"/>
                </a:lnTo>
                <a:lnTo>
                  <a:pt x="57" y="3"/>
                </a:lnTo>
                <a:lnTo>
                  <a:pt x="50" y="0"/>
                </a:lnTo>
                <a:lnTo>
                  <a:pt x="42" y="0"/>
                </a:lnTo>
                <a:lnTo>
                  <a:pt x="33" y="0"/>
                </a:lnTo>
                <a:lnTo>
                  <a:pt x="26" y="3"/>
                </a:lnTo>
                <a:lnTo>
                  <a:pt x="18" y="7"/>
                </a:lnTo>
                <a:lnTo>
                  <a:pt x="12" y="12"/>
                </a:lnTo>
                <a:lnTo>
                  <a:pt x="8" y="17"/>
                </a:lnTo>
                <a:lnTo>
                  <a:pt x="4" y="25"/>
                </a:lnTo>
                <a:lnTo>
                  <a:pt x="1" y="32"/>
                </a:lnTo>
                <a:lnTo>
                  <a:pt x="0" y="41"/>
                </a:lnTo>
                <a:close/>
              </a:path>
            </a:pathLst>
          </a:custGeom>
          <a:solidFill>
            <a:srgbClr val="FF7F7F"/>
          </a:solidFill>
          <a:ln w="9525">
            <a:noFill/>
            <a:round/>
            <a:headEnd/>
            <a:tailEnd/>
          </a:ln>
        </p:spPr>
        <p:txBody>
          <a:bodyPr/>
          <a:lstStyle/>
          <a:p>
            <a:endParaRPr lang="en-US"/>
          </a:p>
        </p:txBody>
      </p:sp>
      <p:sp>
        <p:nvSpPr>
          <p:cNvPr id="24636" name="Freeform 60"/>
          <p:cNvSpPr>
            <a:spLocks/>
          </p:cNvSpPr>
          <p:nvPr/>
        </p:nvSpPr>
        <p:spPr bwMode="auto">
          <a:xfrm>
            <a:off x="7754938" y="5730875"/>
            <a:ext cx="23812" cy="26988"/>
          </a:xfrm>
          <a:custGeom>
            <a:avLst/>
            <a:gdLst>
              <a:gd name="T0" fmla="*/ 0 w 77"/>
              <a:gd name="T1" fmla="*/ 40 h 81"/>
              <a:gd name="T2" fmla="*/ 1 w 77"/>
              <a:gd name="T3" fmla="*/ 49 h 81"/>
              <a:gd name="T4" fmla="*/ 3 w 77"/>
              <a:gd name="T5" fmla="*/ 57 h 81"/>
              <a:gd name="T6" fmla="*/ 8 w 77"/>
              <a:gd name="T7" fmla="*/ 64 h 81"/>
              <a:gd name="T8" fmla="*/ 12 w 77"/>
              <a:gd name="T9" fmla="*/ 69 h 81"/>
              <a:gd name="T10" fmla="*/ 18 w 77"/>
              <a:gd name="T11" fmla="*/ 75 h 81"/>
              <a:gd name="T12" fmla="*/ 26 w 77"/>
              <a:gd name="T13" fmla="*/ 78 h 81"/>
              <a:gd name="T14" fmla="*/ 34 w 77"/>
              <a:gd name="T15" fmla="*/ 81 h 81"/>
              <a:gd name="T16" fmla="*/ 43 w 77"/>
              <a:gd name="T17" fmla="*/ 81 h 81"/>
              <a:gd name="T18" fmla="*/ 49 w 77"/>
              <a:gd name="T19" fmla="*/ 81 h 81"/>
              <a:gd name="T20" fmla="*/ 55 w 77"/>
              <a:gd name="T21" fmla="*/ 78 h 81"/>
              <a:gd name="T22" fmla="*/ 60 w 77"/>
              <a:gd name="T23" fmla="*/ 75 h 81"/>
              <a:gd name="T24" fmla="*/ 66 w 77"/>
              <a:gd name="T25" fmla="*/ 69 h 81"/>
              <a:gd name="T26" fmla="*/ 71 w 77"/>
              <a:gd name="T27" fmla="*/ 64 h 81"/>
              <a:gd name="T28" fmla="*/ 74 w 77"/>
              <a:gd name="T29" fmla="*/ 57 h 81"/>
              <a:gd name="T30" fmla="*/ 76 w 77"/>
              <a:gd name="T31" fmla="*/ 49 h 81"/>
              <a:gd name="T32" fmla="*/ 77 w 77"/>
              <a:gd name="T33" fmla="*/ 40 h 81"/>
              <a:gd name="T34" fmla="*/ 76 w 77"/>
              <a:gd name="T35" fmla="*/ 31 h 81"/>
              <a:gd name="T36" fmla="*/ 74 w 77"/>
              <a:gd name="T37" fmla="*/ 24 h 81"/>
              <a:gd name="T38" fmla="*/ 71 w 77"/>
              <a:gd name="T39" fmla="*/ 18 h 81"/>
              <a:gd name="T40" fmla="*/ 66 w 77"/>
              <a:gd name="T41" fmla="*/ 11 h 81"/>
              <a:gd name="T42" fmla="*/ 60 w 77"/>
              <a:gd name="T43" fmla="*/ 6 h 81"/>
              <a:gd name="T44" fmla="*/ 55 w 77"/>
              <a:gd name="T45" fmla="*/ 3 h 81"/>
              <a:gd name="T46" fmla="*/ 49 w 77"/>
              <a:gd name="T47" fmla="*/ 1 h 81"/>
              <a:gd name="T48" fmla="*/ 43 w 77"/>
              <a:gd name="T49" fmla="*/ 0 h 81"/>
              <a:gd name="T50" fmla="*/ 34 w 77"/>
              <a:gd name="T51" fmla="*/ 1 h 81"/>
              <a:gd name="T52" fmla="*/ 26 w 77"/>
              <a:gd name="T53" fmla="*/ 3 h 81"/>
              <a:gd name="T54" fmla="*/ 18 w 77"/>
              <a:gd name="T55" fmla="*/ 6 h 81"/>
              <a:gd name="T56" fmla="*/ 12 w 77"/>
              <a:gd name="T57" fmla="*/ 11 h 81"/>
              <a:gd name="T58" fmla="*/ 8 w 77"/>
              <a:gd name="T59" fmla="*/ 18 h 81"/>
              <a:gd name="T60" fmla="*/ 3 w 77"/>
              <a:gd name="T61" fmla="*/ 24 h 81"/>
              <a:gd name="T62" fmla="*/ 1 w 77"/>
              <a:gd name="T63" fmla="*/ 31 h 81"/>
              <a:gd name="T64" fmla="*/ 0 w 77"/>
              <a:gd name="T65" fmla="*/ 40 h 81"/>
              <a:gd name="T66" fmla="*/ 0 w 77"/>
              <a:gd name="T67" fmla="*/ 40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
              <a:gd name="T103" fmla="*/ 0 h 81"/>
              <a:gd name="T104" fmla="*/ 77 w 77"/>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 h="81">
                <a:moveTo>
                  <a:pt x="0" y="40"/>
                </a:moveTo>
                <a:lnTo>
                  <a:pt x="1" y="49"/>
                </a:lnTo>
                <a:lnTo>
                  <a:pt x="3" y="57"/>
                </a:lnTo>
                <a:lnTo>
                  <a:pt x="8" y="64"/>
                </a:lnTo>
                <a:lnTo>
                  <a:pt x="12" y="69"/>
                </a:lnTo>
                <a:lnTo>
                  <a:pt x="18" y="75"/>
                </a:lnTo>
                <a:lnTo>
                  <a:pt x="26" y="78"/>
                </a:lnTo>
                <a:lnTo>
                  <a:pt x="34" y="81"/>
                </a:lnTo>
                <a:lnTo>
                  <a:pt x="43" y="81"/>
                </a:lnTo>
                <a:lnTo>
                  <a:pt x="49" y="81"/>
                </a:lnTo>
                <a:lnTo>
                  <a:pt x="55" y="78"/>
                </a:lnTo>
                <a:lnTo>
                  <a:pt x="60" y="75"/>
                </a:lnTo>
                <a:lnTo>
                  <a:pt x="66" y="69"/>
                </a:lnTo>
                <a:lnTo>
                  <a:pt x="71" y="64"/>
                </a:lnTo>
                <a:lnTo>
                  <a:pt x="74" y="57"/>
                </a:lnTo>
                <a:lnTo>
                  <a:pt x="76" y="49"/>
                </a:lnTo>
                <a:lnTo>
                  <a:pt x="77" y="40"/>
                </a:lnTo>
                <a:lnTo>
                  <a:pt x="76" y="31"/>
                </a:lnTo>
                <a:lnTo>
                  <a:pt x="74" y="24"/>
                </a:lnTo>
                <a:lnTo>
                  <a:pt x="71" y="18"/>
                </a:lnTo>
                <a:lnTo>
                  <a:pt x="66" y="11"/>
                </a:lnTo>
                <a:lnTo>
                  <a:pt x="60" y="6"/>
                </a:lnTo>
                <a:lnTo>
                  <a:pt x="55" y="3"/>
                </a:lnTo>
                <a:lnTo>
                  <a:pt x="49" y="1"/>
                </a:lnTo>
                <a:lnTo>
                  <a:pt x="43" y="0"/>
                </a:lnTo>
                <a:lnTo>
                  <a:pt x="34" y="1"/>
                </a:lnTo>
                <a:lnTo>
                  <a:pt x="26" y="3"/>
                </a:lnTo>
                <a:lnTo>
                  <a:pt x="18" y="6"/>
                </a:lnTo>
                <a:lnTo>
                  <a:pt x="12" y="11"/>
                </a:lnTo>
                <a:lnTo>
                  <a:pt x="8" y="18"/>
                </a:lnTo>
                <a:lnTo>
                  <a:pt x="3" y="24"/>
                </a:lnTo>
                <a:lnTo>
                  <a:pt x="1" y="31"/>
                </a:lnTo>
                <a:lnTo>
                  <a:pt x="0" y="40"/>
                </a:lnTo>
                <a:close/>
              </a:path>
            </a:pathLst>
          </a:custGeom>
          <a:solidFill>
            <a:srgbClr val="FF7F7F"/>
          </a:solidFill>
          <a:ln w="9525">
            <a:noFill/>
            <a:round/>
            <a:headEnd/>
            <a:tailEnd/>
          </a:ln>
        </p:spPr>
        <p:txBody>
          <a:bodyPr/>
          <a:lstStyle/>
          <a:p>
            <a:endParaRPr lang="en-US"/>
          </a:p>
        </p:txBody>
      </p:sp>
      <p:sp>
        <p:nvSpPr>
          <p:cNvPr id="24637" name="Freeform 61"/>
          <p:cNvSpPr>
            <a:spLocks/>
          </p:cNvSpPr>
          <p:nvPr/>
        </p:nvSpPr>
        <p:spPr bwMode="auto">
          <a:xfrm>
            <a:off x="7535863" y="5640388"/>
            <a:ext cx="23812" cy="26987"/>
          </a:xfrm>
          <a:custGeom>
            <a:avLst/>
            <a:gdLst>
              <a:gd name="T0" fmla="*/ 0 w 76"/>
              <a:gd name="T1" fmla="*/ 41 h 82"/>
              <a:gd name="T2" fmla="*/ 0 w 76"/>
              <a:gd name="T3" fmla="*/ 49 h 82"/>
              <a:gd name="T4" fmla="*/ 3 w 76"/>
              <a:gd name="T5" fmla="*/ 57 h 82"/>
              <a:gd name="T6" fmla="*/ 7 w 76"/>
              <a:gd name="T7" fmla="*/ 64 h 82"/>
              <a:gd name="T8" fmla="*/ 11 w 76"/>
              <a:gd name="T9" fmla="*/ 70 h 82"/>
              <a:gd name="T10" fmla="*/ 16 w 76"/>
              <a:gd name="T11" fmla="*/ 76 h 82"/>
              <a:gd name="T12" fmla="*/ 22 w 76"/>
              <a:gd name="T13" fmla="*/ 79 h 82"/>
              <a:gd name="T14" fmla="*/ 29 w 76"/>
              <a:gd name="T15" fmla="*/ 82 h 82"/>
              <a:gd name="T16" fmla="*/ 35 w 76"/>
              <a:gd name="T17" fmla="*/ 82 h 82"/>
              <a:gd name="T18" fmla="*/ 44 w 76"/>
              <a:gd name="T19" fmla="*/ 82 h 82"/>
              <a:gd name="T20" fmla="*/ 51 w 76"/>
              <a:gd name="T21" fmla="*/ 79 h 82"/>
              <a:gd name="T22" fmla="*/ 58 w 76"/>
              <a:gd name="T23" fmla="*/ 76 h 82"/>
              <a:gd name="T24" fmla="*/ 64 w 76"/>
              <a:gd name="T25" fmla="*/ 70 h 82"/>
              <a:gd name="T26" fmla="*/ 69 w 76"/>
              <a:gd name="T27" fmla="*/ 64 h 82"/>
              <a:gd name="T28" fmla="*/ 73 w 76"/>
              <a:gd name="T29" fmla="*/ 57 h 82"/>
              <a:gd name="T30" fmla="*/ 75 w 76"/>
              <a:gd name="T31" fmla="*/ 49 h 82"/>
              <a:gd name="T32" fmla="*/ 76 w 76"/>
              <a:gd name="T33" fmla="*/ 41 h 82"/>
              <a:gd name="T34" fmla="*/ 75 w 76"/>
              <a:gd name="T35" fmla="*/ 33 h 82"/>
              <a:gd name="T36" fmla="*/ 73 w 76"/>
              <a:gd name="T37" fmla="*/ 25 h 82"/>
              <a:gd name="T38" fmla="*/ 69 w 76"/>
              <a:gd name="T39" fmla="*/ 19 h 82"/>
              <a:gd name="T40" fmla="*/ 64 w 76"/>
              <a:gd name="T41" fmla="*/ 12 h 82"/>
              <a:gd name="T42" fmla="*/ 58 w 76"/>
              <a:gd name="T43" fmla="*/ 7 h 82"/>
              <a:gd name="T44" fmla="*/ 51 w 76"/>
              <a:gd name="T45" fmla="*/ 3 h 82"/>
              <a:gd name="T46" fmla="*/ 44 w 76"/>
              <a:gd name="T47" fmla="*/ 1 h 82"/>
              <a:gd name="T48" fmla="*/ 35 w 76"/>
              <a:gd name="T49" fmla="*/ 0 h 82"/>
              <a:gd name="T50" fmla="*/ 29 w 76"/>
              <a:gd name="T51" fmla="*/ 1 h 82"/>
              <a:gd name="T52" fmla="*/ 22 w 76"/>
              <a:gd name="T53" fmla="*/ 3 h 82"/>
              <a:gd name="T54" fmla="*/ 16 w 76"/>
              <a:gd name="T55" fmla="*/ 7 h 82"/>
              <a:gd name="T56" fmla="*/ 11 w 76"/>
              <a:gd name="T57" fmla="*/ 12 h 82"/>
              <a:gd name="T58" fmla="*/ 7 w 76"/>
              <a:gd name="T59" fmla="*/ 19 h 82"/>
              <a:gd name="T60" fmla="*/ 3 w 76"/>
              <a:gd name="T61" fmla="*/ 25 h 82"/>
              <a:gd name="T62" fmla="*/ 0 w 76"/>
              <a:gd name="T63" fmla="*/ 33 h 82"/>
              <a:gd name="T64" fmla="*/ 0 w 76"/>
              <a:gd name="T65" fmla="*/ 41 h 82"/>
              <a:gd name="T66" fmla="*/ 0 w 76"/>
              <a:gd name="T67" fmla="*/ 41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82"/>
              <a:gd name="T104" fmla="*/ 76 w 76"/>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82">
                <a:moveTo>
                  <a:pt x="0" y="41"/>
                </a:moveTo>
                <a:lnTo>
                  <a:pt x="0" y="49"/>
                </a:lnTo>
                <a:lnTo>
                  <a:pt x="3" y="57"/>
                </a:lnTo>
                <a:lnTo>
                  <a:pt x="7" y="64"/>
                </a:lnTo>
                <a:lnTo>
                  <a:pt x="11" y="70"/>
                </a:lnTo>
                <a:lnTo>
                  <a:pt x="16" y="76"/>
                </a:lnTo>
                <a:lnTo>
                  <a:pt x="22" y="79"/>
                </a:lnTo>
                <a:lnTo>
                  <a:pt x="29" y="82"/>
                </a:lnTo>
                <a:lnTo>
                  <a:pt x="35" y="82"/>
                </a:lnTo>
                <a:lnTo>
                  <a:pt x="44" y="82"/>
                </a:lnTo>
                <a:lnTo>
                  <a:pt x="51" y="79"/>
                </a:lnTo>
                <a:lnTo>
                  <a:pt x="58" y="76"/>
                </a:lnTo>
                <a:lnTo>
                  <a:pt x="64" y="70"/>
                </a:lnTo>
                <a:lnTo>
                  <a:pt x="69" y="64"/>
                </a:lnTo>
                <a:lnTo>
                  <a:pt x="73" y="57"/>
                </a:lnTo>
                <a:lnTo>
                  <a:pt x="75" y="49"/>
                </a:lnTo>
                <a:lnTo>
                  <a:pt x="76" y="41"/>
                </a:lnTo>
                <a:lnTo>
                  <a:pt x="75" y="33"/>
                </a:lnTo>
                <a:lnTo>
                  <a:pt x="73" y="25"/>
                </a:lnTo>
                <a:lnTo>
                  <a:pt x="69" y="19"/>
                </a:lnTo>
                <a:lnTo>
                  <a:pt x="64" y="12"/>
                </a:lnTo>
                <a:lnTo>
                  <a:pt x="58" y="7"/>
                </a:lnTo>
                <a:lnTo>
                  <a:pt x="51" y="3"/>
                </a:lnTo>
                <a:lnTo>
                  <a:pt x="44" y="1"/>
                </a:lnTo>
                <a:lnTo>
                  <a:pt x="35" y="0"/>
                </a:lnTo>
                <a:lnTo>
                  <a:pt x="29" y="1"/>
                </a:lnTo>
                <a:lnTo>
                  <a:pt x="22" y="3"/>
                </a:lnTo>
                <a:lnTo>
                  <a:pt x="16" y="7"/>
                </a:lnTo>
                <a:lnTo>
                  <a:pt x="11" y="12"/>
                </a:lnTo>
                <a:lnTo>
                  <a:pt x="7" y="19"/>
                </a:lnTo>
                <a:lnTo>
                  <a:pt x="3" y="25"/>
                </a:lnTo>
                <a:lnTo>
                  <a:pt x="0" y="33"/>
                </a:lnTo>
                <a:lnTo>
                  <a:pt x="0" y="41"/>
                </a:lnTo>
                <a:close/>
              </a:path>
            </a:pathLst>
          </a:custGeom>
          <a:solidFill>
            <a:srgbClr val="FF7F7F"/>
          </a:solidFill>
          <a:ln w="9525">
            <a:noFill/>
            <a:round/>
            <a:headEnd/>
            <a:tailEnd/>
          </a:ln>
        </p:spPr>
        <p:txBody>
          <a:bodyPr/>
          <a:lstStyle/>
          <a:p>
            <a:endParaRPr lang="en-US"/>
          </a:p>
        </p:txBody>
      </p:sp>
      <p:sp>
        <p:nvSpPr>
          <p:cNvPr id="24638" name="Freeform 62"/>
          <p:cNvSpPr>
            <a:spLocks/>
          </p:cNvSpPr>
          <p:nvPr/>
        </p:nvSpPr>
        <p:spPr bwMode="auto">
          <a:xfrm>
            <a:off x="7523163" y="5834063"/>
            <a:ext cx="23812" cy="25400"/>
          </a:xfrm>
          <a:custGeom>
            <a:avLst/>
            <a:gdLst>
              <a:gd name="T0" fmla="*/ 0 w 76"/>
              <a:gd name="T1" fmla="*/ 41 h 82"/>
              <a:gd name="T2" fmla="*/ 0 w 76"/>
              <a:gd name="T3" fmla="*/ 49 h 82"/>
              <a:gd name="T4" fmla="*/ 3 w 76"/>
              <a:gd name="T5" fmla="*/ 57 h 82"/>
              <a:gd name="T6" fmla="*/ 6 w 76"/>
              <a:gd name="T7" fmla="*/ 64 h 82"/>
              <a:gd name="T8" fmla="*/ 12 w 76"/>
              <a:gd name="T9" fmla="*/ 70 h 82"/>
              <a:gd name="T10" fmla="*/ 18 w 76"/>
              <a:gd name="T11" fmla="*/ 74 h 82"/>
              <a:gd name="T12" fmla="*/ 25 w 76"/>
              <a:gd name="T13" fmla="*/ 79 h 82"/>
              <a:gd name="T14" fmla="*/ 32 w 76"/>
              <a:gd name="T15" fmla="*/ 81 h 82"/>
              <a:gd name="T16" fmla="*/ 41 w 76"/>
              <a:gd name="T17" fmla="*/ 82 h 82"/>
              <a:gd name="T18" fmla="*/ 48 w 76"/>
              <a:gd name="T19" fmla="*/ 81 h 82"/>
              <a:gd name="T20" fmla="*/ 54 w 76"/>
              <a:gd name="T21" fmla="*/ 79 h 82"/>
              <a:gd name="T22" fmla="*/ 60 w 76"/>
              <a:gd name="T23" fmla="*/ 74 h 82"/>
              <a:gd name="T24" fmla="*/ 65 w 76"/>
              <a:gd name="T25" fmla="*/ 70 h 82"/>
              <a:gd name="T26" fmla="*/ 70 w 76"/>
              <a:gd name="T27" fmla="*/ 64 h 82"/>
              <a:gd name="T28" fmla="*/ 73 w 76"/>
              <a:gd name="T29" fmla="*/ 57 h 82"/>
              <a:gd name="T30" fmla="*/ 75 w 76"/>
              <a:gd name="T31" fmla="*/ 49 h 82"/>
              <a:gd name="T32" fmla="*/ 76 w 76"/>
              <a:gd name="T33" fmla="*/ 41 h 82"/>
              <a:gd name="T34" fmla="*/ 75 w 76"/>
              <a:gd name="T35" fmla="*/ 32 h 82"/>
              <a:gd name="T36" fmla="*/ 73 w 76"/>
              <a:gd name="T37" fmla="*/ 25 h 82"/>
              <a:gd name="T38" fmla="*/ 70 w 76"/>
              <a:gd name="T39" fmla="*/ 17 h 82"/>
              <a:gd name="T40" fmla="*/ 65 w 76"/>
              <a:gd name="T41" fmla="*/ 12 h 82"/>
              <a:gd name="T42" fmla="*/ 60 w 76"/>
              <a:gd name="T43" fmla="*/ 7 h 82"/>
              <a:gd name="T44" fmla="*/ 54 w 76"/>
              <a:gd name="T45" fmla="*/ 4 h 82"/>
              <a:gd name="T46" fmla="*/ 48 w 76"/>
              <a:gd name="T47" fmla="*/ 0 h 82"/>
              <a:gd name="T48" fmla="*/ 41 w 76"/>
              <a:gd name="T49" fmla="*/ 0 h 82"/>
              <a:gd name="T50" fmla="*/ 32 w 76"/>
              <a:gd name="T51" fmla="*/ 0 h 82"/>
              <a:gd name="T52" fmla="*/ 25 w 76"/>
              <a:gd name="T53" fmla="*/ 4 h 82"/>
              <a:gd name="T54" fmla="*/ 18 w 76"/>
              <a:gd name="T55" fmla="*/ 7 h 82"/>
              <a:gd name="T56" fmla="*/ 12 w 76"/>
              <a:gd name="T57" fmla="*/ 12 h 82"/>
              <a:gd name="T58" fmla="*/ 6 w 76"/>
              <a:gd name="T59" fmla="*/ 17 h 82"/>
              <a:gd name="T60" fmla="*/ 3 w 76"/>
              <a:gd name="T61" fmla="*/ 25 h 82"/>
              <a:gd name="T62" fmla="*/ 0 w 76"/>
              <a:gd name="T63" fmla="*/ 32 h 82"/>
              <a:gd name="T64" fmla="*/ 0 w 76"/>
              <a:gd name="T65" fmla="*/ 41 h 82"/>
              <a:gd name="T66" fmla="*/ 0 w 76"/>
              <a:gd name="T67" fmla="*/ 41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82"/>
              <a:gd name="T104" fmla="*/ 76 w 76"/>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82">
                <a:moveTo>
                  <a:pt x="0" y="41"/>
                </a:moveTo>
                <a:lnTo>
                  <a:pt x="0" y="49"/>
                </a:lnTo>
                <a:lnTo>
                  <a:pt x="3" y="57"/>
                </a:lnTo>
                <a:lnTo>
                  <a:pt x="6" y="64"/>
                </a:lnTo>
                <a:lnTo>
                  <a:pt x="12" y="70"/>
                </a:lnTo>
                <a:lnTo>
                  <a:pt x="18" y="74"/>
                </a:lnTo>
                <a:lnTo>
                  <a:pt x="25" y="79"/>
                </a:lnTo>
                <a:lnTo>
                  <a:pt x="32" y="81"/>
                </a:lnTo>
                <a:lnTo>
                  <a:pt x="41" y="82"/>
                </a:lnTo>
                <a:lnTo>
                  <a:pt x="48" y="81"/>
                </a:lnTo>
                <a:lnTo>
                  <a:pt x="54" y="79"/>
                </a:lnTo>
                <a:lnTo>
                  <a:pt x="60" y="74"/>
                </a:lnTo>
                <a:lnTo>
                  <a:pt x="65" y="70"/>
                </a:lnTo>
                <a:lnTo>
                  <a:pt x="70" y="64"/>
                </a:lnTo>
                <a:lnTo>
                  <a:pt x="73" y="57"/>
                </a:lnTo>
                <a:lnTo>
                  <a:pt x="75" y="49"/>
                </a:lnTo>
                <a:lnTo>
                  <a:pt x="76" y="41"/>
                </a:lnTo>
                <a:lnTo>
                  <a:pt x="75" y="32"/>
                </a:lnTo>
                <a:lnTo>
                  <a:pt x="73" y="25"/>
                </a:lnTo>
                <a:lnTo>
                  <a:pt x="70" y="17"/>
                </a:lnTo>
                <a:lnTo>
                  <a:pt x="65" y="12"/>
                </a:lnTo>
                <a:lnTo>
                  <a:pt x="60" y="7"/>
                </a:lnTo>
                <a:lnTo>
                  <a:pt x="54" y="4"/>
                </a:lnTo>
                <a:lnTo>
                  <a:pt x="48" y="0"/>
                </a:lnTo>
                <a:lnTo>
                  <a:pt x="41" y="0"/>
                </a:lnTo>
                <a:lnTo>
                  <a:pt x="32" y="0"/>
                </a:lnTo>
                <a:lnTo>
                  <a:pt x="25" y="4"/>
                </a:lnTo>
                <a:lnTo>
                  <a:pt x="18" y="7"/>
                </a:lnTo>
                <a:lnTo>
                  <a:pt x="12" y="12"/>
                </a:lnTo>
                <a:lnTo>
                  <a:pt x="6" y="17"/>
                </a:lnTo>
                <a:lnTo>
                  <a:pt x="3" y="25"/>
                </a:lnTo>
                <a:lnTo>
                  <a:pt x="0" y="32"/>
                </a:lnTo>
                <a:lnTo>
                  <a:pt x="0" y="41"/>
                </a:lnTo>
                <a:close/>
              </a:path>
            </a:pathLst>
          </a:custGeom>
          <a:solidFill>
            <a:srgbClr val="FF7F7F"/>
          </a:solidFill>
          <a:ln w="9525">
            <a:noFill/>
            <a:round/>
            <a:headEnd/>
            <a:tailEnd/>
          </a:ln>
        </p:spPr>
        <p:txBody>
          <a:bodyPr/>
          <a:lstStyle/>
          <a:p>
            <a:endParaRPr lang="en-US"/>
          </a:p>
        </p:txBody>
      </p:sp>
      <p:sp>
        <p:nvSpPr>
          <p:cNvPr id="24639" name="Freeform 63"/>
          <p:cNvSpPr>
            <a:spLocks/>
          </p:cNvSpPr>
          <p:nvPr/>
        </p:nvSpPr>
        <p:spPr bwMode="auto">
          <a:xfrm>
            <a:off x="7959725" y="5422900"/>
            <a:ext cx="26988" cy="25400"/>
          </a:xfrm>
          <a:custGeom>
            <a:avLst/>
            <a:gdLst>
              <a:gd name="T0" fmla="*/ 0 w 83"/>
              <a:gd name="T1" fmla="*/ 40 h 80"/>
              <a:gd name="T2" fmla="*/ 1 w 83"/>
              <a:gd name="T3" fmla="*/ 49 h 80"/>
              <a:gd name="T4" fmla="*/ 3 w 83"/>
              <a:gd name="T5" fmla="*/ 57 h 80"/>
              <a:gd name="T6" fmla="*/ 7 w 83"/>
              <a:gd name="T7" fmla="*/ 63 h 80"/>
              <a:gd name="T8" fmla="*/ 13 w 83"/>
              <a:gd name="T9" fmla="*/ 70 h 80"/>
              <a:gd name="T10" fmla="*/ 18 w 83"/>
              <a:gd name="T11" fmla="*/ 74 h 80"/>
              <a:gd name="T12" fmla="*/ 26 w 83"/>
              <a:gd name="T13" fmla="*/ 77 h 80"/>
              <a:gd name="T14" fmla="*/ 32 w 83"/>
              <a:gd name="T15" fmla="*/ 79 h 80"/>
              <a:gd name="T16" fmla="*/ 41 w 83"/>
              <a:gd name="T17" fmla="*/ 80 h 80"/>
              <a:gd name="T18" fmla="*/ 50 w 83"/>
              <a:gd name="T19" fmla="*/ 79 h 80"/>
              <a:gd name="T20" fmla="*/ 57 w 83"/>
              <a:gd name="T21" fmla="*/ 77 h 80"/>
              <a:gd name="T22" fmla="*/ 65 w 83"/>
              <a:gd name="T23" fmla="*/ 74 h 80"/>
              <a:gd name="T24" fmla="*/ 70 w 83"/>
              <a:gd name="T25" fmla="*/ 70 h 80"/>
              <a:gd name="T26" fmla="*/ 75 w 83"/>
              <a:gd name="T27" fmla="*/ 63 h 80"/>
              <a:gd name="T28" fmla="*/ 79 w 83"/>
              <a:gd name="T29" fmla="*/ 57 h 80"/>
              <a:gd name="T30" fmla="*/ 81 w 83"/>
              <a:gd name="T31" fmla="*/ 49 h 80"/>
              <a:gd name="T32" fmla="*/ 83 w 83"/>
              <a:gd name="T33" fmla="*/ 40 h 80"/>
              <a:gd name="T34" fmla="*/ 81 w 83"/>
              <a:gd name="T35" fmla="*/ 32 h 80"/>
              <a:gd name="T36" fmla="*/ 79 w 83"/>
              <a:gd name="T37" fmla="*/ 24 h 80"/>
              <a:gd name="T38" fmla="*/ 75 w 83"/>
              <a:gd name="T39" fmla="*/ 17 h 80"/>
              <a:gd name="T40" fmla="*/ 70 w 83"/>
              <a:gd name="T41" fmla="*/ 12 h 80"/>
              <a:gd name="T42" fmla="*/ 65 w 83"/>
              <a:gd name="T43" fmla="*/ 6 h 80"/>
              <a:gd name="T44" fmla="*/ 57 w 83"/>
              <a:gd name="T45" fmla="*/ 3 h 80"/>
              <a:gd name="T46" fmla="*/ 50 w 83"/>
              <a:gd name="T47" fmla="*/ 0 h 80"/>
              <a:gd name="T48" fmla="*/ 41 w 83"/>
              <a:gd name="T49" fmla="*/ 0 h 80"/>
              <a:gd name="T50" fmla="*/ 32 w 83"/>
              <a:gd name="T51" fmla="*/ 0 h 80"/>
              <a:gd name="T52" fmla="*/ 26 w 83"/>
              <a:gd name="T53" fmla="*/ 3 h 80"/>
              <a:gd name="T54" fmla="*/ 18 w 83"/>
              <a:gd name="T55" fmla="*/ 6 h 80"/>
              <a:gd name="T56" fmla="*/ 13 w 83"/>
              <a:gd name="T57" fmla="*/ 12 h 80"/>
              <a:gd name="T58" fmla="*/ 7 w 83"/>
              <a:gd name="T59" fmla="*/ 17 h 80"/>
              <a:gd name="T60" fmla="*/ 3 w 83"/>
              <a:gd name="T61" fmla="*/ 24 h 80"/>
              <a:gd name="T62" fmla="*/ 1 w 83"/>
              <a:gd name="T63" fmla="*/ 32 h 80"/>
              <a:gd name="T64" fmla="*/ 0 w 83"/>
              <a:gd name="T65" fmla="*/ 40 h 80"/>
              <a:gd name="T66" fmla="*/ 0 w 83"/>
              <a:gd name="T67" fmla="*/ 40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80"/>
              <a:gd name="T104" fmla="*/ 83 w 83"/>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80">
                <a:moveTo>
                  <a:pt x="0" y="40"/>
                </a:moveTo>
                <a:lnTo>
                  <a:pt x="1" y="49"/>
                </a:lnTo>
                <a:lnTo>
                  <a:pt x="3" y="57"/>
                </a:lnTo>
                <a:lnTo>
                  <a:pt x="7" y="63"/>
                </a:lnTo>
                <a:lnTo>
                  <a:pt x="13" y="70"/>
                </a:lnTo>
                <a:lnTo>
                  <a:pt x="18" y="74"/>
                </a:lnTo>
                <a:lnTo>
                  <a:pt x="26" y="77"/>
                </a:lnTo>
                <a:lnTo>
                  <a:pt x="32" y="79"/>
                </a:lnTo>
                <a:lnTo>
                  <a:pt x="41" y="80"/>
                </a:lnTo>
                <a:lnTo>
                  <a:pt x="50" y="79"/>
                </a:lnTo>
                <a:lnTo>
                  <a:pt x="57" y="77"/>
                </a:lnTo>
                <a:lnTo>
                  <a:pt x="65" y="74"/>
                </a:lnTo>
                <a:lnTo>
                  <a:pt x="70" y="70"/>
                </a:lnTo>
                <a:lnTo>
                  <a:pt x="75" y="63"/>
                </a:lnTo>
                <a:lnTo>
                  <a:pt x="79" y="57"/>
                </a:lnTo>
                <a:lnTo>
                  <a:pt x="81" y="49"/>
                </a:lnTo>
                <a:lnTo>
                  <a:pt x="83" y="40"/>
                </a:lnTo>
                <a:lnTo>
                  <a:pt x="81" y="32"/>
                </a:lnTo>
                <a:lnTo>
                  <a:pt x="79" y="24"/>
                </a:lnTo>
                <a:lnTo>
                  <a:pt x="75" y="17"/>
                </a:lnTo>
                <a:lnTo>
                  <a:pt x="70" y="12"/>
                </a:lnTo>
                <a:lnTo>
                  <a:pt x="65" y="6"/>
                </a:lnTo>
                <a:lnTo>
                  <a:pt x="57" y="3"/>
                </a:lnTo>
                <a:lnTo>
                  <a:pt x="50" y="0"/>
                </a:lnTo>
                <a:lnTo>
                  <a:pt x="41" y="0"/>
                </a:lnTo>
                <a:lnTo>
                  <a:pt x="32" y="0"/>
                </a:lnTo>
                <a:lnTo>
                  <a:pt x="26" y="3"/>
                </a:lnTo>
                <a:lnTo>
                  <a:pt x="18" y="6"/>
                </a:lnTo>
                <a:lnTo>
                  <a:pt x="13" y="12"/>
                </a:lnTo>
                <a:lnTo>
                  <a:pt x="7" y="17"/>
                </a:lnTo>
                <a:lnTo>
                  <a:pt x="3" y="24"/>
                </a:lnTo>
                <a:lnTo>
                  <a:pt x="1" y="32"/>
                </a:lnTo>
                <a:lnTo>
                  <a:pt x="0" y="40"/>
                </a:lnTo>
                <a:close/>
              </a:path>
            </a:pathLst>
          </a:custGeom>
          <a:solidFill>
            <a:srgbClr val="FF7F7F"/>
          </a:solidFill>
          <a:ln w="9525">
            <a:noFill/>
            <a:round/>
            <a:headEnd/>
            <a:tailEnd/>
          </a:ln>
        </p:spPr>
        <p:txBody>
          <a:bodyPr/>
          <a:lstStyle/>
          <a:p>
            <a:endParaRPr lang="en-US"/>
          </a:p>
        </p:txBody>
      </p:sp>
      <p:sp>
        <p:nvSpPr>
          <p:cNvPr id="24640" name="Freeform 64"/>
          <p:cNvSpPr>
            <a:spLocks/>
          </p:cNvSpPr>
          <p:nvPr/>
        </p:nvSpPr>
        <p:spPr bwMode="auto">
          <a:xfrm>
            <a:off x="7894638" y="5164138"/>
            <a:ext cx="79375" cy="79375"/>
          </a:xfrm>
          <a:custGeom>
            <a:avLst/>
            <a:gdLst>
              <a:gd name="T0" fmla="*/ 0 w 246"/>
              <a:gd name="T1" fmla="*/ 122 h 246"/>
              <a:gd name="T2" fmla="*/ 3 w 246"/>
              <a:gd name="T3" fmla="*/ 147 h 246"/>
              <a:gd name="T4" fmla="*/ 10 w 246"/>
              <a:gd name="T5" fmla="*/ 171 h 246"/>
              <a:gd name="T6" fmla="*/ 22 w 246"/>
              <a:gd name="T7" fmla="*/ 192 h 246"/>
              <a:gd name="T8" fmla="*/ 36 w 246"/>
              <a:gd name="T9" fmla="*/ 210 h 246"/>
              <a:gd name="T10" fmla="*/ 54 w 246"/>
              <a:gd name="T11" fmla="*/ 224 h 246"/>
              <a:gd name="T12" fmla="*/ 75 w 246"/>
              <a:gd name="T13" fmla="*/ 236 h 246"/>
              <a:gd name="T14" fmla="*/ 99 w 246"/>
              <a:gd name="T15" fmla="*/ 242 h 246"/>
              <a:gd name="T16" fmla="*/ 124 w 246"/>
              <a:gd name="T17" fmla="*/ 246 h 246"/>
              <a:gd name="T18" fmla="*/ 149 w 246"/>
              <a:gd name="T19" fmla="*/ 242 h 246"/>
              <a:gd name="T20" fmla="*/ 172 w 246"/>
              <a:gd name="T21" fmla="*/ 236 h 246"/>
              <a:gd name="T22" fmla="*/ 193 w 246"/>
              <a:gd name="T23" fmla="*/ 224 h 246"/>
              <a:gd name="T24" fmla="*/ 212 w 246"/>
              <a:gd name="T25" fmla="*/ 210 h 246"/>
              <a:gd name="T26" fmla="*/ 225 w 246"/>
              <a:gd name="T27" fmla="*/ 192 h 246"/>
              <a:gd name="T28" fmla="*/ 237 w 246"/>
              <a:gd name="T29" fmla="*/ 171 h 246"/>
              <a:gd name="T30" fmla="*/ 243 w 246"/>
              <a:gd name="T31" fmla="*/ 147 h 246"/>
              <a:gd name="T32" fmla="*/ 246 w 246"/>
              <a:gd name="T33" fmla="*/ 122 h 246"/>
              <a:gd name="T34" fmla="*/ 243 w 246"/>
              <a:gd name="T35" fmla="*/ 97 h 246"/>
              <a:gd name="T36" fmla="*/ 237 w 246"/>
              <a:gd name="T37" fmla="*/ 75 h 246"/>
              <a:gd name="T38" fmla="*/ 225 w 246"/>
              <a:gd name="T39" fmla="*/ 52 h 246"/>
              <a:gd name="T40" fmla="*/ 212 w 246"/>
              <a:gd name="T41" fmla="*/ 35 h 246"/>
              <a:gd name="T42" fmla="*/ 193 w 246"/>
              <a:gd name="T43" fmla="*/ 21 h 246"/>
              <a:gd name="T44" fmla="*/ 172 w 246"/>
              <a:gd name="T45" fmla="*/ 9 h 246"/>
              <a:gd name="T46" fmla="*/ 149 w 246"/>
              <a:gd name="T47" fmla="*/ 2 h 246"/>
              <a:gd name="T48" fmla="*/ 124 w 246"/>
              <a:gd name="T49" fmla="*/ 0 h 246"/>
              <a:gd name="T50" fmla="*/ 99 w 246"/>
              <a:gd name="T51" fmla="*/ 2 h 246"/>
              <a:gd name="T52" fmla="*/ 75 w 246"/>
              <a:gd name="T53" fmla="*/ 9 h 246"/>
              <a:gd name="T54" fmla="*/ 54 w 246"/>
              <a:gd name="T55" fmla="*/ 21 h 246"/>
              <a:gd name="T56" fmla="*/ 36 w 246"/>
              <a:gd name="T57" fmla="*/ 35 h 246"/>
              <a:gd name="T58" fmla="*/ 22 w 246"/>
              <a:gd name="T59" fmla="*/ 52 h 246"/>
              <a:gd name="T60" fmla="*/ 10 w 246"/>
              <a:gd name="T61" fmla="*/ 75 h 246"/>
              <a:gd name="T62" fmla="*/ 3 w 246"/>
              <a:gd name="T63" fmla="*/ 97 h 246"/>
              <a:gd name="T64" fmla="*/ 0 w 246"/>
              <a:gd name="T65" fmla="*/ 122 h 246"/>
              <a:gd name="T66" fmla="*/ 0 w 246"/>
              <a:gd name="T67" fmla="*/ 122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46"/>
              <a:gd name="T104" fmla="*/ 246 w 246"/>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46">
                <a:moveTo>
                  <a:pt x="0" y="122"/>
                </a:moveTo>
                <a:lnTo>
                  <a:pt x="3" y="147"/>
                </a:lnTo>
                <a:lnTo>
                  <a:pt x="10" y="171"/>
                </a:lnTo>
                <a:lnTo>
                  <a:pt x="22" y="192"/>
                </a:lnTo>
                <a:lnTo>
                  <a:pt x="36" y="210"/>
                </a:lnTo>
                <a:lnTo>
                  <a:pt x="54" y="224"/>
                </a:lnTo>
                <a:lnTo>
                  <a:pt x="75" y="236"/>
                </a:lnTo>
                <a:lnTo>
                  <a:pt x="99" y="242"/>
                </a:lnTo>
                <a:lnTo>
                  <a:pt x="124" y="246"/>
                </a:lnTo>
                <a:lnTo>
                  <a:pt x="149" y="242"/>
                </a:lnTo>
                <a:lnTo>
                  <a:pt x="172" y="236"/>
                </a:lnTo>
                <a:lnTo>
                  <a:pt x="193" y="224"/>
                </a:lnTo>
                <a:lnTo>
                  <a:pt x="212" y="210"/>
                </a:lnTo>
                <a:lnTo>
                  <a:pt x="225" y="192"/>
                </a:lnTo>
                <a:lnTo>
                  <a:pt x="237" y="171"/>
                </a:lnTo>
                <a:lnTo>
                  <a:pt x="243" y="147"/>
                </a:lnTo>
                <a:lnTo>
                  <a:pt x="246" y="122"/>
                </a:lnTo>
                <a:lnTo>
                  <a:pt x="243" y="97"/>
                </a:lnTo>
                <a:lnTo>
                  <a:pt x="237" y="75"/>
                </a:lnTo>
                <a:lnTo>
                  <a:pt x="225" y="52"/>
                </a:lnTo>
                <a:lnTo>
                  <a:pt x="212" y="35"/>
                </a:lnTo>
                <a:lnTo>
                  <a:pt x="193" y="21"/>
                </a:lnTo>
                <a:lnTo>
                  <a:pt x="172" y="9"/>
                </a:lnTo>
                <a:lnTo>
                  <a:pt x="149" y="2"/>
                </a:lnTo>
                <a:lnTo>
                  <a:pt x="124" y="0"/>
                </a:lnTo>
                <a:lnTo>
                  <a:pt x="99" y="2"/>
                </a:lnTo>
                <a:lnTo>
                  <a:pt x="75" y="9"/>
                </a:lnTo>
                <a:lnTo>
                  <a:pt x="54" y="21"/>
                </a:lnTo>
                <a:lnTo>
                  <a:pt x="36" y="35"/>
                </a:lnTo>
                <a:lnTo>
                  <a:pt x="22" y="52"/>
                </a:lnTo>
                <a:lnTo>
                  <a:pt x="10" y="75"/>
                </a:lnTo>
                <a:lnTo>
                  <a:pt x="3" y="97"/>
                </a:lnTo>
                <a:lnTo>
                  <a:pt x="0" y="122"/>
                </a:lnTo>
                <a:close/>
              </a:path>
            </a:pathLst>
          </a:custGeom>
          <a:solidFill>
            <a:srgbClr val="FFBFBF"/>
          </a:solidFill>
          <a:ln w="9525">
            <a:noFill/>
            <a:round/>
            <a:headEnd/>
            <a:tailEnd/>
          </a:ln>
        </p:spPr>
        <p:txBody>
          <a:bodyPr/>
          <a:lstStyle/>
          <a:p>
            <a:endParaRPr lang="en-US"/>
          </a:p>
        </p:txBody>
      </p:sp>
      <p:sp>
        <p:nvSpPr>
          <p:cNvPr id="24641" name="Freeform 65"/>
          <p:cNvSpPr>
            <a:spLocks/>
          </p:cNvSpPr>
          <p:nvPr/>
        </p:nvSpPr>
        <p:spPr bwMode="auto">
          <a:xfrm>
            <a:off x="8113713" y="5294313"/>
            <a:ext cx="77787" cy="76200"/>
          </a:xfrm>
          <a:custGeom>
            <a:avLst/>
            <a:gdLst>
              <a:gd name="T0" fmla="*/ 0 w 244"/>
              <a:gd name="T1" fmla="*/ 122 h 239"/>
              <a:gd name="T2" fmla="*/ 2 w 244"/>
              <a:gd name="T3" fmla="*/ 147 h 239"/>
              <a:gd name="T4" fmla="*/ 9 w 244"/>
              <a:gd name="T5" fmla="*/ 169 h 239"/>
              <a:gd name="T6" fmla="*/ 20 w 244"/>
              <a:gd name="T7" fmla="*/ 189 h 239"/>
              <a:gd name="T8" fmla="*/ 34 w 244"/>
              <a:gd name="T9" fmla="*/ 206 h 239"/>
              <a:gd name="T10" fmla="*/ 52 w 244"/>
              <a:gd name="T11" fmla="*/ 220 h 239"/>
              <a:gd name="T12" fmla="*/ 73 w 244"/>
              <a:gd name="T13" fmla="*/ 230 h 239"/>
              <a:gd name="T14" fmla="*/ 97 w 244"/>
              <a:gd name="T15" fmla="*/ 237 h 239"/>
              <a:gd name="T16" fmla="*/ 122 w 244"/>
              <a:gd name="T17" fmla="*/ 239 h 239"/>
              <a:gd name="T18" fmla="*/ 147 w 244"/>
              <a:gd name="T19" fmla="*/ 237 h 239"/>
              <a:gd name="T20" fmla="*/ 170 w 244"/>
              <a:gd name="T21" fmla="*/ 230 h 239"/>
              <a:gd name="T22" fmla="*/ 192 w 244"/>
              <a:gd name="T23" fmla="*/ 220 h 239"/>
              <a:gd name="T24" fmla="*/ 210 w 244"/>
              <a:gd name="T25" fmla="*/ 206 h 239"/>
              <a:gd name="T26" fmla="*/ 224 w 244"/>
              <a:gd name="T27" fmla="*/ 189 h 239"/>
              <a:gd name="T28" fmla="*/ 235 w 244"/>
              <a:gd name="T29" fmla="*/ 169 h 239"/>
              <a:gd name="T30" fmla="*/ 242 w 244"/>
              <a:gd name="T31" fmla="*/ 147 h 239"/>
              <a:gd name="T32" fmla="*/ 244 w 244"/>
              <a:gd name="T33" fmla="*/ 122 h 239"/>
              <a:gd name="T34" fmla="*/ 242 w 244"/>
              <a:gd name="T35" fmla="*/ 97 h 239"/>
              <a:gd name="T36" fmla="*/ 235 w 244"/>
              <a:gd name="T37" fmla="*/ 75 h 239"/>
              <a:gd name="T38" fmla="*/ 224 w 244"/>
              <a:gd name="T39" fmla="*/ 53 h 239"/>
              <a:gd name="T40" fmla="*/ 210 w 244"/>
              <a:gd name="T41" fmla="*/ 35 h 239"/>
              <a:gd name="T42" fmla="*/ 192 w 244"/>
              <a:gd name="T43" fmla="*/ 21 h 239"/>
              <a:gd name="T44" fmla="*/ 170 w 244"/>
              <a:gd name="T45" fmla="*/ 9 h 239"/>
              <a:gd name="T46" fmla="*/ 147 w 244"/>
              <a:gd name="T47" fmla="*/ 2 h 239"/>
              <a:gd name="T48" fmla="*/ 122 w 244"/>
              <a:gd name="T49" fmla="*/ 0 h 239"/>
              <a:gd name="T50" fmla="*/ 97 w 244"/>
              <a:gd name="T51" fmla="*/ 2 h 239"/>
              <a:gd name="T52" fmla="*/ 73 w 244"/>
              <a:gd name="T53" fmla="*/ 9 h 239"/>
              <a:gd name="T54" fmla="*/ 52 w 244"/>
              <a:gd name="T55" fmla="*/ 21 h 239"/>
              <a:gd name="T56" fmla="*/ 34 w 244"/>
              <a:gd name="T57" fmla="*/ 35 h 239"/>
              <a:gd name="T58" fmla="*/ 20 w 244"/>
              <a:gd name="T59" fmla="*/ 53 h 239"/>
              <a:gd name="T60" fmla="*/ 9 w 244"/>
              <a:gd name="T61" fmla="*/ 75 h 239"/>
              <a:gd name="T62" fmla="*/ 2 w 244"/>
              <a:gd name="T63" fmla="*/ 97 h 239"/>
              <a:gd name="T64" fmla="*/ 0 w 244"/>
              <a:gd name="T65" fmla="*/ 122 h 239"/>
              <a:gd name="T66" fmla="*/ 0 w 244"/>
              <a:gd name="T67" fmla="*/ 122 h 2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239"/>
              <a:gd name="T104" fmla="*/ 244 w 244"/>
              <a:gd name="T105" fmla="*/ 239 h 2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239">
                <a:moveTo>
                  <a:pt x="0" y="122"/>
                </a:moveTo>
                <a:lnTo>
                  <a:pt x="2" y="147"/>
                </a:lnTo>
                <a:lnTo>
                  <a:pt x="9" y="169"/>
                </a:lnTo>
                <a:lnTo>
                  <a:pt x="20" y="189"/>
                </a:lnTo>
                <a:lnTo>
                  <a:pt x="34" y="206"/>
                </a:lnTo>
                <a:lnTo>
                  <a:pt x="52" y="220"/>
                </a:lnTo>
                <a:lnTo>
                  <a:pt x="73" y="230"/>
                </a:lnTo>
                <a:lnTo>
                  <a:pt x="97" y="237"/>
                </a:lnTo>
                <a:lnTo>
                  <a:pt x="122" y="239"/>
                </a:lnTo>
                <a:lnTo>
                  <a:pt x="147" y="237"/>
                </a:lnTo>
                <a:lnTo>
                  <a:pt x="170" y="230"/>
                </a:lnTo>
                <a:lnTo>
                  <a:pt x="192" y="220"/>
                </a:lnTo>
                <a:lnTo>
                  <a:pt x="210" y="206"/>
                </a:lnTo>
                <a:lnTo>
                  <a:pt x="224" y="189"/>
                </a:lnTo>
                <a:lnTo>
                  <a:pt x="235" y="169"/>
                </a:lnTo>
                <a:lnTo>
                  <a:pt x="242" y="147"/>
                </a:lnTo>
                <a:lnTo>
                  <a:pt x="244" y="122"/>
                </a:lnTo>
                <a:lnTo>
                  <a:pt x="242" y="97"/>
                </a:lnTo>
                <a:lnTo>
                  <a:pt x="235" y="75"/>
                </a:lnTo>
                <a:lnTo>
                  <a:pt x="224" y="53"/>
                </a:lnTo>
                <a:lnTo>
                  <a:pt x="210" y="35"/>
                </a:lnTo>
                <a:lnTo>
                  <a:pt x="192" y="21"/>
                </a:lnTo>
                <a:lnTo>
                  <a:pt x="170" y="9"/>
                </a:lnTo>
                <a:lnTo>
                  <a:pt x="147" y="2"/>
                </a:lnTo>
                <a:lnTo>
                  <a:pt x="122" y="0"/>
                </a:lnTo>
                <a:lnTo>
                  <a:pt x="97" y="2"/>
                </a:lnTo>
                <a:lnTo>
                  <a:pt x="73" y="9"/>
                </a:lnTo>
                <a:lnTo>
                  <a:pt x="52" y="21"/>
                </a:lnTo>
                <a:lnTo>
                  <a:pt x="34" y="35"/>
                </a:lnTo>
                <a:lnTo>
                  <a:pt x="20" y="53"/>
                </a:lnTo>
                <a:lnTo>
                  <a:pt x="9" y="75"/>
                </a:lnTo>
                <a:lnTo>
                  <a:pt x="2" y="97"/>
                </a:lnTo>
                <a:lnTo>
                  <a:pt x="0" y="122"/>
                </a:lnTo>
                <a:close/>
              </a:path>
            </a:pathLst>
          </a:custGeom>
          <a:solidFill>
            <a:srgbClr val="FFBFBF"/>
          </a:solidFill>
          <a:ln w="9525">
            <a:noFill/>
            <a:round/>
            <a:headEnd/>
            <a:tailEnd/>
          </a:ln>
        </p:spPr>
        <p:txBody>
          <a:bodyPr/>
          <a:lstStyle/>
          <a:p>
            <a:endParaRPr lang="en-US"/>
          </a:p>
        </p:txBody>
      </p:sp>
      <p:sp>
        <p:nvSpPr>
          <p:cNvPr id="24642" name="Freeform 66"/>
          <p:cNvSpPr>
            <a:spLocks/>
          </p:cNvSpPr>
          <p:nvPr/>
        </p:nvSpPr>
        <p:spPr bwMode="auto">
          <a:xfrm>
            <a:off x="7729538" y="5243513"/>
            <a:ext cx="74612" cy="76200"/>
          </a:xfrm>
          <a:custGeom>
            <a:avLst/>
            <a:gdLst>
              <a:gd name="T0" fmla="*/ 0 w 239"/>
              <a:gd name="T1" fmla="*/ 121 h 244"/>
              <a:gd name="T2" fmla="*/ 2 w 239"/>
              <a:gd name="T3" fmla="*/ 145 h 244"/>
              <a:gd name="T4" fmla="*/ 10 w 239"/>
              <a:gd name="T5" fmla="*/ 167 h 244"/>
              <a:gd name="T6" fmla="*/ 20 w 239"/>
              <a:gd name="T7" fmla="*/ 188 h 244"/>
              <a:gd name="T8" fmla="*/ 36 w 239"/>
              <a:gd name="T9" fmla="*/ 207 h 244"/>
              <a:gd name="T10" fmla="*/ 54 w 239"/>
              <a:gd name="T11" fmla="*/ 222 h 244"/>
              <a:gd name="T12" fmla="*/ 74 w 239"/>
              <a:gd name="T13" fmla="*/ 234 h 244"/>
              <a:gd name="T14" fmla="*/ 98 w 239"/>
              <a:gd name="T15" fmla="*/ 242 h 244"/>
              <a:gd name="T16" fmla="*/ 124 w 239"/>
              <a:gd name="T17" fmla="*/ 244 h 244"/>
              <a:gd name="T18" fmla="*/ 147 w 239"/>
              <a:gd name="T19" fmla="*/ 242 h 244"/>
              <a:gd name="T20" fmla="*/ 169 w 239"/>
              <a:gd name="T21" fmla="*/ 234 h 244"/>
              <a:gd name="T22" fmla="*/ 188 w 239"/>
              <a:gd name="T23" fmla="*/ 222 h 244"/>
              <a:gd name="T24" fmla="*/ 205 w 239"/>
              <a:gd name="T25" fmla="*/ 207 h 244"/>
              <a:gd name="T26" fmla="*/ 220 w 239"/>
              <a:gd name="T27" fmla="*/ 188 h 244"/>
              <a:gd name="T28" fmla="*/ 229 w 239"/>
              <a:gd name="T29" fmla="*/ 167 h 244"/>
              <a:gd name="T30" fmla="*/ 236 w 239"/>
              <a:gd name="T31" fmla="*/ 145 h 244"/>
              <a:gd name="T32" fmla="*/ 239 w 239"/>
              <a:gd name="T33" fmla="*/ 121 h 244"/>
              <a:gd name="T34" fmla="*/ 236 w 239"/>
              <a:gd name="T35" fmla="*/ 96 h 244"/>
              <a:gd name="T36" fmla="*/ 229 w 239"/>
              <a:gd name="T37" fmla="*/ 72 h 244"/>
              <a:gd name="T38" fmla="*/ 220 w 239"/>
              <a:gd name="T39" fmla="*/ 52 h 244"/>
              <a:gd name="T40" fmla="*/ 205 w 239"/>
              <a:gd name="T41" fmla="*/ 34 h 244"/>
              <a:gd name="T42" fmla="*/ 188 w 239"/>
              <a:gd name="T43" fmla="*/ 20 h 244"/>
              <a:gd name="T44" fmla="*/ 169 w 239"/>
              <a:gd name="T45" fmla="*/ 9 h 244"/>
              <a:gd name="T46" fmla="*/ 147 w 239"/>
              <a:gd name="T47" fmla="*/ 2 h 244"/>
              <a:gd name="T48" fmla="*/ 124 w 239"/>
              <a:gd name="T49" fmla="*/ 0 h 244"/>
              <a:gd name="T50" fmla="*/ 98 w 239"/>
              <a:gd name="T51" fmla="*/ 2 h 244"/>
              <a:gd name="T52" fmla="*/ 74 w 239"/>
              <a:gd name="T53" fmla="*/ 9 h 244"/>
              <a:gd name="T54" fmla="*/ 54 w 239"/>
              <a:gd name="T55" fmla="*/ 20 h 244"/>
              <a:gd name="T56" fmla="*/ 36 w 239"/>
              <a:gd name="T57" fmla="*/ 34 h 244"/>
              <a:gd name="T58" fmla="*/ 20 w 239"/>
              <a:gd name="T59" fmla="*/ 52 h 244"/>
              <a:gd name="T60" fmla="*/ 10 w 239"/>
              <a:gd name="T61" fmla="*/ 72 h 244"/>
              <a:gd name="T62" fmla="*/ 2 w 239"/>
              <a:gd name="T63" fmla="*/ 96 h 244"/>
              <a:gd name="T64" fmla="*/ 0 w 239"/>
              <a:gd name="T65" fmla="*/ 121 h 244"/>
              <a:gd name="T66" fmla="*/ 0 w 239"/>
              <a:gd name="T67" fmla="*/ 121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9"/>
              <a:gd name="T103" fmla="*/ 0 h 244"/>
              <a:gd name="T104" fmla="*/ 239 w 239"/>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9" h="244">
                <a:moveTo>
                  <a:pt x="0" y="121"/>
                </a:moveTo>
                <a:lnTo>
                  <a:pt x="2" y="145"/>
                </a:lnTo>
                <a:lnTo>
                  <a:pt x="10" y="167"/>
                </a:lnTo>
                <a:lnTo>
                  <a:pt x="20" y="188"/>
                </a:lnTo>
                <a:lnTo>
                  <a:pt x="36" y="207"/>
                </a:lnTo>
                <a:lnTo>
                  <a:pt x="54" y="222"/>
                </a:lnTo>
                <a:lnTo>
                  <a:pt x="74" y="234"/>
                </a:lnTo>
                <a:lnTo>
                  <a:pt x="98" y="242"/>
                </a:lnTo>
                <a:lnTo>
                  <a:pt x="124" y="244"/>
                </a:lnTo>
                <a:lnTo>
                  <a:pt x="147" y="242"/>
                </a:lnTo>
                <a:lnTo>
                  <a:pt x="169" y="234"/>
                </a:lnTo>
                <a:lnTo>
                  <a:pt x="188" y="222"/>
                </a:lnTo>
                <a:lnTo>
                  <a:pt x="205" y="207"/>
                </a:lnTo>
                <a:lnTo>
                  <a:pt x="220" y="188"/>
                </a:lnTo>
                <a:lnTo>
                  <a:pt x="229" y="167"/>
                </a:lnTo>
                <a:lnTo>
                  <a:pt x="236" y="145"/>
                </a:lnTo>
                <a:lnTo>
                  <a:pt x="239" y="121"/>
                </a:lnTo>
                <a:lnTo>
                  <a:pt x="236" y="96"/>
                </a:lnTo>
                <a:lnTo>
                  <a:pt x="229" y="72"/>
                </a:lnTo>
                <a:lnTo>
                  <a:pt x="220" y="52"/>
                </a:lnTo>
                <a:lnTo>
                  <a:pt x="205" y="34"/>
                </a:lnTo>
                <a:lnTo>
                  <a:pt x="188" y="20"/>
                </a:lnTo>
                <a:lnTo>
                  <a:pt x="169" y="9"/>
                </a:lnTo>
                <a:lnTo>
                  <a:pt x="147" y="2"/>
                </a:lnTo>
                <a:lnTo>
                  <a:pt x="124" y="0"/>
                </a:lnTo>
                <a:lnTo>
                  <a:pt x="98" y="2"/>
                </a:lnTo>
                <a:lnTo>
                  <a:pt x="74" y="9"/>
                </a:lnTo>
                <a:lnTo>
                  <a:pt x="54" y="20"/>
                </a:lnTo>
                <a:lnTo>
                  <a:pt x="36" y="34"/>
                </a:lnTo>
                <a:lnTo>
                  <a:pt x="20" y="52"/>
                </a:lnTo>
                <a:lnTo>
                  <a:pt x="10" y="72"/>
                </a:lnTo>
                <a:lnTo>
                  <a:pt x="2" y="96"/>
                </a:lnTo>
                <a:lnTo>
                  <a:pt x="0" y="121"/>
                </a:lnTo>
                <a:close/>
              </a:path>
            </a:pathLst>
          </a:custGeom>
          <a:solidFill>
            <a:srgbClr val="FFBFBF"/>
          </a:solidFill>
          <a:ln w="9525">
            <a:noFill/>
            <a:round/>
            <a:headEnd/>
            <a:tailEnd/>
          </a:ln>
        </p:spPr>
        <p:txBody>
          <a:bodyPr/>
          <a:lstStyle/>
          <a:p>
            <a:endParaRPr lang="en-US"/>
          </a:p>
        </p:txBody>
      </p:sp>
      <p:sp>
        <p:nvSpPr>
          <p:cNvPr id="24643" name="Freeform 67"/>
          <p:cNvSpPr>
            <a:spLocks/>
          </p:cNvSpPr>
          <p:nvPr/>
        </p:nvSpPr>
        <p:spPr bwMode="auto">
          <a:xfrm>
            <a:off x="8369300" y="5762625"/>
            <a:ext cx="77788" cy="77788"/>
          </a:xfrm>
          <a:custGeom>
            <a:avLst/>
            <a:gdLst>
              <a:gd name="T0" fmla="*/ 0 w 244"/>
              <a:gd name="T1" fmla="*/ 122 h 246"/>
              <a:gd name="T2" fmla="*/ 2 w 244"/>
              <a:gd name="T3" fmla="*/ 147 h 246"/>
              <a:gd name="T4" fmla="*/ 9 w 244"/>
              <a:gd name="T5" fmla="*/ 171 h 246"/>
              <a:gd name="T6" fmla="*/ 20 w 244"/>
              <a:gd name="T7" fmla="*/ 192 h 246"/>
              <a:gd name="T8" fmla="*/ 35 w 244"/>
              <a:gd name="T9" fmla="*/ 210 h 246"/>
              <a:gd name="T10" fmla="*/ 52 w 244"/>
              <a:gd name="T11" fmla="*/ 224 h 246"/>
              <a:gd name="T12" fmla="*/ 73 w 244"/>
              <a:gd name="T13" fmla="*/ 236 h 246"/>
              <a:gd name="T14" fmla="*/ 97 w 244"/>
              <a:gd name="T15" fmla="*/ 243 h 246"/>
              <a:gd name="T16" fmla="*/ 122 w 244"/>
              <a:gd name="T17" fmla="*/ 246 h 246"/>
              <a:gd name="T18" fmla="*/ 146 w 244"/>
              <a:gd name="T19" fmla="*/ 243 h 246"/>
              <a:gd name="T20" fmla="*/ 168 w 244"/>
              <a:gd name="T21" fmla="*/ 236 h 246"/>
              <a:gd name="T22" fmla="*/ 189 w 244"/>
              <a:gd name="T23" fmla="*/ 224 h 246"/>
              <a:gd name="T24" fmla="*/ 207 w 244"/>
              <a:gd name="T25" fmla="*/ 210 h 246"/>
              <a:gd name="T26" fmla="*/ 222 w 244"/>
              <a:gd name="T27" fmla="*/ 192 h 246"/>
              <a:gd name="T28" fmla="*/ 234 w 244"/>
              <a:gd name="T29" fmla="*/ 171 h 246"/>
              <a:gd name="T30" fmla="*/ 241 w 244"/>
              <a:gd name="T31" fmla="*/ 147 h 246"/>
              <a:gd name="T32" fmla="*/ 244 w 244"/>
              <a:gd name="T33" fmla="*/ 122 h 246"/>
              <a:gd name="T34" fmla="*/ 241 w 244"/>
              <a:gd name="T35" fmla="*/ 97 h 246"/>
              <a:gd name="T36" fmla="*/ 234 w 244"/>
              <a:gd name="T37" fmla="*/ 74 h 246"/>
              <a:gd name="T38" fmla="*/ 222 w 244"/>
              <a:gd name="T39" fmla="*/ 54 h 246"/>
              <a:gd name="T40" fmla="*/ 207 w 244"/>
              <a:gd name="T41" fmla="*/ 35 h 246"/>
              <a:gd name="T42" fmla="*/ 189 w 244"/>
              <a:gd name="T43" fmla="*/ 21 h 246"/>
              <a:gd name="T44" fmla="*/ 168 w 244"/>
              <a:gd name="T45" fmla="*/ 9 h 246"/>
              <a:gd name="T46" fmla="*/ 146 w 244"/>
              <a:gd name="T47" fmla="*/ 3 h 246"/>
              <a:gd name="T48" fmla="*/ 122 w 244"/>
              <a:gd name="T49" fmla="*/ 0 h 246"/>
              <a:gd name="T50" fmla="*/ 97 w 244"/>
              <a:gd name="T51" fmla="*/ 3 h 246"/>
              <a:gd name="T52" fmla="*/ 73 w 244"/>
              <a:gd name="T53" fmla="*/ 9 h 246"/>
              <a:gd name="T54" fmla="*/ 52 w 244"/>
              <a:gd name="T55" fmla="*/ 21 h 246"/>
              <a:gd name="T56" fmla="*/ 35 w 244"/>
              <a:gd name="T57" fmla="*/ 35 h 246"/>
              <a:gd name="T58" fmla="*/ 20 w 244"/>
              <a:gd name="T59" fmla="*/ 54 h 246"/>
              <a:gd name="T60" fmla="*/ 9 w 244"/>
              <a:gd name="T61" fmla="*/ 74 h 246"/>
              <a:gd name="T62" fmla="*/ 2 w 244"/>
              <a:gd name="T63" fmla="*/ 97 h 246"/>
              <a:gd name="T64" fmla="*/ 0 w 244"/>
              <a:gd name="T65" fmla="*/ 122 h 246"/>
              <a:gd name="T66" fmla="*/ 0 w 244"/>
              <a:gd name="T67" fmla="*/ 122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4"/>
              <a:gd name="T103" fmla="*/ 0 h 246"/>
              <a:gd name="T104" fmla="*/ 244 w 244"/>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4" h="246">
                <a:moveTo>
                  <a:pt x="0" y="122"/>
                </a:moveTo>
                <a:lnTo>
                  <a:pt x="2" y="147"/>
                </a:lnTo>
                <a:lnTo>
                  <a:pt x="9" y="171"/>
                </a:lnTo>
                <a:lnTo>
                  <a:pt x="20" y="192"/>
                </a:lnTo>
                <a:lnTo>
                  <a:pt x="35" y="210"/>
                </a:lnTo>
                <a:lnTo>
                  <a:pt x="52" y="224"/>
                </a:lnTo>
                <a:lnTo>
                  <a:pt x="73" y="236"/>
                </a:lnTo>
                <a:lnTo>
                  <a:pt x="97" y="243"/>
                </a:lnTo>
                <a:lnTo>
                  <a:pt x="122" y="246"/>
                </a:lnTo>
                <a:lnTo>
                  <a:pt x="146" y="243"/>
                </a:lnTo>
                <a:lnTo>
                  <a:pt x="168" y="236"/>
                </a:lnTo>
                <a:lnTo>
                  <a:pt x="189" y="224"/>
                </a:lnTo>
                <a:lnTo>
                  <a:pt x="207" y="210"/>
                </a:lnTo>
                <a:lnTo>
                  <a:pt x="222" y="192"/>
                </a:lnTo>
                <a:lnTo>
                  <a:pt x="234" y="171"/>
                </a:lnTo>
                <a:lnTo>
                  <a:pt x="241" y="147"/>
                </a:lnTo>
                <a:lnTo>
                  <a:pt x="244" y="122"/>
                </a:lnTo>
                <a:lnTo>
                  <a:pt x="241" y="97"/>
                </a:lnTo>
                <a:lnTo>
                  <a:pt x="234" y="74"/>
                </a:lnTo>
                <a:lnTo>
                  <a:pt x="222" y="54"/>
                </a:lnTo>
                <a:lnTo>
                  <a:pt x="207" y="35"/>
                </a:lnTo>
                <a:lnTo>
                  <a:pt x="189" y="21"/>
                </a:lnTo>
                <a:lnTo>
                  <a:pt x="168" y="9"/>
                </a:lnTo>
                <a:lnTo>
                  <a:pt x="146" y="3"/>
                </a:lnTo>
                <a:lnTo>
                  <a:pt x="122" y="0"/>
                </a:lnTo>
                <a:lnTo>
                  <a:pt x="97" y="3"/>
                </a:lnTo>
                <a:lnTo>
                  <a:pt x="73" y="9"/>
                </a:lnTo>
                <a:lnTo>
                  <a:pt x="52" y="21"/>
                </a:lnTo>
                <a:lnTo>
                  <a:pt x="35" y="35"/>
                </a:lnTo>
                <a:lnTo>
                  <a:pt x="20" y="54"/>
                </a:lnTo>
                <a:lnTo>
                  <a:pt x="9" y="74"/>
                </a:lnTo>
                <a:lnTo>
                  <a:pt x="2" y="97"/>
                </a:lnTo>
                <a:lnTo>
                  <a:pt x="0" y="122"/>
                </a:lnTo>
                <a:close/>
              </a:path>
            </a:pathLst>
          </a:custGeom>
          <a:solidFill>
            <a:srgbClr val="FFBFBF"/>
          </a:solidFill>
          <a:ln w="9525">
            <a:noFill/>
            <a:round/>
            <a:headEnd/>
            <a:tailEnd/>
          </a:ln>
        </p:spPr>
        <p:txBody>
          <a:bodyPr/>
          <a:lstStyle/>
          <a:p>
            <a:endParaRPr lang="en-US"/>
          </a:p>
        </p:txBody>
      </p:sp>
      <p:sp>
        <p:nvSpPr>
          <p:cNvPr id="24644" name="Freeform 68"/>
          <p:cNvSpPr>
            <a:spLocks/>
          </p:cNvSpPr>
          <p:nvPr/>
        </p:nvSpPr>
        <p:spPr bwMode="auto">
          <a:xfrm>
            <a:off x="7583488" y="5645150"/>
            <a:ext cx="77787" cy="77788"/>
          </a:xfrm>
          <a:custGeom>
            <a:avLst/>
            <a:gdLst>
              <a:gd name="T0" fmla="*/ 0 w 246"/>
              <a:gd name="T1" fmla="*/ 122 h 244"/>
              <a:gd name="T2" fmla="*/ 2 w 246"/>
              <a:gd name="T3" fmla="*/ 147 h 244"/>
              <a:gd name="T4" fmla="*/ 10 w 246"/>
              <a:gd name="T5" fmla="*/ 171 h 244"/>
              <a:gd name="T6" fmla="*/ 20 w 246"/>
              <a:gd name="T7" fmla="*/ 192 h 244"/>
              <a:gd name="T8" fmla="*/ 35 w 246"/>
              <a:gd name="T9" fmla="*/ 210 h 244"/>
              <a:gd name="T10" fmla="*/ 54 w 246"/>
              <a:gd name="T11" fmla="*/ 224 h 244"/>
              <a:gd name="T12" fmla="*/ 74 w 246"/>
              <a:gd name="T13" fmla="*/ 235 h 244"/>
              <a:gd name="T14" fmla="*/ 98 w 246"/>
              <a:gd name="T15" fmla="*/ 242 h 244"/>
              <a:gd name="T16" fmla="*/ 124 w 246"/>
              <a:gd name="T17" fmla="*/ 244 h 244"/>
              <a:gd name="T18" fmla="*/ 149 w 246"/>
              <a:gd name="T19" fmla="*/ 242 h 244"/>
              <a:gd name="T20" fmla="*/ 171 w 246"/>
              <a:gd name="T21" fmla="*/ 235 h 244"/>
              <a:gd name="T22" fmla="*/ 193 w 246"/>
              <a:gd name="T23" fmla="*/ 224 h 244"/>
              <a:gd name="T24" fmla="*/ 211 w 246"/>
              <a:gd name="T25" fmla="*/ 210 h 244"/>
              <a:gd name="T26" fmla="*/ 225 w 246"/>
              <a:gd name="T27" fmla="*/ 192 h 244"/>
              <a:gd name="T28" fmla="*/ 236 w 246"/>
              <a:gd name="T29" fmla="*/ 171 h 244"/>
              <a:gd name="T30" fmla="*/ 244 w 246"/>
              <a:gd name="T31" fmla="*/ 147 h 244"/>
              <a:gd name="T32" fmla="*/ 246 w 246"/>
              <a:gd name="T33" fmla="*/ 122 h 244"/>
              <a:gd name="T34" fmla="*/ 244 w 246"/>
              <a:gd name="T35" fmla="*/ 97 h 244"/>
              <a:gd name="T36" fmla="*/ 236 w 246"/>
              <a:gd name="T37" fmla="*/ 73 h 244"/>
              <a:gd name="T38" fmla="*/ 225 w 246"/>
              <a:gd name="T39" fmla="*/ 53 h 244"/>
              <a:gd name="T40" fmla="*/ 211 w 246"/>
              <a:gd name="T41" fmla="*/ 34 h 244"/>
              <a:gd name="T42" fmla="*/ 193 w 246"/>
              <a:gd name="T43" fmla="*/ 21 h 244"/>
              <a:gd name="T44" fmla="*/ 171 w 246"/>
              <a:gd name="T45" fmla="*/ 9 h 244"/>
              <a:gd name="T46" fmla="*/ 149 w 246"/>
              <a:gd name="T47" fmla="*/ 3 h 244"/>
              <a:gd name="T48" fmla="*/ 124 w 246"/>
              <a:gd name="T49" fmla="*/ 0 h 244"/>
              <a:gd name="T50" fmla="*/ 98 w 246"/>
              <a:gd name="T51" fmla="*/ 3 h 244"/>
              <a:gd name="T52" fmla="*/ 74 w 246"/>
              <a:gd name="T53" fmla="*/ 9 h 244"/>
              <a:gd name="T54" fmla="*/ 54 w 246"/>
              <a:gd name="T55" fmla="*/ 21 h 244"/>
              <a:gd name="T56" fmla="*/ 35 w 246"/>
              <a:gd name="T57" fmla="*/ 34 h 244"/>
              <a:gd name="T58" fmla="*/ 20 w 246"/>
              <a:gd name="T59" fmla="*/ 53 h 244"/>
              <a:gd name="T60" fmla="*/ 10 w 246"/>
              <a:gd name="T61" fmla="*/ 73 h 244"/>
              <a:gd name="T62" fmla="*/ 2 w 246"/>
              <a:gd name="T63" fmla="*/ 97 h 244"/>
              <a:gd name="T64" fmla="*/ 0 w 246"/>
              <a:gd name="T65" fmla="*/ 122 h 244"/>
              <a:gd name="T66" fmla="*/ 0 w 246"/>
              <a:gd name="T67" fmla="*/ 122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44"/>
              <a:gd name="T104" fmla="*/ 246 w 246"/>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44">
                <a:moveTo>
                  <a:pt x="0" y="122"/>
                </a:moveTo>
                <a:lnTo>
                  <a:pt x="2" y="147"/>
                </a:lnTo>
                <a:lnTo>
                  <a:pt x="10" y="171"/>
                </a:lnTo>
                <a:lnTo>
                  <a:pt x="20" y="192"/>
                </a:lnTo>
                <a:lnTo>
                  <a:pt x="35" y="210"/>
                </a:lnTo>
                <a:lnTo>
                  <a:pt x="54" y="224"/>
                </a:lnTo>
                <a:lnTo>
                  <a:pt x="74" y="235"/>
                </a:lnTo>
                <a:lnTo>
                  <a:pt x="98" y="242"/>
                </a:lnTo>
                <a:lnTo>
                  <a:pt x="124" y="244"/>
                </a:lnTo>
                <a:lnTo>
                  <a:pt x="149" y="242"/>
                </a:lnTo>
                <a:lnTo>
                  <a:pt x="171" y="235"/>
                </a:lnTo>
                <a:lnTo>
                  <a:pt x="193" y="224"/>
                </a:lnTo>
                <a:lnTo>
                  <a:pt x="211" y="210"/>
                </a:lnTo>
                <a:lnTo>
                  <a:pt x="225" y="192"/>
                </a:lnTo>
                <a:lnTo>
                  <a:pt x="236" y="171"/>
                </a:lnTo>
                <a:lnTo>
                  <a:pt x="244" y="147"/>
                </a:lnTo>
                <a:lnTo>
                  <a:pt x="246" y="122"/>
                </a:lnTo>
                <a:lnTo>
                  <a:pt x="244" y="97"/>
                </a:lnTo>
                <a:lnTo>
                  <a:pt x="236" y="73"/>
                </a:lnTo>
                <a:lnTo>
                  <a:pt x="225" y="53"/>
                </a:lnTo>
                <a:lnTo>
                  <a:pt x="211" y="34"/>
                </a:lnTo>
                <a:lnTo>
                  <a:pt x="193" y="21"/>
                </a:lnTo>
                <a:lnTo>
                  <a:pt x="171" y="9"/>
                </a:lnTo>
                <a:lnTo>
                  <a:pt x="149" y="3"/>
                </a:lnTo>
                <a:lnTo>
                  <a:pt x="124" y="0"/>
                </a:lnTo>
                <a:lnTo>
                  <a:pt x="98" y="3"/>
                </a:lnTo>
                <a:lnTo>
                  <a:pt x="74" y="9"/>
                </a:lnTo>
                <a:lnTo>
                  <a:pt x="54" y="21"/>
                </a:lnTo>
                <a:lnTo>
                  <a:pt x="35" y="34"/>
                </a:lnTo>
                <a:lnTo>
                  <a:pt x="20" y="53"/>
                </a:lnTo>
                <a:lnTo>
                  <a:pt x="10" y="73"/>
                </a:lnTo>
                <a:lnTo>
                  <a:pt x="2" y="97"/>
                </a:lnTo>
                <a:lnTo>
                  <a:pt x="0" y="122"/>
                </a:lnTo>
                <a:close/>
              </a:path>
            </a:pathLst>
          </a:custGeom>
          <a:solidFill>
            <a:srgbClr val="FFBFBF"/>
          </a:solidFill>
          <a:ln w="9525">
            <a:noFill/>
            <a:round/>
            <a:headEnd/>
            <a:tailEnd/>
          </a:ln>
        </p:spPr>
        <p:txBody>
          <a:bodyPr/>
          <a:lstStyle/>
          <a:p>
            <a:endParaRPr lang="en-US"/>
          </a:p>
        </p:txBody>
      </p:sp>
      <p:sp>
        <p:nvSpPr>
          <p:cNvPr id="24645" name="Freeform 69"/>
          <p:cNvSpPr>
            <a:spLocks/>
          </p:cNvSpPr>
          <p:nvPr/>
        </p:nvSpPr>
        <p:spPr bwMode="auto">
          <a:xfrm>
            <a:off x="7589838" y="6038850"/>
            <a:ext cx="77787" cy="76200"/>
          </a:xfrm>
          <a:custGeom>
            <a:avLst/>
            <a:gdLst>
              <a:gd name="T0" fmla="*/ 0 w 245"/>
              <a:gd name="T1" fmla="*/ 123 h 239"/>
              <a:gd name="T2" fmla="*/ 3 w 245"/>
              <a:gd name="T3" fmla="*/ 146 h 239"/>
              <a:gd name="T4" fmla="*/ 11 w 245"/>
              <a:gd name="T5" fmla="*/ 168 h 239"/>
              <a:gd name="T6" fmla="*/ 22 w 245"/>
              <a:gd name="T7" fmla="*/ 187 h 239"/>
              <a:gd name="T8" fmla="*/ 38 w 245"/>
              <a:gd name="T9" fmla="*/ 205 h 239"/>
              <a:gd name="T10" fmla="*/ 56 w 245"/>
              <a:gd name="T11" fmla="*/ 219 h 239"/>
              <a:gd name="T12" fmla="*/ 77 w 245"/>
              <a:gd name="T13" fmla="*/ 229 h 239"/>
              <a:gd name="T14" fmla="*/ 99 w 245"/>
              <a:gd name="T15" fmla="*/ 237 h 239"/>
              <a:gd name="T16" fmla="*/ 124 w 245"/>
              <a:gd name="T17" fmla="*/ 239 h 239"/>
              <a:gd name="T18" fmla="*/ 149 w 245"/>
              <a:gd name="T19" fmla="*/ 237 h 239"/>
              <a:gd name="T20" fmla="*/ 172 w 245"/>
              <a:gd name="T21" fmla="*/ 229 h 239"/>
              <a:gd name="T22" fmla="*/ 193 w 245"/>
              <a:gd name="T23" fmla="*/ 219 h 239"/>
              <a:gd name="T24" fmla="*/ 210 w 245"/>
              <a:gd name="T25" fmla="*/ 205 h 239"/>
              <a:gd name="T26" fmla="*/ 225 w 245"/>
              <a:gd name="T27" fmla="*/ 187 h 239"/>
              <a:gd name="T28" fmla="*/ 235 w 245"/>
              <a:gd name="T29" fmla="*/ 168 h 239"/>
              <a:gd name="T30" fmla="*/ 243 w 245"/>
              <a:gd name="T31" fmla="*/ 146 h 239"/>
              <a:gd name="T32" fmla="*/ 245 w 245"/>
              <a:gd name="T33" fmla="*/ 123 h 239"/>
              <a:gd name="T34" fmla="*/ 243 w 245"/>
              <a:gd name="T35" fmla="*/ 97 h 239"/>
              <a:gd name="T36" fmla="*/ 235 w 245"/>
              <a:gd name="T37" fmla="*/ 74 h 239"/>
              <a:gd name="T38" fmla="*/ 225 w 245"/>
              <a:gd name="T39" fmla="*/ 53 h 239"/>
              <a:gd name="T40" fmla="*/ 210 w 245"/>
              <a:gd name="T41" fmla="*/ 35 h 239"/>
              <a:gd name="T42" fmla="*/ 193 w 245"/>
              <a:gd name="T43" fmla="*/ 20 h 239"/>
              <a:gd name="T44" fmla="*/ 172 w 245"/>
              <a:gd name="T45" fmla="*/ 10 h 239"/>
              <a:gd name="T46" fmla="*/ 149 w 245"/>
              <a:gd name="T47" fmla="*/ 2 h 239"/>
              <a:gd name="T48" fmla="*/ 124 w 245"/>
              <a:gd name="T49" fmla="*/ 0 h 239"/>
              <a:gd name="T50" fmla="*/ 99 w 245"/>
              <a:gd name="T51" fmla="*/ 2 h 239"/>
              <a:gd name="T52" fmla="*/ 77 w 245"/>
              <a:gd name="T53" fmla="*/ 10 h 239"/>
              <a:gd name="T54" fmla="*/ 56 w 245"/>
              <a:gd name="T55" fmla="*/ 20 h 239"/>
              <a:gd name="T56" fmla="*/ 38 w 245"/>
              <a:gd name="T57" fmla="*/ 35 h 239"/>
              <a:gd name="T58" fmla="*/ 22 w 245"/>
              <a:gd name="T59" fmla="*/ 53 h 239"/>
              <a:gd name="T60" fmla="*/ 11 w 245"/>
              <a:gd name="T61" fmla="*/ 74 h 239"/>
              <a:gd name="T62" fmla="*/ 3 w 245"/>
              <a:gd name="T63" fmla="*/ 97 h 239"/>
              <a:gd name="T64" fmla="*/ 0 w 245"/>
              <a:gd name="T65" fmla="*/ 123 h 239"/>
              <a:gd name="T66" fmla="*/ 0 w 245"/>
              <a:gd name="T67" fmla="*/ 123 h 2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5"/>
              <a:gd name="T103" fmla="*/ 0 h 239"/>
              <a:gd name="T104" fmla="*/ 245 w 245"/>
              <a:gd name="T105" fmla="*/ 239 h 2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5" h="239">
                <a:moveTo>
                  <a:pt x="0" y="123"/>
                </a:moveTo>
                <a:lnTo>
                  <a:pt x="3" y="146"/>
                </a:lnTo>
                <a:lnTo>
                  <a:pt x="11" y="168"/>
                </a:lnTo>
                <a:lnTo>
                  <a:pt x="22" y="187"/>
                </a:lnTo>
                <a:lnTo>
                  <a:pt x="38" y="205"/>
                </a:lnTo>
                <a:lnTo>
                  <a:pt x="56" y="219"/>
                </a:lnTo>
                <a:lnTo>
                  <a:pt x="77" y="229"/>
                </a:lnTo>
                <a:lnTo>
                  <a:pt x="99" y="237"/>
                </a:lnTo>
                <a:lnTo>
                  <a:pt x="124" y="239"/>
                </a:lnTo>
                <a:lnTo>
                  <a:pt x="149" y="237"/>
                </a:lnTo>
                <a:lnTo>
                  <a:pt x="172" y="229"/>
                </a:lnTo>
                <a:lnTo>
                  <a:pt x="193" y="219"/>
                </a:lnTo>
                <a:lnTo>
                  <a:pt x="210" y="205"/>
                </a:lnTo>
                <a:lnTo>
                  <a:pt x="225" y="187"/>
                </a:lnTo>
                <a:lnTo>
                  <a:pt x="235" y="168"/>
                </a:lnTo>
                <a:lnTo>
                  <a:pt x="243" y="146"/>
                </a:lnTo>
                <a:lnTo>
                  <a:pt x="245" y="123"/>
                </a:lnTo>
                <a:lnTo>
                  <a:pt x="243" y="97"/>
                </a:lnTo>
                <a:lnTo>
                  <a:pt x="235" y="74"/>
                </a:lnTo>
                <a:lnTo>
                  <a:pt x="225" y="53"/>
                </a:lnTo>
                <a:lnTo>
                  <a:pt x="210" y="35"/>
                </a:lnTo>
                <a:lnTo>
                  <a:pt x="193" y="20"/>
                </a:lnTo>
                <a:lnTo>
                  <a:pt x="172" y="10"/>
                </a:lnTo>
                <a:lnTo>
                  <a:pt x="149" y="2"/>
                </a:lnTo>
                <a:lnTo>
                  <a:pt x="124" y="0"/>
                </a:lnTo>
                <a:lnTo>
                  <a:pt x="99" y="2"/>
                </a:lnTo>
                <a:lnTo>
                  <a:pt x="77" y="10"/>
                </a:lnTo>
                <a:lnTo>
                  <a:pt x="56" y="20"/>
                </a:lnTo>
                <a:lnTo>
                  <a:pt x="38" y="35"/>
                </a:lnTo>
                <a:lnTo>
                  <a:pt x="22" y="53"/>
                </a:lnTo>
                <a:lnTo>
                  <a:pt x="11" y="74"/>
                </a:lnTo>
                <a:lnTo>
                  <a:pt x="3" y="97"/>
                </a:lnTo>
                <a:lnTo>
                  <a:pt x="0" y="123"/>
                </a:lnTo>
                <a:close/>
              </a:path>
            </a:pathLst>
          </a:custGeom>
          <a:solidFill>
            <a:srgbClr val="FFBFBF"/>
          </a:solidFill>
          <a:ln w="9525">
            <a:noFill/>
            <a:round/>
            <a:headEnd/>
            <a:tailEnd/>
          </a:ln>
        </p:spPr>
        <p:txBody>
          <a:bodyPr/>
          <a:lstStyle/>
          <a:p>
            <a:endParaRPr lang="en-US"/>
          </a:p>
        </p:txBody>
      </p:sp>
      <p:sp>
        <p:nvSpPr>
          <p:cNvPr id="24646" name="Freeform 70"/>
          <p:cNvSpPr>
            <a:spLocks/>
          </p:cNvSpPr>
          <p:nvPr/>
        </p:nvSpPr>
        <p:spPr bwMode="auto">
          <a:xfrm>
            <a:off x="8256588" y="6215063"/>
            <a:ext cx="76200" cy="77787"/>
          </a:xfrm>
          <a:custGeom>
            <a:avLst/>
            <a:gdLst>
              <a:gd name="T0" fmla="*/ 0 w 240"/>
              <a:gd name="T1" fmla="*/ 122 h 245"/>
              <a:gd name="T2" fmla="*/ 2 w 240"/>
              <a:gd name="T3" fmla="*/ 147 h 245"/>
              <a:gd name="T4" fmla="*/ 10 w 240"/>
              <a:gd name="T5" fmla="*/ 169 h 245"/>
              <a:gd name="T6" fmla="*/ 20 w 240"/>
              <a:gd name="T7" fmla="*/ 190 h 245"/>
              <a:gd name="T8" fmla="*/ 34 w 240"/>
              <a:gd name="T9" fmla="*/ 208 h 245"/>
              <a:gd name="T10" fmla="*/ 52 w 240"/>
              <a:gd name="T11" fmla="*/ 223 h 245"/>
              <a:gd name="T12" fmla="*/ 71 w 240"/>
              <a:gd name="T13" fmla="*/ 235 h 245"/>
              <a:gd name="T14" fmla="*/ 93 w 240"/>
              <a:gd name="T15" fmla="*/ 243 h 245"/>
              <a:gd name="T16" fmla="*/ 116 w 240"/>
              <a:gd name="T17" fmla="*/ 245 h 245"/>
              <a:gd name="T18" fmla="*/ 141 w 240"/>
              <a:gd name="T19" fmla="*/ 243 h 245"/>
              <a:gd name="T20" fmla="*/ 166 w 240"/>
              <a:gd name="T21" fmla="*/ 235 h 245"/>
              <a:gd name="T22" fmla="*/ 186 w 240"/>
              <a:gd name="T23" fmla="*/ 223 h 245"/>
              <a:gd name="T24" fmla="*/ 204 w 240"/>
              <a:gd name="T25" fmla="*/ 208 h 245"/>
              <a:gd name="T26" fmla="*/ 219 w 240"/>
              <a:gd name="T27" fmla="*/ 190 h 245"/>
              <a:gd name="T28" fmla="*/ 230 w 240"/>
              <a:gd name="T29" fmla="*/ 169 h 245"/>
              <a:gd name="T30" fmla="*/ 237 w 240"/>
              <a:gd name="T31" fmla="*/ 147 h 245"/>
              <a:gd name="T32" fmla="*/ 240 w 240"/>
              <a:gd name="T33" fmla="*/ 122 h 245"/>
              <a:gd name="T34" fmla="*/ 237 w 240"/>
              <a:gd name="T35" fmla="*/ 97 h 245"/>
              <a:gd name="T36" fmla="*/ 230 w 240"/>
              <a:gd name="T37" fmla="*/ 74 h 245"/>
              <a:gd name="T38" fmla="*/ 219 w 240"/>
              <a:gd name="T39" fmla="*/ 53 h 245"/>
              <a:gd name="T40" fmla="*/ 204 w 240"/>
              <a:gd name="T41" fmla="*/ 35 h 245"/>
              <a:gd name="T42" fmla="*/ 186 w 240"/>
              <a:gd name="T43" fmla="*/ 20 h 245"/>
              <a:gd name="T44" fmla="*/ 166 w 240"/>
              <a:gd name="T45" fmla="*/ 10 h 245"/>
              <a:gd name="T46" fmla="*/ 141 w 240"/>
              <a:gd name="T47" fmla="*/ 2 h 245"/>
              <a:gd name="T48" fmla="*/ 116 w 240"/>
              <a:gd name="T49" fmla="*/ 0 h 245"/>
              <a:gd name="T50" fmla="*/ 93 w 240"/>
              <a:gd name="T51" fmla="*/ 2 h 245"/>
              <a:gd name="T52" fmla="*/ 71 w 240"/>
              <a:gd name="T53" fmla="*/ 10 h 245"/>
              <a:gd name="T54" fmla="*/ 52 w 240"/>
              <a:gd name="T55" fmla="*/ 20 h 245"/>
              <a:gd name="T56" fmla="*/ 34 w 240"/>
              <a:gd name="T57" fmla="*/ 35 h 245"/>
              <a:gd name="T58" fmla="*/ 20 w 240"/>
              <a:gd name="T59" fmla="*/ 53 h 245"/>
              <a:gd name="T60" fmla="*/ 10 w 240"/>
              <a:gd name="T61" fmla="*/ 74 h 245"/>
              <a:gd name="T62" fmla="*/ 2 w 240"/>
              <a:gd name="T63" fmla="*/ 97 h 245"/>
              <a:gd name="T64" fmla="*/ 0 w 240"/>
              <a:gd name="T65" fmla="*/ 122 h 245"/>
              <a:gd name="T66" fmla="*/ 0 w 240"/>
              <a:gd name="T67" fmla="*/ 122 h 2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45"/>
              <a:gd name="T104" fmla="*/ 240 w 240"/>
              <a:gd name="T105" fmla="*/ 245 h 2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45">
                <a:moveTo>
                  <a:pt x="0" y="122"/>
                </a:moveTo>
                <a:lnTo>
                  <a:pt x="2" y="147"/>
                </a:lnTo>
                <a:lnTo>
                  <a:pt x="10" y="169"/>
                </a:lnTo>
                <a:lnTo>
                  <a:pt x="20" y="190"/>
                </a:lnTo>
                <a:lnTo>
                  <a:pt x="34" y="208"/>
                </a:lnTo>
                <a:lnTo>
                  <a:pt x="52" y="223"/>
                </a:lnTo>
                <a:lnTo>
                  <a:pt x="71" y="235"/>
                </a:lnTo>
                <a:lnTo>
                  <a:pt x="93" y="243"/>
                </a:lnTo>
                <a:lnTo>
                  <a:pt x="116" y="245"/>
                </a:lnTo>
                <a:lnTo>
                  <a:pt x="141" y="243"/>
                </a:lnTo>
                <a:lnTo>
                  <a:pt x="166" y="235"/>
                </a:lnTo>
                <a:lnTo>
                  <a:pt x="186" y="223"/>
                </a:lnTo>
                <a:lnTo>
                  <a:pt x="204" y="208"/>
                </a:lnTo>
                <a:lnTo>
                  <a:pt x="219" y="190"/>
                </a:lnTo>
                <a:lnTo>
                  <a:pt x="230" y="169"/>
                </a:lnTo>
                <a:lnTo>
                  <a:pt x="237" y="147"/>
                </a:lnTo>
                <a:lnTo>
                  <a:pt x="240" y="122"/>
                </a:lnTo>
                <a:lnTo>
                  <a:pt x="237" y="97"/>
                </a:lnTo>
                <a:lnTo>
                  <a:pt x="230" y="74"/>
                </a:lnTo>
                <a:lnTo>
                  <a:pt x="219" y="53"/>
                </a:lnTo>
                <a:lnTo>
                  <a:pt x="204" y="35"/>
                </a:lnTo>
                <a:lnTo>
                  <a:pt x="186" y="20"/>
                </a:lnTo>
                <a:lnTo>
                  <a:pt x="166" y="10"/>
                </a:lnTo>
                <a:lnTo>
                  <a:pt x="141" y="2"/>
                </a:lnTo>
                <a:lnTo>
                  <a:pt x="116" y="0"/>
                </a:lnTo>
                <a:lnTo>
                  <a:pt x="93" y="2"/>
                </a:lnTo>
                <a:lnTo>
                  <a:pt x="71" y="10"/>
                </a:lnTo>
                <a:lnTo>
                  <a:pt x="52" y="20"/>
                </a:lnTo>
                <a:lnTo>
                  <a:pt x="34" y="35"/>
                </a:lnTo>
                <a:lnTo>
                  <a:pt x="20" y="53"/>
                </a:lnTo>
                <a:lnTo>
                  <a:pt x="10" y="74"/>
                </a:lnTo>
                <a:lnTo>
                  <a:pt x="2" y="97"/>
                </a:lnTo>
                <a:lnTo>
                  <a:pt x="0" y="122"/>
                </a:lnTo>
                <a:close/>
              </a:path>
            </a:pathLst>
          </a:custGeom>
          <a:solidFill>
            <a:srgbClr val="FFBFBF"/>
          </a:solidFill>
          <a:ln w="9525">
            <a:noFill/>
            <a:round/>
            <a:headEnd/>
            <a:tailEnd/>
          </a:ln>
        </p:spPr>
        <p:txBody>
          <a:bodyPr/>
          <a:lstStyle/>
          <a:p>
            <a:endParaRPr lang="en-US"/>
          </a:p>
        </p:txBody>
      </p:sp>
      <p:sp>
        <p:nvSpPr>
          <p:cNvPr id="24647" name="Freeform 71"/>
          <p:cNvSpPr>
            <a:spLocks/>
          </p:cNvSpPr>
          <p:nvPr/>
        </p:nvSpPr>
        <p:spPr bwMode="auto">
          <a:xfrm>
            <a:off x="8345488" y="5243513"/>
            <a:ext cx="77787" cy="76200"/>
          </a:xfrm>
          <a:custGeom>
            <a:avLst/>
            <a:gdLst>
              <a:gd name="T0" fmla="*/ 0 w 246"/>
              <a:gd name="T1" fmla="*/ 121 h 244"/>
              <a:gd name="T2" fmla="*/ 2 w 246"/>
              <a:gd name="T3" fmla="*/ 145 h 244"/>
              <a:gd name="T4" fmla="*/ 9 w 246"/>
              <a:gd name="T5" fmla="*/ 167 h 244"/>
              <a:gd name="T6" fmla="*/ 21 w 246"/>
              <a:gd name="T7" fmla="*/ 188 h 244"/>
              <a:gd name="T8" fmla="*/ 35 w 246"/>
              <a:gd name="T9" fmla="*/ 207 h 244"/>
              <a:gd name="T10" fmla="*/ 52 w 246"/>
              <a:gd name="T11" fmla="*/ 222 h 244"/>
              <a:gd name="T12" fmla="*/ 74 w 246"/>
              <a:gd name="T13" fmla="*/ 234 h 244"/>
              <a:gd name="T14" fmla="*/ 97 w 246"/>
              <a:gd name="T15" fmla="*/ 242 h 244"/>
              <a:gd name="T16" fmla="*/ 122 w 246"/>
              <a:gd name="T17" fmla="*/ 244 h 244"/>
              <a:gd name="T18" fmla="*/ 147 w 246"/>
              <a:gd name="T19" fmla="*/ 242 h 244"/>
              <a:gd name="T20" fmla="*/ 171 w 246"/>
              <a:gd name="T21" fmla="*/ 234 h 244"/>
              <a:gd name="T22" fmla="*/ 192 w 246"/>
              <a:gd name="T23" fmla="*/ 222 h 244"/>
              <a:gd name="T24" fmla="*/ 210 w 246"/>
              <a:gd name="T25" fmla="*/ 207 h 244"/>
              <a:gd name="T26" fmla="*/ 224 w 246"/>
              <a:gd name="T27" fmla="*/ 188 h 244"/>
              <a:gd name="T28" fmla="*/ 236 w 246"/>
              <a:gd name="T29" fmla="*/ 167 h 244"/>
              <a:gd name="T30" fmla="*/ 242 w 246"/>
              <a:gd name="T31" fmla="*/ 145 h 244"/>
              <a:gd name="T32" fmla="*/ 246 w 246"/>
              <a:gd name="T33" fmla="*/ 121 h 244"/>
              <a:gd name="T34" fmla="*/ 242 w 246"/>
              <a:gd name="T35" fmla="*/ 96 h 244"/>
              <a:gd name="T36" fmla="*/ 236 w 246"/>
              <a:gd name="T37" fmla="*/ 72 h 244"/>
              <a:gd name="T38" fmla="*/ 224 w 246"/>
              <a:gd name="T39" fmla="*/ 52 h 244"/>
              <a:gd name="T40" fmla="*/ 210 w 246"/>
              <a:gd name="T41" fmla="*/ 34 h 244"/>
              <a:gd name="T42" fmla="*/ 192 w 246"/>
              <a:gd name="T43" fmla="*/ 20 h 244"/>
              <a:gd name="T44" fmla="*/ 171 w 246"/>
              <a:gd name="T45" fmla="*/ 9 h 244"/>
              <a:gd name="T46" fmla="*/ 147 w 246"/>
              <a:gd name="T47" fmla="*/ 2 h 244"/>
              <a:gd name="T48" fmla="*/ 122 w 246"/>
              <a:gd name="T49" fmla="*/ 0 h 244"/>
              <a:gd name="T50" fmla="*/ 97 w 246"/>
              <a:gd name="T51" fmla="*/ 2 h 244"/>
              <a:gd name="T52" fmla="*/ 74 w 246"/>
              <a:gd name="T53" fmla="*/ 9 h 244"/>
              <a:gd name="T54" fmla="*/ 52 w 246"/>
              <a:gd name="T55" fmla="*/ 20 h 244"/>
              <a:gd name="T56" fmla="*/ 35 w 246"/>
              <a:gd name="T57" fmla="*/ 34 h 244"/>
              <a:gd name="T58" fmla="*/ 21 w 246"/>
              <a:gd name="T59" fmla="*/ 52 h 244"/>
              <a:gd name="T60" fmla="*/ 9 w 246"/>
              <a:gd name="T61" fmla="*/ 72 h 244"/>
              <a:gd name="T62" fmla="*/ 2 w 246"/>
              <a:gd name="T63" fmla="*/ 96 h 244"/>
              <a:gd name="T64" fmla="*/ 0 w 246"/>
              <a:gd name="T65" fmla="*/ 121 h 244"/>
              <a:gd name="T66" fmla="*/ 0 w 246"/>
              <a:gd name="T67" fmla="*/ 121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44"/>
              <a:gd name="T104" fmla="*/ 246 w 246"/>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44">
                <a:moveTo>
                  <a:pt x="0" y="121"/>
                </a:moveTo>
                <a:lnTo>
                  <a:pt x="2" y="145"/>
                </a:lnTo>
                <a:lnTo>
                  <a:pt x="9" y="167"/>
                </a:lnTo>
                <a:lnTo>
                  <a:pt x="21" y="188"/>
                </a:lnTo>
                <a:lnTo>
                  <a:pt x="35" y="207"/>
                </a:lnTo>
                <a:lnTo>
                  <a:pt x="52" y="222"/>
                </a:lnTo>
                <a:lnTo>
                  <a:pt x="74" y="234"/>
                </a:lnTo>
                <a:lnTo>
                  <a:pt x="97" y="242"/>
                </a:lnTo>
                <a:lnTo>
                  <a:pt x="122" y="244"/>
                </a:lnTo>
                <a:lnTo>
                  <a:pt x="147" y="242"/>
                </a:lnTo>
                <a:lnTo>
                  <a:pt x="171" y="234"/>
                </a:lnTo>
                <a:lnTo>
                  <a:pt x="192" y="222"/>
                </a:lnTo>
                <a:lnTo>
                  <a:pt x="210" y="207"/>
                </a:lnTo>
                <a:lnTo>
                  <a:pt x="224" y="188"/>
                </a:lnTo>
                <a:lnTo>
                  <a:pt x="236" y="167"/>
                </a:lnTo>
                <a:lnTo>
                  <a:pt x="242" y="145"/>
                </a:lnTo>
                <a:lnTo>
                  <a:pt x="246" y="121"/>
                </a:lnTo>
                <a:lnTo>
                  <a:pt x="242" y="96"/>
                </a:lnTo>
                <a:lnTo>
                  <a:pt x="236" y="72"/>
                </a:lnTo>
                <a:lnTo>
                  <a:pt x="224" y="52"/>
                </a:lnTo>
                <a:lnTo>
                  <a:pt x="210" y="34"/>
                </a:lnTo>
                <a:lnTo>
                  <a:pt x="192" y="20"/>
                </a:lnTo>
                <a:lnTo>
                  <a:pt x="171" y="9"/>
                </a:lnTo>
                <a:lnTo>
                  <a:pt x="147" y="2"/>
                </a:lnTo>
                <a:lnTo>
                  <a:pt x="122" y="0"/>
                </a:lnTo>
                <a:lnTo>
                  <a:pt x="97" y="2"/>
                </a:lnTo>
                <a:lnTo>
                  <a:pt x="74" y="9"/>
                </a:lnTo>
                <a:lnTo>
                  <a:pt x="52" y="20"/>
                </a:lnTo>
                <a:lnTo>
                  <a:pt x="35" y="34"/>
                </a:lnTo>
                <a:lnTo>
                  <a:pt x="21" y="52"/>
                </a:lnTo>
                <a:lnTo>
                  <a:pt x="9" y="72"/>
                </a:lnTo>
                <a:lnTo>
                  <a:pt x="2" y="96"/>
                </a:lnTo>
                <a:lnTo>
                  <a:pt x="0" y="121"/>
                </a:lnTo>
                <a:close/>
              </a:path>
            </a:pathLst>
          </a:custGeom>
          <a:solidFill>
            <a:srgbClr val="FFBFBF"/>
          </a:solidFill>
          <a:ln w="9525">
            <a:noFill/>
            <a:round/>
            <a:headEnd/>
            <a:tailEnd/>
          </a:ln>
        </p:spPr>
        <p:txBody>
          <a:bodyPr/>
          <a:lstStyle/>
          <a:p>
            <a:endParaRPr lang="en-US"/>
          </a:p>
        </p:txBody>
      </p:sp>
    </p:spTree>
    <p:extLst>
      <p:ext uri="{BB962C8B-B14F-4D97-AF65-F5344CB8AC3E}">
        <p14:creationId xmlns:p14="http://schemas.microsoft.com/office/powerpoint/2010/main" xmlns="" val="2554750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33413" y="304800"/>
            <a:ext cx="7177087" cy="533400"/>
          </a:xfrm>
          <a:prstGeom prst="rect">
            <a:avLst/>
          </a:prstGeom>
          <a:noFill/>
          <a:ln w="9525">
            <a:noFill/>
            <a:miter lim="800000"/>
            <a:headEnd/>
            <a:tailEnd/>
          </a:ln>
        </p:spPr>
        <p:txBody>
          <a:bodyPr anchor="ctr"/>
          <a:lstStyle/>
          <a:p>
            <a:pPr algn="ctr"/>
            <a:r>
              <a:rPr lang="en-GB" sz="4800" b="1">
                <a:solidFill>
                  <a:srgbClr val="CC3300"/>
                </a:solidFill>
              </a:rPr>
              <a:t>Intervention strategies</a:t>
            </a:r>
            <a:endParaRPr lang="en-GB" sz="4800">
              <a:solidFill>
                <a:schemeClr val="tx2"/>
              </a:solidFill>
            </a:endParaRPr>
          </a:p>
        </p:txBody>
      </p:sp>
      <p:sp>
        <p:nvSpPr>
          <p:cNvPr id="22531" name="Rectangle 3"/>
          <p:cNvSpPr>
            <a:spLocks noChangeArrowheads="1"/>
          </p:cNvSpPr>
          <p:nvPr/>
        </p:nvSpPr>
        <p:spPr bwMode="auto">
          <a:xfrm>
            <a:off x="492125" y="1143000"/>
            <a:ext cx="3517900" cy="5410200"/>
          </a:xfrm>
          <a:prstGeom prst="rect">
            <a:avLst/>
          </a:prstGeom>
          <a:noFill/>
          <a:ln w="9525">
            <a:noFill/>
            <a:miter lim="800000"/>
            <a:headEnd/>
            <a:tailEnd/>
          </a:ln>
        </p:spPr>
        <p:txBody>
          <a:bodyPr/>
          <a:lstStyle/>
          <a:p>
            <a:pPr marL="342900" indent="-342900">
              <a:lnSpc>
                <a:spcPct val="90000"/>
              </a:lnSpc>
              <a:spcBef>
                <a:spcPct val="20000"/>
              </a:spcBef>
              <a:buFontTx/>
              <a:buChar char=" "/>
            </a:pPr>
            <a:r>
              <a:rPr lang="en-GB" sz="2800" b="1" dirty="0"/>
              <a:t>RISK FACTOR</a:t>
            </a:r>
          </a:p>
          <a:p>
            <a:pPr marL="342900" indent="-342900">
              <a:lnSpc>
                <a:spcPct val="90000"/>
              </a:lnSpc>
              <a:spcBef>
                <a:spcPct val="20000"/>
              </a:spcBef>
              <a:buFontTx/>
              <a:buChar char="•"/>
            </a:pPr>
            <a:endParaRPr lang="en-GB" sz="2800" dirty="0"/>
          </a:p>
          <a:p>
            <a:pPr marL="342900" indent="-342900">
              <a:lnSpc>
                <a:spcPct val="90000"/>
              </a:lnSpc>
              <a:spcBef>
                <a:spcPct val="20000"/>
              </a:spcBef>
              <a:buFontTx/>
              <a:buChar char="•"/>
            </a:pPr>
            <a:r>
              <a:rPr lang="en-GB" sz="4400" dirty="0"/>
              <a:t>&gt;4 prescribed drugs</a:t>
            </a:r>
          </a:p>
          <a:p>
            <a:pPr marL="342900" indent="-342900">
              <a:lnSpc>
                <a:spcPct val="90000"/>
              </a:lnSpc>
              <a:spcBef>
                <a:spcPct val="20000"/>
              </a:spcBef>
              <a:buFontTx/>
              <a:buChar char="•"/>
            </a:pPr>
            <a:endParaRPr lang="en-GB" sz="4400" dirty="0"/>
          </a:p>
          <a:p>
            <a:pPr marL="342900" indent="-342900">
              <a:lnSpc>
                <a:spcPct val="90000"/>
              </a:lnSpc>
              <a:spcBef>
                <a:spcPct val="20000"/>
              </a:spcBef>
              <a:buFontTx/>
              <a:buChar char="•"/>
            </a:pPr>
            <a:r>
              <a:rPr lang="en-GB" sz="4400" dirty="0"/>
              <a:t>Sedative use</a:t>
            </a:r>
          </a:p>
          <a:p>
            <a:pPr marL="342900" indent="-342900">
              <a:lnSpc>
                <a:spcPct val="90000"/>
              </a:lnSpc>
              <a:spcBef>
                <a:spcPct val="20000"/>
              </a:spcBef>
              <a:buFontTx/>
              <a:buChar char="•"/>
            </a:pPr>
            <a:endParaRPr lang="en-GB" sz="2800" dirty="0">
              <a:solidFill>
                <a:srgbClr val="CC3300"/>
              </a:solidFill>
            </a:endParaRPr>
          </a:p>
        </p:txBody>
      </p:sp>
      <p:sp>
        <p:nvSpPr>
          <p:cNvPr id="22532" name="Rectangle 4"/>
          <p:cNvSpPr>
            <a:spLocks noChangeArrowheads="1"/>
          </p:cNvSpPr>
          <p:nvPr/>
        </p:nvSpPr>
        <p:spPr bwMode="auto">
          <a:xfrm>
            <a:off x="4191000" y="1143000"/>
            <a:ext cx="4645025" cy="4191000"/>
          </a:xfrm>
          <a:prstGeom prst="rect">
            <a:avLst/>
          </a:prstGeom>
          <a:noFill/>
          <a:ln w="9525">
            <a:noFill/>
            <a:miter lim="800000"/>
            <a:headEnd/>
            <a:tailEnd/>
          </a:ln>
        </p:spPr>
        <p:txBody>
          <a:bodyPr/>
          <a:lstStyle/>
          <a:p>
            <a:pPr marL="342900" indent="-342900">
              <a:lnSpc>
                <a:spcPct val="90000"/>
              </a:lnSpc>
              <a:spcBef>
                <a:spcPct val="20000"/>
              </a:spcBef>
              <a:buFontTx/>
              <a:buChar char=" "/>
            </a:pPr>
            <a:r>
              <a:rPr lang="en-GB" sz="2400" b="1" dirty="0"/>
              <a:t>INTERVENTION</a:t>
            </a:r>
          </a:p>
          <a:p>
            <a:pPr marL="342900" indent="-342900">
              <a:lnSpc>
                <a:spcPct val="90000"/>
              </a:lnSpc>
              <a:spcBef>
                <a:spcPct val="20000"/>
              </a:spcBef>
              <a:buFontTx/>
              <a:buChar char="•"/>
            </a:pPr>
            <a:endParaRPr lang="en-GB" sz="2400" dirty="0"/>
          </a:p>
          <a:p>
            <a:pPr marL="342900" indent="-342900">
              <a:lnSpc>
                <a:spcPct val="90000"/>
              </a:lnSpc>
              <a:spcBef>
                <a:spcPct val="20000"/>
              </a:spcBef>
              <a:buFontTx/>
              <a:buChar char="•"/>
            </a:pPr>
            <a:r>
              <a:rPr lang="en-GB" sz="4000" dirty="0"/>
              <a:t>Review</a:t>
            </a:r>
          </a:p>
          <a:p>
            <a:pPr marL="342900" indent="-342900">
              <a:lnSpc>
                <a:spcPct val="90000"/>
              </a:lnSpc>
              <a:spcBef>
                <a:spcPct val="20000"/>
              </a:spcBef>
              <a:buFontTx/>
              <a:buChar char="•"/>
            </a:pPr>
            <a:endParaRPr lang="en-GB" sz="4000" dirty="0"/>
          </a:p>
          <a:p>
            <a:pPr marL="342900" indent="-342900">
              <a:lnSpc>
                <a:spcPct val="90000"/>
              </a:lnSpc>
              <a:spcBef>
                <a:spcPct val="20000"/>
              </a:spcBef>
              <a:buFontTx/>
              <a:buChar char="•"/>
            </a:pPr>
            <a:endParaRPr lang="en-GB" sz="4000" dirty="0"/>
          </a:p>
          <a:p>
            <a:pPr marL="342900" indent="-342900">
              <a:lnSpc>
                <a:spcPct val="90000"/>
              </a:lnSpc>
              <a:spcBef>
                <a:spcPct val="20000"/>
              </a:spcBef>
              <a:buFontTx/>
              <a:buChar char="•"/>
            </a:pPr>
            <a:endParaRPr lang="en-GB" sz="4000" dirty="0"/>
          </a:p>
          <a:p>
            <a:pPr marL="342900" indent="-342900">
              <a:lnSpc>
                <a:spcPct val="90000"/>
              </a:lnSpc>
              <a:spcBef>
                <a:spcPct val="20000"/>
              </a:spcBef>
              <a:buFontTx/>
              <a:buChar char="•"/>
            </a:pPr>
            <a:r>
              <a:rPr lang="en-GB" sz="4000" dirty="0"/>
              <a:t>Educate, withdraw</a:t>
            </a:r>
            <a:endParaRPr lang="en-GB" sz="2400" dirty="0"/>
          </a:p>
          <a:p>
            <a:pPr marL="342900" indent="-342900">
              <a:lnSpc>
                <a:spcPct val="90000"/>
              </a:lnSpc>
              <a:spcBef>
                <a:spcPct val="20000"/>
              </a:spcBef>
              <a:buFontTx/>
              <a:buChar char="•"/>
            </a:pPr>
            <a:endParaRPr lang="en-GB" sz="2400" dirty="0"/>
          </a:p>
        </p:txBody>
      </p:sp>
      <p:sp>
        <p:nvSpPr>
          <p:cNvPr id="22533" name="Line 5"/>
          <p:cNvSpPr>
            <a:spLocks noChangeShapeType="1"/>
          </p:cNvSpPr>
          <p:nvPr/>
        </p:nvSpPr>
        <p:spPr bwMode="auto">
          <a:xfrm>
            <a:off x="4081463" y="762000"/>
            <a:ext cx="0" cy="6096000"/>
          </a:xfrm>
          <a:prstGeom prst="line">
            <a:avLst/>
          </a:prstGeom>
          <a:noFill/>
          <a:ln w="25400">
            <a:solidFill>
              <a:schemeClr val="accent2"/>
            </a:solidFill>
            <a:round/>
            <a:headEnd/>
            <a:tailEnd/>
          </a:ln>
        </p:spPr>
        <p:txBody>
          <a:bodyPr wrap="none" anchor="ctr"/>
          <a:lstStyle/>
          <a:p>
            <a:endParaRPr lang="en-US"/>
          </a:p>
        </p:txBody>
      </p:sp>
      <p:sp>
        <p:nvSpPr>
          <p:cNvPr id="22534" name="Line 6"/>
          <p:cNvSpPr>
            <a:spLocks noChangeShapeType="1"/>
          </p:cNvSpPr>
          <p:nvPr/>
        </p:nvSpPr>
        <p:spPr bwMode="auto">
          <a:xfrm>
            <a:off x="0" y="1676400"/>
            <a:ext cx="8936038" cy="0"/>
          </a:xfrm>
          <a:prstGeom prst="line">
            <a:avLst/>
          </a:prstGeom>
          <a:noFill/>
          <a:ln w="25400">
            <a:solidFill>
              <a:schemeClr val="accent2"/>
            </a:solidFill>
            <a:round/>
            <a:headEnd/>
            <a:tailEnd/>
          </a:ln>
        </p:spPr>
        <p:txBody>
          <a:bodyPr wrap="none" anchor="ctr"/>
          <a:lstStyle/>
          <a:p>
            <a:endParaRPr lang="en-US"/>
          </a:p>
        </p:txBody>
      </p:sp>
      <p:pic>
        <p:nvPicPr>
          <p:cNvPr id="22535" name="Picture 7"/>
          <p:cNvPicPr>
            <a:picLocks noChangeAspect="1" noChangeArrowheads="1"/>
          </p:cNvPicPr>
          <p:nvPr/>
        </p:nvPicPr>
        <p:blipFill>
          <a:blip r:embed="rId2" cstate="print"/>
          <a:srcRect/>
          <a:stretch>
            <a:fillRect/>
          </a:stretch>
        </p:blipFill>
        <p:spPr bwMode="auto">
          <a:xfrm>
            <a:off x="5715000" y="5486400"/>
            <a:ext cx="2008188" cy="1371600"/>
          </a:xfrm>
          <a:prstGeom prst="rect">
            <a:avLst/>
          </a:prstGeom>
          <a:noFill/>
          <a:ln w="9525">
            <a:noFill/>
            <a:miter lim="800000"/>
            <a:headEnd/>
            <a:tailEnd/>
          </a:ln>
        </p:spPr>
      </p:pic>
    </p:spTree>
    <p:extLst>
      <p:ext uri="{BB962C8B-B14F-4D97-AF65-F5344CB8AC3E}">
        <p14:creationId xmlns:p14="http://schemas.microsoft.com/office/powerpoint/2010/main" xmlns="" val="1995048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74700" y="0"/>
            <a:ext cx="7770813" cy="762000"/>
          </a:xfrm>
        </p:spPr>
        <p:txBody>
          <a:bodyPr>
            <a:noAutofit/>
          </a:bodyPr>
          <a:lstStyle/>
          <a:p>
            <a:pPr eaLnBrk="1" hangingPunct="1"/>
            <a:r>
              <a:rPr lang="en-GB" sz="5400" b="1">
                <a:solidFill>
                  <a:srgbClr val="CC3300"/>
                </a:solidFill>
              </a:rPr>
              <a:t>Intervention strategies</a:t>
            </a:r>
            <a:endParaRPr lang="en-US" sz="5400">
              <a:solidFill>
                <a:srgbClr val="CC3300"/>
              </a:solidFill>
            </a:endParaRPr>
          </a:p>
        </p:txBody>
      </p:sp>
      <p:sp>
        <p:nvSpPr>
          <p:cNvPr id="23555" name="Rectangle 3"/>
          <p:cNvSpPr>
            <a:spLocks noGrp="1" noChangeArrowheads="1"/>
          </p:cNvSpPr>
          <p:nvPr>
            <p:ph sz="half" idx="1"/>
          </p:nvPr>
        </p:nvSpPr>
        <p:spPr>
          <a:xfrm>
            <a:off x="0" y="1066800"/>
            <a:ext cx="4219575" cy="5486400"/>
          </a:xfrm>
        </p:spPr>
        <p:txBody>
          <a:bodyPr>
            <a:noAutofit/>
          </a:bodyPr>
          <a:lstStyle/>
          <a:p>
            <a:pPr algn="ctr" eaLnBrk="1" hangingPunct="1">
              <a:buFontTx/>
              <a:buChar char=" "/>
            </a:pPr>
            <a:r>
              <a:rPr lang="en-GB" sz="2800" b="1"/>
              <a:t>RISK FACTOR</a:t>
            </a:r>
          </a:p>
          <a:p>
            <a:pPr eaLnBrk="1" hangingPunct="1"/>
            <a:endParaRPr lang="en-GB" sz="2800"/>
          </a:p>
          <a:p>
            <a:pPr eaLnBrk="1" hangingPunct="1"/>
            <a:r>
              <a:rPr lang="en-GB" sz="2800"/>
              <a:t>Environmental hazards</a:t>
            </a:r>
          </a:p>
          <a:p>
            <a:pPr eaLnBrk="1" hangingPunct="1"/>
            <a:endParaRPr lang="en-GB" sz="2800"/>
          </a:p>
          <a:p>
            <a:pPr eaLnBrk="1" hangingPunct="1"/>
            <a:endParaRPr lang="en-GB" sz="2800"/>
          </a:p>
          <a:p>
            <a:pPr eaLnBrk="1" hangingPunct="1"/>
            <a:endParaRPr lang="en-GB" sz="2800"/>
          </a:p>
          <a:p>
            <a:pPr eaLnBrk="1" hangingPunct="1"/>
            <a:endParaRPr lang="en-GB" sz="2800"/>
          </a:p>
          <a:p>
            <a:pPr eaLnBrk="1" hangingPunct="1"/>
            <a:endParaRPr lang="en-GB" sz="2800"/>
          </a:p>
          <a:p>
            <a:pPr eaLnBrk="1" hangingPunct="1"/>
            <a:r>
              <a:rPr lang="en-GB" sz="2800"/>
              <a:t>Footwear</a:t>
            </a:r>
          </a:p>
        </p:txBody>
      </p:sp>
      <p:sp>
        <p:nvSpPr>
          <p:cNvPr id="23556" name="Rectangle 4"/>
          <p:cNvSpPr>
            <a:spLocks noGrp="1" noChangeArrowheads="1"/>
          </p:cNvSpPr>
          <p:nvPr>
            <p:ph sz="half" idx="2"/>
          </p:nvPr>
        </p:nvSpPr>
        <p:spPr>
          <a:xfrm>
            <a:off x="4641850" y="990600"/>
            <a:ext cx="4502150" cy="5562600"/>
          </a:xfrm>
        </p:spPr>
        <p:txBody>
          <a:bodyPr>
            <a:normAutofit/>
          </a:bodyPr>
          <a:lstStyle/>
          <a:p>
            <a:pPr algn="ctr" eaLnBrk="1" hangingPunct="1">
              <a:buFontTx/>
              <a:buChar char=" "/>
            </a:pPr>
            <a:r>
              <a:rPr lang="en-GB" sz="2800" b="1"/>
              <a:t>INTERVENTION</a:t>
            </a:r>
          </a:p>
          <a:p>
            <a:pPr eaLnBrk="1" hangingPunct="1"/>
            <a:endParaRPr lang="en-GB" sz="3600"/>
          </a:p>
          <a:p>
            <a:pPr eaLnBrk="1" hangingPunct="1"/>
            <a:r>
              <a:rPr lang="en-GB" sz="2800"/>
              <a:t>Give Advice</a:t>
            </a:r>
          </a:p>
          <a:p>
            <a:pPr eaLnBrk="1" hangingPunct="1"/>
            <a:r>
              <a:rPr lang="en-GB" sz="2800"/>
              <a:t>Handrails</a:t>
            </a:r>
          </a:p>
          <a:p>
            <a:pPr eaLnBrk="1" hangingPunct="1"/>
            <a:r>
              <a:rPr lang="en-GB" sz="2800"/>
              <a:t>Remove items</a:t>
            </a:r>
          </a:p>
          <a:p>
            <a:pPr eaLnBrk="1" hangingPunct="1"/>
            <a:r>
              <a:rPr lang="en-GB" sz="2800"/>
              <a:t>Secure rugs/carpets</a:t>
            </a:r>
          </a:p>
          <a:p>
            <a:pPr eaLnBrk="1" hangingPunct="1"/>
            <a:endParaRPr lang="en-GB" sz="2800"/>
          </a:p>
          <a:p>
            <a:pPr eaLnBrk="1" hangingPunct="1"/>
            <a:endParaRPr lang="en-GB" sz="2800"/>
          </a:p>
          <a:p>
            <a:pPr eaLnBrk="1" hangingPunct="1"/>
            <a:r>
              <a:rPr lang="en-GB" sz="2800"/>
              <a:t>New shoes</a:t>
            </a:r>
          </a:p>
        </p:txBody>
      </p:sp>
      <p:sp>
        <p:nvSpPr>
          <p:cNvPr id="23557" name="Line 5"/>
          <p:cNvSpPr>
            <a:spLocks noChangeShapeType="1"/>
          </p:cNvSpPr>
          <p:nvPr/>
        </p:nvSpPr>
        <p:spPr bwMode="auto">
          <a:xfrm>
            <a:off x="4362450" y="838200"/>
            <a:ext cx="1588" cy="5562600"/>
          </a:xfrm>
          <a:prstGeom prst="line">
            <a:avLst/>
          </a:prstGeom>
          <a:noFill/>
          <a:ln w="25400">
            <a:solidFill>
              <a:schemeClr val="accent2"/>
            </a:solidFill>
            <a:round/>
            <a:headEnd/>
            <a:tailEnd/>
          </a:ln>
        </p:spPr>
        <p:txBody>
          <a:bodyPr wrap="none" anchor="ctr"/>
          <a:lstStyle/>
          <a:p>
            <a:endParaRPr lang="en-US"/>
          </a:p>
        </p:txBody>
      </p:sp>
      <p:sp>
        <p:nvSpPr>
          <p:cNvPr id="23558" name="Line 6"/>
          <p:cNvSpPr>
            <a:spLocks noChangeShapeType="1"/>
          </p:cNvSpPr>
          <p:nvPr/>
        </p:nvSpPr>
        <p:spPr bwMode="auto">
          <a:xfrm>
            <a:off x="0" y="1676400"/>
            <a:ext cx="8936038" cy="1588"/>
          </a:xfrm>
          <a:prstGeom prst="line">
            <a:avLst/>
          </a:prstGeom>
          <a:noFill/>
          <a:ln w="25400">
            <a:solidFill>
              <a:schemeClr val="accent2"/>
            </a:solidFill>
            <a:round/>
            <a:headEnd/>
            <a:tailEnd/>
          </a:ln>
        </p:spPr>
        <p:txBody>
          <a:bodyPr wrap="none" anchor="ctr"/>
          <a:lstStyle/>
          <a:p>
            <a:endParaRPr lang="en-US"/>
          </a:p>
        </p:txBody>
      </p:sp>
      <p:pic>
        <p:nvPicPr>
          <p:cNvPr id="23559" name="Picture 7"/>
          <p:cNvPicPr>
            <a:picLocks noChangeAspect="1" noChangeArrowheads="1"/>
          </p:cNvPicPr>
          <p:nvPr/>
        </p:nvPicPr>
        <p:blipFill>
          <a:blip r:embed="rId2" cstate="print"/>
          <a:srcRect/>
          <a:stretch>
            <a:fillRect/>
          </a:stretch>
        </p:blipFill>
        <p:spPr bwMode="auto">
          <a:xfrm>
            <a:off x="5791200" y="5791200"/>
            <a:ext cx="2057400" cy="803275"/>
          </a:xfrm>
          <a:prstGeom prst="rect">
            <a:avLst/>
          </a:prstGeom>
          <a:noFill/>
          <a:ln w="9525">
            <a:noFill/>
            <a:miter lim="800000"/>
            <a:headEnd/>
            <a:tailEnd/>
          </a:ln>
        </p:spPr>
      </p:pic>
      <p:pic>
        <p:nvPicPr>
          <p:cNvPr id="23560" name="Picture 8"/>
          <p:cNvPicPr>
            <a:picLocks noChangeAspect="1" noChangeArrowheads="1"/>
          </p:cNvPicPr>
          <p:nvPr/>
        </p:nvPicPr>
        <p:blipFill>
          <a:blip r:embed="rId3" cstate="print"/>
          <a:srcRect/>
          <a:stretch>
            <a:fillRect/>
          </a:stretch>
        </p:blipFill>
        <p:spPr bwMode="auto">
          <a:xfrm>
            <a:off x="533400" y="2590800"/>
            <a:ext cx="1371600" cy="981075"/>
          </a:xfrm>
          <a:prstGeom prst="rect">
            <a:avLst/>
          </a:prstGeom>
          <a:noFill/>
          <a:ln w="9525">
            <a:noFill/>
            <a:miter lim="800000"/>
            <a:headEnd/>
            <a:tailEnd/>
          </a:ln>
        </p:spPr>
      </p:pic>
      <p:pic>
        <p:nvPicPr>
          <p:cNvPr id="23561" name="Picture 9"/>
          <p:cNvPicPr>
            <a:picLocks noChangeAspect="1" noChangeArrowheads="1"/>
          </p:cNvPicPr>
          <p:nvPr/>
        </p:nvPicPr>
        <p:blipFill>
          <a:blip r:embed="rId4" cstate="print"/>
          <a:srcRect/>
          <a:stretch>
            <a:fillRect/>
          </a:stretch>
        </p:blipFill>
        <p:spPr bwMode="auto">
          <a:xfrm>
            <a:off x="2438400" y="2590800"/>
            <a:ext cx="1408113" cy="1543050"/>
          </a:xfrm>
          <a:prstGeom prst="rect">
            <a:avLst/>
          </a:prstGeom>
          <a:noFill/>
          <a:ln w="9525">
            <a:noFill/>
            <a:miter lim="800000"/>
            <a:headEnd/>
            <a:tailEnd/>
          </a:ln>
        </p:spPr>
      </p:pic>
      <p:pic>
        <p:nvPicPr>
          <p:cNvPr id="23562" name="Picture 10" descr="C:\My Documents\DSC00013markshoes.jpg"/>
          <p:cNvPicPr>
            <a:picLocks noChangeAspect="1" noChangeArrowheads="1"/>
          </p:cNvPicPr>
          <p:nvPr/>
        </p:nvPicPr>
        <p:blipFill>
          <a:blip r:embed="rId5" cstate="print"/>
          <a:srcRect/>
          <a:stretch>
            <a:fillRect/>
          </a:stretch>
        </p:blipFill>
        <p:spPr bwMode="auto">
          <a:xfrm>
            <a:off x="2438400" y="4267200"/>
            <a:ext cx="1412875" cy="2392363"/>
          </a:xfrm>
          <a:prstGeom prst="rect">
            <a:avLst/>
          </a:prstGeom>
          <a:noFill/>
          <a:ln w="9525">
            <a:noFill/>
            <a:miter lim="800000"/>
            <a:headEnd/>
            <a:tailEnd/>
          </a:ln>
        </p:spPr>
      </p:pic>
    </p:spTree>
    <p:extLst>
      <p:ext uri="{BB962C8B-B14F-4D97-AF65-F5344CB8AC3E}">
        <p14:creationId xmlns:p14="http://schemas.microsoft.com/office/powerpoint/2010/main" xmlns="" val="2572543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04800" y="0"/>
            <a:ext cx="7848600" cy="1828800"/>
          </a:xfrm>
          <a:prstGeom prst="rect">
            <a:avLst/>
          </a:prstGeom>
          <a:noFill/>
          <a:ln w="9525">
            <a:noFill/>
            <a:miter lim="800000"/>
            <a:headEnd/>
            <a:tailEnd/>
          </a:ln>
        </p:spPr>
        <p:txBody>
          <a:bodyPr anchor="ctr"/>
          <a:lstStyle/>
          <a:p>
            <a:r>
              <a:rPr lang="en-US" sz="4800" dirty="0">
                <a:solidFill>
                  <a:schemeClr val="tx2"/>
                </a:solidFill>
              </a:rPr>
              <a:t>Hip protectors</a:t>
            </a:r>
          </a:p>
        </p:txBody>
      </p:sp>
      <p:pic>
        <p:nvPicPr>
          <p:cNvPr id="27652" name="Picture 4" descr="C:\My Documents\safehip.bmp"/>
          <p:cNvPicPr>
            <a:picLocks noChangeAspect="1" noChangeArrowheads="1"/>
          </p:cNvPicPr>
          <p:nvPr/>
        </p:nvPicPr>
        <p:blipFill>
          <a:blip r:embed="rId2" cstate="print"/>
          <a:srcRect/>
          <a:stretch>
            <a:fillRect/>
          </a:stretch>
        </p:blipFill>
        <p:spPr bwMode="auto">
          <a:xfrm>
            <a:off x="457200" y="1467394"/>
            <a:ext cx="8229599" cy="5009606"/>
          </a:xfrm>
          <a:prstGeom prst="rect">
            <a:avLst/>
          </a:prstGeom>
          <a:noFill/>
          <a:ln w="9525">
            <a:noFill/>
            <a:miter lim="800000"/>
            <a:headEnd/>
            <a:tailEnd/>
          </a:ln>
        </p:spPr>
      </p:pic>
    </p:spTree>
    <p:extLst>
      <p:ext uri="{BB962C8B-B14F-4D97-AF65-F5344CB8AC3E}">
        <p14:creationId xmlns:p14="http://schemas.microsoft.com/office/powerpoint/2010/main" xmlns="" val="2159383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19912"/>
          </a:xfrm>
        </p:spPr>
        <p:txBody>
          <a:bodyPr/>
          <a:lstStyle/>
          <a:p>
            <a:r>
              <a:rPr lang="en-US" dirty="0"/>
              <a:t>Screening guidelines</a:t>
            </a:r>
          </a:p>
        </p:txBody>
      </p:sp>
      <p:sp>
        <p:nvSpPr>
          <p:cNvPr id="3" name="Content Placeholder 2"/>
          <p:cNvSpPr>
            <a:spLocks noGrp="1"/>
          </p:cNvSpPr>
          <p:nvPr>
            <p:ph idx="1"/>
          </p:nvPr>
        </p:nvSpPr>
        <p:spPr>
          <a:xfrm>
            <a:off x="0" y="914400"/>
            <a:ext cx="9144000" cy="5943600"/>
          </a:xfrm>
        </p:spPr>
        <p:txBody>
          <a:bodyPr>
            <a:normAutofit fontScale="92500" lnSpcReduction="10000"/>
          </a:bodyPr>
          <a:lstStyle/>
          <a:p>
            <a:r>
              <a:rPr lang="en-US" b="1" dirty="0"/>
              <a:t>Blood cholesterol level ……… </a:t>
            </a:r>
          </a:p>
          <a:p>
            <a:r>
              <a:rPr lang="en-US" dirty="0"/>
              <a:t> </a:t>
            </a:r>
            <a:r>
              <a:rPr lang="en-US" dirty="0" err="1"/>
              <a:t>hypercholestremia</a:t>
            </a:r>
            <a:r>
              <a:rPr lang="en-US" dirty="0"/>
              <a:t> -</a:t>
            </a:r>
            <a:r>
              <a:rPr lang="en-US" dirty="0">
                <a:sym typeface="Wingdings" pitchFamily="2" charset="2"/>
              </a:rPr>
              <a:t></a:t>
            </a:r>
            <a:r>
              <a:rPr lang="en-US" dirty="0" err="1">
                <a:sym typeface="Wingdings" pitchFamily="2" charset="2"/>
              </a:rPr>
              <a:t>cvs</a:t>
            </a:r>
            <a:r>
              <a:rPr lang="en-US" dirty="0">
                <a:sym typeface="Wingdings" pitchFamily="2" charset="2"/>
              </a:rPr>
              <a:t> diseases</a:t>
            </a:r>
            <a:endParaRPr lang="en-US" dirty="0"/>
          </a:p>
          <a:p>
            <a:r>
              <a:rPr lang="en-US" b="1" dirty="0"/>
              <a:t>ECG.. </a:t>
            </a:r>
            <a:r>
              <a:rPr lang="en-US" dirty="0"/>
              <a:t>Abnormalities in heart &amp; function</a:t>
            </a:r>
          </a:p>
          <a:p>
            <a:r>
              <a:rPr lang="en-US" b="1" dirty="0"/>
              <a:t>Chest X-ray-</a:t>
            </a:r>
            <a:r>
              <a:rPr lang="en-US" b="1" dirty="0">
                <a:sym typeface="Wingdings" pitchFamily="2" charset="2"/>
              </a:rPr>
              <a:t> </a:t>
            </a:r>
          </a:p>
          <a:p>
            <a:r>
              <a:rPr lang="en-US" dirty="0">
                <a:sym typeface="Wingdings" pitchFamily="2" charset="2"/>
              </a:rPr>
              <a:t>lung condition/ shape &amp; size of heart</a:t>
            </a:r>
            <a:endParaRPr lang="en-US" dirty="0"/>
          </a:p>
          <a:p>
            <a:r>
              <a:rPr lang="en-US" b="1" dirty="0"/>
              <a:t>CBC</a:t>
            </a:r>
            <a:r>
              <a:rPr lang="en-US" b="1" dirty="0">
                <a:sym typeface="Wingdings" pitchFamily="2" charset="2"/>
              </a:rPr>
              <a:t> </a:t>
            </a:r>
          </a:p>
          <a:p>
            <a:r>
              <a:rPr lang="en-US" dirty="0">
                <a:sym typeface="Wingdings" pitchFamily="2" charset="2"/>
              </a:rPr>
              <a:t>anemia, infection, leukemia</a:t>
            </a:r>
            <a:endParaRPr lang="en-US" dirty="0"/>
          </a:p>
          <a:p>
            <a:r>
              <a:rPr lang="en-US" b="1" dirty="0" err="1"/>
              <a:t>Transferrin</a:t>
            </a:r>
            <a:r>
              <a:rPr lang="en-US" b="1" dirty="0"/>
              <a:t> saturation test: </a:t>
            </a:r>
            <a:r>
              <a:rPr lang="en-US" dirty="0"/>
              <a:t>normal range  170 to </a:t>
            </a:r>
            <a:r>
              <a:rPr lang="en-US" b="1" dirty="0"/>
              <a:t>370 mg/dl</a:t>
            </a:r>
            <a:r>
              <a:rPr lang="en-US" dirty="0"/>
              <a:t>. </a:t>
            </a:r>
          </a:p>
          <a:p>
            <a:r>
              <a:rPr lang="en-US" b="1" dirty="0"/>
              <a:t>used </a:t>
            </a:r>
            <a:r>
              <a:rPr lang="en-US" dirty="0"/>
              <a:t>to detect </a:t>
            </a:r>
            <a:r>
              <a:rPr lang="en-US" dirty="0" err="1"/>
              <a:t>hemachromatosis</a:t>
            </a:r>
            <a:r>
              <a:rPr lang="en-US" dirty="0"/>
              <a:t>-</a:t>
            </a:r>
            <a:r>
              <a:rPr lang="en-US" dirty="0">
                <a:sym typeface="Wingdings" pitchFamily="2" charset="2"/>
              </a:rPr>
              <a:t> arthritis ,diabetes, cardiac &amp; liver disease…           iron deficiency anemia(liver disease ,hemolytic anemia)</a:t>
            </a:r>
            <a:endParaRPr lang="en-US" dirty="0"/>
          </a:p>
          <a:p>
            <a:r>
              <a:rPr lang="en-US" b="1" dirty="0"/>
              <a:t>Urine analysis… </a:t>
            </a:r>
          </a:p>
          <a:p>
            <a:r>
              <a:rPr lang="en-US" sz="2200" dirty="0"/>
              <a:t>Glucose level, RBC..GIT tumor ,internal problems, </a:t>
            </a:r>
            <a:r>
              <a:rPr lang="en-US" sz="2200" dirty="0" err="1"/>
              <a:t>WBC.infection</a:t>
            </a:r>
            <a:endParaRPr lang="en-US" sz="2200" dirty="0"/>
          </a:p>
          <a:p>
            <a:r>
              <a:rPr lang="en-US" sz="2200" b="1" dirty="0"/>
              <a:t>Thyroid stimulating </a:t>
            </a:r>
            <a:r>
              <a:rPr lang="en-US" b="1" dirty="0"/>
              <a:t>hormone test…</a:t>
            </a:r>
          </a:p>
          <a:p>
            <a:r>
              <a:rPr lang="en-US" dirty="0"/>
              <a:t> hypo&amp; hyperthyroidism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E:\ash laptop\ash laptop\health wellness pictures\xnationalcholesteroleducation.jpg.pagespeed.ic.6EDOS8FpEA.jpg"/>
          <p:cNvPicPr>
            <a:picLocks noChangeAspect="1" noChangeArrowheads="1"/>
          </p:cNvPicPr>
          <p:nvPr/>
        </p:nvPicPr>
        <p:blipFill>
          <a:blip r:embed="rId2"/>
          <a:srcRect/>
          <a:stretch>
            <a:fillRect/>
          </a:stretch>
        </p:blipFill>
        <p:spPr bwMode="auto">
          <a:xfrm>
            <a:off x="0" y="46496"/>
            <a:ext cx="8915400" cy="6811504"/>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295400"/>
          </a:xfrm>
        </p:spPr>
        <p:txBody>
          <a:bodyPr>
            <a:noAutofit/>
          </a:bodyPr>
          <a:lstStyle/>
          <a:p>
            <a:pPr eaLnBrk="1" hangingPunct="1"/>
            <a:r>
              <a:rPr lang="en-US" sz="4800" dirty="0"/>
              <a:t>Intervention &amp; Prevention</a:t>
            </a:r>
            <a:r>
              <a:rPr lang="en-US" sz="3200" dirty="0"/>
              <a:t>—</a:t>
            </a:r>
            <a:br>
              <a:rPr lang="en-US" sz="3200" dirty="0"/>
            </a:br>
            <a:r>
              <a:rPr lang="en-US" sz="3200" i="1" dirty="0"/>
              <a:t>Age-Related Risk Factors</a:t>
            </a:r>
          </a:p>
        </p:txBody>
      </p:sp>
      <p:sp>
        <p:nvSpPr>
          <p:cNvPr id="82947" name="Rectangle 3"/>
          <p:cNvSpPr>
            <a:spLocks noGrp="1" noChangeArrowheads="1"/>
          </p:cNvSpPr>
          <p:nvPr>
            <p:ph idx="1"/>
          </p:nvPr>
        </p:nvSpPr>
        <p:spPr>
          <a:xfrm>
            <a:off x="457200" y="1371600"/>
            <a:ext cx="8458200" cy="5486400"/>
          </a:xfrm>
        </p:spPr>
        <p:txBody>
          <a:bodyPr>
            <a:noAutofit/>
          </a:bodyPr>
          <a:lstStyle/>
          <a:p>
            <a:pPr eaLnBrk="1" hangingPunct="1">
              <a:lnSpc>
                <a:spcPct val="90000"/>
              </a:lnSpc>
            </a:pPr>
            <a:r>
              <a:rPr lang="en-US" sz="3200" dirty="0"/>
              <a:t>Assessment &amp; management of chronic conditions, vision, &amp; hearing</a:t>
            </a:r>
          </a:p>
          <a:p>
            <a:pPr eaLnBrk="1" hangingPunct="1">
              <a:lnSpc>
                <a:spcPct val="90000"/>
              </a:lnSpc>
            </a:pPr>
            <a:r>
              <a:rPr lang="en-US" sz="3200" dirty="0"/>
              <a:t>Encourage health with exercise &amp; nutrition</a:t>
            </a:r>
          </a:p>
          <a:p>
            <a:pPr eaLnBrk="1" hangingPunct="1">
              <a:lnSpc>
                <a:spcPct val="90000"/>
              </a:lnSpc>
            </a:pPr>
            <a:r>
              <a:rPr lang="en-US" sz="3200" dirty="0"/>
              <a:t>Osteoporosis screening</a:t>
            </a:r>
          </a:p>
          <a:p>
            <a:pPr eaLnBrk="1" hangingPunct="1">
              <a:lnSpc>
                <a:spcPct val="90000"/>
              </a:lnSpc>
            </a:pPr>
            <a:r>
              <a:rPr lang="en-US" sz="3200" dirty="0" err="1"/>
              <a:t>Dexa</a:t>
            </a:r>
            <a:r>
              <a:rPr lang="en-US" sz="3200" dirty="0"/>
              <a:t> scan(t-score)=………………………</a:t>
            </a:r>
          </a:p>
          <a:p>
            <a:pPr eaLnBrk="1" hangingPunct="1">
              <a:lnSpc>
                <a:spcPct val="90000"/>
              </a:lnSpc>
            </a:pPr>
            <a:r>
              <a:rPr lang="en-US" sz="3200" dirty="0"/>
              <a:t>Medication review (reduce if possible)</a:t>
            </a:r>
          </a:p>
          <a:p>
            <a:pPr eaLnBrk="1" hangingPunct="1">
              <a:lnSpc>
                <a:spcPct val="90000"/>
              </a:lnSpc>
            </a:pPr>
            <a:r>
              <a:rPr lang="en-US" sz="3200" dirty="0"/>
              <a:t>Referrals for at-risk </a:t>
            </a:r>
          </a:p>
          <a:p>
            <a:pPr lvl="1" eaLnBrk="1" hangingPunct="1">
              <a:lnSpc>
                <a:spcPct val="90000"/>
              </a:lnSpc>
            </a:pPr>
            <a:r>
              <a:rPr lang="en-US" sz="3200" dirty="0"/>
              <a:t>Physical Therapist for balance &amp; gait, vestibular rehabilitation</a:t>
            </a:r>
          </a:p>
          <a:p>
            <a:pPr lvl="1" eaLnBrk="1" hangingPunct="1">
              <a:lnSpc>
                <a:spcPct val="90000"/>
              </a:lnSpc>
            </a:pPr>
            <a:r>
              <a:rPr lang="en-US" sz="3200" dirty="0"/>
              <a:t>Occupation Therapist for assistive devices</a:t>
            </a:r>
          </a:p>
        </p:txBody>
      </p:sp>
    </p:spTree>
    <p:extLst>
      <p:ext uri="{BB962C8B-B14F-4D97-AF65-F5344CB8AC3E}">
        <p14:creationId xmlns:p14="http://schemas.microsoft.com/office/powerpoint/2010/main" xmlns="" val="2073834072"/>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947">
                                            <p:txEl>
                                              <p:pRg st="3" end="3"/>
                                            </p:txEl>
                                          </p:spTgt>
                                        </p:tgtEl>
                                        <p:attrNameLst>
                                          <p:attrName>style.visibility</p:attrName>
                                        </p:attrNameLst>
                                      </p:cBhvr>
                                      <p:to>
                                        <p:strVal val="visible"/>
                                      </p:to>
                                    </p:set>
                                    <p:anim calcmode="lin" valueType="num">
                                      <p:cBhvr additive="base">
                                        <p:cTn id="25"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9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947">
                                            <p:txEl>
                                              <p:pRg st="4" end="4"/>
                                            </p:txEl>
                                          </p:spTgt>
                                        </p:tgtEl>
                                        <p:attrNameLst>
                                          <p:attrName>style.visibility</p:attrName>
                                        </p:attrNameLst>
                                      </p:cBhvr>
                                      <p:to>
                                        <p:strVal val="visible"/>
                                      </p:to>
                                    </p:set>
                                    <p:anim calcmode="lin" valueType="num">
                                      <p:cBhvr additive="base">
                                        <p:cTn id="31" dur="500" fill="hold"/>
                                        <p:tgtEl>
                                          <p:spTgt spid="829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29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947">
                                            <p:txEl>
                                              <p:pRg st="5" end="5"/>
                                            </p:txEl>
                                          </p:spTgt>
                                        </p:tgtEl>
                                        <p:attrNameLst>
                                          <p:attrName>style.visibility</p:attrName>
                                        </p:attrNameLst>
                                      </p:cBhvr>
                                      <p:to>
                                        <p:strVal val="visible"/>
                                      </p:to>
                                    </p:set>
                                    <p:anim calcmode="lin" valueType="num">
                                      <p:cBhvr additive="base">
                                        <p:cTn id="37" dur="500" fill="hold"/>
                                        <p:tgtEl>
                                          <p:spTgt spid="829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2947">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82947">
                                            <p:txEl>
                                              <p:pRg st="6" end="6"/>
                                            </p:txEl>
                                          </p:spTgt>
                                        </p:tgtEl>
                                        <p:attrNameLst>
                                          <p:attrName>style.visibility</p:attrName>
                                        </p:attrNameLst>
                                      </p:cBhvr>
                                      <p:to>
                                        <p:strVal val="visible"/>
                                      </p:to>
                                    </p:set>
                                    <p:anim calcmode="lin" valueType="num">
                                      <p:cBhvr additive="base">
                                        <p:cTn id="41" dur="500" fill="hold"/>
                                        <p:tgtEl>
                                          <p:spTgt spid="82947">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2947">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82947">
                                            <p:txEl>
                                              <p:pRg st="7" end="7"/>
                                            </p:txEl>
                                          </p:spTgt>
                                        </p:tgtEl>
                                        <p:attrNameLst>
                                          <p:attrName>style.visibility</p:attrName>
                                        </p:attrNameLst>
                                      </p:cBhvr>
                                      <p:to>
                                        <p:strVal val="visible"/>
                                      </p:to>
                                    </p:set>
                                    <p:anim calcmode="lin" valueType="num">
                                      <p:cBhvr additive="base">
                                        <p:cTn id="45" dur="500" fill="hold"/>
                                        <p:tgtEl>
                                          <p:spTgt spid="82947">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8294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E:\ash laptop\ash laptop\health wellness pictures\download (11).jpg"/>
          <p:cNvPicPr>
            <a:picLocks noChangeAspect="1" noChangeArrowheads="1"/>
          </p:cNvPicPr>
          <p:nvPr/>
        </p:nvPicPr>
        <p:blipFill>
          <a:blip r:embed="rId2"/>
          <a:srcRect/>
          <a:stretch>
            <a:fillRect/>
          </a:stretch>
        </p:blipFill>
        <p:spPr bwMode="auto">
          <a:xfrm>
            <a:off x="381000" y="381000"/>
            <a:ext cx="8762999" cy="6477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382000" cy="1295400"/>
          </a:xfrm>
        </p:spPr>
        <p:txBody>
          <a:bodyPr>
            <a:normAutofit/>
          </a:bodyPr>
          <a:lstStyle/>
          <a:p>
            <a:pPr eaLnBrk="1" hangingPunct="1"/>
            <a:r>
              <a:rPr lang="en-US"/>
              <a:t>Intervention &amp; Prevention—</a:t>
            </a:r>
            <a:r>
              <a:rPr lang="en-US" sz="3200" i="1"/>
              <a:t>Lifestyle &amp; Behavioral Risk Factors</a:t>
            </a:r>
          </a:p>
        </p:txBody>
      </p:sp>
      <p:sp>
        <p:nvSpPr>
          <p:cNvPr id="84995" name="Rectangle 3"/>
          <p:cNvSpPr>
            <a:spLocks noGrp="1" noChangeArrowheads="1"/>
          </p:cNvSpPr>
          <p:nvPr>
            <p:ph idx="1"/>
          </p:nvPr>
        </p:nvSpPr>
        <p:spPr>
          <a:xfrm>
            <a:off x="457200" y="1447800"/>
            <a:ext cx="8229600" cy="4876800"/>
          </a:xfrm>
        </p:spPr>
        <p:txBody>
          <a:bodyPr>
            <a:normAutofit/>
          </a:bodyPr>
          <a:lstStyle/>
          <a:p>
            <a:pPr eaLnBrk="1" hangingPunct="1"/>
            <a:r>
              <a:rPr lang="en-US" sz="3200" dirty="0"/>
              <a:t>Mental activity &amp; focus training</a:t>
            </a:r>
          </a:p>
          <a:p>
            <a:pPr eaLnBrk="1" hangingPunct="1"/>
            <a:r>
              <a:rPr lang="en-US" sz="3200" dirty="0"/>
              <a:t>Exercise—Tai Chi classes/yoga, strength training</a:t>
            </a:r>
          </a:p>
          <a:p>
            <a:pPr eaLnBrk="1" hangingPunct="1"/>
            <a:r>
              <a:rPr lang="en-US" sz="3200" dirty="0"/>
              <a:t>Education to improve home environment</a:t>
            </a:r>
          </a:p>
        </p:txBody>
      </p:sp>
      <p:pic>
        <p:nvPicPr>
          <p:cNvPr id="5124" name="Picture 4" descr="C:\WINDOWS\Profiles\MPH\Application Data\Microsoft\Media Catalog\Downloaded Clips\cl21\j0084676.wmf"/>
          <p:cNvPicPr>
            <a:picLocks noChangeAspect="1" noChangeArrowheads="1"/>
          </p:cNvPicPr>
          <p:nvPr/>
        </p:nvPicPr>
        <p:blipFill>
          <a:blip r:embed="rId3" cstate="print"/>
          <a:srcRect/>
          <a:stretch>
            <a:fillRect/>
          </a:stretch>
        </p:blipFill>
        <p:spPr bwMode="auto">
          <a:xfrm>
            <a:off x="6096000" y="4114800"/>
            <a:ext cx="1976438" cy="2438400"/>
          </a:xfrm>
          <a:prstGeom prst="rect">
            <a:avLst/>
          </a:prstGeom>
          <a:noFill/>
          <a:ln w="9525">
            <a:noFill/>
            <a:miter lim="800000"/>
            <a:headEnd/>
            <a:tailEnd/>
          </a:ln>
        </p:spPr>
      </p:pic>
      <p:pic>
        <p:nvPicPr>
          <p:cNvPr id="5125" name="Picture 5" descr="D:\PFiles\MSOffice\Clipart\standard\stddir4\SL01368_.wmf"/>
          <p:cNvPicPr>
            <a:picLocks noChangeAspect="1" noChangeArrowheads="1"/>
          </p:cNvPicPr>
          <p:nvPr/>
        </p:nvPicPr>
        <p:blipFill>
          <a:blip r:embed="rId4" cstate="print"/>
          <a:srcRect/>
          <a:stretch>
            <a:fillRect/>
          </a:stretch>
        </p:blipFill>
        <p:spPr bwMode="auto">
          <a:xfrm>
            <a:off x="990600" y="4114800"/>
            <a:ext cx="1631950" cy="1636713"/>
          </a:xfrm>
          <a:prstGeom prst="rect">
            <a:avLst/>
          </a:prstGeom>
          <a:noFill/>
          <a:ln w="9525">
            <a:noFill/>
            <a:miter lim="800000"/>
            <a:headEnd/>
            <a:tailEnd/>
          </a:ln>
        </p:spPr>
      </p:pic>
    </p:spTree>
    <p:extLst>
      <p:ext uri="{BB962C8B-B14F-4D97-AF65-F5344CB8AC3E}">
        <p14:creationId xmlns:p14="http://schemas.microsoft.com/office/powerpoint/2010/main" xmlns="" val="2003905104"/>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additive="base">
                                        <p:cTn id="19" dur="500" fill="hold"/>
                                        <p:tgtEl>
                                          <p:spTgt spid="849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49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8600"/>
            <a:ext cx="8153400" cy="1371600"/>
          </a:xfrm>
        </p:spPr>
        <p:txBody>
          <a:bodyPr>
            <a:normAutofit/>
          </a:bodyPr>
          <a:lstStyle/>
          <a:p>
            <a:pPr eaLnBrk="1" hangingPunct="1"/>
            <a:r>
              <a:rPr lang="en-US"/>
              <a:t>Intervention &amp; Prevention—</a:t>
            </a:r>
            <a:r>
              <a:rPr lang="en-US" sz="3200" i="1"/>
              <a:t>Assistive Devices</a:t>
            </a:r>
          </a:p>
        </p:txBody>
      </p:sp>
      <p:sp>
        <p:nvSpPr>
          <p:cNvPr id="89091" name="Rectangle 3"/>
          <p:cNvSpPr>
            <a:spLocks noGrp="1" noChangeArrowheads="1"/>
          </p:cNvSpPr>
          <p:nvPr>
            <p:ph idx="1"/>
          </p:nvPr>
        </p:nvSpPr>
        <p:spPr>
          <a:xfrm>
            <a:off x="457200" y="1676400"/>
            <a:ext cx="8305800" cy="4648200"/>
          </a:xfrm>
        </p:spPr>
        <p:txBody>
          <a:bodyPr>
            <a:noAutofit/>
          </a:bodyPr>
          <a:lstStyle/>
          <a:p>
            <a:pPr eaLnBrk="1" hangingPunct="1"/>
            <a:r>
              <a:rPr lang="en-US" sz="3600" b="1" dirty="0"/>
              <a:t>Walkers: </a:t>
            </a:r>
          </a:p>
          <a:p>
            <a:pPr lvl="1" eaLnBrk="1" hangingPunct="1">
              <a:buNone/>
            </a:pPr>
            <a:r>
              <a:rPr lang="en-US" sz="3600" dirty="0"/>
              <a:t>improve balance </a:t>
            </a:r>
          </a:p>
          <a:p>
            <a:pPr lvl="1" eaLnBrk="1" hangingPunct="1">
              <a:buNone/>
            </a:pPr>
            <a:r>
              <a:rPr lang="en-US" sz="3600" dirty="0"/>
              <a:t>relieve or reduce weight bearing</a:t>
            </a:r>
          </a:p>
          <a:p>
            <a:pPr lvl="1" eaLnBrk="1" hangingPunct="1">
              <a:buNone/>
            </a:pPr>
            <a:r>
              <a:rPr lang="en-US" sz="3600" dirty="0"/>
              <a:t>provide 4-way stability</a:t>
            </a:r>
          </a:p>
          <a:p>
            <a:pPr eaLnBrk="1" hangingPunct="1"/>
            <a:r>
              <a:rPr lang="en-US" sz="3600" b="1" dirty="0"/>
              <a:t>Canes: </a:t>
            </a:r>
          </a:p>
          <a:p>
            <a:pPr lvl="1" eaLnBrk="1" hangingPunct="1">
              <a:buNone/>
            </a:pPr>
            <a:r>
              <a:rPr lang="en-US" sz="3600" dirty="0"/>
              <a:t>improve balance </a:t>
            </a:r>
          </a:p>
          <a:p>
            <a:pPr lvl="1" eaLnBrk="1" hangingPunct="1">
              <a:buNone/>
            </a:pPr>
            <a:r>
              <a:rPr lang="en-US" sz="3600" dirty="0"/>
              <a:t>provide support for one side of the body</a:t>
            </a:r>
          </a:p>
        </p:txBody>
      </p:sp>
      <p:pic>
        <p:nvPicPr>
          <p:cNvPr id="6149" name="Picture 5" descr="C:\WINDOWS\Profiles\MPH\Application Data\Microsoft\Media Catalog\Downloaded Clips\cl2\PE06234_.wmf"/>
          <p:cNvPicPr>
            <a:picLocks noChangeAspect="1" noChangeArrowheads="1"/>
          </p:cNvPicPr>
          <p:nvPr/>
        </p:nvPicPr>
        <p:blipFill>
          <a:blip r:embed="rId3" cstate="print"/>
          <a:srcRect/>
          <a:stretch>
            <a:fillRect/>
          </a:stretch>
        </p:blipFill>
        <p:spPr bwMode="auto">
          <a:xfrm>
            <a:off x="6934200" y="1022350"/>
            <a:ext cx="1654175" cy="2025650"/>
          </a:xfrm>
          <a:prstGeom prst="rect">
            <a:avLst/>
          </a:prstGeom>
          <a:noFill/>
          <a:ln w="9525">
            <a:noFill/>
            <a:miter lim="800000"/>
            <a:headEnd/>
            <a:tailEnd/>
          </a:ln>
        </p:spPr>
      </p:pic>
    </p:spTree>
    <p:extLst>
      <p:ext uri="{BB962C8B-B14F-4D97-AF65-F5344CB8AC3E}">
        <p14:creationId xmlns:p14="http://schemas.microsoft.com/office/powerpoint/2010/main" xmlns="" val="4098304187"/>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anim calcmode="lin" valueType="num">
                                      <p:cBhvr additive="base">
                                        <p:cTn id="11" dur="5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909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9091">
                                            <p:txEl>
                                              <p:pRg st="2" end="2"/>
                                            </p:txEl>
                                          </p:spTgt>
                                        </p:tgtEl>
                                        <p:attrNameLst>
                                          <p:attrName>style.visibility</p:attrName>
                                        </p:attrNameLst>
                                      </p:cBhvr>
                                      <p:to>
                                        <p:strVal val="visible"/>
                                      </p:to>
                                    </p:set>
                                    <p:anim calcmode="lin" valueType="num">
                                      <p:cBhvr additive="base">
                                        <p:cTn id="15"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909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9091">
                                            <p:txEl>
                                              <p:pRg st="3" end="3"/>
                                            </p:txEl>
                                          </p:spTgt>
                                        </p:tgtEl>
                                        <p:attrNameLst>
                                          <p:attrName>style.visibility</p:attrName>
                                        </p:attrNameLst>
                                      </p:cBhvr>
                                      <p:to>
                                        <p:strVal val="visible"/>
                                      </p:to>
                                    </p:set>
                                    <p:anim calcmode="lin" valueType="num">
                                      <p:cBhvr additive="base">
                                        <p:cTn id="19" dur="500" fill="hold"/>
                                        <p:tgtEl>
                                          <p:spTgt spid="8909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90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9091">
                                            <p:txEl>
                                              <p:pRg st="4" end="4"/>
                                            </p:txEl>
                                          </p:spTgt>
                                        </p:tgtEl>
                                        <p:attrNameLst>
                                          <p:attrName>style.visibility</p:attrName>
                                        </p:attrNameLst>
                                      </p:cBhvr>
                                      <p:to>
                                        <p:strVal val="visible"/>
                                      </p:to>
                                    </p:set>
                                    <p:anim calcmode="lin" valueType="num">
                                      <p:cBhvr additive="base">
                                        <p:cTn id="25" dur="500" fill="hold"/>
                                        <p:tgtEl>
                                          <p:spTgt spid="8909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909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89091">
                                            <p:txEl>
                                              <p:pRg st="5" end="5"/>
                                            </p:txEl>
                                          </p:spTgt>
                                        </p:tgtEl>
                                        <p:attrNameLst>
                                          <p:attrName>style.visibility</p:attrName>
                                        </p:attrNameLst>
                                      </p:cBhvr>
                                      <p:to>
                                        <p:strVal val="visible"/>
                                      </p:to>
                                    </p:set>
                                    <p:anim calcmode="lin" valueType="num">
                                      <p:cBhvr additive="base">
                                        <p:cTn id="29" dur="500" fill="hold"/>
                                        <p:tgtEl>
                                          <p:spTgt spid="8909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9091">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89091">
                                            <p:txEl>
                                              <p:pRg st="6" end="6"/>
                                            </p:txEl>
                                          </p:spTgt>
                                        </p:tgtEl>
                                        <p:attrNameLst>
                                          <p:attrName>style.visibility</p:attrName>
                                        </p:attrNameLst>
                                      </p:cBhvr>
                                      <p:to>
                                        <p:strVal val="visible"/>
                                      </p:to>
                                    </p:set>
                                    <p:anim calcmode="lin" valueType="num">
                                      <p:cBhvr additive="base">
                                        <p:cTn id="33" dur="500" fill="hold"/>
                                        <p:tgtEl>
                                          <p:spTgt spid="89091">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890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a:t>CHANGES IN BONES AND JOINTS</a:t>
            </a:r>
          </a:p>
        </p:txBody>
      </p:sp>
      <p:sp>
        <p:nvSpPr>
          <p:cNvPr id="3" name="Content Placeholder 2"/>
          <p:cNvSpPr>
            <a:spLocks noGrp="1"/>
          </p:cNvSpPr>
          <p:nvPr>
            <p:ph idx="1"/>
          </p:nvPr>
        </p:nvSpPr>
        <p:spPr>
          <a:xfrm>
            <a:off x="76200" y="838200"/>
            <a:ext cx="9067800" cy="3657600"/>
          </a:xfrm>
        </p:spPr>
        <p:txBody>
          <a:bodyPr>
            <a:normAutofit/>
          </a:bodyPr>
          <a:lstStyle/>
          <a:p>
            <a:r>
              <a:rPr lang="en-US" dirty="0"/>
              <a:t>Age related bone density differs from site to site</a:t>
            </a:r>
          </a:p>
          <a:p>
            <a:r>
              <a:rPr lang="en-US" dirty="0"/>
              <a:t>Peripheral sites, like radius experience relative stability in density until menopause. </a:t>
            </a:r>
          </a:p>
          <a:p>
            <a:r>
              <a:rPr lang="en-US" dirty="0"/>
              <a:t>While more central skeletal structures like spine and the neck of the femur.</a:t>
            </a:r>
          </a:p>
          <a:p>
            <a:r>
              <a:rPr lang="en-US" dirty="0"/>
              <a:t>These changes can be reduced and reversed by vitamin supplementation.</a:t>
            </a:r>
          </a:p>
          <a:p>
            <a:r>
              <a:rPr lang="en-US" dirty="0"/>
              <a:t>Weight bearing exercise minimizes bone loss</a:t>
            </a:r>
          </a:p>
          <a:p>
            <a:endParaRPr lang="en-US" dirty="0"/>
          </a:p>
          <a:p>
            <a:endParaRPr lang="en-US" dirty="0"/>
          </a:p>
          <a:p>
            <a:endParaRPr lang="en-US" dirty="0"/>
          </a:p>
        </p:txBody>
      </p:sp>
      <p:pic>
        <p:nvPicPr>
          <p:cNvPr id="3075" name="Picture 3" descr="E:\ash laptop\ash laptop\health wellness pictures\b-bonedraw.gif"/>
          <p:cNvPicPr>
            <a:picLocks noChangeAspect="1" noChangeArrowheads="1"/>
          </p:cNvPicPr>
          <p:nvPr/>
        </p:nvPicPr>
        <p:blipFill>
          <a:blip r:embed="rId2"/>
          <a:srcRect/>
          <a:stretch>
            <a:fillRect/>
          </a:stretch>
        </p:blipFill>
        <p:spPr bwMode="auto">
          <a:xfrm>
            <a:off x="533400" y="4343401"/>
            <a:ext cx="8077199" cy="2286000"/>
          </a:xfrm>
          <a:prstGeom prst="rect">
            <a:avLst/>
          </a:prstGeom>
          <a:noFill/>
        </p:spPr>
      </p:pic>
    </p:spTree>
    <p:extLst>
      <p:ext uri="{BB962C8B-B14F-4D97-AF65-F5344CB8AC3E}">
        <p14:creationId xmlns:p14="http://schemas.microsoft.com/office/powerpoint/2010/main" xmlns="" val="423489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4"/>
          <p:cNvSpPr>
            <a:spLocks noGrp="1" noChangeArrowheads="1"/>
          </p:cNvSpPr>
          <p:nvPr>
            <p:ph type="title"/>
          </p:nvPr>
        </p:nvSpPr>
        <p:spPr>
          <a:xfrm>
            <a:off x="457200" y="76200"/>
            <a:ext cx="8229600" cy="1371600"/>
          </a:xfrm>
          <a:noFill/>
        </p:spPr>
        <p:txBody>
          <a:bodyPr>
            <a:noAutofit/>
          </a:bodyPr>
          <a:lstStyle/>
          <a:p>
            <a:pPr eaLnBrk="1" hangingPunct="1"/>
            <a:r>
              <a:rPr lang="en-US" sz="5400" dirty="0"/>
              <a:t>Intervention &amp; Prevention—</a:t>
            </a:r>
            <a:r>
              <a:rPr lang="en-US" sz="3600" i="1" dirty="0"/>
              <a:t>Assistive Devices </a:t>
            </a:r>
          </a:p>
        </p:txBody>
      </p:sp>
      <p:sp>
        <p:nvSpPr>
          <p:cNvPr id="91139" name="Rectangle 3"/>
          <p:cNvSpPr>
            <a:spLocks noGrp="1" noChangeArrowheads="1"/>
          </p:cNvSpPr>
          <p:nvPr>
            <p:ph idx="1"/>
          </p:nvPr>
        </p:nvSpPr>
        <p:spPr/>
        <p:txBody>
          <a:bodyPr>
            <a:normAutofit/>
          </a:bodyPr>
          <a:lstStyle/>
          <a:p>
            <a:pPr eaLnBrk="1" hangingPunct="1"/>
            <a:r>
              <a:rPr lang="en-US" sz="4400"/>
              <a:t>Reachers</a:t>
            </a:r>
          </a:p>
          <a:p>
            <a:pPr eaLnBrk="1" hangingPunct="1"/>
            <a:r>
              <a:rPr lang="en-US" sz="4400"/>
              <a:t>Portable seat lift</a:t>
            </a:r>
          </a:p>
          <a:p>
            <a:pPr eaLnBrk="1" hangingPunct="1"/>
            <a:r>
              <a:rPr lang="en-US" sz="4400"/>
              <a:t>Special step stools</a:t>
            </a:r>
          </a:p>
        </p:txBody>
      </p:sp>
      <p:pic>
        <p:nvPicPr>
          <p:cNvPr id="7172" name="Picture 5" descr="C:\WINDOWS\Profiles\MPH\My Documents\My Pictures\seat.jpg"/>
          <p:cNvPicPr>
            <a:picLocks noChangeAspect="1" noChangeArrowheads="1"/>
          </p:cNvPicPr>
          <p:nvPr/>
        </p:nvPicPr>
        <p:blipFill>
          <a:blip r:embed="rId3" cstate="print"/>
          <a:srcRect/>
          <a:stretch>
            <a:fillRect/>
          </a:stretch>
        </p:blipFill>
        <p:spPr bwMode="auto">
          <a:xfrm>
            <a:off x="5257800" y="2590800"/>
            <a:ext cx="2293938" cy="1920875"/>
          </a:xfrm>
          <a:prstGeom prst="rect">
            <a:avLst/>
          </a:prstGeom>
          <a:noFill/>
          <a:ln w="9525">
            <a:noFill/>
            <a:miter lim="800000"/>
            <a:headEnd/>
            <a:tailEnd/>
          </a:ln>
        </p:spPr>
      </p:pic>
      <p:pic>
        <p:nvPicPr>
          <p:cNvPr id="7173" name="Picture 6" descr="C:\WINDOWS\Profiles\MPH\My Documents\My Pictures\reach_hi.jpg"/>
          <p:cNvPicPr>
            <a:picLocks noChangeAspect="1" noChangeArrowheads="1"/>
          </p:cNvPicPr>
          <p:nvPr/>
        </p:nvPicPr>
        <p:blipFill>
          <a:blip r:embed="rId4" cstate="print"/>
          <a:srcRect/>
          <a:stretch>
            <a:fillRect/>
          </a:stretch>
        </p:blipFill>
        <p:spPr bwMode="auto">
          <a:xfrm>
            <a:off x="1143000" y="5105400"/>
            <a:ext cx="5715000" cy="1360488"/>
          </a:xfrm>
          <a:prstGeom prst="rect">
            <a:avLst/>
          </a:prstGeom>
          <a:noFill/>
          <a:ln w="9525">
            <a:noFill/>
            <a:miter lim="800000"/>
            <a:headEnd/>
            <a:tailEnd/>
          </a:ln>
        </p:spPr>
      </p:pic>
    </p:spTree>
    <p:extLst>
      <p:ext uri="{BB962C8B-B14F-4D97-AF65-F5344CB8AC3E}">
        <p14:creationId xmlns:p14="http://schemas.microsoft.com/office/powerpoint/2010/main" xmlns="" val="631129574"/>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 calcmode="lin" valueType="num">
                                      <p:cBhvr additive="base">
                                        <p:cTn id="19" dur="500" fill="hold"/>
                                        <p:tgtEl>
                                          <p:spTgt spid="911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1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152400"/>
            <a:ext cx="8382000" cy="1295400"/>
          </a:xfrm>
        </p:spPr>
        <p:txBody>
          <a:bodyPr>
            <a:noAutofit/>
          </a:bodyPr>
          <a:lstStyle/>
          <a:p>
            <a:pPr eaLnBrk="1" hangingPunct="1"/>
            <a:r>
              <a:rPr lang="en-US" sz="5400"/>
              <a:t>Intervention &amp; Prevention—</a:t>
            </a:r>
            <a:r>
              <a:rPr lang="en-US" sz="3600" i="1"/>
              <a:t>Environment: Home</a:t>
            </a:r>
            <a:r>
              <a:rPr lang="en-US" sz="5400"/>
              <a:t> </a:t>
            </a:r>
          </a:p>
        </p:txBody>
      </p:sp>
      <p:sp>
        <p:nvSpPr>
          <p:cNvPr id="93187" name="Rectangle 3"/>
          <p:cNvSpPr>
            <a:spLocks noGrp="1" noChangeArrowheads="1"/>
          </p:cNvSpPr>
          <p:nvPr>
            <p:ph idx="1"/>
          </p:nvPr>
        </p:nvSpPr>
        <p:spPr>
          <a:xfrm>
            <a:off x="457200" y="1371600"/>
            <a:ext cx="8229600" cy="4953000"/>
          </a:xfrm>
        </p:spPr>
        <p:txBody>
          <a:bodyPr>
            <a:normAutofit/>
          </a:bodyPr>
          <a:lstStyle/>
          <a:p>
            <a:pPr eaLnBrk="1" hangingPunct="1"/>
            <a:r>
              <a:rPr lang="en-US" sz="3600" dirty="0"/>
              <a:t>Kitchen—keep items within easy reach</a:t>
            </a:r>
          </a:p>
          <a:p>
            <a:pPr eaLnBrk="1" hangingPunct="1"/>
            <a:r>
              <a:rPr lang="en-US" sz="3600" dirty="0"/>
              <a:t>Bathroom—grab bars for toilet and bathtub</a:t>
            </a:r>
          </a:p>
          <a:p>
            <a:pPr eaLnBrk="1" hangingPunct="1"/>
            <a:r>
              <a:rPr lang="en-US" sz="3600" dirty="0"/>
              <a:t>Bedroom</a:t>
            </a:r>
          </a:p>
          <a:p>
            <a:pPr lvl="1" eaLnBrk="1" hangingPunct="1"/>
            <a:r>
              <a:rPr lang="en-US" sz="3600" dirty="0"/>
              <a:t>nightlights</a:t>
            </a:r>
          </a:p>
          <a:p>
            <a:pPr lvl="1" eaLnBrk="1" hangingPunct="1"/>
            <a:r>
              <a:rPr lang="en-US" sz="3600" dirty="0"/>
              <a:t>bed and night stand at</a:t>
            </a:r>
          </a:p>
          <a:p>
            <a:pPr lvl="1" eaLnBrk="1" hangingPunct="1">
              <a:buNone/>
            </a:pPr>
            <a:r>
              <a:rPr lang="en-US" sz="3600" dirty="0"/>
              <a:t> proper height</a:t>
            </a:r>
          </a:p>
        </p:txBody>
      </p:sp>
      <p:pic>
        <p:nvPicPr>
          <p:cNvPr id="8196" name="Picture 4" descr="C:\WINDOWS\Profiles\MPH\Application Data\Microsoft\Media Catalog\Downloaded Clips\cl23\j0089704.wmf"/>
          <p:cNvPicPr>
            <a:picLocks noChangeAspect="1" noChangeArrowheads="1"/>
          </p:cNvPicPr>
          <p:nvPr/>
        </p:nvPicPr>
        <p:blipFill>
          <a:blip r:embed="rId3" cstate="print"/>
          <a:srcRect/>
          <a:stretch>
            <a:fillRect/>
          </a:stretch>
        </p:blipFill>
        <p:spPr bwMode="auto">
          <a:xfrm>
            <a:off x="6629400" y="4724400"/>
            <a:ext cx="2209800" cy="1843088"/>
          </a:xfrm>
          <a:prstGeom prst="rect">
            <a:avLst/>
          </a:prstGeom>
          <a:noFill/>
          <a:ln w="9525">
            <a:noFill/>
            <a:miter lim="800000"/>
            <a:headEnd/>
            <a:tailEnd/>
          </a:ln>
        </p:spPr>
      </p:pic>
    </p:spTree>
    <p:extLst>
      <p:ext uri="{BB962C8B-B14F-4D97-AF65-F5344CB8AC3E}">
        <p14:creationId xmlns:p14="http://schemas.microsoft.com/office/powerpoint/2010/main" xmlns="" val="1514004389"/>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3187">
                                            <p:txEl>
                                              <p:pRg st="3" end="3"/>
                                            </p:txEl>
                                          </p:spTgt>
                                        </p:tgtEl>
                                        <p:attrNameLst>
                                          <p:attrName>style.visibility</p:attrName>
                                        </p:attrNameLst>
                                      </p:cBhvr>
                                      <p:to>
                                        <p:strVal val="visible"/>
                                      </p:to>
                                    </p:set>
                                    <p:anim calcmode="lin" valueType="num">
                                      <p:cBhvr additive="base">
                                        <p:cTn id="23" dur="500" fill="hold"/>
                                        <p:tgtEl>
                                          <p:spTgt spid="9318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318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3187">
                                            <p:txEl>
                                              <p:pRg st="4" end="4"/>
                                            </p:txEl>
                                          </p:spTgt>
                                        </p:tgtEl>
                                        <p:attrNameLst>
                                          <p:attrName>style.visibility</p:attrName>
                                        </p:attrNameLst>
                                      </p:cBhvr>
                                      <p:to>
                                        <p:strVal val="visible"/>
                                      </p:to>
                                    </p:set>
                                    <p:anim calcmode="lin" valueType="num">
                                      <p:cBhvr additive="base">
                                        <p:cTn id="27" dur="500" fill="hold"/>
                                        <p:tgtEl>
                                          <p:spTgt spid="9318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3187">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3187">
                                            <p:txEl>
                                              <p:pRg st="5" end="5"/>
                                            </p:txEl>
                                          </p:spTgt>
                                        </p:tgtEl>
                                        <p:attrNameLst>
                                          <p:attrName>style.visibility</p:attrName>
                                        </p:attrNameLst>
                                      </p:cBhvr>
                                      <p:to>
                                        <p:strVal val="visible"/>
                                      </p:to>
                                    </p:set>
                                    <p:anim calcmode="lin" valueType="num">
                                      <p:cBhvr additive="base">
                                        <p:cTn id="31" dur="500" fill="hold"/>
                                        <p:tgtEl>
                                          <p:spTgt spid="9318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31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219200"/>
          </a:xfrm>
        </p:spPr>
        <p:txBody>
          <a:bodyPr>
            <a:noAutofit/>
          </a:bodyPr>
          <a:lstStyle/>
          <a:p>
            <a:pPr eaLnBrk="1" hangingPunct="1"/>
            <a:r>
              <a:rPr lang="en-US" sz="5400"/>
              <a:t>Intervention &amp; Prevention—</a:t>
            </a:r>
            <a:r>
              <a:rPr lang="en-US" sz="3600" i="1"/>
              <a:t>Environment: Home &amp; Yard</a:t>
            </a:r>
          </a:p>
        </p:txBody>
      </p:sp>
      <p:sp>
        <p:nvSpPr>
          <p:cNvPr id="95235" name="Rectangle 3"/>
          <p:cNvSpPr>
            <a:spLocks noGrp="1" noChangeArrowheads="1"/>
          </p:cNvSpPr>
          <p:nvPr>
            <p:ph idx="1"/>
          </p:nvPr>
        </p:nvSpPr>
        <p:spPr>
          <a:xfrm>
            <a:off x="457200" y="1600200"/>
            <a:ext cx="8229600" cy="4693920"/>
          </a:xfrm>
        </p:spPr>
        <p:txBody>
          <a:bodyPr>
            <a:noAutofit/>
          </a:bodyPr>
          <a:lstStyle/>
          <a:p>
            <a:pPr eaLnBrk="1" hangingPunct="1">
              <a:lnSpc>
                <a:spcPct val="90000"/>
              </a:lnSpc>
            </a:pPr>
            <a:r>
              <a:rPr lang="en-US" sz="3600" b="1" dirty="0"/>
              <a:t>Living room</a:t>
            </a:r>
          </a:p>
          <a:p>
            <a:pPr eaLnBrk="1" hangingPunct="1">
              <a:lnSpc>
                <a:spcPct val="90000"/>
              </a:lnSpc>
              <a:buNone/>
            </a:pPr>
            <a:r>
              <a:rPr lang="en-US" sz="3600" dirty="0"/>
              <a:t>Remove extra things</a:t>
            </a:r>
          </a:p>
          <a:p>
            <a:pPr eaLnBrk="1" hangingPunct="1">
              <a:lnSpc>
                <a:spcPct val="90000"/>
              </a:lnSpc>
            </a:pPr>
            <a:r>
              <a:rPr lang="en-US" sz="3600" b="1" dirty="0"/>
              <a:t>Porch</a:t>
            </a:r>
          </a:p>
          <a:p>
            <a:pPr lvl="1" eaLnBrk="1" hangingPunct="1">
              <a:lnSpc>
                <a:spcPct val="90000"/>
              </a:lnSpc>
            </a:pPr>
            <a:r>
              <a:rPr lang="en-US" sz="3600" dirty="0"/>
              <a:t>railings</a:t>
            </a:r>
          </a:p>
          <a:p>
            <a:pPr lvl="1" eaLnBrk="1" hangingPunct="1">
              <a:lnSpc>
                <a:spcPct val="90000"/>
              </a:lnSpc>
            </a:pPr>
            <a:r>
              <a:rPr lang="en-US" sz="3600" dirty="0"/>
              <a:t>clear pathways</a:t>
            </a:r>
          </a:p>
          <a:p>
            <a:pPr eaLnBrk="1" hangingPunct="1">
              <a:lnSpc>
                <a:spcPct val="90000"/>
              </a:lnSpc>
            </a:pPr>
            <a:r>
              <a:rPr lang="en-US" sz="3600" b="1" dirty="0"/>
              <a:t>Throughout</a:t>
            </a:r>
          </a:p>
          <a:p>
            <a:pPr lvl="1" eaLnBrk="1" hangingPunct="1">
              <a:lnSpc>
                <a:spcPct val="90000"/>
              </a:lnSpc>
            </a:pPr>
            <a:r>
              <a:rPr lang="en-US" sz="3600" dirty="0"/>
              <a:t>clear paths</a:t>
            </a:r>
          </a:p>
          <a:p>
            <a:pPr lvl="1" eaLnBrk="1" hangingPunct="1">
              <a:lnSpc>
                <a:spcPct val="90000"/>
              </a:lnSpc>
            </a:pPr>
            <a:r>
              <a:rPr lang="en-US" sz="3600" dirty="0"/>
              <a:t>good lighting </a:t>
            </a:r>
          </a:p>
        </p:txBody>
      </p:sp>
      <p:pic>
        <p:nvPicPr>
          <p:cNvPr id="9220" name="Picture 4" descr="C:\WINDOWS\Profiles\MPH\Application Data\Microsoft\Media Catalog\Downloaded Clips\cl25\j0093589.wmf"/>
          <p:cNvPicPr>
            <a:picLocks noChangeAspect="1" noChangeArrowheads="1"/>
          </p:cNvPicPr>
          <p:nvPr/>
        </p:nvPicPr>
        <p:blipFill>
          <a:blip r:embed="rId3" cstate="print"/>
          <a:srcRect/>
          <a:stretch>
            <a:fillRect/>
          </a:stretch>
        </p:blipFill>
        <p:spPr bwMode="auto">
          <a:xfrm>
            <a:off x="4495800" y="3429000"/>
            <a:ext cx="4191000" cy="2916238"/>
          </a:xfrm>
          <a:prstGeom prst="rect">
            <a:avLst/>
          </a:prstGeom>
          <a:noFill/>
          <a:ln w="9525">
            <a:noFill/>
            <a:miter lim="800000"/>
            <a:headEnd/>
            <a:tailEnd/>
          </a:ln>
        </p:spPr>
      </p:pic>
    </p:spTree>
    <p:extLst>
      <p:ext uri="{BB962C8B-B14F-4D97-AF65-F5344CB8AC3E}">
        <p14:creationId xmlns:p14="http://schemas.microsoft.com/office/powerpoint/2010/main" xmlns="" val="2939512769"/>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5235">
                                            <p:txEl>
                                              <p:pRg st="1" end="1"/>
                                            </p:txEl>
                                          </p:spTgt>
                                        </p:tgtEl>
                                        <p:attrNameLst>
                                          <p:attrName>style.visibility</p:attrName>
                                        </p:attrNameLst>
                                      </p:cBhvr>
                                      <p:to>
                                        <p:strVal val="visible"/>
                                      </p:to>
                                    </p:set>
                                    <p:anim calcmode="lin" valueType="num">
                                      <p:cBhvr additive="base">
                                        <p:cTn id="13" dur="500" fill="hold"/>
                                        <p:tgtEl>
                                          <p:spTgt spid="952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5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5235">
                                            <p:txEl>
                                              <p:pRg st="2" end="2"/>
                                            </p:txEl>
                                          </p:spTgt>
                                        </p:tgtEl>
                                        <p:attrNameLst>
                                          <p:attrName>style.visibility</p:attrName>
                                        </p:attrNameLst>
                                      </p:cBhvr>
                                      <p:to>
                                        <p:strVal val="visible"/>
                                      </p:to>
                                    </p:set>
                                    <p:anim calcmode="lin" valueType="num">
                                      <p:cBhvr additive="base">
                                        <p:cTn id="19" dur="500" fill="hold"/>
                                        <p:tgtEl>
                                          <p:spTgt spid="952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523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5235">
                                            <p:txEl>
                                              <p:pRg st="3" end="3"/>
                                            </p:txEl>
                                          </p:spTgt>
                                        </p:tgtEl>
                                        <p:attrNameLst>
                                          <p:attrName>style.visibility</p:attrName>
                                        </p:attrNameLst>
                                      </p:cBhvr>
                                      <p:to>
                                        <p:strVal val="visible"/>
                                      </p:to>
                                    </p:set>
                                    <p:anim calcmode="lin" valueType="num">
                                      <p:cBhvr additive="base">
                                        <p:cTn id="23" dur="500" fill="hold"/>
                                        <p:tgtEl>
                                          <p:spTgt spid="9523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5235">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anim calcmode="lin" valueType="num">
                                      <p:cBhvr additive="base">
                                        <p:cTn id="27" dur="500" fill="hold"/>
                                        <p:tgtEl>
                                          <p:spTgt spid="9523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52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95235">
                                            <p:txEl>
                                              <p:pRg st="5" end="5"/>
                                            </p:txEl>
                                          </p:spTgt>
                                        </p:tgtEl>
                                        <p:attrNameLst>
                                          <p:attrName>style.visibility</p:attrName>
                                        </p:attrNameLst>
                                      </p:cBhvr>
                                      <p:to>
                                        <p:strVal val="visible"/>
                                      </p:to>
                                    </p:set>
                                    <p:anim calcmode="lin" valueType="num">
                                      <p:cBhvr additive="base">
                                        <p:cTn id="33" dur="500" fill="hold"/>
                                        <p:tgtEl>
                                          <p:spTgt spid="9523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95235">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95235">
                                            <p:txEl>
                                              <p:pRg st="6" end="6"/>
                                            </p:txEl>
                                          </p:spTgt>
                                        </p:tgtEl>
                                        <p:attrNameLst>
                                          <p:attrName>style.visibility</p:attrName>
                                        </p:attrNameLst>
                                      </p:cBhvr>
                                      <p:to>
                                        <p:strVal val="visible"/>
                                      </p:to>
                                    </p:set>
                                    <p:anim calcmode="lin" valueType="num">
                                      <p:cBhvr additive="base">
                                        <p:cTn id="37" dur="500" fill="hold"/>
                                        <p:tgtEl>
                                          <p:spTgt spid="9523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5235">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95235">
                                            <p:txEl>
                                              <p:pRg st="7" end="7"/>
                                            </p:txEl>
                                          </p:spTgt>
                                        </p:tgtEl>
                                        <p:attrNameLst>
                                          <p:attrName>style.visibility</p:attrName>
                                        </p:attrNameLst>
                                      </p:cBhvr>
                                      <p:to>
                                        <p:strVal val="visible"/>
                                      </p:to>
                                    </p:set>
                                    <p:anim calcmode="lin" valueType="num">
                                      <p:cBhvr additive="base">
                                        <p:cTn id="41" dur="500" fill="hold"/>
                                        <p:tgtEl>
                                          <p:spTgt spid="95235">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523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8229600" cy="1219200"/>
          </a:xfrm>
        </p:spPr>
        <p:txBody>
          <a:bodyPr>
            <a:noAutofit/>
          </a:bodyPr>
          <a:lstStyle/>
          <a:p>
            <a:pPr eaLnBrk="1" hangingPunct="1"/>
            <a:r>
              <a:rPr lang="en-US" sz="5400"/>
              <a:t>Intervention &amp; Prevention—</a:t>
            </a:r>
            <a:r>
              <a:rPr lang="en-US" sz="5400" i="1"/>
              <a:t>Community: Referral System</a:t>
            </a:r>
          </a:p>
        </p:txBody>
      </p:sp>
      <p:sp>
        <p:nvSpPr>
          <p:cNvPr id="98307" name="Rectangle 3"/>
          <p:cNvSpPr>
            <a:spLocks noGrp="1" noChangeArrowheads="1"/>
          </p:cNvSpPr>
          <p:nvPr>
            <p:ph sz="half" idx="1"/>
          </p:nvPr>
        </p:nvSpPr>
        <p:spPr>
          <a:xfrm>
            <a:off x="381000" y="1524000"/>
            <a:ext cx="4114800" cy="4830925"/>
          </a:xfrm>
        </p:spPr>
        <p:txBody>
          <a:bodyPr>
            <a:normAutofit lnSpcReduction="10000"/>
          </a:bodyPr>
          <a:lstStyle/>
          <a:p>
            <a:pPr eaLnBrk="1" hangingPunct="1"/>
            <a:r>
              <a:rPr lang="en-US" sz="4000" dirty="0"/>
              <a:t>Physical Therapy</a:t>
            </a:r>
          </a:p>
          <a:p>
            <a:pPr eaLnBrk="1" hangingPunct="1"/>
            <a:r>
              <a:rPr lang="en-US" sz="4000" dirty="0"/>
              <a:t>Occupational Therapy</a:t>
            </a:r>
          </a:p>
          <a:p>
            <a:pPr eaLnBrk="1" hangingPunct="1"/>
            <a:r>
              <a:rPr lang="en-US" sz="4000" dirty="0"/>
              <a:t>Dieticians</a:t>
            </a:r>
          </a:p>
          <a:p>
            <a:pPr eaLnBrk="1" hangingPunct="1"/>
            <a:r>
              <a:rPr lang="en-US" sz="4000" dirty="0"/>
              <a:t>Social </a:t>
            </a:r>
          </a:p>
          <a:p>
            <a:pPr eaLnBrk="1" hangingPunct="1">
              <a:buNone/>
            </a:pPr>
            <a:r>
              <a:rPr lang="en-US" sz="4000" dirty="0"/>
              <a:t>Workers</a:t>
            </a:r>
          </a:p>
        </p:txBody>
      </p:sp>
      <p:sp>
        <p:nvSpPr>
          <p:cNvPr id="98308" name="Rectangle 4"/>
          <p:cNvSpPr>
            <a:spLocks noGrp="1" noChangeArrowheads="1"/>
          </p:cNvSpPr>
          <p:nvPr>
            <p:ph sz="half" idx="2"/>
          </p:nvPr>
        </p:nvSpPr>
        <p:spPr>
          <a:xfrm>
            <a:off x="5219700" y="2362200"/>
            <a:ext cx="3924300" cy="3733800"/>
          </a:xfrm>
        </p:spPr>
        <p:txBody>
          <a:bodyPr>
            <a:normAutofit lnSpcReduction="10000"/>
          </a:bodyPr>
          <a:lstStyle/>
          <a:p>
            <a:pPr eaLnBrk="1" hangingPunct="1"/>
            <a:r>
              <a:rPr lang="en-US" sz="3600"/>
              <a:t>Home Health Nurse</a:t>
            </a:r>
          </a:p>
          <a:p>
            <a:pPr eaLnBrk="1" hangingPunct="1"/>
            <a:r>
              <a:rPr lang="en-US" sz="3600"/>
              <a:t>Community Programs</a:t>
            </a:r>
          </a:p>
          <a:p>
            <a:pPr lvl="1" eaLnBrk="1" hangingPunct="1"/>
            <a:r>
              <a:rPr lang="en-US" sz="3600"/>
              <a:t>exercise, etc</a:t>
            </a:r>
            <a:r>
              <a:rPr lang="en-US" sz="3200"/>
              <a:t>.</a:t>
            </a:r>
          </a:p>
          <a:p>
            <a:pPr eaLnBrk="1" hangingPunct="1"/>
            <a:r>
              <a:rPr lang="en-US" sz="3600"/>
              <a:t>Support Groups</a:t>
            </a:r>
          </a:p>
        </p:txBody>
      </p:sp>
      <p:pic>
        <p:nvPicPr>
          <p:cNvPr id="10245" name="Picture 5" descr="C:\WINDOWS\Profiles\MPH\Application Data\Microsoft\Media Catalog\Downloaded Clips\cl4\BD10621_.wmf"/>
          <p:cNvPicPr>
            <a:picLocks noChangeAspect="1" noChangeArrowheads="1"/>
          </p:cNvPicPr>
          <p:nvPr/>
        </p:nvPicPr>
        <p:blipFill>
          <a:blip r:embed="rId3" cstate="print"/>
          <a:srcRect/>
          <a:stretch>
            <a:fillRect/>
          </a:stretch>
        </p:blipFill>
        <p:spPr bwMode="auto">
          <a:xfrm>
            <a:off x="3257550" y="3962400"/>
            <a:ext cx="2120900" cy="2667000"/>
          </a:xfrm>
          <a:prstGeom prst="rect">
            <a:avLst/>
          </a:prstGeom>
          <a:noFill/>
          <a:ln w="9525">
            <a:noFill/>
            <a:miter lim="800000"/>
            <a:headEnd/>
            <a:tailEnd/>
          </a:ln>
        </p:spPr>
      </p:pic>
    </p:spTree>
    <p:extLst>
      <p:ext uri="{BB962C8B-B14F-4D97-AF65-F5344CB8AC3E}">
        <p14:creationId xmlns:p14="http://schemas.microsoft.com/office/powerpoint/2010/main" xmlns="" val="1209752215"/>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8">
                                            <p:txEl>
                                              <p:pRg st="0" end="0"/>
                                            </p:txEl>
                                          </p:spTgt>
                                        </p:tgtEl>
                                        <p:attrNameLst>
                                          <p:attrName>style.visibility</p:attrName>
                                        </p:attrNameLst>
                                      </p:cBhvr>
                                      <p:to>
                                        <p:strVal val="visible"/>
                                      </p:to>
                                    </p:set>
                                    <p:anim calcmode="lin" valueType="num">
                                      <p:cBhvr additive="base">
                                        <p:cTn id="7" dur="500" fill="hold"/>
                                        <p:tgtEl>
                                          <p:spTgt spid="983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3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8">
                                            <p:txEl>
                                              <p:pRg st="1" end="1"/>
                                            </p:txEl>
                                          </p:spTgt>
                                        </p:tgtEl>
                                        <p:attrNameLst>
                                          <p:attrName>style.visibility</p:attrName>
                                        </p:attrNameLst>
                                      </p:cBhvr>
                                      <p:to>
                                        <p:strVal val="visible"/>
                                      </p:to>
                                    </p:set>
                                    <p:anim calcmode="lin" valueType="num">
                                      <p:cBhvr additive="base">
                                        <p:cTn id="13" dur="500" fill="hold"/>
                                        <p:tgtEl>
                                          <p:spTgt spid="9830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8">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8308">
                                            <p:txEl>
                                              <p:pRg st="2" end="2"/>
                                            </p:txEl>
                                          </p:spTgt>
                                        </p:tgtEl>
                                        <p:attrNameLst>
                                          <p:attrName>style.visibility</p:attrName>
                                        </p:attrNameLst>
                                      </p:cBhvr>
                                      <p:to>
                                        <p:strVal val="visible"/>
                                      </p:to>
                                    </p:set>
                                    <p:anim calcmode="lin" valueType="num">
                                      <p:cBhvr additive="base">
                                        <p:cTn id="17" dur="500" fill="hold"/>
                                        <p:tgtEl>
                                          <p:spTgt spid="9830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83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8308">
                                            <p:txEl>
                                              <p:pRg st="3" end="3"/>
                                            </p:txEl>
                                          </p:spTgt>
                                        </p:tgtEl>
                                        <p:attrNameLst>
                                          <p:attrName>style.visibility</p:attrName>
                                        </p:attrNameLst>
                                      </p:cBhvr>
                                      <p:to>
                                        <p:strVal val="visible"/>
                                      </p:to>
                                    </p:set>
                                    <p:anim calcmode="lin" valueType="num">
                                      <p:cBhvr additive="base">
                                        <p:cTn id="23" dur="500" fill="hold"/>
                                        <p:tgtEl>
                                          <p:spTgt spid="98308">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83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8307">
                                            <p:txEl>
                                              <p:pRg st="0" end="0"/>
                                            </p:txEl>
                                          </p:spTgt>
                                        </p:tgtEl>
                                        <p:attrNameLst>
                                          <p:attrName>style.visibility</p:attrName>
                                        </p:attrNameLst>
                                      </p:cBhvr>
                                      <p:to>
                                        <p:strVal val="visible"/>
                                      </p:to>
                                    </p:set>
                                    <p:anim calcmode="lin" valueType="num">
                                      <p:cBhvr additive="base">
                                        <p:cTn id="29"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8307">
                                            <p:txEl>
                                              <p:pRg st="1" end="1"/>
                                            </p:txEl>
                                          </p:spTgt>
                                        </p:tgtEl>
                                        <p:attrNameLst>
                                          <p:attrName>style.visibility</p:attrName>
                                        </p:attrNameLst>
                                      </p:cBhvr>
                                      <p:to>
                                        <p:strVal val="visible"/>
                                      </p:to>
                                    </p:set>
                                    <p:anim calcmode="lin" valueType="num">
                                      <p:cBhvr additive="base">
                                        <p:cTn id="35"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8307">
                                            <p:txEl>
                                              <p:pRg st="2" end="2"/>
                                            </p:txEl>
                                          </p:spTgt>
                                        </p:tgtEl>
                                        <p:attrNameLst>
                                          <p:attrName>style.visibility</p:attrName>
                                        </p:attrNameLst>
                                      </p:cBhvr>
                                      <p:to>
                                        <p:strVal val="visible"/>
                                      </p:to>
                                    </p:set>
                                    <p:anim calcmode="lin" valueType="num">
                                      <p:cBhvr additive="base">
                                        <p:cTn id="41"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8307">
                                            <p:txEl>
                                              <p:pRg st="3" end="3"/>
                                            </p:txEl>
                                          </p:spTgt>
                                        </p:tgtEl>
                                        <p:attrNameLst>
                                          <p:attrName>style.visibility</p:attrName>
                                        </p:attrNameLst>
                                      </p:cBhvr>
                                      <p:to>
                                        <p:strVal val="visible"/>
                                      </p:to>
                                    </p:set>
                                    <p:anim calcmode="lin" valueType="num">
                                      <p:cBhvr additive="base">
                                        <p:cTn id="47" dur="500" fill="hold"/>
                                        <p:tgtEl>
                                          <p:spTgt spid="98307">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83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98307">
                                            <p:txEl>
                                              <p:pRg st="4" end="4"/>
                                            </p:txEl>
                                          </p:spTgt>
                                        </p:tgtEl>
                                        <p:attrNameLst>
                                          <p:attrName>style.visibility</p:attrName>
                                        </p:attrNameLst>
                                      </p:cBhvr>
                                      <p:to>
                                        <p:strVal val="visible"/>
                                      </p:to>
                                    </p:set>
                                    <p:anim calcmode="lin" valueType="num">
                                      <p:cBhvr additive="base">
                                        <p:cTn id="53" dur="500" fill="hold"/>
                                        <p:tgtEl>
                                          <p:spTgt spid="98307">
                                            <p:txEl>
                                              <p:pRg st="4" end="4"/>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983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P spid="98308"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96371" y="228600"/>
            <a:ext cx="8959103" cy="6248400"/>
          </a:xfrm>
          <a:prstGeom prst="rect">
            <a:avLst/>
          </a:prstGeom>
          <a:noFill/>
          <a:ln w="9525">
            <a:noFill/>
            <a:miter lim="800000"/>
            <a:headEnd/>
            <a:tailEnd/>
          </a:ln>
          <a:effectLst/>
        </p:spPr>
      </p:pic>
    </p:spTree>
    <p:extLst>
      <p:ext uri="{BB962C8B-B14F-4D97-AF65-F5344CB8AC3E}">
        <p14:creationId xmlns:p14="http://schemas.microsoft.com/office/powerpoint/2010/main" xmlns="" val="547173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sz="7200"/>
              <a:t>Balance Retraining</a:t>
            </a:r>
          </a:p>
        </p:txBody>
      </p:sp>
      <p:sp>
        <p:nvSpPr>
          <p:cNvPr id="11267" name="Rectangle 3"/>
          <p:cNvSpPr>
            <a:spLocks noGrp="1" noChangeArrowheads="1"/>
          </p:cNvSpPr>
          <p:nvPr>
            <p:ph idx="1"/>
          </p:nvPr>
        </p:nvSpPr>
        <p:spPr/>
        <p:txBody>
          <a:bodyPr>
            <a:noAutofit/>
          </a:bodyPr>
          <a:lstStyle/>
          <a:p>
            <a:pPr eaLnBrk="1" hangingPunct="1"/>
            <a:r>
              <a:rPr lang="en-US" sz="4400" dirty="0"/>
              <a:t>Strength Training</a:t>
            </a:r>
          </a:p>
          <a:p>
            <a:pPr eaLnBrk="1" hangingPunct="1"/>
            <a:r>
              <a:rPr lang="en-US" sz="4400" dirty="0"/>
              <a:t>Aerobic Training</a:t>
            </a:r>
          </a:p>
          <a:p>
            <a:pPr eaLnBrk="1" hangingPunct="1"/>
            <a:r>
              <a:rPr lang="en-US" sz="4400" dirty="0"/>
              <a:t>Balance training</a:t>
            </a:r>
          </a:p>
          <a:p>
            <a:pPr eaLnBrk="1" hangingPunct="1"/>
            <a:r>
              <a:rPr lang="en-US" sz="4400" dirty="0"/>
              <a:t>Flexibility training</a:t>
            </a:r>
          </a:p>
          <a:p>
            <a:pPr eaLnBrk="1" hangingPunct="1"/>
            <a:r>
              <a:rPr lang="en-US" sz="4400" dirty="0"/>
              <a:t>Combined Exercise Programs</a:t>
            </a:r>
          </a:p>
          <a:p>
            <a:pPr eaLnBrk="1" hangingPunct="1"/>
            <a:r>
              <a:rPr lang="en-US" sz="4400" dirty="0"/>
              <a:t>Sensory Orientation Training</a:t>
            </a:r>
          </a:p>
        </p:txBody>
      </p:sp>
    </p:spTree>
    <p:extLst>
      <p:ext uri="{BB962C8B-B14F-4D97-AF65-F5344CB8AC3E}">
        <p14:creationId xmlns:p14="http://schemas.microsoft.com/office/powerpoint/2010/main" xmlns="" val="1808201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2971800"/>
          </a:xfrm>
        </p:spPr>
        <p:txBody>
          <a:bodyPr>
            <a:noAutofit/>
          </a:bodyPr>
          <a:lstStyle/>
          <a:p>
            <a:r>
              <a:rPr lang="en-US" sz="6600" dirty="0" err="1"/>
              <a:t>Frenkel's</a:t>
            </a:r>
            <a:r>
              <a:rPr lang="en-US" sz="6600" dirty="0"/>
              <a:t> Exercises????</a:t>
            </a:r>
            <a:br>
              <a:rPr lang="en-US" sz="6600" dirty="0"/>
            </a:br>
            <a:r>
              <a:rPr lang="en-US" sz="6600" dirty="0"/>
              <a:t>Tai </a:t>
            </a:r>
            <a:r>
              <a:rPr lang="en-US" sz="6600" dirty="0" err="1"/>
              <a:t>Chai</a:t>
            </a:r>
            <a:r>
              <a:rPr lang="en-US" sz="6600" dirty="0"/>
              <a:t>/yoga exercise??</a:t>
            </a:r>
            <a:endParaRPr lang="en-US" sz="6000" dirty="0"/>
          </a:p>
        </p:txBody>
      </p:sp>
    </p:spTree>
    <p:extLst>
      <p:ext uri="{BB962C8B-B14F-4D97-AF65-F5344CB8AC3E}">
        <p14:creationId xmlns:p14="http://schemas.microsoft.com/office/powerpoint/2010/main" xmlns="" val="3158003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66800" y="838200"/>
            <a:ext cx="1828800" cy="24574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962400" y="3810000"/>
            <a:ext cx="1952625" cy="25527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705600" y="762000"/>
            <a:ext cx="1714500" cy="24574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3657600" y="762000"/>
            <a:ext cx="1676400" cy="25431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6781800" y="3352800"/>
            <a:ext cx="1800225" cy="2733675"/>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cstate="print"/>
          <a:srcRect/>
          <a:stretch>
            <a:fillRect/>
          </a:stretch>
        </p:blipFill>
        <p:spPr bwMode="auto">
          <a:xfrm>
            <a:off x="914400" y="4038600"/>
            <a:ext cx="2438400" cy="2324100"/>
          </a:xfrm>
          <a:prstGeom prst="rect">
            <a:avLst/>
          </a:prstGeom>
          <a:noFill/>
          <a:ln w="9525">
            <a:noFill/>
            <a:miter lim="800000"/>
            <a:headEnd/>
            <a:tailEnd/>
          </a:ln>
          <a:effectLst/>
        </p:spPr>
      </p:pic>
    </p:spTree>
    <p:extLst>
      <p:ext uri="{BB962C8B-B14F-4D97-AF65-F5344CB8AC3E}">
        <p14:creationId xmlns:p14="http://schemas.microsoft.com/office/powerpoint/2010/main" xmlns="" val="3270991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371600"/>
          </a:xfrm>
        </p:spPr>
        <p:txBody>
          <a:bodyPr>
            <a:noAutofit/>
          </a:bodyPr>
          <a:lstStyle/>
          <a:p>
            <a:r>
              <a:rPr lang="en-US" sz="3200" b="1" dirty="0"/>
              <a:t>Common features of effective exercise programmes for falls reduction</a:t>
            </a:r>
          </a:p>
        </p:txBody>
      </p:sp>
      <p:sp>
        <p:nvSpPr>
          <p:cNvPr id="4" name="Content Placeholder 3"/>
          <p:cNvSpPr>
            <a:spLocks noGrp="1"/>
          </p:cNvSpPr>
          <p:nvPr>
            <p:ph idx="1"/>
          </p:nvPr>
        </p:nvSpPr>
        <p:spPr>
          <a:xfrm>
            <a:off x="152400" y="990600"/>
            <a:ext cx="8915400" cy="5562600"/>
          </a:xfrm>
        </p:spPr>
        <p:txBody>
          <a:bodyPr>
            <a:noAutofit/>
          </a:bodyPr>
          <a:lstStyle/>
          <a:p>
            <a:pPr marL="514350" indent="-514350">
              <a:buNone/>
            </a:pPr>
            <a:r>
              <a:rPr lang="en-US" sz="2400" b="1" dirty="0"/>
              <a:t>1-Type of exercise to include</a:t>
            </a:r>
          </a:p>
          <a:p>
            <a:pPr marL="514350" indent="-514350"/>
            <a:r>
              <a:rPr lang="en-US" sz="2400" dirty="0"/>
              <a:t>Balance exercises</a:t>
            </a:r>
          </a:p>
          <a:p>
            <a:pPr>
              <a:buFont typeface="Wingdings" pitchFamily="2" charset="2"/>
              <a:buChar char="q"/>
            </a:pPr>
            <a:r>
              <a:rPr lang="en-US" sz="2400" dirty="0"/>
              <a:t>Exercises conducted </a:t>
            </a:r>
            <a:r>
              <a:rPr lang="en-US" sz="2400" b="1" dirty="0"/>
              <a:t>in weight-bearing positions</a:t>
            </a:r>
          </a:p>
          <a:p>
            <a:pPr>
              <a:buFont typeface="Wingdings" pitchFamily="2" charset="2"/>
              <a:buChar char="q"/>
            </a:pPr>
            <a:r>
              <a:rPr lang="en-US" sz="2400" dirty="0"/>
              <a:t>Exercises with the aim of </a:t>
            </a:r>
            <a:r>
              <a:rPr lang="en-US" sz="2400" b="1" dirty="0"/>
              <a:t>reducing </a:t>
            </a:r>
            <a:r>
              <a:rPr lang="en-US" sz="2400" dirty="0"/>
              <a:t>the amount of </a:t>
            </a:r>
            <a:r>
              <a:rPr lang="en-US" sz="2400" b="1" dirty="0"/>
              <a:t>support </a:t>
            </a:r>
            <a:r>
              <a:rPr lang="en-US" sz="2400" dirty="0"/>
              <a:t>provided by the arms</a:t>
            </a:r>
          </a:p>
          <a:p>
            <a:pPr>
              <a:buFont typeface="Wingdings" pitchFamily="2" charset="2"/>
              <a:buChar char="q"/>
            </a:pPr>
            <a:r>
              <a:rPr lang="en-US" sz="2400" b="1" dirty="0">
                <a:solidFill>
                  <a:srgbClr val="FF0000"/>
                </a:solidFill>
              </a:rPr>
              <a:t>Functional activity practice </a:t>
            </a:r>
            <a:r>
              <a:rPr lang="en-US" sz="2400" dirty="0"/>
              <a:t>(i.e. stair climbing/sit-to-stand)</a:t>
            </a:r>
          </a:p>
          <a:p>
            <a:pPr>
              <a:buFont typeface="Wingdings" pitchFamily="2" charset="2"/>
              <a:buChar char="q"/>
            </a:pPr>
            <a:r>
              <a:rPr lang="en-US" sz="2400" dirty="0"/>
              <a:t>An additional component of </a:t>
            </a:r>
            <a:r>
              <a:rPr lang="en-US" sz="2400" b="1" dirty="0"/>
              <a:t>endurance exercise </a:t>
            </a:r>
            <a:r>
              <a:rPr lang="en-US" sz="2400" dirty="0"/>
              <a:t>to increase general fitness (but not a walking programme on its own)</a:t>
            </a:r>
          </a:p>
          <a:p>
            <a:r>
              <a:rPr lang="en-US" sz="2400" dirty="0"/>
              <a:t>An additional component of </a:t>
            </a:r>
            <a:r>
              <a:rPr lang="en-US" sz="2400" b="1" dirty="0"/>
              <a:t>moderate-intensity resistance </a:t>
            </a:r>
            <a:r>
              <a:rPr lang="en-US" sz="2400" dirty="0"/>
              <a:t>training              </a:t>
            </a:r>
          </a:p>
          <a:p>
            <a:r>
              <a:rPr lang="en-US" sz="2400" dirty="0"/>
              <a:t> (</a:t>
            </a:r>
            <a:r>
              <a:rPr lang="en-US" sz="2400" b="1" dirty="0"/>
              <a:t>2) Exercise prescription</a:t>
            </a:r>
          </a:p>
          <a:p>
            <a:r>
              <a:rPr lang="en-US" sz="2400" dirty="0"/>
              <a:t>Progressive in intensity</a:t>
            </a:r>
          </a:p>
          <a:p>
            <a:pPr>
              <a:buFont typeface="Wingdings" pitchFamily="2" charset="2"/>
              <a:buChar char="q"/>
            </a:pPr>
            <a:r>
              <a:rPr lang="en-US" sz="2400" dirty="0"/>
              <a:t>Individually prescribed intensity</a:t>
            </a:r>
          </a:p>
          <a:p>
            <a:pPr marL="0" indent="0">
              <a:buNone/>
            </a:pPr>
            <a:endParaRPr lang="en-US" sz="2400" dirty="0"/>
          </a:p>
          <a:p>
            <a:pPr>
              <a:buFont typeface="Wingdings" pitchFamily="2" charset="2"/>
              <a:buChar char="q"/>
            </a:pPr>
            <a:endParaRPr lang="en-US" sz="2400" dirty="0"/>
          </a:p>
        </p:txBody>
      </p:sp>
    </p:spTree>
    <p:extLst>
      <p:ext uri="{BB962C8B-B14F-4D97-AF65-F5344CB8AC3E}">
        <p14:creationId xmlns:p14="http://schemas.microsoft.com/office/powerpoint/2010/main" xmlns="" val="944399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458200" cy="6324600"/>
          </a:xfrm>
        </p:spPr>
        <p:txBody>
          <a:bodyPr>
            <a:noAutofit/>
          </a:bodyPr>
          <a:lstStyle/>
          <a:p>
            <a:pPr>
              <a:buNone/>
            </a:pPr>
            <a:r>
              <a:rPr lang="en-US" sz="2400" b="1" dirty="0"/>
              <a:t>(3) Nature of programme</a:t>
            </a:r>
          </a:p>
          <a:p>
            <a:r>
              <a:rPr lang="en-US" sz="2400" dirty="0"/>
              <a:t> Sessions with a duration </a:t>
            </a:r>
            <a:r>
              <a:rPr lang="en-US" sz="2400" b="1" dirty="0"/>
              <a:t>of 60 minutes </a:t>
            </a:r>
            <a:r>
              <a:rPr lang="en-US" sz="2400" dirty="0"/>
              <a:t>(may need to build up to this level)</a:t>
            </a:r>
          </a:p>
          <a:p>
            <a:pPr>
              <a:buFont typeface="Wingdings" pitchFamily="2" charset="2"/>
              <a:buChar char="q"/>
            </a:pPr>
            <a:r>
              <a:rPr lang="en-US" sz="2400" dirty="0"/>
              <a:t>Undertaken by participants at least </a:t>
            </a:r>
            <a:r>
              <a:rPr lang="en-US" sz="2400" b="1" dirty="0"/>
              <a:t>three times a week</a:t>
            </a:r>
          </a:p>
          <a:p>
            <a:pPr>
              <a:buFont typeface="Wingdings" pitchFamily="2" charset="2"/>
              <a:buChar char="q"/>
            </a:pPr>
            <a:r>
              <a:rPr lang="en-US" sz="2400" dirty="0"/>
              <a:t>Conducted for a minimum </a:t>
            </a:r>
            <a:r>
              <a:rPr lang="en-US" sz="2400" b="1" dirty="0"/>
              <a:t>of six weeks </a:t>
            </a:r>
            <a:r>
              <a:rPr lang="en-US" sz="2400" dirty="0"/>
              <a:t>(but long term exercise is probably required for sustained benefits)</a:t>
            </a:r>
          </a:p>
          <a:p>
            <a:pPr>
              <a:buFont typeface="Wingdings" pitchFamily="2" charset="2"/>
              <a:buChar char="q"/>
            </a:pPr>
            <a:r>
              <a:rPr lang="en-US" sz="2400" dirty="0"/>
              <a:t>Either delivered in a </a:t>
            </a:r>
            <a:r>
              <a:rPr lang="en-US" sz="2400" b="1" dirty="0"/>
              <a:t>group setting </a:t>
            </a:r>
            <a:r>
              <a:rPr lang="en-US" sz="2400" dirty="0"/>
              <a:t>or on an individual basis</a:t>
            </a:r>
          </a:p>
          <a:p>
            <a:pPr>
              <a:buFont typeface="Wingdings" pitchFamily="2" charset="2"/>
              <a:buChar char="q"/>
            </a:pPr>
            <a:r>
              <a:rPr lang="en-US" sz="2400" dirty="0"/>
              <a:t>Contain support mechanisms to</a:t>
            </a:r>
            <a:r>
              <a:rPr lang="en-US" sz="2400" b="1" dirty="0"/>
              <a:t> motivate </a:t>
            </a:r>
            <a:r>
              <a:rPr lang="en-US" sz="2400" dirty="0"/>
              <a:t>participants to maintain adherence</a:t>
            </a:r>
          </a:p>
          <a:p>
            <a:pPr>
              <a:buNone/>
            </a:pPr>
            <a:r>
              <a:rPr lang="en-US" sz="2400" b="1" dirty="0"/>
              <a:t>(4) Design and delivery</a:t>
            </a:r>
          </a:p>
          <a:p>
            <a:pPr>
              <a:buNone/>
            </a:pPr>
            <a:endParaRPr lang="en-US" sz="2400" dirty="0"/>
          </a:p>
          <a:p>
            <a:pPr>
              <a:buFont typeface="Wingdings" pitchFamily="2" charset="2"/>
              <a:buChar char="q"/>
            </a:pPr>
            <a:r>
              <a:rPr lang="en-US" sz="2400" dirty="0"/>
              <a:t>Programmes designed by a trained professional (a physiotherapist in most cases)</a:t>
            </a:r>
          </a:p>
          <a:p>
            <a:pPr>
              <a:buFont typeface="Wingdings" pitchFamily="2" charset="2"/>
              <a:buChar char="q"/>
            </a:pPr>
            <a:r>
              <a:rPr lang="en-US" sz="2400" dirty="0"/>
              <a:t>Exercises delivered by a trained instructor (to ensure exercises are challenging yet safe)</a:t>
            </a:r>
          </a:p>
        </p:txBody>
      </p:sp>
    </p:spTree>
    <p:extLst>
      <p:ext uri="{BB962C8B-B14F-4D97-AF65-F5344CB8AC3E}">
        <p14:creationId xmlns:p14="http://schemas.microsoft.com/office/powerpoint/2010/main" xmlns="" val="1214057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62712"/>
          </a:xfrm>
        </p:spPr>
        <p:txBody>
          <a:bodyPr>
            <a:normAutofit fontScale="90000"/>
          </a:bodyPr>
          <a:lstStyle/>
          <a:p>
            <a:endParaRPr lang="en-US" dirty="0"/>
          </a:p>
        </p:txBody>
      </p:sp>
      <p:sp>
        <p:nvSpPr>
          <p:cNvPr id="3" name="Content Placeholder 2"/>
          <p:cNvSpPr>
            <a:spLocks noGrp="1"/>
          </p:cNvSpPr>
          <p:nvPr>
            <p:ph idx="1"/>
          </p:nvPr>
        </p:nvSpPr>
        <p:spPr>
          <a:xfrm>
            <a:off x="0" y="609600"/>
            <a:ext cx="8915400" cy="1600200"/>
          </a:xfrm>
        </p:spPr>
        <p:txBody>
          <a:bodyPr/>
          <a:lstStyle/>
          <a:p>
            <a:r>
              <a:rPr lang="en-US" dirty="0"/>
              <a:t>Loss of joint fluid, wear and tear leads to osteoarthritis</a:t>
            </a:r>
          </a:p>
          <a:p>
            <a:r>
              <a:rPr lang="en-US" dirty="0" err="1"/>
              <a:t>Excercises</a:t>
            </a:r>
            <a:r>
              <a:rPr lang="en-US" dirty="0"/>
              <a:t>. Like postural alignment and strength training can reduce these changes</a:t>
            </a:r>
          </a:p>
          <a:p>
            <a:endParaRPr lang="en-US" dirty="0"/>
          </a:p>
          <a:p>
            <a:endParaRPr lang="en-US" dirty="0"/>
          </a:p>
        </p:txBody>
      </p:sp>
      <p:pic>
        <p:nvPicPr>
          <p:cNvPr id="5122" name="Picture 2" descr="E:\ash laptop\ash laptop\health wellness pictures\download (9).jpg"/>
          <p:cNvPicPr>
            <a:picLocks noChangeAspect="1" noChangeArrowheads="1"/>
          </p:cNvPicPr>
          <p:nvPr/>
        </p:nvPicPr>
        <p:blipFill>
          <a:blip r:embed="rId2"/>
          <a:srcRect/>
          <a:stretch>
            <a:fillRect/>
          </a:stretch>
        </p:blipFill>
        <p:spPr bwMode="auto">
          <a:xfrm>
            <a:off x="685800" y="2438400"/>
            <a:ext cx="8000999"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295400"/>
          </a:xfrm>
        </p:spPr>
        <p:txBody>
          <a:bodyPr/>
          <a:lstStyle/>
          <a:p>
            <a:pPr eaLnBrk="1" hangingPunct="1"/>
            <a:r>
              <a:rPr lang="en-US" dirty="0"/>
              <a:t>Conclusion</a:t>
            </a:r>
          </a:p>
        </p:txBody>
      </p:sp>
      <p:sp>
        <p:nvSpPr>
          <p:cNvPr id="100355" name="Rectangle 3"/>
          <p:cNvSpPr>
            <a:spLocks noGrp="1" noChangeArrowheads="1"/>
          </p:cNvSpPr>
          <p:nvPr>
            <p:ph idx="1"/>
          </p:nvPr>
        </p:nvSpPr>
        <p:spPr>
          <a:xfrm>
            <a:off x="457200" y="1676400"/>
            <a:ext cx="8229600" cy="4648200"/>
          </a:xfrm>
        </p:spPr>
        <p:txBody>
          <a:bodyPr>
            <a:normAutofit/>
          </a:bodyPr>
          <a:lstStyle/>
          <a:p>
            <a:pPr eaLnBrk="1" hangingPunct="1"/>
            <a:r>
              <a:rPr lang="en-US" sz="3600" dirty="0"/>
              <a:t>Importance of fall prevention education</a:t>
            </a:r>
          </a:p>
          <a:p>
            <a:pPr eaLnBrk="1" hangingPunct="1"/>
            <a:r>
              <a:rPr lang="en-US" sz="3600" dirty="0"/>
              <a:t>Fall risk assessment</a:t>
            </a:r>
          </a:p>
          <a:p>
            <a:pPr eaLnBrk="1" hangingPunct="1"/>
            <a:r>
              <a:rPr lang="en-US" sz="3600" dirty="0"/>
              <a:t>Identification of risk factors</a:t>
            </a:r>
          </a:p>
          <a:p>
            <a:pPr eaLnBrk="1" hangingPunct="1"/>
            <a:r>
              <a:rPr lang="en-US" sz="3600" dirty="0"/>
              <a:t>Interventions &amp; prevention</a:t>
            </a:r>
          </a:p>
          <a:p>
            <a:pPr eaLnBrk="1" hangingPunct="1"/>
            <a:r>
              <a:rPr lang="en-US" sz="3600" dirty="0"/>
              <a:t>Healthcare providers,</a:t>
            </a:r>
          </a:p>
          <a:p>
            <a:pPr eaLnBrk="1" hangingPunct="1">
              <a:buNone/>
            </a:pPr>
            <a:r>
              <a:rPr lang="en-US" sz="3600" dirty="0"/>
              <a:t> communities, and seniors work together</a:t>
            </a:r>
          </a:p>
        </p:txBody>
      </p:sp>
      <p:pic>
        <p:nvPicPr>
          <p:cNvPr id="12292" name="Picture 4" descr="C:\WINDOWS\Profiles\MPH\My Documents\Karen-MPH\Logos\FLIPS_logo.gif"/>
          <p:cNvPicPr>
            <a:picLocks noChangeAspect="1" noChangeArrowheads="1"/>
          </p:cNvPicPr>
          <p:nvPr/>
        </p:nvPicPr>
        <p:blipFill>
          <a:blip r:embed="rId3" r:link="rId4" cstate="print"/>
          <a:srcRect/>
          <a:stretch>
            <a:fillRect/>
          </a:stretch>
        </p:blipFill>
        <p:spPr bwMode="auto">
          <a:xfrm>
            <a:off x="6400800" y="381000"/>
            <a:ext cx="2286000" cy="1266825"/>
          </a:xfrm>
          <a:prstGeom prst="rect">
            <a:avLst/>
          </a:prstGeom>
          <a:noFill/>
          <a:ln w="9525">
            <a:noFill/>
            <a:miter lim="800000"/>
            <a:headEnd/>
            <a:tailEnd/>
          </a:ln>
        </p:spPr>
      </p:pic>
      <p:pic>
        <p:nvPicPr>
          <p:cNvPr id="12293" name="Picture 5" descr="C:\WINDOWS\Profiles\MPH\My Documents\Karen-MPH\Logos\doeaLOGO.jpg"/>
          <p:cNvPicPr>
            <a:picLocks noChangeAspect="1" noChangeArrowheads="1"/>
          </p:cNvPicPr>
          <p:nvPr/>
        </p:nvPicPr>
        <p:blipFill>
          <a:blip r:embed="rId5" r:link="rId6" cstate="print"/>
          <a:srcRect/>
          <a:stretch>
            <a:fillRect/>
          </a:stretch>
        </p:blipFill>
        <p:spPr bwMode="auto">
          <a:xfrm>
            <a:off x="7162800" y="2133600"/>
            <a:ext cx="1627188" cy="1676400"/>
          </a:xfrm>
          <a:prstGeom prst="rect">
            <a:avLst/>
          </a:prstGeom>
          <a:noFill/>
          <a:ln w="9525">
            <a:noFill/>
            <a:miter lim="800000"/>
            <a:headEnd/>
            <a:tailEnd/>
          </a:ln>
        </p:spPr>
      </p:pic>
    </p:spTree>
    <p:extLst>
      <p:ext uri="{BB962C8B-B14F-4D97-AF65-F5344CB8AC3E}">
        <p14:creationId xmlns:p14="http://schemas.microsoft.com/office/powerpoint/2010/main" xmlns="" val="359602764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500" fill="hold"/>
                                        <p:tgtEl>
                                          <p:spTgt spid="1003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03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0355">
                                            <p:txEl>
                                              <p:pRg st="3" end="3"/>
                                            </p:txEl>
                                          </p:spTgt>
                                        </p:tgtEl>
                                        <p:attrNameLst>
                                          <p:attrName>style.visibility</p:attrName>
                                        </p:attrNameLst>
                                      </p:cBhvr>
                                      <p:to>
                                        <p:strVal val="visible"/>
                                      </p:to>
                                    </p:set>
                                    <p:anim calcmode="lin" valueType="num">
                                      <p:cBhvr additive="base">
                                        <p:cTn id="25" dur="500" fill="hold"/>
                                        <p:tgtEl>
                                          <p:spTgt spid="1003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03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0355">
                                            <p:txEl>
                                              <p:pRg st="4" end="4"/>
                                            </p:txEl>
                                          </p:spTgt>
                                        </p:tgtEl>
                                        <p:attrNameLst>
                                          <p:attrName>style.visibility</p:attrName>
                                        </p:attrNameLst>
                                      </p:cBhvr>
                                      <p:to>
                                        <p:strVal val="visible"/>
                                      </p:to>
                                    </p:set>
                                    <p:anim calcmode="lin" valueType="num">
                                      <p:cBhvr additive="base">
                                        <p:cTn id="31" dur="500" fill="hold"/>
                                        <p:tgtEl>
                                          <p:spTgt spid="1003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03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0355">
                                            <p:txEl>
                                              <p:pRg st="5" end="5"/>
                                            </p:txEl>
                                          </p:spTgt>
                                        </p:tgtEl>
                                        <p:attrNameLst>
                                          <p:attrName>style.visibility</p:attrName>
                                        </p:attrNameLst>
                                      </p:cBhvr>
                                      <p:to>
                                        <p:strVal val="visible"/>
                                      </p:to>
                                    </p:set>
                                    <p:anim calcmode="lin" valueType="num">
                                      <p:cBhvr additive="base">
                                        <p:cTn id="37" dur="500" fill="hold"/>
                                        <p:tgtEl>
                                          <p:spTgt spid="1003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03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15112"/>
          </a:xfrm>
        </p:spPr>
        <p:txBody>
          <a:bodyPr>
            <a:normAutofit fontScale="90000"/>
          </a:bodyPr>
          <a:lstStyle/>
          <a:p>
            <a:endParaRPr lang="en-US" dirty="0"/>
          </a:p>
        </p:txBody>
      </p:sp>
      <p:sp>
        <p:nvSpPr>
          <p:cNvPr id="3" name="Content Placeholder 2"/>
          <p:cNvSpPr>
            <a:spLocks noGrp="1"/>
          </p:cNvSpPr>
          <p:nvPr>
            <p:ph idx="1"/>
          </p:nvPr>
        </p:nvSpPr>
        <p:spPr>
          <a:xfrm>
            <a:off x="76200" y="685800"/>
            <a:ext cx="3810000" cy="5638800"/>
          </a:xfrm>
        </p:spPr>
        <p:txBody>
          <a:bodyPr>
            <a:normAutofit/>
          </a:bodyPr>
          <a:lstStyle/>
          <a:p>
            <a:r>
              <a:rPr lang="en-US" b="1" dirty="0"/>
              <a:t>Postural changes: </a:t>
            </a:r>
            <a:r>
              <a:rPr lang="en-US" dirty="0"/>
              <a:t>are related to </a:t>
            </a:r>
            <a:r>
              <a:rPr lang="en-US" dirty="0" err="1"/>
              <a:t>intervertebral</a:t>
            </a:r>
            <a:r>
              <a:rPr lang="en-US" dirty="0"/>
              <a:t> discs lose water, flatten, become porous, and changes at cellular level</a:t>
            </a:r>
          </a:p>
          <a:p>
            <a:r>
              <a:rPr lang="en-US" dirty="0"/>
              <a:t>So loss of disc height, and decreased strength of intra scapular muscles lead to </a:t>
            </a:r>
            <a:r>
              <a:rPr lang="en-US" dirty="0" err="1"/>
              <a:t>kyphosis</a:t>
            </a:r>
            <a:r>
              <a:rPr lang="en-US" dirty="0"/>
              <a:t>(rounding of shoulders with a forward lean</a:t>
            </a:r>
          </a:p>
        </p:txBody>
      </p:sp>
      <p:pic>
        <p:nvPicPr>
          <p:cNvPr id="4098" name="Picture 2" descr="E:\ash laptop\ash laptop\health wellness pictures\images (13).jpg"/>
          <p:cNvPicPr>
            <a:picLocks noChangeAspect="1" noChangeArrowheads="1"/>
          </p:cNvPicPr>
          <p:nvPr/>
        </p:nvPicPr>
        <p:blipFill>
          <a:blip r:embed="rId2"/>
          <a:srcRect/>
          <a:stretch>
            <a:fillRect/>
          </a:stretch>
        </p:blipFill>
        <p:spPr bwMode="auto">
          <a:xfrm>
            <a:off x="3700463" y="0"/>
            <a:ext cx="5062537"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229600" cy="743712"/>
          </a:xfrm>
        </p:spPr>
        <p:txBody>
          <a:bodyPr>
            <a:normAutofit fontScale="90000"/>
          </a:bodyPr>
          <a:lstStyle/>
          <a:p>
            <a:r>
              <a:rPr lang="en-US" b="1" dirty="0"/>
              <a:t>CHANGES IN CARDIOPULMONARY</a:t>
            </a:r>
          </a:p>
        </p:txBody>
      </p:sp>
      <p:sp>
        <p:nvSpPr>
          <p:cNvPr id="3" name="Content Placeholder 2"/>
          <p:cNvSpPr>
            <a:spLocks noGrp="1"/>
          </p:cNvSpPr>
          <p:nvPr>
            <p:ph idx="1"/>
          </p:nvPr>
        </p:nvSpPr>
        <p:spPr>
          <a:xfrm>
            <a:off x="152400" y="1524000"/>
            <a:ext cx="6934200" cy="5105400"/>
          </a:xfrm>
        </p:spPr>
        <p:txBody>
          <a:bodyPr>
            <a:normAutofit lnSpcReduction="10000"/>
          </a:bodyPr>
          <a:lstStyle/>
          <a:p>
            <a:r>
              <a:rPr lang="en-US" dirty="0"/>
              <a:t>Aerobic capacity generally declines with aging, </a:t>
            </a:r>
          </a:p>
          <a:p>
            <a:r>
              <a:rPr lang="en-US" dirty="0"/>
              <a:t>Rate of decline can be diminished through physical activity.</a:t>
            </a:r>
          </a:p>
          <a:p>
            <a:r>
              <a:rPr lang="en-US" dirty="0"/>
              <a:t>Maximum </a:t>
            </a:r>
            <a:r>
              <a:rPr lang="en-US" dirty="0" err="1"/>
              <a:t>ventilatory</a:t>
            </a:r>
            <a:r>
              <a:rPr lang="en-US" dirty="0"/>
              <a:t> uptake(the maximum amount of oxygen inhaled)drops 5-10%/ decade b/w age 20-80years in sedentary individuals.</a:t>
            </a:r>
          </a:p>
          <a:p>
            <a:r>
              <a:rPr lang="en-US" dirty="0"/>
              <a:t>Decline in VO2 max(maximal rate of oxygen consumption) attributed to decrease in maximum heart rate, decrease muscle mass and decrease muscle demands</a:t>
            </a:r>
          </a:p>
          <a:p>
            <a:r>
              <a:rPr lang="en-US" dirty="0"/>
              <a:t>Rx: aerobic training</a:t>
            </a:r>
          </a:p>
        </p:txBody>
      </p:sp>
      <p:pic>
        <p:nvPicPr>
          <p:cNvPr id="3074" name="Picture 2" descr="E:\ash laptop\ash laptop\health wellness pictures\plyometric_exercises_bounding.gif.pagespeed.ce.hVN7lgC6RV.gif"/>
          <p:cNvPicPr>
            <a:picLocks noChangeAspect="1" noChangeArrowheads="1" noCrop="1"/>
          </p:cNvPicPr>
          <p:nvPr/>
        </p:nvPicPr>
        <p:blipFill>
          <a:blip r:embed="rId2"/>
          <a:srcRect/>
          <a:stretch>
            <a:fillRect/>
          </a:stretch>
        </p:blipFill>
        <p:spPr bwMode="auto">
          <a:xfrm>
            <a:off x="7010400" y="1447800"/>
            <a:ext cx="1905000" cy="3886200"/>
          </a:xfrm>
          <a:prstGeom prst="rect">
            <a:avLst/>
          </a:prstGeom>
          <a:noFill/>
        </p:spPr>
      </p:pic>
    </p:spTree>
    <p:extLst>
      <p:ext uri="{BB962C8B-B14F-4D97-AF65-F5344CB8AC3E}">
        <p14:creationId xmlns:p14="http://schemas.microsoft.com/office/powerpoint/2010/main" xmlns="" val="58615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a:t>CHANGES IN PSYCHOMOTOR AND PSYCHOLOGICAL FUNCTION</a:t>
            </a:r>
          </a:p>
        </p:txBody>
      </p:sp>
      <p:sp>
        <p:nvSpPr>
          <p:cNvPr id="3" name="Content Placeholder 2"/>
          <p:cNvSpPr>
            <a:spLocks noGrp="1"/>
          </p:cNvSpPr>
          <p:nvPr>
            <p:ph idx="1"/>
          </p:nvPr>
        </p:nvSpPr>
        <p:spPr>
          <a:xfrm>
            <a:off x="228600" y="990600"/>
            <a:ext cx="8229600" cy="4267200"/>
          </a:xfrm>
        </p:spPr>
        <p:txBody>
          <a:bodyPr>
            <a:normAutofit fontScale="92500"/>
          </a:bodyPr>
          <a:lstStyle/>
          <a:p>
            <a:pPr marL="514350" indent="-514350">
              <a:buFont typeface="+mj-lt"/>
              <a:buAutoNum type="arabicPeriod"/>
            </a:pPr>
            <a:r>
              <a:rPr lang="en-US" dirty="0"/>
              <a:t>A decrease in </a:t>
            </a:r>
            <a:r>
              <a:rPr lang="en-US" b="1" dirty="0"/>
              <a:t>choice reaction time</a:t>
            </a:r>
            <a:r>
              <a:rPr lang="en-US" dirty="0"/>
              <a:t>(where a decision has to be made between tasks or in sequencing)</a:t>
            </a:r>
          </a:p>
          <a:p>
            <a:pPr marL="514350" indent="-514350">
              <a:buFont typeface="+mj-lt"/>
              <a:buAutoNum type="arabicPeriod"/>
            </a:pPr>
            <a:r>
              <a:rPr lang="en-US" dirty="0"/>
              <a:t>An increase in </a:t>
            </a:r>
            <a:r>
              <a:rPr lang="en-US" b="1" dirty="0"/>
              <a:t>processing time for working memory</a:t>
            </a:r>
            <a:r>
              <a:rPr lang="en-US" dirty="0"/>
              <a:t> for complex task.</a:t>
            </a:r>
          </a:p>
          <a:p>
            <a:pPr marL="514350" indent="-514350">
              <a:buFont typeface="+mj-lt"/>
              <a:buAutoNum type="arabicPeriod"/>
            </a:pPr>
            <a:r>
              <a:rPr lang="en-US" b="1" dirty="0" err="1"/>
              <a:t>Alziemer’s</a:t>
            </a:r>
            <a:r>
              <a:rPr lang="en-US" b="1" dirty="0"/>
              <a:t> disease</a:t>
            </a:r>
            <a:r>
              <a:rPr lang="en-US" dirty="0"/>
              <a:t>:</a:t>
            </a:r>
          </a:p>
          <a:p>
            <a:pPr marL="514350" indent="-514350">
              <a:buFont typeface="+mj-lt"/>
              <a:buAutoNum type="arabicPeriod"/>
            </a:pPr>
            <a:r>
              <a:rPr lang="en-US" dirty="0"/>
              <a:t> memory loss due to </a:t>
            </a:r>
            <a:r>
              <a:rPr lang="en-US" dirty="0" err="1"/>
              <a:t>demination</a:t>
            </a:r>
            <a:r>
              <a:rPr lang="en-US" dirty="0"/>
              <a:t> of nerve fibers.</a:t>
            </a:r>
          </a:p>
          <a:p>
            <a:pPr marL="514350" indent="-514350">
              <a:buFont typeface="+mj-lt"/>
              <a:buAutoNum type="arabicPeriod"/>
            </a:pPr>
            <a:r>
              <a:rPr lang="en-US" b="1" dirty="0"/>
              <a:t>Parkinson’s </a:t>
            </a:r>
            <a:r>
              <a:rPr lang="en-US" b="1" dirty="0" err="1"/>
              <a:t>disease</a:t>
            </a:r>
            <a:r>
              <a:rPr lang="en-US" dirty="0" err="1"/>
              <a:t>:I</a:t>
            </a:r>
            <a:endParaRPr lang="en-US" dirty="0"/>
          </a:p>
          <a:p>
            <a:pPr marL="514350" indent="-514350">
              <a:buFont typeface="+mj-lt"/>
              <a:buAutoNum type="arabicPeriod"/>
            </a:pPr>
            <a:r>
              <a:rPr lang="en-US" dirty="0"/>
              <a:t>t is a </a:t>
            </a:r>
            <a:r>
              <a:rPr lang="en-US" b="1" i="1" u="sng" dirty="0"/>
              <a:t>chronic, progressive neurological </a:t>
            </a:r>
            <a:r>
              <a:rPr lang="en-US" b="1" i="1" dirty="0"/>
              <a:t>syndrome </a:t>
            </a:r>
            <a:r>
              <a:rPr lang="en-US" b="1" dirty="0"/>
              <a:t>due to</a:t>
            </a:r>
            <a:r>
              <a:rPr lang="en-US" b="1" i="1" dirty="0"/>
              <a:t> </a:t>
            </a:r>
            <a:r>
              <a:rPr lang="en-US" b="1" dirty="0"/>
              <a:t>lesion in</a:t>
            </a:r>
            <a:r>
              <a:rPr lang="en-US" b="1" i="1" dirty="0"/>
              <a:t> </a:t>
            </a:r>
            <a:r>
              <a:rPr lang="en-US" b="1" i="1" u="sng" dirty="0"/>
              <a:t>basal ganglia</a:t>
            </a:r>
            <a:r>
              <a:rPr lang="en-US" b="1" i="1" dirty="0"/>
              <a:t> </a:t>
            </a:r>
            <a:r>
              <a:rPr lang="en-US" b="1" dirty="0"/>
              <a:t>resulting in</a:t>
            </a:r>
            <a:endParaRPr lang="en-US" b="1" i="1" dirty="0"/>
          </a:p>
          <a:p>
            <a:r>
              <a:rPr lang="en-US" sz="2400" b="1" dirty="0"/>
              <a:t>Resting tremors.</a:t>
            </a:r>
          </a:p>
          <a:p>
            <a:endParaRPr lang="en-US" sz="2400" b="1" dirty="0"/>
          </a:p>
        </p:txBody>
      </p:sp>
      <p:pic>
        <p:nvPicPr>
          <p:cNvPr id="1026" name="Picture 2" descr="E:\ash laptop\ash laptop\health wellness pictures\resting-tremor-o.gif"/>
          <p:cNvPicPr>
            <a:picLocks noChangeAspect="1" noChangeArrowheads="1" noCrop="1"/>
          </p:cNvPicPr>
          <p:nvPr/>
        </p:nvPicPr>
        <p:blipFill>
          <a:blip r:embed="rId2"/>
          <a:srcRect/>
          <a:stretch>
            <a:fillRect/>
          </a:stretch>
        </p:blipFill>
        <p:spPr bwMode="auto">
          <a:xfrm>
            <a:off x="3352800" y="5029200"/>
            <a:ext cx="5410200" cy="1714500"/>
          </a:xfrm>
          <a:prstGeom prst="rect">
            <a:avLst/>
          </a:prstGeom>
          <a:noFill/>
        </p:spPr>
      </p:pic>
    </p:spTree>
    <p:extLst>
      <p:ext uri="{BB962C8B-B14F-4D97-AF65-F5344CB8AC3E}">
        <p14:creationId xmlns:p14="http://schemas.microsoft.com/office/powerpoint/2010/main" xmlns="" val="308978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35480"/>
            <a:ext cx="4495800" cy="4389120"/>
          </a:xfrm>
        </p:spPr>
        <p:txBody>
          <a:bodyPr/>
          <a:lstStyle/>
          <a:p>
            <a:r>
              <a:rPr lang="en-US" sz="2400" b="1" dirty="0"/>
              <a:t>Rigidity.</a:t>
            </a:r>
          </a:p>
          <a:p>
            <a:r>
              <a:rPr lang="en-US" sz="2400" b="1" dirty="0" err="1"/>
              <a:t>Bradikinesia</a:t>
            </a:r>
            <a:r>
              <a:rPr lang="en-US" sz="2400" b="1" dirty="0"/>
              <a:t> </a:t>
            </a:r>
          </a:p>
          <a:p>
            <a:r>
              <a:rPr lang="en-US" sz="2400" b="1" dirty="0"/>
              <a:t>Postural instabilities</a:t>
            </a:r>
          </a:p>
          <a:p>
            <a:pPr marL="0" indent="0">
              <a:buNone/>
            </a:pPr>
            <a:r>
              <a:rPr lang="en-US" b="1" dirty="0"/>
              <a:t>5</a:t>
            </a:r>
            <a:r>
              <a:rPr lang="en-US" dirty="0"/>
              <a:t>. </a:t>
            </a:r>
            <a:r>
              <a:rPr lang="en-US" b="1" dirty="0"/>
              <a:t>Stroke</a:t>
            </a:r>
            <a:r>
              <a:rPr lang="en-US" dirty="0"/>
              <a:t>   </a:t>
            </a:r>
          </a:p>
          <a:p>
            <a:pPr marL="0" indent="0">
              <a:buNone/>
            </a:pPr>
            <a:r>
              <a:rPr lang="en-US" dirty="0"/>
              <a:t>  are most common pathologies</a:t>
            </a:r>
          </a:p>
          <a:p>
            <a:r>
              <a:rPr lang="en-US" dirty="0"/>
              <a:t> Depression, lethargy, dementia  </a:t>
            </a:r>
          </a:p>
          <a:p>
            <a:endParaRPr lang="en-US" dirty="0"/>
          </a:p>
        </p:txBody>
      </p:sp>
      <p:pic>
        <p:nvPicPr>
          <p:cNvPr id="2050" name="Picture 2" descr="E:\ash laptop\ash laptop\health wellness pictures\ySpGdD.gif"/>
          <p:cNvPicPr>
            <a:picLocks noChangeAspect="1" noChangeArrowheads="1" noCrop="1"/>
          </p:cNvPicPr>
          <p:nvPr/>
        </p:nvPicPr>
        <p:blipFill>
          <a:blip r:embed="rId2"/>
          <a:srcRect/>
          <a:stretch>
            <a:fillRect/>
          </a:stretch>
        </p:blipFill>
        <p:spPr bwMode="auto">
          <a:xfrm>
            <a:off x="4953000" y="123825"/>
            <a:ext cx="3962400" cy="2009775"/>
          </a:xfrm>
          <a:prstGeom prst="rect">
            <a:avLst/>
          </a:prstGeom>
          <a:noFill/>
        </p:spPr>
      </p:pic>
      <p:pic>
        <p:nvPicPr>
          <p:cNvPr id="2051" name="Picture 3" descr="E:\ash laptop\ash laptop\health wellness pictures\hqdefault (3).jpg"/>
          <p:cNvPicPr>
            <a:picLocks noChangeAspect="1" noChangeArrowheads="1"/>
          </p:cNvPicPr>
          <p:nvPr/>
        </p:nvPicPr>
        <p:blipFill>
          <a:blip r:embed="rId3"/>
          <a:srcRect/>
          <a:stretch>
            <a:fillRect/>
          </a:stretch>
        </p:blipFill>
        <p:spPr bwMode="auto">
          <a:xfrm>
            <a:off x="5410200" y="2286000"/>
            <a:ext cx="3733800" cy="2438400"/>
          </a:xfrm>
          <a:prstGeom prst="rect">
            <a:avLst/>
          </a:prstGeom>
          <a:noFill/>
        </p:spPr>
      </p:pic>
      <p:pic>
        <p:nvPicPr>
          <p:cNvPr id="2052" name="Picture 4" descr="E:\ash laptop\ash laptop\health wellness pictures\download.png"/>
          <p:cNvPicPr>
            <a:picLocks noChangeAspect="1" noChangeArrowheads="1"/>
          </p:cNvPicPr>
          <p:nvPr/>
        </p:nvPicPr>
        <p:blipFill>
          <a:blip r:embed="rId4"/>
          <a:srcRect/>
          <a:stretch>
            <a:fillRect/>
          </a:stretch>
        </p:blipFill>
        <p:spPr bwMode="auto">
          <a:xfrm>
            <a:off x="6477000" y="4876800"/>
            <a:ext cx="2190750" cy="1695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898</TotalTime>
  <Words>1670</Words>
  <Application>Microsoft Office PowerPoint</Application>
  <PresentationFormat>On-screen Show (4:3)</PresentationFormat>
  <Paragraphs>344</Paragraphs>
  <Slides>50</Slides>
  <Notes>10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Flow</vt:lpstr>
      <vt:lpstr>PREVENTION PRACTICE FOR OLDER ADULTS </vt:lpstr>
      <vt:lpstr>Aging</vt:lpstr>
      <vt:lpstr>ANATOMICAL AND PHYSIOLOGICAL CHANGES WITH AGING</vt:lpstr>
      <vt:lpstr>CHANGES IN BONES AND JOINTS</vt:lpstr>
      <vt:lpstr>Slide 5</vt:lpstr>
      <vt:lpstr>Slide 6</vt:lpstr>
      <vt:lpstr>CHANGES IN CARDIOPULMONARY</vt:lpstr>
      <vt:lpstr>CHANGES IN PSYCHOMOTOR AND PSYCHOLOGICAL FUNCTION</vt:lpstr>
      <vt:lpstr>Slide 9</vt:lpstr>
      <vt:lpstr>MOBILITY FOR OLDER ADULTS</vt:lpstr>
      <vt:lpstr>COMMON HEALTH PROBLEMS</vt:lpstr>
      <vt:lpstr>Fall Prevention &amp; Management</vt:lpstr>
      <vt:lpstr>Assessment</vt:lpstr>
      <vt:lpstr>Resistance training</vt:lpstr>
      <vt:lpstr>Shoes</vt:lpstr>
      <vt:lpstr>Disadvantage of high heel</vt:lpstr>
      <vt:lpstr>Heel elevation </vt:lpstr>
      <vt:lpstr>Advantages </vt:lpstr>
      <vt:lpstr>Shoes </vt:lpstr>
      <vt:lpstr>Slide 20</vt:lpstr>
      <vt:lpstr>Flat shoes </vt:lpstr>
      <vt:lpstr>Flat shoes </vt:lpstr>
      <vt:lpstr>Slide 23</vt:lpstr>
      <vt:lpstr>Slide 24</vt:lpstr>
      <vt:lpstr>Fall assessment</vt:lpstr>
      <vt:lpstr>The Four C’s </vt:lpstr>
      <vt:lpstr>Risk factor and solution </vt:lpstr>
      <vt:lpstr>Researchers have identified common elements in falls on stairs. </vt:lpstr>
      <vt:lpstr>Slide 29</vt:lpstr>
      <vt:lpstr>Slide 30</vt:lpstr>
      <vt:lpstr>Slide 31</vt:lpstr>
      <vt:lpstr>Intervention strategies</vt:lpstr>
      <vt:lpstr>Slide 33</vt:lpstr>
      <vt:lpstr>Screening guidelines</vt:lpstr>
      <vt:lpstr>Slide 35</vt:lpstr>
      <vt:lpstr>Intervention &amp; Prevention— Age-Related Risk Factors</vt:lpstr>
      <vt:lpstr>Slide 37</vt:lpstr>
      <vt:lpstr>Intervention &amp; Prevention—Lifestyle &amp; Behavioral Risk Factors</vt:lpstr>
      <vt:lpstr>Intervention &amp; Prevention—Assistive Devices</vt:lpstr>
      <vt:lpstr>Intervention &amp; Prevention—Assistive Devices </vt:lpstr>
      <vt:lpstr>Intervention &amp; Prevention—Environment: Home </vt:lpstr>
      <vt:lpstr>Intervention &amp; Prevention—Environment: Home &amp; Yard</vt:lpstr>
      <vt:lpstr>Intervention &amp; Prevention—Community: Referral System</vt:lpstr>
      <vt:lpstr>Slide 44</vt:lpstr>
      <vt:lpstr>Balance Retraining</vt:lpstr>
      <vt:lpstr>Frenkel's Exercises???? Tai Chai/yoga exercise??</vt:lpstr>
      <vt:lpstr>Slide 47</vt:lpstr>
      <vt:lpstr>Common features of effective exercise programmes for falls reduction</vt:lpstr>
      <vt:lpstr>Slide 49</vt:lpstr>
      <vt:lpstr>Conclusion</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PRACTICE</dc:title>
  <dc:creator>Mohsana</dc:creator>
  <cp:lastModifiedBy>DELL</cp:lastModifiedBy>
  <cp:revision>77</cp:revision>
  <dcterms:created xsi:type="dcterms:W3CDTF">2012-09-03T03:58:31Z</dcterms:created>
  <dcterms:modified xsi:type="dcterms:W3CDTF">2020-04-19T16:23:42Z</dcterms:modified>
</cp:coreProperties>
</file>