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5D7F4-84B1-4B45-946B-BA87E85CF9D5}"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3228903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5D7F4-84B1-4B45-946B-BA87E85CF9D5}"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284675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5D7F4-84B1-4B45-946B-BA87E85CF9D5}"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191840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5D7F4-84B1-4B45-946B-BA87E85CF9D5}"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329745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5D7F4-84B1-4B45-946B-BA87E85CF9D5}"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352637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5D7F4-84B1-4B45-946B-BA87E85CF9D5}"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97053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5D7F4-84B1-4B45-946B-BA87E85CF9D5}"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408816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5D7F4-84B1-4B45-946B-BA87E85CF9D5}"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299704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5D7F4-84B1-4B45-946B-BA87E85CF9D5}"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223427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95D7F4-84B1-4B45-946B-BA87E85CF9D5}"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1540042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95D7F4-84B1-4B45-946B-BA87E85CF9D5}"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B0A99-EE3B-47D4-BFA8-81C8CE105625}" type="slidenum">
              <a:rPr lang="en-US" smtClean="0"/>
              <a:t>‹#›</a:t>
            </a:fld>
            <a:endParaRPr lang="en-US"/>
          </a:p>
        </p:txBody>
      </p:sp>
    </p:spTree>
    <p:extLst>
      <p:ext uri="{BB962C8B-B14F-4D97-AF65-F5344CB8AC3E}">
        <p14:creationId xmlns:p14="http://schemas.microsoft.com/office/powerpoint/2010/main" val="3176387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5D7F4-84B1-4B45-946B-BA87E85CF9D5}" type="datetimeFigureOut">
              <a:rPr lang="en-US" smtClean="0"/>
              <a:t>4/23/2020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B0A99-EE3B-47D4-BFA8-81C8CE105625}" type="slidenum">
              <a:rPr lang="en-US" smtClean="0"/>
              <a:t>‹#›</a:t>
            </a:fld>
            <a:endParaRPr lang="en-US"/>
          </a:p>
        </p:txBody>
      </p:sp>
    </p:spTree>
    <p:extLst>
      <p:ext uri="{BB962C8B-B14F-4D97-AF65-F5344CB8AC3E}">
        <p14:creationId xmlns:p14="http://schemas.microsoft.com/office/powerpoint/2010/main" val="2913296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smtClean="0">
                <a:latin typeface="Garamond" panose="02020404030301010803" pitchFamily="18" charset="0"/>
              </a:rPr>
              <a:t>Web Services for Real-Time Integration</a:t>
            </a:r>
            <a:endParaRPr lang="en-US" sz="44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70653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Basic Architecture of an Enterprise Portal</a:t>
            </a:r>
          </a:p>
        </p:txBody>
      </p:sp>
      <p:sp>
        <p:nvSpPr>
          <p:cNvPr id="3" name="Content Placeholder 2"/>
          <p:cNvSpPr>
            <a:spLocks noGrp="1"/>
          </p:cNvSpPr>
          <p:nvPr>
            <p:ph idx="1"/>
          </p:nvPr>
        </p:nvSpPr>
        <p:spPr/>
        <p:txBody>
          <a:bodyPr/>
          <a:lstStyle/>
          <a:p>
            <a:r>
              <a:rPr lang="en-US" dirty="0">
                <a:latin typeface="Garamond" panose="02020404030301010803" pitchFamily="18" charset="0"/>
              </a:rPr>
              <a:t>An enterprise portal is a Web-enabled, distributed environment with a single, common, managed user interface to information supporting all categories of end users</a:t>
            </a:r>
            <a:r>
              <a:rPr lang="en-US" dirty="0" smtClean="0">
                <a:latin typeface="Garamond" panose="02020404030301010803" pitchFamily="18" charset="0"/>
              </a:rPr>
              <a:t>.</a:t>
            </a:r>
          </a:p>
          <a:p>
            <a:r>
              <a:rPr lang="en-US" dirty="0">
                <a:latin typeface="Garamond" panose="02020404030301010803" pitchFamily="18" charset="0"/>
              </a:rPr>
              <a:t>A key characteristic of enterprise portals is support of a single sign-on function: enabling qualified users to sign on once to the portal and be automatically signed on to each application or resource that they are authorized to access for relevant sites in the enterprise network</a:t>
            </a:r>
            <a:r>
              <a:rPr lang="en-US" dirty="0" smtClean="0">
                <a:latin typeface="Garamond" panose="02020404030301010803" pitchFamily="18" charset="0"/>
              </a:rPr>
              <a:t>.</a:t>
            </a:r>
          </a:p>
          <a:p>
            <a:r>
              <a:rPr lang="en-US" dirty="0">
                <a:latin typeface="Garamond" panose="02020404030301010803" pitchFamily="18" charset="0"/>
              </a:rPr>
              <a:t>It reduces administrative and operational costs, replaces hardcopy with electronic documentation, and ensures security of sensitive information with rapid response to business challenges.</a:t>
            </a:r>
          </a:p>
        </p:txBody>
      </p:sp>
    </p:spTree>
    <p:extLst>
      <p:ext uri="{BB962C8B-B14F-4D97-AF65-F5344CB8AC3E}">
        <p14:creationId xmlns:p14="http://schemas.microsoft.com/office/powerpoint/2010/main" val="2869838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Garamond" panose="02020404030301010803" pitchFamily="18" charset="0"/>
              </a:rPr>
              <a:t>The architecture of an enterprise portal is designed to provide a single point of content delivery and </a:t>
            </a:r>
            <a:r>
              <a:rPr lang="en-US" dirty="0" smtClean="0">
                <a:latin typeface="Garamond" panose="02020404030301010803" pitchFamily="18" charset="0"/>
              </a:rPr>
              <a:t>management.</a:t>
            </a:r>
          </a:p>
          <a:p>
            <a:r>
              <a:rPr lang="en-US" dirty="0">
                <a:latin typeface="Garamond" panose="02020404030301010803" pitchFamily="18" charset="0"/>
              </a:rPr>
              <a:t>It supports access to a variety of structured and unstructured information, including databases, spreadsheets, text documents, e-mail messages, news feeds, Web pages, audio files, video streams, and business applications</a:t>
            </a:r>
            <a:r>
              <a:rPr lang="en-US" dirty="0" smtClean="0">
                <a:latin typeface="Garamond" panose="02020404030301010803" pitchFamily="18" charset="0"/>
              </a:rPr>
              <a:t>.</a:t>
            </a:r>
          </a:p>
          <a:p>
            <a:endParaRPr lang="en-US" dirty="0">
              <a:latin typeface="Garamond" panose="02020404030301010803" pitchFamily="18" charset="0"/>
            </a:endParaRPr>
          </a:p>
        </p:txBody>
      </p:sp>
    </p:spTree>
    <p:extLst>
      <p:ext uri="{BB962C8B-B14F-4D97-AF65-F5344CB8AC3E}">
        <p14:creationId xmlns:p14="http://schemas.microsoft.com/office/powerpoint/2010/main" val="1029232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Some of the functions supported by </a:t>
            </a:r>
            <a:r>
              <a:rPr lang="en-US" sz="4000" b="1">
                <a:latin typeface="Garamond" panose="02020404030301010803" pitchFamily="18" charset="0"/>
              </a:rPr>
              <a:t>a </a:t>
            </a:r>
            <a:r>
              <a:rPr lang="en-US" sz="4000" b="1" smtClean="0">
                <a:latin typeface="Garamond" panose="02020404030301010803" pitchFamily="18" charset="0"/>
              </a:rPr>
              <a:t>portal</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r>
              <a:rPr lang="en-US" b="1" dirty="0" smtClean="0">
                <a:latin typeface="Garamond" panose="02020404030301010803" pitchFamily="18" charset="0"/>
              </a:rPr>
              <a:t>Authentication </a:t>
            </a:r>
            <a:r>
              <a:rPr lang="en-US" b="1" dirty="0">
                <a:latin typeface="Garamond" panose="02020404030301010803" pitchFamily="18" charset="0"/>
              </a:rPr>
              <a:t>server</a:t>
            </a:r>
            <a:r>
              <a:rPr lang="en-US" dirty="0">
                <a:latin typeface="Garamond" panose="02020404030301010803" pitchFamily="18" charset="0"/>
              </a:rPr>
              <a:t>: This is used to define user identify profiles in the portal repository. It maps data, content, and people to a defined user—automatically or </a:t>
            </a:r>
            <a:r>
              <a:rPr lang="en-US" dirty="0" smtClean="0">
                <a:latin typeface="Garamond" panose="02020404030301010803" pitchFamily="18" charset="0"/>
              </a:rPr>
              <a:t>con</a:t>
            </a:r>
          </a:p>
          <a:p>
            <a:r>
              <a:rPr lang="en-US" b="1" dirty="0">
                <a:latin typeface="Garamond" panose="02020404030301010803" pitchFamily="18" charset="0"/>
              </a:rPr>
              <a:t>Security server: </a:t>
            </a:r>
            <a:r>
              <a:rPr lang="en-US" dirty="0">
                <a:latin typeface="Garamond" panose="02020404030301010803" pitchFamily="18" charset="0"/>
              </a:rPr>
              <a:t>This provides support for single sign-on, encryption, and also for various security technologies, such as </a:t>
            </a:r>
            <a:r>
              <a:rPr lang="en-US" dirty="0" smtClean="0">
                <a:latin typeface="Garamond" panose="02020404030301010803" pitchFamily="18" charset="0"/>
              </a:rPr>
              <a:t>HTTP/SSL. </a:t>
            </a:r>
            <a:endParaRPr lang="en-US" dirty="0">
              <a:latin typeface="Garamond" panose="02020404030301010803" pitchFamily="18" charset="0"/>
            </a:endParaRPr>
          </a:p>
          <a:p>
            <a:r>
              <a:rPr lang="en-US" b="1" dirty="0" smtClean="0">
                <a:latin typeface="Garamond" panose="02020404030301010803" pitchFamily="18" charset="0"/>
              </a:rPr>
              <a:t>Search </a:t>
            </a:r>
            <a:r>
              <a:rPr lang="en-US" b="1" dirty="0">
                <a:latin typeface="Garamond" panose="02020404030301010803" pitchFamily="18" charset="0"/>
              </a:rPr>
              <a:t>engine: </a:t>
            </a:r>
            <a:r>
              <a:rPr lang="en-US" dirty="0">
                <a:latin typeface="Garamond" panose="02020404030301010803" pitchFamily="18" charset="0"/>
              </a:rPr>
              <a:t>This server capability supports ad hoc searching across both structured and unstructured data sources, either within or outside the portal</a:t>
            </a:r>
          </a:p>
        </p:txBody>
      </p:sp>
    </p:spTree>
    <p:extLst>
      <p:ext uri="{BB962C8B-B14F-4D97-AF65-F5344CB8AC3E}">
        <p14:creationId xmlns:p14="http://schemas.microsoft.com/office/powerpoint/2010/main" val="3879538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690688"/>
            <a:ext cx="10515600" cy="4596357"/>
          </a:xfrm>
        </p:spPr>
        <p:txBody>
          <a:bodyPr/>
          <a:lstStyle/>
          <a:p>
            <a:r>
              <a:rPr lang="en-US" b="1" dirty="0">
                <a:latin typeface="Garamond" panose="02020404030301010803" pitchFamily="18" charset="0"/>
              </a:rPr>
              <a:t>Content management server: </a:t>
            </a:r>
            <a:r>
              <a:rPr lang="en-US" dirty="0">
                <a:latin typeface="Garamond" panose="02020404030301010803" pitchFamily="18" charset="0"/>
              </a:rPr>
              <a:t>This scans, filters, and catalogs content from disparate data and resources. It often supports Web crawlers on the Internet and intranet</a:t>
            </a:r>
            <a:r>
              <a:rPr lang="en-US" dirty="0" smtClean="0">
                <a:latin typeface="Garamond" panose="02020404030301010803" pitchFamily="18" charset="0"/>
              </a:rPr>
              <a:t>.</a:t>
            </a:r>
          </a:p>
          <a:p>
            <a:r>
              <a:rPr lang="en-US" b="1" dirty="0" smtClean="0">
                <a:latin typeface="Garamond" panose="02020404030301010803" pitchFamily="18" charset="0"/>
              </a:rPr>
              <a:t>Business </a:t>
            </a:r>
            <a:r>
              <a:rPr lang="en-US" b="1" dirty="0">
                <a:latin typeface="Garamond" panose="02020404030301010803" pitchFamily="18" charset="0"/>
              </a:rPr>
              <a:t>analysis server: </a:t>
            </a:r>
            <a:r>
              <a:rPr lang="en-US" dirty="0">
                <a:latin typeface="Garamond" panose="02020404030301010803" pitchFamily="18" charset="0"/>
              </a:rPr>
              <a:t>This is used for built-in decision support functions, such as ad hoc queries, reports, graphs, analyses, and links to external BI </a:t>
            </a:r>
            <a:r>
              <a:rPr lang="en-US" dirty="0" smtClean="0">
                <a:latin typeface="Garamond" panose="02020404030301010803" pitchFamily="18" charset="0"/>
              </a:rPr>
              <a:t>tools.</a:t>
            </a:r>
          </a:p>
          <a:p>
            <a:r>
              <a:rPr lang="en-US" b="1" dirty="0">
                <a:latin typeface="Garamond" panose="02020404030301010803" pitchFamily="18" charset="0"/>
              </a:rPr>
              <a:t>Connections server: </a:t>
            </a:r>
            <a:r>
              <a:rPr lang="en-US" dirty="0">
                <a:latin typeface="Garamond" panose="02020404030301010803" pitchFamily="18" charset="0"/>
              </a:rPr>
              <a:t>This provides real-time connections to many source data </a:t>
            </a:r>
            <a:r>
              <a:rPr lang="en-US" dirty="0" smtClean="0">
                <a:latin typeface="Garamond" panose="02020404030301010803" pitchFamily="18" charset="0"/>
              </a:rPr>
              <a:t>systems.</a:t>
            </a:r>
          </a:p>
          <a:p>
            <a:r>
              <a:rPr lang="en-US" b="1" dirty="0">
                <a:latin typeface="Garamond" panose="02020404030301010803" pitchFamily="18" charset="0"/>
              </a:rPr>
              <a:t>Collaboration Server: </a:t>
            </a:r>
            <a:r>
              <a:rPr lang="en-US" dirty="0">
                <a:latin typeface="Garamond" panose="02020404030301010803" pitchFamily="18" charset="0"/>
              </a:rPr>
              <a:t>This allows users to interact with individuals, groups, teams, and experts to share data and solve problems.</a:t>
            </a:r>
          </a:p>
        </p:txBody>
      </p:sp>
    </p:spTree>
    <p:extLst>
      <p:ext uri="{BB962C8B-B14F-4D97-AF65-F5344CB8AC3E}">
        <p14:creationId xmlns:p14="http://schemas.microsoft.com/office/powerpoint/2010/main" val="977881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latin typeface="Garamond" panose="02020404030301010803" pitchFamily="18" charset="0"/>
              </a:rPr>
              <a:t>Events/alerts server: </a:t>
            </a:r>
            <a:r>
              <a:rPr lang="en-US" dirty="0">
                <a:latin typeface="Garamond" panose="02020404030301010803" pitchFamily="18" charset="0"/>
              </a:rPr>
              <a:t>This controls notifications and alerts by time or database events, including a personal broadcaster</a:t>
            </a:r>
            <a:r>
              <a:rPr lang="en-US" dirty="0" smtClean="0">
                <a:latin typeface="Garamond" panose="02020404030301010803" pitchFamily="18" charset="0"/>
              </a:rPr>
              <a:t>.</a:t>
            </a:r>
          </a:p>
          <a:p>
            <a:r>
              <a:rPr lang="en-US" b="1" dirty="0" smtClean="0">
                <a:latin typeface="Garamond" panose="02020404030301010803" pitchFamily="18" charset="0"/>
              </a:rPr>
              <a:t>Designer</a:t>
            </a:r>
            <a:r>
              <a:rPr lang="en-US" b="1" dirty="0">
                <a:latin typeface="Garamond" panose="02020404030301010803" pitchFamily="18" charset="0"/>
              </a:rPr>
              <a:t>:</a:t>
            </a:r>
            <a:r>
              <a:rPr lang="en-US" dirty="0">
                <a:latin typeface="Garamond" panose="02020404030301010803" pitchFamily="18" charset="0"/>
              </a:rPr>
              <a:t> This provides the capability to design the end-user interface so that the desktop “real estate” can be managed effectively, with dynamic configuration of resources and mode of interaction</a:t>
            </a:r>
            <a:r>
              <a:rPr lang="en-US" dirty="0" smtClean="0">
                <a:latin typeface="Garamond" panose="02020404030301010803" pitchFamily="18" charset="0"/>
              </a:rPr>
              <a:t>.</a:t>
            </a:r>
          </a:p>
          <a:p>
            <a:r>
              <a:rPr lang="en-US" b="1" dirty="0">
                <a:latin typeface="Garamond" panose="02020404030301010803" pitchFamily="18" charset="0"/>
              </a:rPr>
              <a:t>Administrator:</a:t>
            </a:r>
            <a:r>
              <a:rPr lang="en-US" dirty="0">
                <a:latin typeface="Garamond" panose="02020404030301010803" pitchFamily="18" charset="0"/>
              </a:rPr>
              <a:t> The administration server supports management of role-based content delivery to users, groups of users, or groups of groups.</a:t>
            </a:r>
          </a:p>
        </p:txBody>
      </p:sp>
    </p:spTree>
    <p:extLst>
      <p:ext uri="{BB962C8B-B14F-4D97-AF65-F5344CB8AC3E}">
        <p14:creationId xmlns:p14="http://schemas.microsoft.com/office/powerpoint/2010/main" val="2509762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Web Services standards</a:t>
            </a:r>
            <a:br>
              <a:rPr lang="en-US" sz="4000" b="1" dirty="0">
                <a:latin typeface="Garamond" panose="02020404030301010803" pitchFamily="18" charset="0"/>
              </a:rPr>
            </a:br>
            <a:endParaRPr lang="en-US" sz="4000"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a:latin typeface="Garamond" panose="02020404030301010803" pitchFamily="18" charset="0"/>
              </a:rPr>
              <a:t>Web Services are based on standard infrastructures, using XML to communicate across such standard protocols as HTTP, TCP/IP, SMTP or FTP. Because all communication is in XML, Web Services are not tied to any one operating system or programming language</a:t>
            </a:r>
            <a:r>
              <a:rPr lang="en-US" dirty="0" smtClean="0">
                <a:latin typeface="Garamond" panose="02020404030301010803" pitchFamily="18" charset="0"/>
              </a:rPr>
              <a:t>.</a:t>
            </a:r>
          </a:p>
          <a:p>
            <a:r>
              <a:rPr lang="en-US" dirty="0">
                <a:latin typeface="Garamond" panose="02020404030301010803" pitchFamily="18" charset="0"/>
              </a:rPr>
              <a:t>Web Services also use newer standards that include such terms as SOAP, WSDL, and UDDI. These Web Services-specific standards are described below</a:t>
            </a:r>
            <a:r>
              <a:rPr lang="en-US" dirty="0" smtClean="0">
                <a:latin typeface="Garamond" panose="02020404030301010803" pitchFamily="18" charset="0"/>
              </a:rPr>
              <a:t>:</a:t>
            </a:r>
          </a:p>
          <a:p>
            <a:endParaRPr lang="en-US" dirty="0">
              <a:latin typeface="Garamond" panose="02020404030301010803" pitchFamily="18" charset="0"/>
            </a:endParaRPr>
          </a:p>
        </p:txBody>
      </p:sp>
    </p:spTree>
    <p:extLst>
      <p:ext uri="{BB962C8B-B14F-4D97-AF65-F5344CB8AC3E}">
        <p14:creationId xmlns:p14="http://schemas.microsoft.com/office/powerpoint/2010/main" val="840200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latin typeface="Garamond" panose="02020404030301010803" pitchFamily="18" charset="0"/>
              </a:rPr>
              <a:t>WSDL</a:t>
            </a:r>
            <a:r>
              <a:rPr lang="en-US" dirty="0">
                <a:latin typeface="Garamond" panose="02020404030301010803" pitchFamily="18" charset="0"/>
              </a:rPr>
              <a:t>. The Web Services Description Language provides a standard XML-based language used to describe Web Services. You can use a WSDL document to capture service descriptions that determine the operations a Web service provides and to execute them. WSDL uses an XML format to describe network services as a set of endpoints operating on messages containing either document-oriented or procedure-oriented information. </a:t>
            </a:r>
          </a:p>
        </p:txBody>
      </p:sp>
    </p:spTree>
    <p:extLst>
      <p:ext uri="{BB962C8B-B14F-4D97-AF65-F5344CB8AC3E}">
        <p14:creationId xmlns:p14="http://schemas.microsoft.com/office/powerpoint/2010/main" val="1473322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latin typeface="Garamond" panose="02020404030301010803" pitchFamily="18" charset="0"/>
              </a:rPr>
              <a:t>SOAP</a:t>
            </a:r>
            <a:r>
              <a:rPr lang="en-US" dirty="0">
                <a:latin typeface="Garamond" panose="02020404030301010803" pitchFamily="18" charset="0"/>
              </a:rPr>
              <a:t>. Simple Object Access Protocol is a standard for an XML-based exchange of information between distributed applications, transferring data over such standard transport protocols as HTTP</a:t>
            </a:r>
            <a:r>
              <a:rPr lang="en-US" dirty="0" smtClean="0">
                <a:latin typeface="Garamond" panose="02020404030301010803" pitchFamily="18" charset="0"/>
              </a:rPr>
              <a:t>.</a:t>
            </a:r>
            <a:r>
              <a:rPr lang="en-US" dirty="0">
                <a:latin typeface="Garamond" panose="02020404030301010803" pitchFamily="18" charset="0"/>
              </a:rPr>
              <a:t> SOAP is a lightweight, platform-independent protocol consisting of the following parts</a:t>
            </a:r>
            <a:r>
              <a:rPr lang="en-US" dirty="0" smtClean="0">
                <a:latin typeface="Garamond" panose="02020404030301010803" pitchFamily="18" charset="0"/>
              </a:rPr>
              <a:t>:</a:t>
            </a:r>
          </a:p>
          <a:p>
            <a:r>
              <a:rPr lang="en-US" dirty="0">
                <a:latin typeface="Garamond" panose="02020404030301010803" pitchFamily="18" charset="0"/>
              </a:rPr>
              <a:t>An envelope that defines a framework for describing what is in a message and how to process it</a:t>
            </a:r>
            <a:r>
              <a:rPr lang="en-US" dirty="0" smtClean="0">
                <a:latin typeface="Garamond" panose="02020404030301010803" pitchFamily="18" charset="0"/>
              </a:rPr>
              <a:t>.</a:t>
            </a:r>
          </a:p>
          <a:p>
            <a:r>
              <a:rPr lang="en-US" dirty="0">
                <a:latin typeface="Garamond" panose="02020404030301010803" pitchFamily="18" charset="0"/>
              </a:rPr>
              <a:t>A set of encoding rules for expressing instances of application-defined data types.</a:t>
            </a:r>
          </a:p>
        </p:txBody>
      </p:sp>
    </p:spTree>
    <p:extLst>
      <p:ext uri="{BB962C8B-B14F-4D97-AF65-F5344CB8AC3E}">
        <p14:creationId xmlns:p14="http://schemas.microsoft.com/office/powerpoint/2010/main" val="979295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latin typeface="Garamond" panose="02020404030301010803" pitchFamily="18" charset="0"/>
              </a:rPr>
              <a:t>UDDI</a:t>
            </a:r>
            <a:r>
              <a:rPr lang="en-US" dirty="0">
                <a:latin typeface="Garamond" panose="02020404030301010803" pitchFamily="18" charset="0"/>
              </a:rPr>
              <a:t>. Universal Description, Discovery and Integration registry is a searchable directory of Web services that Service Requesters can use to search for Web Services and access WSDL documents. UDDI provides a distributed registry of businesses and their service descriptions implemented in a common XML </a:t>
            </a:r>
            <a:r>
              <a:rPr lang="en-US" dirty="0" smtClean="0">
                <a:latin typeface="Garamond" panose="02020404030301010803" pitchFamily="18" charset="0"/>
              </a:rPr>
              <a:t>format that </a:t>
            </a:r>
            <a:r>
              <a:rPr lang="en-US" dirty="0">
                <a:latin typeface="Garamond" panose="02020404030301010803" pitchFamily="18" charset="0"/>
              </a:rPr>
              <a:t>defines a way to publish and discover information about Web Services</a:t>
            </a:r>
            <a:r>
              <a:rPr lang="en-US" dirty="0" smtClean="0">
                <a:latin typeface="Garamond" panose="02020404030301010803" pitchFamily="18" charset="0"/>
              </a:rPr>
              <a:t>.</a:t>
            </a:r>
          </a:p>
          <a:p>
            <a:r>
              <a:rPr lang="en-US" dirty="0">
                <a:latin typeface="Garamond" panose="02020404030301010803" pitchFamily="18" charset="0"/>
              </a:rPr>
              <a:t>In summary, UDDI enables users to publish and/or find specified web services; WSDL enables users to describe web services in a standard, accessible format; and SOAP enables users to bind and use the Web Services from an application. </a:t>
            </a:r>
          </a:p>
        </p:txBody>
      </p:sp>
    </p:spTree>
    <p:extLst>
      <p:ext uri="{BB962C8B-B14F-4D97-AF65-F5344CB8AC3E}">
        <p14:creationId xmlns:p14="http://schemas.microsoft.com/office/powerpoint/2010/main" val="1514863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all" dirty="0">
                <a:latin typeface="Garamond" panose="02020404030301010803" pitchFamily="18" charset="0"/>
              </a:rPr>
              <a:t> WEB SERVICE EVOLUTION</a:t>
            </a:r>
            <a:br>
              <a:rPr lang="en-US" sz="4000" b="1" cap="all" dirty="0">
                <a:latin typeface="Garamond" panose="02020404030301010803" pitchFamily="18" charset="0"/>
              </a:rPr>
            </a:br>
            <a:endParaRPr lang="en-US" sz="4000" b="1" dirty="0">
              <a:latin typeface="Garamond" panose="02020404030301010803" pitchFamily="18" charset="0"/>
            </a:endParaRPr>
          </a:p>
        </p:txBody>
      </p:sp>
      <p:sp>
        <p:nvSpPr>
          <p:cNvPr id="3" name="Content Placeholder 2"/>
          <p:cNvSpPr>
            <a:spLocks noGrp="1"/>
          </p:cNvSpPr>
          <p:nvPr>
            <p:ph idx="1"/>
          </p:nvPr>
        </p:nvSpPr>
        <p:spPr/>
        <p:txBody>
          <a:bodyPr>
            <a:noAutofit/>
          </a:bodyPr>
          <a:lstStyle/>
          <a:p>
            <a:r>
              <a:rPr lang="en-US" dirty="0">
                <a:latin typeface="Garamond" panose="02020404030301010803" pitchFamily="18" charset="0"/>
              </a:rPr>
              <a:t>XML Web services brought a breeze of fresh air in the way B2B interactions happen in today’s digital world. Logistics, transportation, invoicing and other retail sectors were revolutionized, since real-time updates for everything were now possible. For example checking the availability of multiple products, ordering and paying for them, is now possible in an automated way with minimal/none human intervention</a:t>
            </a:r>
            <a:r>
              <a:rPr lang="en-US" dirty="0" smtClean="0">
                <a:latin typeface="Garamond" panose="02020404030301010803" pitchFamily="18" charset="0"/>
              </a:rPr>
              <a:t>.</a:t>
            </a:r>
          </a:p>
          <a:p>
            <a:r>
              <a:rPr lang="en-US" dirty="0">
                <a:latin typeface="Garamond" panose="02020404030301010803" pitchFamily="18" charset="0"/>
              </a:rPr>
              <a:t>sending and receiving XML messages was handled in different ways</a:t>
            </a:r>
            <a:r>
              <a:rPr lang="en-US" dirty="0" smtClean="0">
                <a:latin typeface="Garamond" panose="02020404030301010803" pitchFamily="18" charset="0"/>
              </a:rPr>
              <a:t>.</a:t>
            </a:r>
          </a:p>
          <a:p>
            <a:r>
              <a:rPr lang="en-US" dirty="0">
                <a:latin typeface="Garamond" panose="02020404030301010803" pitchFamily="18" charset="0"/>
              </a:rPr>
              <a:t>To address this unification challenge, SOAP (Simple Object Access) protocol was </a:t>
            </a:r>
            <a:r>
              <a:rPr lang="en-US" dirty="0" smtClean="0">
                <a:latin typeface="Garamond" panose="02020404030301010803" pitchFamily="18" charset="0"/>
              </a:rPr>
              <a:t>suggested.</a:t>
            </a:r>
            <a:endParaRPr lang="en-US" dirty="0">
              <a:latin typeface="Garamond" panose="02020404030301010803" pitchFamily="18" charset="0"/>
            </a:endParaRPr>
          </a:p>
        </p:txBody>
      </p:sp>
    </p:spTree>
    <p:extLst>
      <p:ext uri="{BB962C8B-B14F-4D97-AF65-F5344CB8AC3E}">
        <p14:creationId xmlns:p14="http://schemas.microsoft.com/office/powerpoint/2010/main" val="2692641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Introduction</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b="1" dirty="0" smtClean="0">
                <a:latin typeface="Garamond" panose="02020404030301010803" pitchFamily="18" charset="0"/>
              </a:rPr>
              <a:t>In this chapter we will cover</a:t>
            </a:r>
          </a:p>
          <a:p>
            <a:pPr>
              <a:buFont typeface="Wingdings" panose="05000000000000000000" pitchFamily="2" charset="2"/>
              <a:buChar char="ü"/>
            </a:pPr>
            <a:r>
              <a:rPr lang="en-US" dirty="0">
                <a:latin typeface="Garamond" panose="02020404030301010803" pitchFamily="18" charset="0"/>
              </a:rPr>
              <a:t>Introduction to Web </a:t>
            </a:r>
            <a:r>
              <a:rPr lang="en-US" dirty="0" smtClean="0">
                <a:latin typeface="Garamond" panose="02020404030301010803" pitchFamily="18" charset="0"/>
              </a:rPr>
              <a:t>Services</a:t>
            </a:r>
          </a:p>
          <a:p>
            <a:pPr>
              <a:buFont typeface="Wingdings" panose="05000000000000000000" pitchFamily="2" charset="2"/>
              <a:buChar char="ü"/>
            </a:pPr>
            <a:r>
              <a:rPr lang="en-US" dirty="0">
                <a:latin typeface="Garamond" panose="02020404030301010803" pitchFamily="18" charset="0"/>
              </a:rPr>
              <a:t>Intranet and Internet Web Services for </a:t>
            </a:r>
            <a:r>
              <a:rPr lang="en-US" dirty="0" smtClean="0">
                <a:latin typeface="Garamond" panose="02020404030301010803" pitchFamily="18" charset="0"/>
              </a:rPr>
              <a:t>Integration</a:t>
            </a:r>
          </a:p>
          <a:p>
            <a:pPr>
              <a:buFont typeface="Wingdings" panose="05000000000000000000" pitchFamily="2" charset="2"/>
              <a:buChar char="ü"/>
            </a:pPr>
            <a:r>
              <a:rPr lang="en-US" dirty="0">
                <a:latin typeface="Garamond" panose="02020404030301010803" pitchFamily="18" charset="0"/>
              </a:rPr>
              <a:t>XML Standards for Web </a:t>
            </a:r>
            <a:r>
              <a:rPr lang="en-US" dirty="0" smtClean="0">
                <a:latin typeface="Garamond" panose="02020404030301010803" pitchFamily="18" charset="0"/>
              </a:rPr>
              <a:t>Services</a:t>
            </a:r>
          </a:p>
          <a:p>
            <a:pPr>
              <a:buFont typeface="Wingdings" panose="05000000000000000000" pitchFamily="2" charset="2"/>
              <a:buChar char="ü"/>
            </a:pPr>
            <a:r>
              <a:rPr lang="en-US" dirty="0">
                <a:latin typeface="Garamond" panose="02020404030301010803" pitchFamily="18" charset="0"/>
              </a:rPr>
              <a:t>Web Services </a:t>
            </a:r>
            <a:r>
              <a:rPr lang="en-US" dirty="0" smtClean="0">
                <a:latin typeface="Garamond" panose="02020404030301010803" pitchFamily="18" charset="0"/>
              </a:rPr>
              <a:t>Evolution</a:t>
            </a:r>
          </a:p>
          <a:p>
            <a:pPr>
              <a:buFont typeface="Wingdings" panose="05000000000000000000" pitchFamily="2" charset="2"/>
              <a:buChar char="ü"/>
            </a:pPr>
            <a:r>
              <a:rPr lang="en-US" dirty="0" smtClean="0">
                <a:latin typeface="Garamond" panose="02020404030301010803" pitchFamily="18" charset="0"/>
              </a:rPr>
              <a:t>Challenges in Phase 3 Evolution</a:t>
            </a:r>
          </a:p>
          <a:p>
            <a:pPr>
              <a:buFont typeface="Wingdings" panose="05000000000000000000" pitchFamily="2" charset="2"/>
              <a:buChar char="ü"/>
            </a:pPr>
            <a:r>
              <a:rPr lang="en-US" dirty="0" smtClean="0">
                <a:latin typeface="Garamond" panose="02020404030301010803" pitchFamily="18" charset="0"/>
              </a:rPr>
              <a:t>Web </a:t>
            </a:r>
            <a:r>
              <a:rPr lang="en-US" dirty="0">
                <a:latin typeface="Garamond" panose="02020404030301010803" pitchFamily="18" charset="0"/>
              </a:rPr>
              <a:t>Services Products</a:t>
            </a:r>
            <a:endParaRPr lang="en-US" b="1" dirty="0">
              <a:latin typeface="Garamond" panose="02020404030301010803" pitchFamily="18" charset="0"/>
            </a:endParaRPr>
          </a:p>
        </p:txBody>
      </p:sp>
    </p:spTree>
    <p:extLst>
      <p:ext uri="{BB962C8B-B14F-4D97-AF65-F5344CB8AC3E}">
        <p14:creationId xmlns:p14="http://schemas.microsoft.com/office/powerpoint/2010/main" val="749747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Web Services Evolution – Phase 3</a:t>
            </a:r>
          </a:p>
        </p:txBody>
      </p:sp>
      <p:sp>
        <p:nvSpPr>
          <p:cNvPr id="3" name="Content Placeholder 2"/>
          <p:cNvSpPr>
            <a:spLocks noGrp="1"/>
          </p:cNvSpPr>
          <p:nvPr>
            <p:ph idx="1"/>
          </p:nvPr>
        </p:nvSpPr>
        <p:spPr/>
        <p:txBody>
          <a:bodyPr/>
          <a:lstStyle/>
          <a:p>
            <a:r>
              <a:rPr lang="en-US" dirty="0" smtClean="0">
                <a:latin typeface="Garamond" panose="02020404030301010803" pitchFamily="18" charset="0"/>
              </a:rPr>
              <a:t>Phase </a:t>
            </a:r>
            <a:r>
              <a:rPr lang="en-US" dirty="0">
                <a:latin typeface="Garamond" panose="02020404030301010803" pitchFamily="18" charset="0"/>
              </a:rPr>
              <a:t>3 of the evolution of Web Services, organizations will change not only their business processes, but also their business models as they move to real-time collaboration and integration of</a:t>
            </a:r>
            <a:br>
              <a:rPr lang="en-US" dirty="0">
                <a:latin typeface="Garamond" panose="02020404030301010803" pitchFamily="18" charset="0"/>
              </a:rPr>
            </a:br>
            <a:r>
              <a:rPr lang="en-US" dirty="0">
                <a:latin typeface="Garamond" panose="02020404030301010803" pitchFamily="18" charset="0"/>
              </a:rPr>
              <a:t>processes both within and between </a:t>
            </a:r>
            <a:r>
              <a:rPr lang="en-US" dirty="0" smtClean="0">
                <a:latin typeface="Garamond" panose="02020404030301010803" pitchFamily="18" charset="0"/>
              </a:rPr>
              <a:t>enterprises.</a:t>
            </a:r>
          </a:p>
          <a:p>
            <a:r>
              <a:rPr lang="en-US" dirty="0">
                <a:latin typeface="Garamond" panose="02020404030301010803" pitchFamily="18" charset="0"/>
              </a:rPr>
              <a:t> While Phase 1 and Phase 2 address the surfacing of Web Services previously locked away in current and legacy systems, Phase 3 will see the </a:t>
            </a:r>
            <a:r>
              <a:rPr lang="en-US" dirty="0" smtClean="0">
                <a:latin typeface="Garamond" panose="02020404030301010803" pitchFamily="18" charset="0"/>
              </a:rPr>
              <a:t>emergence of </a:t>
            </a:r>
            <a:r>
              <a:rPr lang="en-US" dirty="0">
                <a:latin typeface="Garamond" panose="02020404030301010803" pitchFamily="18" charset="0"/>
              </a:rPr>
              <a:t>new software products and systems that are designed and developed from the outset to be delivered as Web Services.</a:t>
            </a:r>
          </a:p>
        </p:txBody>
      </p:sp>
    </p:spTree>
    <p:extLst>
      <p:ext uri="{BB962C8B-B14F-4D97-AF65-F5344CB8AC3E}">
        <p14:creationId xmlns:p14="http://schemas.microsoft.com/office/powerpoint/2010/main" val="3180629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Garamond" panose="02020404030301010803" pitchFamily="18" charset="0"/>
              </a:rPr>
              <a:t>These will be used by organizations to find business partners dynamically, </a:t>
            </a:r>
            <a:r>
              <a:rPr lang="en-US" dirty="0" smtClean="0">
                <a:latin typeface="Garamond" panose="02020404030301010803" pitchFamily="18" charset="0"/>
              </a:rPr>
              <a:t>or to </a:t>
            </a:r>
            <a:r>
              <a:rPr lang="en-US" dirty="0">
                <a:latin typeface="Garamond" panose="02020404030301010803" pitchFamily="18" charset="0"/>
              </a:rPr>
              <a:t>use remote resources, and will enable those organizations to adapt rapidly to change</a:t>
            </a:r>
            <a:r>
              <a:rPr lang="en-US" dirty="0" smtClean="0">
                <a:latin typeface="Garamond" panose="02020404030301010803" pitchFamily="18" charset="0"/>
              </a:rPr>
              <a:t>.</a:t>
            </a:r>
          </a:p>
          <a:p>
            <a:r>
              <a:rPr lang="en-US" dirty="0">
                <a:latin typeface="Garamond" panose="02020404030301010803" pitchFamily="18" charset="0"/>
              </a:rPr>
              <a:t>The XML definitions of each Web Service will all be automatically generated: </a:t>
            </a:r>
            <a:r>
              <a:rPr lang="en-US" dirty="0" smtClean="0">
                <a:latin typeface="Garamond" panose="02020404030301010803" pitchFamily="18" charset="0"/>
              </a:rPr>
              <a:t>for SOAP </a:t>
            </a:r>
            <a:r>
              <a:rPr lang="en-US" dirty="0">
                <a:latin typeface="Garamond" panose="02020404030301010803" pitchFamily="18" charset="0"/>
              </a:rPr>
              <a:t>(Simple Object Access Protocol); WSDL (Web Services Description Language); and UDDI (Universal Description, Discovery and Integration). For example, Microsoft Visual Studio.</a:t>
            </a:r>
          </a:p>
        </p:txBody>
      </p:sp>
    </p:spTree>
    <p:extLst>
      <p:ext uri="{BB962C8B-B14F-4D97-AF65-F5344CB8AC3E}">
        <p14:creationId xmlns:p14="http://schemas.microsoft.com/office/powerpoint/2010/main" val="2993916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Enterprise Portal Product Categories</a:t>
            </a:r>
          </a:p>
        </p:txBody>
      </p:sp>
      <p:sp>
        <p:nvSpPr>
          <p:cNvPr id="3" name="Content Placeholder 2"/>
          <p:cNvSpPr>
            <a:spLocks noGrp="1"/>
          </p:cNvSpPr>
          <p:nvPr>
            <p:ph idx="1"/>
          </p:nvPr>
        </p:nvSpPr>
        <p:spPr/>
        <p:txBody>
          <a:bodyPr/>
          <a:lstStyle/>
          <a:p>
            <a:pPr marL="0" indent="0">
              <a:buNone/>
            </a:pPr>
            <a:r>
              <a:rPr lang="en-US" dirty="0" smtClean="0">
                <a:latin typeface="Garamond" panose="02020404030301010803" pitchFamily="18" charset="0"/>
              </a:rPr>
              <a:t>Enterprise </a:t>
            </a:r>
            <a:r>
              <a:rPr lang="en-US" dirty="0">
                <a:latin typeface="Garamond" panose="02020404030301010803" pitchFamily="18" charset="0"/>
              </a:rPr>
              <a:t>portals comprise three categories: collaborative portals, business intelligence portals, and integration portals. Portal products are generally categorized based on their predominant focus, </a:t>
            </a:r>
          </a:p>
        </p:txBody>
      </p:sp>
    </p:spTree>
    <p:extLst>
      <p:ext uri="{BB962C8B-B14F-4D97-AF65-F5344CB8AC3E}">
        <p14:creationId xmlns:p14="http://schemas.microsoft.com/office/powerpoint/2010/main" val="2372583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Collaborative Portal Products</a:t>
            </a:r>
          </a:p>
        </p:txBody>
      </p:sp>
      <p:sp>
        <p:nvSpPr>
          <p:cNvPr id="3" name="Content Placeholder 2"/>
          <p:cNvSpPr>
            <a:spLocks noGrp="1"/>
          </p:cNvSpPr>
          <p:nvPr>
            <p:ph idx="1"/>
          </p:nvPr>
        </p:nvSpPr>
        <p:spPr/>
        <p:txBody>
          <a:bodyPr/>
          <a:lstStyle/>
          <a:p>
            <a:r>
              <a:rPr lang="en-US" dirty="0">
                <a:latin typeface="Garamond" panose="02020404030301010803" pitchFamily="18" charset="0"/>
              </a:rPr>
              <a:t>Collaborative portals generally focus on unstructured knowledge </a:t>
            </a:r>
            <a:r>
              <a:rPr lang="en-US" dirty="0" smtClean="0">
                <a:latin typeface="Garamond" panose="02020404030301010803" pitchFamily="18" charset="0"/>
              </a:rPr>
              <a:t>resources.</a:t>
            </a:r>
          </a:p>
          <a:p>
            <a:r>
              <a:rPr lang="en-US" dirty="0">
                <a:latin typeface="Garamond" panose="02020404030301010803" pitchFamily="18" charset="0"/>
              </a:rPr>
              <a:t>Examples of such resources are documents, reports, e-mail, graphics, images, audio, and video</a:t>
            </a:r>
            <a:r>
              <a:rPr lang="en-US" dirty="0" smtClean="0">
                <a:latin typeface="Garamond" panose="02020404030301010803" pitchFamily="18" charset="0"/>
              </a:rPr>
              <a:t>.</a:t>
            </a:r>
          </a:p>
          <a:p>
            <a:pPr marL="0" indent="0">
              <a:buNone/>
            </a:pPr>
            <a:r>
              <a:rPr lang="en-US" b="1" dirty="0">
                <a:latin typeface="Garamond" panose="02020404030301010803" pitchFamily="18" charset="0"/>
              </a:rPr>
              <a:t>Collaborative portal products include the following</a:t>
            </a:r>
            <a:r>
              <a:rPr lang="en-US" b="1" dirty="0" smtClean="0">
                <a:latin typeface="Garamond" panose="02020404030301010803" pitchFamily="18" charset="0"/>
              </a:rPr>
              <a:t>:</a:t>
            </a:r>
          </a:p>
          <a:p>
            <a:pPr marL="0" indent="0">
              <a:buNone/>
            </a:pPr>
            <a:r>
              <a:rPr lang="en-US" dirty="0">
                <a:latin typeface="Garamond" panose="02020404030301010803" pitchFamily="18" charset="0"/>
              </a:rPr>
              <a:t>• IBM WebSphere Portal from IBM Corporation</a:t>
            </a:r>
            <a:r>
              <a:rPr lang="en-US" dirty="0" smtClean="0">
                <a:latin typeface="Garamond" panose="02020404030301010803" pitchFamily="18" charset="0"/>
              </a:rPr>
              <a:t>;</a:t>
            </a:r>
          </a:p>
          <a:p>
            <a:r>
              <a:rPr lang="en-US" dirty="0">
                <a:latin typeface="Garamond" panose="02020404030301010803" pitchFamily="18" charset="0"/>
              </a:rPr>
              <a:t>Microsoft SharePoint Portal Server from Microsoft Corporation;</a:t>
            </a:r>
          </a:p>
        </p:txBody>
      </p:sp>
    </p:spTree>
    <p:extLst>
      <p:ext uri="{BB962C8B-B14F-4D97-AF65-F5344CB8AC3E}">
        <p14:creationId xmlns:p14="http://schemas.microsoft.com/office/powerpoint/2010/main" val="1242225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Business Intelligence Portal Products</a:t>
            </a:r>
          </a:p>
        </p:txBody>
      </p:sp>
      <p:sp>
        <p:nvSpPr>
          <p:cNvPr id="3" name="Content Placeholder 2"/>
          <p:cNvSpPr>
            <a:spLocks noGrp="1"/>
          </p:cNvSpPr>
          <p:nvPr>
            <p:ph idx="1"/>
          </p:nvPr>
        </p:nvSpPr>
        <p:spPr/>
        <p:txBody>
          <a:bodyPr/>
          <a:lstStyle/>
          <a:p>
            <a:r>
              <a:rPr lang="en-US" dirty="0">
                <a:latin typeface="Garamond" panose="02020404030301010803" pitchFamily="18" charset="0"/>
              </a:rPr>
              <a:t>Business intelligence portals generally focus on structured knowledge resources, with access to data warehouses and information system databases</a:t>
            </a:r>
            <a:r>
              <a:rPr lang="en-US" dirty="0" smtClean="0">
                <a:latin typeface="Garamond" panose="02020404030301010803" pitchFamily="18" charset="0"/>
              </a:rPr>
              <a:t>.</a:t>
            </a:r>
          </a:p>
          <a:p>
            <a:r>
              <a:rPr lang="en-US" dirty="0" smtClean="0">
                <a:latin typeface="Garamond" panose="02020404030301010803" pitchFamily="18" charset="0"/>
              </a:rPr>
              <a:t>These </a:t>
            </a:r>
            <a:r>
              <a:rPr lang="en-US" dirty="0">
                <a:latin typeface="Garamond" panose="02020404030301010803" pitchFamily="18" charset="0"/>
              </a:rPr>
              <a:t>structured resources are accessed via business intelligence (BI</a:t>
            </a:r>
            <a:r>
              <a:rPr lang="en-US" dirty="0" smtClean="0">
                <a:latin typeface="Garamond" panose="02020404030301010803" pitchFamily="18" charset="0"/>
              </a:rPr>
              <a:t>).</a:t>
            </a:r>
          </a:p>
          <a:p>
            <a:pPr marL="0" indent="0">
              <a:buNone/>
            </a:pPr>
            <a:r>
              <a:rPr lang="en-US" b="1" dirty="0">
                <a:latin typeface="Garamond" panose="02020404030301010803" pitchFamily="18" charset="0"/>
              </a:rPr>
              <a:t>Some representative BI portal products </a:t>
            </a:r>
            <a:r>
              <a:rPr lang="en-US" b="1" dirty="0" smtClean="0">
                <a:latin typeface="Garamond" panose="02020404030301010803" pitchFamily="18" charset="0"/>
              </a:rPr>
              <a:t>include</a:t>
            </a:r>
            <a:r>
              <a:rPr lang="en-US" dirty="0" smtClean="0">
                <a:latin typeface="Garamond" panose="02020404030301010803" pitchFamily="18" charset="0"/>
              </a:rPr>
              <a:t>:</a:t>
            </a:r>
          </a:p>
          <a:p>
            <a:pPr marL="0" indent="0">
              <a:buNone/>
            </a:pPr>
            <a:r>
              <a:rPr lang="en-US" dirty="0">
                <a:latin typeface="Garamond" panose="02020404030301010803" pitchFamily="18" charset="0"/>
              </a:rPr>
              <a:t>• CleverPath Portal from Computer Associates</a:t>
            </a:r>
            <a:r>
              <a:rPr lang="en-US" dirty="0" smtClean="0">
                <a:latin typeface="Garamond" panose="02020404030301010803" pitchFamily="18" charset="0"/>
              </a:rPr>
              <a:t>;</a:t>
            </a:r>
          </a:p>
          <a:p>
            <a:pPr marL="0" indent="0">
              <a:buNone/>
            </a:pPr>
            <a:r>
              <a:rPr lang="en-US" dirty="0">
                <a:latin typeface="Garamond" panose="02020404030301010803" pitchFamily="18" charset="0"/>
              </a:rPr>
              <a:t>• Cognos Upfront from Cognos, Inc.;</a:t>
            </a:r>
          </a:p>
          <a:p>
            <a:endParaRPr lang="en-US" dirty="0">
              <a:latin typeface="Garamond" panose="02020404030301010803" pitchFamily="18" charset="0"/>
            </a:endParaRPr>
          </a:p>
        </p:txBody>
      </p:sp>
    </p:spTree>
    <p:extLst>
      <p:ext uri="{BB962C8B-B14F-4D97-AF65-F5344CB8AC3E}">
        <p14:creationId xmlns:p14="http://schemas.microsoft.com/office/powerpoint/2010/main" val="4050047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Integration Portal Products</a:t>
            </a:r>
          </a:p>
        </p:txBody>
      </p:sp>
      <p:sp>
        <p:nvSpPr>
          <p:cNvPr id="3" name="Content Placeholder 2"/>
          <p:cNvSpPr>
            <a:spLocks noGrp="1"/>
          </p:cNvSpPr>
          <p:nvPr>
            <p:ph idx="1"/>
          </p:nvPr>
        </p:nvSpPr>
        <p:spPr/>
        <p:txBody>
          <a:bodyPr/>
          <a:lstStyle/>
          <a:p>
            <a:r>
              <a:rPr lang="en-US" dirty="0">
                <a:latin typeface="Garamond" panose="02020404030301010803" pitchFamily="18" charset="0"/>
              </a:rPr>
              <a:t>Integration portals focus on easy integration between structured and unstructured knowledge resources existing in information systems and data warehouse databases within an enterprise via the corporate intranet, or between enterprises via the Internet</a:t>
            </a:r>
            <a:r>
              <a:rPr lang="en-US" dirty="0" smtClean="0">
                <a:latin typeface="Garamond" panose="02020404030301010803" pitchFamily="18" charset="0"/>
              </a:rPr>
              <a:t>.</a:t>
            </a:r>
          </a:p>
          <a:p>
            <a:r>
              <a:rPr lang="en-US" dirty="0">
                <a:latin typeface="Garamond" panose="02020404030301010803" pitchFamily="18" charset="0"/>
              </a:rPr>
              <a:t>A popular integration portal product is SAP Enterprise Portal from SAP.</a:t>
            </a:r>
          </a:p>
        </p:txBody>
      </p:sp>
    </p:spTree>
    <p:extLst>
      <p:ext uri="{BB962C8B-B14F-4D97-AF65-F5344CB8AC3E}">
        <p14:creationId xmlns:p14="http://schemas.microsoft.com/office/powerpoint/2010/main" val="1716482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Introduction to Web Services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a:latin typeface="Garamond" panose="02020404030301010803" pitchFamily="18" charset="0"/>
              </a:rPr>
              <a:t>Web services are open standard (XML, SOAP, HTTP, etc.) based web applications that interact with other web applications for the purpose of exchanging data. Web services can convert your existing applications into web </a:t>
            </a:r>
            <a:r>
              <a:rPr lang="en-US" dirty="0" smtClean="0">
                <a:latin typeface="Garamond" panose="02020404030301010803" pitchFamily="18" charset="0"/>
              </a:rPr>
              <a:t>applications.</a:t>
            </a:r>
          </a:p>
          <a:p>
            <a:r>
              <a:rPr lang="en-US" dirty="0" smtClean="0">
                <a:latin typeface="Garamond" panose="02020404030301010803" pitchFamily="18" charset="0"/>
              </a:rPr>
              <a:t>A </a:t>
            </a:r>
            <a:r>
              <a:rPr lang="en-US" dirty="0">
                <a:latin typeface="Garamond" panose="02020404030301010803" pitchFamily="18" charset="0"/>
              </a:rPr>
              <a:t>web service is any piece of software that makes itself available over the internet and uses a standardized XML messaging system. XML is used to encode all communications to a web service. For example, a client invokes a web service by sending an XML message, then waits for a corresponding XML </a:t>
            </a:r>
            <a:r>
              <a:rPr lang="en-US" dirty="0" smtClean="0">
                <a:latin typeface="Garamond" panose="02020404030301010803" pitchFamily="18" charset="0"/>
              </a:rPr>
              <a:t>response.</a:t>
            </a:r>
            <a:endParaRPr lang="en-US" dirty="0">
              <a:latin typeface="Garamond" panose="02020404030301010803" pitchFamily="18" charset="0"/>
            </a:endParaRPr>
          </a:p>
        </p:txBody>
      </p:sp>
    </p:spTree>
    <p:extLst>
      <p:ext uri="{BB962C8B-B14F-4D97-AF65-F5344CB8AC3E}">
        <p14:creationId xmlns:p14="http://schemas.microsoft.com/office/powerpoint/2010/main" val="3788682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Garamond" panose="02020404030301010803" pitchFamily="18" charset="0"/>
              </a:rPr>
              <a:t>Web services are XML-based information exchange systems that use the Internet for direct application-to-application interaction. These systems can include programs, objects, messages, or documents</a:t>
            </a:r>
            <a:r>
              <a:rPr lang="en-US" dirty="0" smtClean="0">
                <a:latin typeface="Garamond" panose="02020404030301010803" pitchFamily="18" charset="0"/>
              </a:rPr>
              <a:t>.</a:t>
            </a:r>
          </a:p>
          <a:p>
            <a:r>
              <a:rPr lang="en-US" dirty="0">
                <a:latin typeface="Garamond" panose="02020404030301010803" pitchFamily="18" charset="0"/>
              </a:rPr>
              <a:t>Is available over the Internet or private (intranet) </a:t>
            </a:r>
            <a:r>
              <a:rPr lang="en-US" dirty="0" smtClean="0">
                <a:latin typeface="Garamond" panose="02020404030301010803" pitchFamily="18" charset="0"/>
              </a:rPr>
              <a:t>networks</a:t>
            </a:r>
          </a:p>
          <a:p>
            <a:r>
              <a:rPr lang="en-US" dirty="0">
                <a:latin typeface="Garamond" panose="02020404030301010803" pitchFamily="18" charset="0"/>
              </a:rPr>
              <a:t>Uses a standardized XML messaging </a:t>
            </a:r>
            <a:r>
              <a:rPr lang="en-US" dirty="0" smtClean="0">
                <a:latin typeface="Garamond" panose="02020404030301010803" pitchFamily="18" charset="0"/>
              </a:rPr>
              <a:t>system</a:t>
            </a:r>
          </a:p>
          <a:p>
            <a:r>
              <a:rPr lang="en-US" dirty="0">
                <a:latin typeface="Garamond" panose="02020404030301010803" pitchFamily="18" charset="0"/>
              </a:rPr>
              <a:t>Is not tied to any one operating system or programming </a:t>
            </a:r>
            <a:r>
              <a:rPr lang="en-US" dirty="0" smtClean="0">
                <a:latin typeface="Garamond" panose="02020404030301010803" pitchFamily="18" charset="0"/>
              </a:rPr>
              <a:t>language</a:t>
            </a:r>
          </a:p>
          <a:p>
            <a:r>
              <a:rPr lang="en-US" dirty="0">
                <a:latin typeface="Garamond" panose="02020404030301010803" pitchFamily="18" charset="0"/>
              </a:rPr>
              <a:t>Is self-describing via a common XML </a:t>
            </a:r>
            <a:r>
              <a:rPr lang="en-US" dirty="0" smtClean="0">
                <a:latin typeface="Garamond" panose="02020404030301010803" pitchFamily="18" charset="0"/>
              </a:rPr>
              <a:t>grammar</a:t>
            </a:r>
          </a:p>
          <a:p>
            <a:endParaRPr lang="en-US" dirty="0">
              <a:latin typeface="Garamond" panose="02020404030301010803" pitchFamily="18" charset="0"/>
            </a:endParaRPr>
          </a:p>
        </p:txBody>
      </p:sp>
    </p:spTree>
    <p:extLst>
      <p:ext uri="{BB962C8B-B14F-4D97-AF65-F5344CB8AC3E}">
        <p14:creationId xmlns:p14="http://schemas.microsoft.com/office/powerpoint/2010/main" val="290145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Components of Web Services</a:t>
            </a:r>
            <a:br>
              <a:rPr lang="en-US" sz="4000" b="1" dirty="0">
                <a:latin typeface="Garamond" panose="02020404030301010803" pitchFamily="18" charset="0"/>
              </a:rPr>
            </a:b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a:latin typeface="Garamond" panose="02020404030301010803" pitchFamily="18" charset="0"/>
              </a:rPr>
              <a:t>The basic web services platform is XML + HTTP. All the standard web services work using the following </a:t>
            </a:r>
            <a:r>
              <a:rPr lang="en-US" dirty="0" smtClean="0">
                <a:latin typeface="Garamond" panose="02020404030301010803" pitchFamily="18" charset="0"/>
              </a:rPr>
              <a:t>components.</a:t>
            </a:r>
          </a:p>
          <a:p>
            <a:pPr marL="0" indent="0">
              <a:buNone/>
            </a:pPr>
            <a:r>
              <a:rPr lang="en-US" dirty="0">
                <a:latin typeface="Garamond" panose="02020404030301010803" pitchFamily="18" charset="0"/>
              </a:rPr>
              <a:t>SOAP (Simple Object Access Protocol</a:t>
            </a:r>
            <a:r>
              <a:rPr lang="en-US" dirty="0" smtClean="0">
                <a:latin typeface="Garamond" panose="02020404030301010803" pitchFamily="18" charset="0"/>
              </a:rPr>
              <a:t>)</a:t>
            </a:r>
          </a:p>
          <a:p>
            <a:pPr marL="0" indent="0">
              <a:buNone/>
            </a:pPr>
            <a:r>
              <a:rPr lang="en-US" dirty="0">
                <a:latin typeface="Garamond" panose="02020404030301010803" pitchFamily="18" charset="0"/>
              </a:rPr>
              <a:t>UDDI (Universal Description, Discovery and Integration</a:t>
            </a:r>
            <a:r>
              <a:rPr lang="en-US" dirty="0" smtClean="0">
                <a:latin typeface="Garamond" panose="02020404030301010803" pitchFamily="18" charset="0"/>
              </a:rPr>
              <a:t>)</a:t>
            </a:r>
          </a:p>
          <a:p>
            <a:pPr marL="0" indent="0">
              <a:buNone/>
            </a:pPr>
            <a:r>
              <a:rPr lang="en-US" dirty="0">
                <a:latin typeface="Garamond" panose="02020404030301010803" pitchFamily="18" charset="0"/>
              </a:rPr>
              <a:t>WSDL (Web Services Description Language)</a:t>
            </a:r>
            <a:endParaRPr lang="en-US" dirty="0" smtClean="0">
              <a:latin typeface="Garamond" panose="02020404030301010803" pitchFamily="18" charset="0"/>
            </a:endParaRPr>
          </a:p>
          <a:p>
            <a:pPr marL="0" indent="0">
              <a:buNone/>
            </a:pPr>
            <a:endParaRPr lang="en-US" dirty="0" smtClean="0">
              <a:latin typeface="Garamond" panose="02020404030301010803" pitchFamily="18" charset="0"/>
            </a:endParaRPr>
          </a:p>
          <a:p>
            <a:pPr marL="0" indent="0">
              <a:buNone/>
            </a:pPr>
            <a:endParaRPr lang="en-US" dirty="0">
              <a:latin typeface="Garamond" panose="02020404030301010803" pitchFamily="18" charset="0"/>
            </a:endParaRPr>
          </a:p>
        </p:txBody>
      </p:sp>
    </p:spTree>
    <p:extLst>
      <p:ext uri="{BB962C8B-B14F-4D97-AF65-F5344CB8AC3E}">
        <p14:creationId xmlns:p14="http://schemas.microsoft.com/office/powerpoint/2010/main" val="1639659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Garamond" panose="02020404030301010803" pitchFamily="18" charset="0"/>
              </a:rPr>
              <a:t>How Does a Web Service Work?</a:t>
            </a:r>
            <a:br>
              <a:rPr lang="en-US" b="1" dirty="0">
                <a:latin typeface="Garamond" panose="02020404030301010803" pitchFamily="18" charset="0"/>
              </a:rPr>
            </a:br>
            <a:endParaRPr lang="en-US"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a:latin typeface="Garamond" panose="02020404030301010803" pitchFamily="18" charset="0"/>
              </a:rPr>
              <a:t>A web service enables communication among various applications by using open standards such as HTML, XML, WSDL, and SOAP. A web service takes the help of </a:t>
            </a:r>
            <a:r>
              <a:rPr lang="en-US" dirty="0" smtClean="0">
                <a:latin typeface="Garamond" panose="02020404030301010803" pitchFamily="18" charset="0"/>
              </a:rPr>
              <a:t>−</a:t>
            </a:r>
          </a:p>
          <a:p>
            <a:r>
              <a:rPr lang="en-US" dirty="0">
                <a:latin typeface="Garamond" panose="02020404030301010803" pitchFamily="18" charset="0"/>
              </a:rPr>
              <a:t>XML to tag the </a:t>
            </a:r>
            <a:r>
              <a:rPr lang="en-US" dirty="0" smtClean="0">
                <a:latin typeface="Garamond" panose="02020404030301010803" pitchFamily="18" charset="0"/>
              </a:rPr>
              <a:t>data</a:t>
            </a:r>
          </a:p>
          <a:p>
            <a:r>
              <a:rPr lang="en-US" dirty="0">
                <a:latin typeface="Garamond" panose="02020404030301010803" pitchFamily="18" charset="0"/>
              </a:rPr>
              <a:t>SOAP to transfer a </a:t>
            </a:r>
            <a:r>
              <a:rPr lang="en-US" dirty="0" smtClean="0">
                <a:latin typeface="Garamond" panose="02020404030301010803" pitchFamily="18" charset="0"/>
              </a:rPr>
              <a:t>message</a:t>
            </a:r>
          </a:p>
          <a:p>
            <a:r>
              <a:rPr lang="en-US" dirty="0">
                <a:latin typeface="Garamond" panose="02020404030301010803" pitchFamily="18" charset="0"/>
              </a:rPr>
              <a:t>WSDL to describe the availability of service.</a:t>
            </a:r>
          </a:p>
        </p:txBody>
      </p:sp>
    </p:spTree>
    <p:extLst>
      <p:ext uri="{BB962C8B-B14F-4D97-AF65-F5344CB8AC3E}">
        <p14:creationId xmlns:p14="http://schemas.microsoft.com/office/powerpoint/2010/main" val="3474631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Why web Services?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b="1" dirty="0" smtClean="0">
                <a:latin typeface="Garamond" panose="02020404030301010803" pitchFamily="18" charset="0"/>
              </a:rPr>
              <a:t>Interoperability</a:t>
            </a:r>
          </a:p>
          <a:p>
            <a:r>
              <a:rPr lang="en-US" dirty="0">
                <a:latin typeface="Garamond" panose="02020404030301010803" pitchFamily="18" charset="0"/>
              </a:rPr>
              <a:t>Web services allow various applications to talk to each other and share data and services among themselves.</a:t>
            </a:r>
            <a:endParaRPr lang="en-US" b="1" dirty="0">
              <a:latin typeface="Garamond" panose="02020404030301010803" pitchFamily="18" charset="0"/>
            </a:endParaRPr>
          </a:p>
          <a:p>
            <a:pPr marL="0" indent="0">
              <a:buNone/>
            </a:pPr>
            <a:r>
              <a:rPr lang="en-US" b="1" dirty="0">
                <a:latin typeface="Garamond" panose="02020404030301010803" pitchFamily="18" charset="0"/>
              </a:rPr>
              <a:t>Standardized </a:t>
            </a:r>
            <a:r>
              <a:rPr lang="en-US" b="1" dirty="0" smtClean="0">
                <a:latin typeface="Garamond" panose="02020404030301010803" pitchFamily="18" charset="0"/>
              </a:rPr>
              <a:t>Protocol</a:t>
            </a:r>
          </a:p>
          <a:p>
            <a:r>
              <a:rPr lang="en-US" dirty="0">
                <a:latin typeface="Garamond" panose="02020404030301010803" pitchFamily="18" charset="0"/>
              </a:rPr>
              <a:t>Web services use standardized industry standard protocol for the communication.</a:t>
            </a:r>
            <a:endParaRPr lang="en-US" b="1" dirty="0">
              <a:latin typeface="Garamond" panose="02020404030301010803" pitchFamily="18" charset="0"/>
            </a:endParaRPr>
          </a:p>
          <a:p>
            <a:pPr marL="0" indent="0">
              <a:buNone/>
            </a:pPr>
            <a:r>
              <a:rPr lang="en-US" b="1" dirty="0">
                <a:latin typeface="Garamond" panose="02020404030301010803" pitchFamily="18" charset="0"/>
              </a:rPr>
              <a:t>Low Cost </a:t>
            </a:r>
            <a:r>
              <a:rPr lang="en-US" b="1" dirty="0" smtClean="0">
                <a:latin typeface="Garamond" panose="02020404030301010803" pitchFamily="18" charset="0"/>
              </a:rPr>
              <a:t>Communication</a:t>
            </a:r>
          </a:p>
          <a:p>
            <a:r>
              <a:rPr lang="en-US" dirty="0">
                <a:latin typeface="Garamond" panose="02020404030301010803" pitchFamily="18" charset="0"/>
              </a:rPr>
              <a:t>Web services use SOAP over HTTP protocol, so you can use your existing low-cost internet for implementing web services.</a:t>
            </a:r>
            <a:endParaRPr lang="en-US" b="1" dirty="0">
              <a:latin typeface="Garamond" panose="02020404030301010803" pitchFamily="18" charset="0"/>
            </a:endParaRPr>
          </a:p>
          <a:p>
            <a:endParaRPr lang="en-US" dirty="0" smtClean="0">
              <a:latin typeface="Garamond" panose="02020404030301010803" pitchFamily="18" charset="0"/>
            </a:endParaRPr>
          </a:p>
        </p:txBody>
      </p:sp>
    </p:spTree>
    <p:extLst>
      <p:ext uri="{BB962C8B-B14F-4D97-AF65-F5344CB8AC3E}">
        <p14:creationId xmlns:p14="http://schemas.microsoft.com/office/powerpoint/2010/main" val="2417899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Garamond" panose="02020404030301010803" pitchFamily="18" charset="0"/>
              </a:rPr>
              <a:t>Structured and Unstructured Data Resources</a:t>
            </a:r>
          </a:p>
        </p:txBody>
      </p:sp>
      <p:sp>
        <p:nvSpPr>
          <p:cNvPr id="3" name="Content Placeholder 2"/>
          <p:cNvSpPr>
            <a:spLocks noGrp="1"/>
          </p:cNvSpPr>
          <p:nvPr>
            <p:ph idx="1"/>
          </p:nvPr>
        </p:nvSpPr>
        <p:spPr/>
        <p:txBody>
          <a:bodyPr/>
          <a:lstStyle/>
          <a:p>
            <a:r>
              <a:rPr lang="en-US" dirty="0">
                <a:latin typeface="Garamond" panose="02020404030301010803" pitchFamily="18" charset="0"/>
              </a:rPr>
              <a:t>Data warehouses and information systems provide access to structured data in the databases and data files of an enterprise</a:t>
            </a:r>
            <a:r>
              <a:rPr lang="en-US" dirty="0" smtClean="0">
                <a:latin typeface="Garamond" panose="02020404030301010803" pitchFamily="18" charset="0"/>
              </a:rPr>
              <a:t>.</a:t>
            </a:r>
          </a:p>
          <a:p>
            <a:r>
              <a:rPr lang="en-US" dirty="0">
                <a:latin typeface="Garamond" panose="02020404030301010803" pitchFamily="18" charset="0"/>
              </a:rPr>
              <a:t>These data and information resources typically represent only 10% to 30% of the total knowledge resources in most enterprises today</a:t>
            </a:r>
            <a:r>
              <a:rPr lang="en-US" dirty="0" smtClean="0">
                <a:latin typeface="Garamond" panose="02020404030301010803" pitchFamily="18" charset="0"/>
              </a:rPr>
              <a:t>.</a:t>
            </a:r>
          </a:p>
          <a:p>
            <a:r>
              <a:rPr lang="en-US" dirty="0">
                <a:latin typeface="Garamond" panose="02020404030301010803" pitchFamily="18" charset="0"/>
              </a:rPr>
              <a:t>In contrast</a:t>
            </a:r>
            <a:r>
              <a:rPr lang="en-US" b="1" dirty="0">
                <a:latin typeface="Garamond" panose="02020404030301010803" pitchFamily="18" charset="0"/>
              </a:rPr>
              <a:t>, unstructured </a:t>
            </a:r>
            <a:r>
              <a:rPr lang="en-US" dirty="0">
                <a:latin typeface="Garamond" panose="02020404030301010803" pitchFamily="18" charset="0"/>
              </a:rPr>
              <a:t>data resources exist as documents, reports, e-mail, </a:t>
            </a:r>
            <a:r>
              <a:rPr lang="en-US" dirty="0" smtClean="0">
                <a:latin typeface="Garamond" panose="02020404030301010803" pitchFamily="18" charset="0"/>
              </a:rPr>
              <a:t>graphics</a:t>
            </a:r>
            <a:r>
              <a:rPr lang="en-US" dirty="0">
                <a:latin typeface="Garamond" panose="02020404030301010803" pitchFamily="18" charset="0"/>
              </a:rPr>
              <a:t>, images, audio, and video</a:t>
            </a:r>
            <a:r>
              <a:rPr lang="en-US" dirty="0" smtClean="0">
                <a:latin typeface="Garamond" panose="02020404030301010803" pitchFamily="18" charset="0"/>
              </a:rPr>
              <a:t>.</a:t>
            </a:r>
          </a:p>
          <a:p>
            <a:r>
              <a:rPr lang="en-US" dirty="0">
                <a:latin typeface="Garamond" panose="02020404030301010803" pitchFamily="18" charset="0"/>
              </a:rPr>
              <a:t>These unstructured data sources represent the remaining 70% to 90% of the knowledge resources of an </a:t>
            </a:r>
            <a:r>
              <a:rPr lang="en-US" dirty="0" smtClean="0">
                <a:latin typeface="Garamond" panose="02020404030301010803" pitchFamily="18" charset="0"/>
              </a:rPr>
              <a:t>enterprise.</a:t>
            </a:r>
            <a:endParaRPr lang="en-US" dirty="0">
              <a:latin typeface="Garamond" panose="02020404030301010803" pitchFamily="18" charset="0"/>
            </a:endParaRPr>
          </a:p>
        </p:txBody>
      </p:sp>
    </p:spTree>
    <p:extLst>
      <p:ext uri="{BB962C8B-B14F-4D97-AF65-F5344CB8AC3E}">
        <p14:creationId xmlns:p14="http://schemas.microsoft.com/office/powerpoint/2010/main" val="1345564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dirty="0" smtClean="0">
                <a:latin typeface="Garamond" panose="02020404030301010803" pitchFamily="18" charset="0"/>
              </a:rPr>
              <a:t>Unstructured </a:t>
            </a:r>
            <a:r>
              <a:rPr lang="en-US" dirty="0">
                <a:latin typeface="Garamond" panose="02020404030301010803" pitchFamily="18" charset="0"/>
              </a:rPr>
              <a:t>data are generally not managed well, and definitely are not </a:t>
            </a:r>
            <a:r>
              <a:rPr lang="en-US" dirty="0" smtClean="0">
                <a:latin typeface="Garamond" panose="02020404030301010803" pitchFamily="18" charset="0"/>
              </a:rPr>
              <a:t>integrated.</a:t>
            </a:r>
          </a:p>
          <a:p>
            <a:r>
              <a:rPr lang="en-US" dirty="0" smtClean="0">
                <a:latin typeface="Garamond" panose="02020404030301010803" pitchFamily="18" charset="0"/>
              </a:rPr>
              <a:t>They </a:t>
            </a:r>
            <a:r>
              <a:rPr lang="en-US" dirty="0">
                <a:latin typeface="Garamond" panose="02020404030301010803" pitchFamily="18" charset="0"/>
              </a:rPr>
              <a:t>exist in many different versions scattered throughout the enterprise and in different file formats: Microsoft Word, Excel, PowerPoint or Outlook; Adobe Acrobat PDF files; and different image, graphics, audio, and video formats</a:t>
            </a:r>
            <a:r>
              <a:rPr lang="en-US" dirty="0" smtClean="0">
                <a:latin typeface="Garamond" panose="02020404030301010803" pitchFamily="18" charset="0"/>
              </a:rPr>
              <a:t>.</a:t>
            </a:r>
          </a:p>
          <a:p>
            <a:r>
              <a:rPr lang="en-US" dirty="0">
                <a:latin typeface="Garamond" panose="02020404030301010803" pitchFamily="18" charset="0"/>
              </a:rPr>
              <a:t>An advantage of enterprise portals is that they enable structured and unstructured data to be integrated (often by using XML) and made accessible through a portal </a:t>
            </a:r>
            <a:r>
              <a:rPr lang="en-US" dirty="0" smtClean="0">
                <a:latin typeface="Garamond" panose="02020404030301010803" pitchFamily="18" charset="0"/>
              </a:rPr>
              <a:t>interface.</a:t>
            </a:r>
            <a:endParaRPr lang="en-US" dirty="0">
              <a:latin typeface="Garamond" panose="02020404030301010803" pitchFamily="18" charset="0"/>
            </a:endParaRPr>
          </a:p>
        </p:txBody>
      </p:sp>
    </p:spTree>
    <p:extLst>
      <p:ext uri="{BB962C8B-B14F-4D97-AF65-F5344CB8AC3E}">
        <p14:creationId xmlns:p14="http://schemas.microsoft.com/office/powerpoint/2010/main" val="4289484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TotalTime>
  <Words>1690</Words>
  <Application>Microsoft Office PowerPoint</Application>
  <PresentationFormat>Widescreen</PresentationFormat>
  <Paragraphs>94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Garamond</vt:lpstr>
      <vt:lpstr>Wingdings</vt:lpstr>
      <vt:lpstr>Office Theme</vt:lpstr>
      <vt:lpstr>Web Services for Real-Time Integration</vt:lpstr>
      <vt:lpstr>Introduction</vt:lpstr>
      <vt:lpstr>Introduction to Web Services</vt:lpstr>
      <vt:lpstr>PowerPoint Presentation</vt:lpstr>
      <vt:lpstr>Components of Web Services </vt:lpstr>
      <vt:lpstr>How Does a Web Service Work? </vt:lpstr>
      <vt:lpstr>Why web Services?</vt:lpstr>
      <vt:lpstr>Structured and Unstructured Data Resources</vt:lpstr>
      <vt:lpstr>PowerPoint Presentation</vt:lpstr>
      <vt:lpstr>Basic Architecture of an Enterprise Portal</vt:lpstr>
      <vt:lpstr>PowerPoint Presentation</vt:lpstr>
      <vt:lpstr>Some of the functions supported by a portal</vt:lpstr>
      <vt:lpstr>PowerPoint Presentation</vt:lpstr>
      <vt:lpstr>PowerPoint Presentation</vt:lpstr>
      <vt:lpstr>Web Services standards </vt:lpstr>
      <vt:lpstr>PowerPoint Presentation</vt:lpstr>
      <vt:lpstr>PowerPoint Presentation</vt:lpstr>
      <vt:lpstr>PowerPoint Presentation</vt:lpstr>
      <vt:lpstr> WEB SERVICE EVOLUTION </vt:lpstr>
      <vt:lpstr>Web Services Evolution – Phase 3</vt:lpstr>
      <vt:lpstr>PowerPoint Presentation</vt:lpstr>
      <vt:lpstr>Enterprise Portal Product Categories</vt:lpstr>
      <vt:lpstr>Collaborative Portal Products</vt:lpstr>
      <vt:lpstr>Business Intelligence Portal Products</vt:lpstr>
      <vt:lpstr>Integration Portal Products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Services for Real-Time Integration</dc:title>
  <dc:creator>Rabia Parveen</dc:creator>
  <cp:lastModifiedBy>Rabia Parveen</cp:lastModifiedBy>
  <cp:revision>24</cp:revision>
  <dcterms:created xsi:type="dcterms:W3CDTF">2020-04-20T10:27:53Z</dcterms:created>
  <dcterms:modified xsi:type="dcterms:W3CDTF">2020-04-23T17:03:51Z</dcterms:modified>
</cp:coreProperties>
</file>