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160"/>
  </p:notesMasterIdLst>
  <p:handoutMasterIdLst>
    <p:handoutMasterId r:id="rId161"/>
  </p:handoutMasterIdLst>
  <p:sldIdLst>
    <p:sldId id="346" r:id="rId2"/>
    <p:sldId id="542" r:id="rId3"/>
    <p:sldId id="423" r:id="rId4"/>
    <p:sldId id="424" r:id="rId5"/>
    <p:sldId id="425" r:id="rId6"/>
    <p:sldId id="306" r:id="rId7"/>
    <p:sldId id="307" r:id="rId8"/>
    <p:sldId id="308" r:id="rId9"/>
    <p:sldId id="320" r:id="rId10"/>
    <p:sldId id="427" r:id="rId11"/>
    <p:sldId id="539" r:id="rId12"/>
    <p:sldId id="540" r:id="rId13"/>
    <p:sldId id="430" r:id="rId14"/>
    <p:sldId id="508" r:id="rId15"/>
    <p:sldId id="504" r:id="rId16"/>
    <p:sldId id="431" r:id="rId17"/>
    <p:sldId id="432" r:id="rId18"/>
    <p:sldId id="556" r:id="rId19"/>
    <p:sldId id="309" r:id="rId20"/>
    <p:sldId id="310" r:id="rId21"/>
    <p:sldId id="429" r:id="rId22"/>
    <p:sldId id="426" r:id="rId23"/>
    <p:sldId id="535" r:id="rId24"/>
    <p:sldId id="313" r:id="rId25"/>
    <p:sldId id="315" r:id="rId26"/>
    <p:sldId id="319" r:id="rId27"/>
    <p:sldId id="516" r:id="rId28"/>
    <p:sldId id="518" r:id="rId29"/>
    <p:sldId id="428" r:id="rId30"/>
    <p:sldId id="522" r:id="rId31"/>
    <p:sldId id="511" r:id="rId32"/>
    <p:sldId id="509" r:id="rId33"/>
    <p:sldId id="510" r:id="rId34"/>
    <p:sldId id="515" r:id="rId35"/>
    <p:sldId id="512" r:id="rId36"/>
    <p:sldId id="530" r:id="rId37"/>
    <p:sldId id="524" r:id="rId38"/>
    <p:sldId id="311" r:id="rId39"/>
    <p:sldId id="330" r:id="rId40"/>
    <p:sldId id="331" r:id="rId41"/>
    <p:sldId id="332" r:id="rId42"/>
    <p:sldId id="361" r:id="rId43"/>
    <p:sldId id="435" r:id="rId44"/>
    <p:sldId id="434" r:id="rId45"/>
    <p:sldId id="433" r:id="rId46"/>
    <p:sldId id="333" r:id="rId47"/>
    <p:sldId id="322" r:id="rId48"/>
    <p:sldId id="441" r:id="rId49"/>
    <p:sldId id="334" r:id="rId50"/>
    <p:sldId id="439" r:id="rId51"/>
    <p:sldId id="440" r:id="rId52"/>
    <p:sldId id="436" r:id="rId53"/>
    <p:sldId id="437" r:id="rId54"/>
    <p:sldId id="438" r:id="rId55"/>
    <p:sldId id="336" r:id="rId56"/>
    <p:sldId id="532" r:id="rId57"/>
    <p:sldId id="533" r:id="rId58"/>
    <p:sldId id="528" r:id="rId59"/>
    <p:sldId id="443" r:id="rId60"/>
    <p:sldId id="338" r:id="rId61"/>
    <p:sldId id="357" r:id="rId62"/>
    <p:sldId id="337" r:id="rId63"/>
    <p:sldId id="339" r:id="rId64"/>
    <p:sldId id="340" r:id="rId65"/>
    <p:sldId id="341" r:id="rId66"/>
    <p:sldId id="422" r:id="rId67"/>
    <p:sldId id="362" r:id="rId68"/>
    <p:sldId id="342" r:id="rId69"/>
    <p:sldId id="343" r:id="rId70"/>
    <p:sldId id="344" r:id="rId71"/>
    <p:sldId id="448" r:id="rId72"/>
    <p:sldId id="367" r:id="rId73"/>
    <p:sldId id="368" r:id="rId74"/>
    <p:sldId id="347" r:id="rId75"/>
    <p:sldId id="348" r:id="rId76"/>
    <p:sldId id="349" r:id="rId77"/>
    <p:sldId id="350" r:id="rId78"/>
    <p:sldId id="351" r:id="rId79"/>
    <p:sldId id="353" r:id="rId80"/>
    <p:sldId id="354" r:id="rId81"/>
    <p:sldId id="355" r:id="rId82"/>
    <p:sldId id="447" r:id="rId83"/>
    <p:sldId id="554" r:id="rId84"/>
    <p:sldId id="538" r:id="rId85"/>
    <p:sldId id="365" r:id="rId86"/>
    <p:sldId id="450" r:id="rId87"/>
    <p:sldId id="366" r:id="rId88"/>
    <p:sldId id="363" r:id="rId89"/>
    <p:sldId id="370" r:id="rId90"/>
    <p:sldId id="372" r:id="rId91"/>
    <p:sldId id="374" r:id="rId92"/>
    <p:sldId id="376" r:id="rId93"/>
    <p:sldId id="369" r:id="rId94"/>
    <p:sldId id="377" r:id="rId95"/>
    <p:sldId id="378" r:id="rId96"/>
    <p:sldId id="379" r:id="rId97"/>
    <p:sldId id="483" r:id="rId98"/>
    <p:sldId id="382" r:id="rId99"/>
    <p:sldId id="451" r:id="rId100"/>
    <p:sldId id="486" r:id="rId101"/>
    <p:sldId id="487" r:id="rId102"/>
    <p:sldId id="488" r:id="rId103"/>
    <p:sldId id="489" r:id="rId104"/>
    <p:sldId id="490" r:id="rId105"/>
    <p:sldId id="491" r:id="rId106"/>
    <p:sldId id="492" r:id="rId107"/>
    <p:sldId id="452" r:id="rId108"/>
    <p:sldId id="494" r:id="rId109"/>
    <p:sldId id="495" r:id="rId110"/>
    <p:sldId id="453" r:id="rId111"/>
    <p:sldId id="496" r:id="rId112"/>
    <p:sldId id="559" r:id="rId113"/>
    <p:sldId id="497" r:id="rId114"/>
    <p:sldId id="498" r:id="rId115"/>
    <p:sldId id="561" r:id="rId116"/>
    <p:sldId id="454" r:id="rId117"/>
    <p:sldId id="455" r:id="rId118"/>
    <p:sldId id="562" r:id="rId119"/>
    <p:sldId id="563" r:id="rId120"/>
    <p:sldId id="499" r:id="rId121"/>
    <p:sldId id="500" r:id="rId122"/>
    <p:sldId id="456" r:id="rId123"/>
    <p:sldId id="457" r:id="rId124"/>
    <p:sldId id="458" r:id="rId125"/>
    <p:sldId id="459" r:id="rId126"/>
    <p:sldId id="565" r:id="rId127"/>
    <p:sldId id="461" r:id="rId128"/>
    <p:sldId id="460" r:id="rId129"/>
    <p:sldId id="544" r:id="rId130"/>
    <p:sldId id="462" r:id="rId131"/>
    <p:sldId id="545" r:id="rId132"/>
    <p:sldId id="546" r:id="rId133"/>
    <p:sldId id="547" r:id="rId134"/>
    <p:sldId id="566" r:id="rId135"/>
    <p:sldId id="548" r:id="rId136"/>
    <p:sldId id="549" r:id="rId137"/>
    <p:sldId id="463" r:id="rId138"/>
    <p:sldId id="464" r:id="rId139"/>
    <p:sldId id="465" r:id="rId140"/>
    <p:sldId id="466" r:id="rId141"/>
    <p:sldId id="469" r:id="rId142"/>
    <p:sldId id="470" r:id="rId143"/>
    <p:sldId id="467" r:id="rId144"/>
    <p:sldId id="468" r:id="rId145"/>
    <p:sldId id="471" r:id="rId146"/>
    <p:sldId id="472" r:id="rId147"/>
    <p:sldId id="473" r:id="rId148"/>
    <p:sldId id="474" r:id="rId149"/>
    <p:sldId id="475" r:id="rId150"/>
    <p:sldId id="476" r:id="rId151"/>
    <p:sldId id="478" r:id="rId152"/>
    <p:sldId id="550" r:id="rId153"/>
    <p:sldId id="551" r:id="rId154"/>
    <p:sldId id="553" r:id="rId155"/>
    <p:sldId id="552" r:id="rId156"/>
    <p:sldId id="477" r:id="rId157"/>
    <p:sldId id="555" r:id="rId158"/>
    <p:sldId id="482" r:id="rId1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94607" autoAdjust="0"/>
  </p:normalViewPr>
  <p:slideViewPr>
    <p:cSldViewPr>
      <p:cViewPr varScale="1">
        <p:scale>
          <a:sx n="70" d="100"/>
          <a:sy n="70" d="100"/>
        </p:scale>
        <p:origin x="-1344" y="-78"/>
      </p:cViewPr>
      <p:guideLst>
        <p:guide orient="horz" pos="2160"/>
        <p:guide pos="2880"/>
      </p:guideLst>
    </p:cSldViewPr>
  </p:slideViewPr>
  <p:outlineViewPr>
    <p:cViewPr>
      <p:scale>
        <a:sx n="33" d="100"/>
        <a:sy n="33" d="100"/>
      </p:scale>
      <p:origin x="0" y="470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9026A-A1E8-4376-B908-62642D7D03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79FC99-A33D-438E-891F-518FEE49D198}">
      <dgm:prSet phldrT="[Text]"/>
      <dgm:spPr/>
      <dgm:t>
        <a:bodyPr/>
        <a:lstStyle/>
        <a:p>
          <a:r>
            <a:rPr lang="en-US" b="1" dirty="0" smtClean="0"/>
            <a:t> </a:t>
          </a:r>
          <a:r>
            <a:rPr lang="en-US" b="1" dirty="0" smtClean="0">
              <a:solidFill>
                <a:schemeClr val="tx1"/>
              </a:solidFill>
            </a:rPr>
            <a:t>NEOPLASIA</a:t>
          </a:r>
          <a:endParaRPr lang="en-US" dirty="0">
            <a:solidFill>
              <a:schemeClr val="tx1"/>
            </a:solidFill>
          </a:endParaRPr>
        </a:p>
      </dgm:t>
    </dgm:pt>
    <dgm:pt modelId="{EE4569CE-E627-4600-AA38-7A88C46FDCBA}" type="parTrans" cxnId="{92A749A7-6A72-4A3A-8B00-1B531DD8C18C}">
      <dgm:prSet/>
      <dgm:spPr/>
      <dgm:t>
        <a:bodyPr/>
        <a:lstStyle/>
        <a:p>
          <a:endParaRPr lang="en-US"/>
        </a:p>
      </dgm:t>
    </dgm:pt>
    <dgm:pt modelId="{9FCFCFD4-7ACD-4A22-95F7-3CEF768D0F2E}" type="sibTrans" cxnId="{92A749A7-6A72-4A3A-8B00-1B531DD8C18C}">
      <dgm:prSet/>
      <dgm:spPr/>
      <dgm:t>
        <a:bodyPr/>
        <a:lstStyle/>
        <a:p>
          <a:endParaRPr lang="en-US"/>
        </a:p>
      </dgm:t>
    </dgm:pt>
    <dgm:pt modelId="{2C96C539-EB71-40A0-A728-4AB30B5A4932}">
      <dgm:prSet phldrT="[Text]"/>
      <dgm:spPr/>
      <dgm:t>
        <a:bodyPr/>
        <a:lstStyle/>
        <a:p>
          <a:r>
            <a:rPr lang="en-US" dirty="0" smtClean="0">
              <a:solidFill>
                <a:schemeClr val="tx1"/>
              </a:solidFill>
            </a:rPr>
            <a:t>  New growth</a:t>
          </a:r>
          <a:endParaRPr lang="en-US" dirty="0">
            <a:solidFill>
              <a:schemeClr val="tx1"/>
            </a:solidFill>
          </a:endParaRPr>
        </a:p>
      </dgm:t>
    </dgm:pt>
    <dgm:pt modelId="{96C71E89-7DDE-4005-88A7-8E3D1FA9909D}" type="parTrans" cxnId="{94F5E156-1F2E-4746-A4A1-040B9A8EAADE}">
      <dgm:prSet/>
      <dgm:spPr/>
      <dgm:t>
        <a:bodyPr/>
        <a:lstStyle/>
        <a:p>
          <a:endParaRPr lang="en-US"/>
        </a:p>
      </dgm:t>
    </dgm:pt>
    <dgm:pt modelId="{9267EFEB-572E-4744-913F-8997F2D8F5F7}" type="sibTrans" cxnId="{94F5E156-1F2E-4746-A4A1-040B9A8EAADE}">
      <dgm:prSet/>
      <dgm:spPr/>
      <dgm:t>
        <a:bodyPr/>
        <a:lstStyle/>
        <a:p>
          <a:endParaRPr lang="en-US"/>
        </a:p>
      </dgm:t>
    </dgm:pt>
    <dgm:pt modelId="{73ED502D-1CE4-4906-AD4C-9DC4550C4C93}" type="pres">
      <dgm:prSet presAssocID="{3E19026A-A1E8-4376-B908-62642D7D03DA}" presName="linear" presStyleCnt="0">
        <dgm:presLayoutVars>
          <dgm:animLvl val="lvl"/>
          <dgm:resizeHandles val="exact"/>
        </dgm:presLayoutVars>
      </dgm:prSet>
      <dgm:spPr/>
      <dgm:t>
        <a:bodyPr/>
        <a:lstStyle/>
        <a:p>
          <a:endParaRPr lang="en-US"/>
        </a:p>
      </dgm:t>
    </dgm:pt>
    <dgm:pt modelId="{2F80B742-86EE-48AE-9B70-90B60B0CA6B2}" type="pres">
      <dgm:prSet presAssocID="{B979FC99-A33D-438E-891F-518FEE49D198}" presName="parentText" presStyleLbl="node1" presStyleIdx="0" presStyleCnt="2">
        <dgm:presLayoutVars>
          <dgm:chMax val="0"/>
          <dgm:bulletEnabled val="1"/>
        </dgm:presLayoutVars>
      </dgm:prSet>
      <dgm:spPr/>
      <dgm:t>
        <a:bodyPr/>
        <a:lstStyle/>
        <a:p>
          <a:endParaRPr lang="en-US"/>
        </a:p>
      </dgm:t>
    </dgm:pt>
    <dgm:pt modelId="{51AC81E1-E803-4A68-AF0F-6052339CE1CB}" type="pres">
      <dgm:prSet presAssocID="{9FCFCFD4-7ACD-4A22-95F7-3CEF768D0F2E}" presName="spacer" presStyleCnt="0"/>
      <dgm:spPr/>
    </dgm:pt>
    <dgm:pt modelId="{9DAB149B-4E33-43DE-B225-BE9C10E487C6}" type="pres">
      <dgm:prSet presAssocID="{2C96C539-EB71-40A0-A728-4AB30B5A4932}" presName="parentText" presStyleLbl="node1" presStyleIdx="1" presStyleCnt="2">
        <dgm:presLayoutVars>
          <dgm:chMax val="0"/>
          <dgm:bulletEnabled val="1"/>
        </dgm:presLayoutVars>
      </dgm:prSet>
      <dgm:spPr/>
      <dgm:t>
        <a:bodyPr/>
        <a:lstStyle/>
        <a:p>
          <a:endParaRPr lang="en-US"/>
        </a:p>
      </dgm:t>
    </dgm:pt>
  </dgm:ptLst>
  <dgm:cxnLst>
    <dgm:cxn modelId="{94F5E156-1F2E-4746-A4A1-040B9A8EAADE}" srcId="{3E19026A-A1E8-4376-B908-62642D7D03DA}" destId="{2C96C539-EB71-40A0-A728-4AB30B5A4932}" srcOrd="1" destOrd="0" parTransId="{96C71E89-7DDE-4005-88A7-8E3D1FA9909D}" sibTransId="{9267EFEB-572E-4744-913F-8997F2D8F5F7}"/>
    <dgm:cxn modelId="{92A749A7-6A72-4A3A-8B00-1B531DD8C18C}" srcId="{3E19026A-A1E8-4376-B908-62642D7D03DA}" destId="{B979FC99-A33D-438E-891F-518FEE49D198}" srcOrd="0" destOrd="0" parTransId="{EE4569CE-E627-4600-AA38-7A88C46FDCBA}" sibTransId="{9FCFCFD4-7ACD-4A22-95F7-3CEF768D0F2E}"/>
    <dgm:cxn modelId="{776C5B17-684E-467A-A630-8A742AF6ECE1}" type="presOf" srcId="{3E19026A-A1E8-4376-B908-62642D7D03DA}" destId="{73ED502D-1CE4-4906-AD4C-9DC4550C4C93}" srcOrd="0" destOrd="0" presId="urn:microsoft.com/office/officeart/2005/8/layout/vList2"/>
    <dgm:cxn modelId="{820A5DD6-56AE-4D26-83F5-40B98622C689}" type="presOf" srcId="{B979FC99-A33D-438E-891F-518FEE49D198}" destId="{2F80B742-86EE-48AE-9B70-90B60B0CA6B2}" srcOrd="0" destOrd="0" presId="urn:microsoft.com/office/officeart/2005/8/layout/vList2"/>
    <dgm:cxn modelId="{04B33B25-34EA-4609-A3C4-23767C188A66}" type="presOf" srcId="{2C96C539-EB71-40A0-A728-4AB30B5A4932}" destId="{9DAB149B-4E33-43DE-B225-BE9C10E487C6}" srcOrd="0" destOrd="0" presId="urn:microsoft.com/office/officeart/2005/8/layout/vList2"/>
    <dgm:cxn modelId="{A86DB3D3-BEBD-4CA7-8B89-BAD6D50D40E5}" type="presParOf" srcId="{73ED502D-1CE4-4906-AD4C-9DC4550C4C93}" destId="{2F80B742-86EE-48AE-9B70-90B60B0CA6B2}" srcOrd="0" destOrd="0" presId="urn:microsoft.com/office/officeart/2005/8/layout/vList2"/>
    <dgm:cxn modelId="{A44B87A5-1637-49AE-9039-E599171E2B06}" type="presParOf" srcId="{73ED502D-1CE4-4906-AD4C-9DC4550C4C93}" destId="{51AC81E1-E803-4A68-AF0F-6052339CE1CB}" srcOrd="1" destOrd="0" presId="urn:microsoft.com/office/officeart/2005/8/layout/vList2"/>
    <dgm:cxn modelId="{7D5CC592-80AE-4845-BCA8-E51AC6476A95}" type="presParOf" srcId="{73ED502D-1CE4-4906-AD4C-9DC4550C4C93}" destId="{9DAB149B-4E33-43DE-B225-BE9C10E487C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7C62A3-68F5-4517-B5CE-6414AE593548}" type="doc">
      <dgm:prSet loTypeId="urn:microsoft.com/office/officeart/2005/8/layout/cycle2" loCatId="cycle" qsTypeId="urn:microsoft.com/office/officeart/2005/8/quickstyle/simple1" qsCatId="simple" csTypeId="urn:microsoft.com/office/officeart/2005/8/colors/colorful1#1" csCatId="colorful" phldr="1"/>
      <dgm:spPr/>
      <dgm:t>
        <a:bodyPr/>
        <a:lstStyle/>
        <a:p>
          <a:endParaRPr lang="en-US"/>
        </a:p>
      </dgm:t>
    </dgm:pt>
    <dgm:pt modelId="{12E8ECF4-1934-4D0A-94E4-C39B49AC30FF}">
      <dgm:prSet phldrT="[Text]" custT="1"/>
      <dgm:spPr>
        <a:solidFill>
          <a:srgbClr val="C00000"/>
        </a:solidFill>
      </dgm:spPr>
      <dgm:t>
        <a:bodyPr/>
        <a:lstStyle/>
        <a:p>
          <a:r>
            <a:rPr lang="en-US" sz="2400" b="1" dirty="0" smtClean="0"/>
            <a:t>Binding of GF to its specific receptor</a:t>
          </a:r>
          <a:endParaRPr lang="en-US" sz="2400" b="1" dirty="0"/>
        </a:p>
      </dgm:t>
    </dgm:pt>
    <dgm:pt modelId="{436E7975-7D0D-4D1A-A1E5-3728FDEA3B1F}" type="parTrans" cxnId="{3F61BC00-6EEC-4550-BDA7-04036F6D4099}">
      <dgm:prSet/>
      <dgm:spPr/>
      <dgm:t>
        <a:bodyPr/>
        <a:lstStyle/>
        <a:p>
          <a:endParaRPr lang="en-US"/>
        </a:p>
      </dgm:t>
    </dgm:pt>
    <dgm:pt modelId="{EDB1320C-E229-459E-90FC-A8C7DB458BCA}" type="sibTrans" cxnId="{3F61BC00-6EEC-4550-BDA7-04036F6D4099}">
      <dgm:prSet/>
      <dgm:spPr>
        <a:solidFill>
          <a:srgbClr val="C00000"/>
        </a:solidFill>
      </dgm:spPr>
      <dgm:t>
        <a:bodyPr/>
        <a:lstStyle/>
        <a:p>
          <a:endParaRPr lang="en-US"/>
        </a:p>
      </dgm:t>
    </dgm:pt>
    <dgm:pt modelId="{53AA172F-E425-4CB8-8F12-AD91CC7B989E}">
      <dgm:prSet phldrT="[Text]" custT="1"/>
      <dgm:spPr>
        <a:solidFill>
          <a:schemeClr val="accent2">
            <a:lumMod val="60000"/>
            <a:lumOff val="40000"/>
          </a:schemeClr>
        </a:solidFill>
      </dgm:spPr>
      <dgm:t>
        <a:bodyPr/>
        <a:lstStyle/>
        <a:p>
          <a:pPr algn="r"/>
          <a:r>
            <a:rPr lang="en-US" sz="2400" b="1" dirty="0" smtClean="0"/>
            <a:t>Limited activation of GFR-activates signal </a:t>
          </a:r>
          <a:r>
            <a:rPr lang="en-US" sz="2400" b="1" dirty="0" err="1" smtClean="0"/>
            <a:t>trnnsducing</a:t>
          </a:r>
          <a:r>
            <a:rPr lang="en-US" sz="2400" b="1" dirty="0" smtClean="0"/>
            <a:t> proteins </a:t>
          </a:r>
          <a:r>
            <a:rPr lang="en-US" sz="1600" b="1" dirty="0" smtClean="0">
              <a:solidFill>
                <a:srgbClr val="FF0000"/>
              </a:solidFill>
            </a:rPr>
            <a:t>RAS,ABL</a:t>
          </a:r>
          <a:endParaRPr lang="en-US" sz="1600" b="1" dirty="0">
            <a:solidFill>
              <a:srgbClr val="FF0000"/>
            </a:solidFill>
          </a:endParaRPr>
        </a:p>
      </dgm:t>
    </dgm:pt>
    <dgm:pt modelId="{A7B031B9-549F-4339-9E64-727341E1972C}" type="parTrans" cxnId="{A7F96132-EDB5-4CE7-84B7-A84389D54143}">
      <dgm:prSet/>
      <dgm:spPr/>
      <dgm:t>
        <a:bodyPr/>
        <a:lstStyle/>
        <a:p>
          <a:endParaRPr lang="en-US"/>
        </a:p>
      </dgm:t>
    </dgm:pt>
    <dgm:pt modelId="{77D6EA4C-F996-4138-B58D-65E1E82C0666}" type="sibTrans" cxnId="{A7F96132-EDB5-4CE7-84B7-A84389D54143}">
      <dgm:prSet/>
      <dgm:spPr>
        <a:solidFill>
          <a:schemeClr val="accent2">
            <a:lumMod val="60000"/>
            <a:lumOff val="40000"/>
          </a:schemeClr>
        </a:solidFill>
      </dgm:spPr>
      <dgm:t>
        <a:bodyPr/>
        <a:lstStyle/>
        <a:p>
          <a:endParaRPr lang="en-US"/>
        </a:p>
      </dgm:t>
    </dgm:pt>
    <dgm:pt modelId="{B5842A7D-D87C-437C-933B-66882F931B0F}">
      <dgm:prSet phldrT="[Text]" custT="1"/>
      <dgm:spPr>
        <a:solidFill>
          <a:srgbClr val="002060"/>
        </a:solidFill>
      </dgm:spPr>
      <dgm:t>
        <a:bodyPr/>
        <a:lstStyle/>
        <a:p>
          <a:r>
            <a:rPr lang="en-US" sz="2400" b="1" dirty="0" smtClean="0"/>
            <a:t>       Transmission of              </a:t>
          </a:r>
          <a:r>
            <a:rPr lang="en-US" sz="2400" b="1" dirty="0" err="1" smtClean="0"/>
            <a:t>transduced</a:t>
          </a:r>
          <a:r>
            <a:rPr lang="en-US" sz="2400" b="1" dirty="0" smtClean="0"/>
            <a:t> signals to nucleus</a:t>
          </a:r>
          <a:endParaRPr lang="en-US" sz="2400" b="1" dirty="0"/>
        </a:p>
      </dgm:t>
    </dgm:pt>
    <dgm:pt modelId="{DC0F29BD-6D4E-435B-B0B3-36FBD1837D0D}" type="parTrans" cxnId="{607137B4-95E0-4541-ACE9-8AEA8E543A36}">
      <dgm:prSet/>
      <dgm:spPr/>
      <dgm:t>
        <a:bodyPr/>
        <a:lstStyle/>
        <a:p>
          <a:endParaRPr lang="en-US"/>
        </a:p>
      </dgm:t>
    </dgm:pt>
    <dgm:pt modelId="{21C0E2DA-E1EC-4EF6-8372-406678084AC9}" type="sibTrans" cxnId="{607137B4-95E0-4541-ACE9-8AEA8E543A36}">
      <dgm:prSet/>
      <dgm:spPr/>
      <dgm:t>
        <a:bodyPr/>
        <a:lstStyle/>
        <a:p>
          <a:endParaRPr lang="en-US"/>
        </a:p>
      </dgm:t>
    </dgm:pt>
    <dgm:pt modelId="{D4236B2F-794A-43CF-8DA6-CDD438368494}">
      <dgm:prSet phldrT="[Text]" custT="1"/>
      <dgm:spPr>
        <a:solidFill>
          <a:schemeClr val="accent1">
            <a:lumMod val="50000"/>
          </a:schemeClr>
        </a:solidFill>
      </dgm:spPr>
      <dgm:t>
        <a:bodyPr/>
        <a:lstStyle/>
        <a:p>
          <a:r>
            <a:rPr lang="en-US" sz="2400" b="1" dirty="0" smtClean="0"/>
            <a:t>Activation of nuclear regulatory factors </a:t>
          </a:r>
          <a:r>
            <a:rPr lang="en-US" sz="2400" b="1" dirty="0" smtClean="0">
              <a:solidFill>
                <a:srgbClr val="FF0000"/>
              </a:solidFill>
            </a:rPr>
            <a:t>CDK,CDKI</a:t>
          </a:r>
          <a:endParaRPr lang="en-US" sz="2400" b="1" dirty="0">
            <a:solidFill>
              <a:srgbClr val="FF0000"/>
            </a:solidFill>
          </a:endParaRPr>
        </a:p>
      </dgm:t>
    </dgm:pt>
    <dgm:pt modelId="{E6E20095-8842-4E14-A4F2-411E46DE36FF}" type="parTrans" cxnId="{0A34E6FA-7B71-4B71-8C91-92EBAA3E06CB}">
      <dgm:prSet/>
      <dgm:spPr/>
      <dgm:t>
        <a:bodyPr/>
        <a:lstStyle/>
        <a:p>
          <a:endParaRPr lang="en-US"/>
        </a:p>
      </dgm:t>
    </dgm:pt>
    <dgm:pt modelId="{73992456-431C-4D99-9BC5-8D0B69FFE57A}" type="sibTrans" cxnId="{0A34E6FA-7B71-4B71-8C91-92EBAA3E06CB}">
      <dgm:prSet/>
      <dgm:spPr>
        <a:solidFill>
          <a:schemeClr val="accent1">
            <a:lumMod val="50000"/>
          </a:schemeClr>
        </a:solidFill>
      </dgm:spPr>
      <dgm:t>
        <a:bodyPr/>
        <a:lstStyle/>
        <a:p>
          <a:endParaRPr lang="en-US"/>
        </a:p>
      </dgm:t>
    </dgm:pt>
    <dgm:pt modelId="{341580F5-27B8-4302-9E48-DDA54170B201}">
      <dgm:prSet phldrT="[Text]" custT="1"/>
      <dgm:spPr/>
      <dgm:t>
        <a:bodyPr/>
        <a:lstStyle/>
        <a:p>
          <a:r>
            <a:rPr lang="en-US" sz="2400" b="1" dirty="0" smtClean="0"/>
            <a:t>Entry of cell in cell cycle-cell division</a:t>
          </a:r>
          <a:endParaRPr lang="en-US" sz="2400" b="1" dirty="0"/>
        </a:p>
      </dgm:t>
    </dgm:pt>
    <dgm:pt modelId="{95B55BC9-D28F-4916-A358-A1491E1058CE}" type="parTrans" cxnId="{2CA3632C-2D90-4C74-83F9-C8802051314C}">
      <dgm:prSet/>
      <dgm:spPr/>
      <dgm:t>
        <a:bodyPr/>
        <a:lstStyle/>
        <a:p>
          <a:endParaRPr lang="en-US"/>
        </a:p>
      </dgm:t>
    </dgm:pt>
    <dgm:pt modelId="{6DA273EE-EA36-43A9-B781-4633FBE96C90}" type="sibTrans" cxnId="{2CA3632C-2D90-4C74-83F9-C8802051314C}">
      <dgm:prSet/>
      <dgm:spPr/>
      <dgm:t>
        <a:bodyPr/>
        <a:lstStyle/>
        <a:p>
          <a:endParaRPr lang="en-US"/>
        </a:p>
      </dgm:t>
    </dgm:pt>
    <dgm:pt modelId="{722BA31F-5C91-47CF-999F-ADC05AFFA057}" type="pres">
      <dgm:prSet presAssocID="{867C62A3-68F5-4517-B5CE-6414AE593548}" presName="cycle" presStyleCnt="0">
        <dgm:presLayoutVars>
          <dgm:dir/>
          <dgm:resizeHandles val="exact"/>
        </dgm:presLayoutVars>
      </dgm:prSet>
      <dgm:spPr/>
      <dgm:t>
        <a:bodyPr/>
        <a:lstStyle/>
        <a:p>
          <a:endParaRPr lang="en-US"/>
        </a:p>
      </dgm:t>
    </dgm:pt>
    <dgm:pt modelId="{B5112838-9D6F-4703-9033-A28DBAEE17B2}" type="pres">
      <dgm:prSet presAssocID="{12E8ECF4-1934-4D0A-94E4-C39B49AC30FF}" presName="node" presStyleLbl="node1" presStyleIdx="0" presStyleCnt="5" custScaleX="259266" custScaleY="68741">
        <dgm:presLayoutVars>
          <dgm:bulletEnabled val="1"/>
        </dgm:presLayoutVars>
      </dgm:prSet>
      <dgm:spPr/>
      <dgm:t>
        <a:bodyPr/>
        <a:lstStyle/>
        <a:p>
          <a:endParaRPr lang="en-US"/>
        </a:p>
      </dgm:t>
    </dgm:pt>
    <dgm:pt modelId="{440B613F-9026-450E-A70E-F2528308A3C3}" type="pres">
      <dgm:prSet presAssocID="{EDB1320C-E229-459E-90FC-A8C7DB458BCA}" presName="sibTrans" presStyleLbl="sibTrans2D1" presStyleIdx="0" presStyleCnt="5"/>
      <dgm:spPr/>
      <dgm:t>
        <a:bodyPr/>
        <a:lstStyle/>
        <a:p>
          <a:endParaRPr lang="en-US"/>
        </a:p>
      </dgm:t>
    </dgm:pt>
    <dgm:pt modelId="{67412057-0518-4818-9C6D-3E655BD37749}" type="pres">
      <dgm:prSet presAssocID="{EDB1320C-E229-459E-90FC-A8C7DB458BCA}" presName="connectorText" presStyleLbl="sibTrans2D1" presStyleIdx="0" presStyleCnt="5"/>
      <dgm:spPr/>
      <dgm:t>
        <a:bodyPr/>
        <a:lstStyle/>
        <a:p>
          <a:endParaRPr lang="en-US"/>
        </a:p>
      </dgm:t>
    </dgm:pt>
    <dgm:pt modelId="{23DE7478-2A05-403A-BC13-1DEE0AFB3252}" type="pres">
      <dgm:prSet presAssocID="{53AA172F-E425-4CB8-8F12-AD91CC7B989E}" presName="node" presStyleLbl="node1" presStyleIdx="1" presStyleCnt="5" custScaleX="273741" custScaleY="68741">
        <dgm:presLayoutVars>
          <dgm:bulletEnabled val="1"/>
        </dgm:presLayoutVars>
      </dgm:prSet>
      <dgm:spPr/>
      <dgm:t>
        <a:bodyPr/>
        <a:lstStyle/>
        <a:p>
          <a:endParaRPr lang="en-US"/>
        </a:p>
      </dgm:t>
    </dgm:pt>
    <dgm:pt modelId="{6C884859-E0B4-408C-BD95-05970C0833FD}" type="pres">
      <dgm:prSet presAssocID="{77D6EA4C-F996-4138-B58D-65E1E82C0666}" presName="sibTrans" presStyleLbl="sibTrans2D1" presStyleIdx="1" presStyleCnt="5"/>
      <dgm:spPr/>
      <dgm:t>
        <a:bodyPr/>
        <a:lstStyle/>
        <a:p>
          <a:endParaRPr lang="en-US"/>
        </a:p>
      </dgm:t>
    </dgm:pt>
    <dgm:pt modelId="{4816C161-1B40-43CE-80EC-3ADEBD6F772B}" type="pres">
      <dgm:prSet presAssocID="{77D6EA4C-F996-4138-B58D-65E1E82C0666}" presName="connectorText" presStyleLbl="sibTrans2D1" presStyleIdx="1" presStyleCnt="5"/>
      <dgm:spPr/>
      <dgm:t>
        <a:bodyPr/>
        <a:lstStyle/>
        <a:p>
          <a:endParaRPr lang="en-US"/>
        </a:p>
      </dgm:t>
    </dgm:pt>
    <dgm:pt modelId="{7A5694BC-29C2-4030-829A-EC552140DD75}" type="pres">
      <dgm:prSet presAssocID="{B5842A7D-D87C-437C-933B-66882F931B0F}" presName="node" presStyleLbl="node1" presStyleIdx="2" presStyleCnt="5" custScaleX="188929" custScaleY="112151">
        <dgm:presLayoutVars>
          <dgm:bulletEnabled val="1"/>
        </dgm:presLayoutVars>
      </dgm:prSet>
      <dgm:spPr/>
      <dgm:t>
        <a:bodyPr/>
        <a:lstStyle/>
        <a:p>
          <a:endParaRPr lang="en-US"/>
        </a:p>
      </dgm:t>
    </dgm:pt>
    <dgm:pt modelId="{CEBC90D9-A8F0-4E99-A14D-7E79890E161A}" type="pres">
      <dgm:prSet presAssocID="{21C0E2DA-E1EC-4EF6-8372-406678084AC9}" presName="sibTrans" presStyleLbl="sibTrans2D1" presStyleIdx="2" presStyleCnt="5"/>
      <dgm:spPr/>
      <dgm:t>
        <a:bodyPr/>
        <a:lstStyle/>
        <a:p>
          <a:endParaRPr lang="en-US"/>
        </a:p>
      </dgm:t>
    </dgm:pt>
    <dgm:pt modelId="{148948BF-F5E1-41DF-A16B-CC74A74DB1F4}" type="pres">
      <dgm:prSet presAssocID="{21C0E2DA-E1EC-4EF6-8372-406678084AC9}" presName="connectorText" presStyleLbl="sibTrans2D1" presStyleIdx="2" presStyleCnt="5"/>
      <dgm:spPr/>
      <dgm:t>
        <a:bodyPr/>
        <a:lstStyle/>
        <a:p>
          <a:endParaRPr lang="en-US"/>
        </a:p>
      </dgm:t>
    </dgm:pt>
    <dgm:pt modelId="{D423BC3D-7794-4A56-8B3B-37E305E0C3A3}" type="pres">
      <dgm:prSet presAssocID="{D4236B2F-794A-43CF-8DA6-CDD438368494}" presName="node" presStyleLbl="node1" presStyleIdx="3" presStyleCnt="5" custScaleX="201203" custScaleY="106023">
        <dgm:presLayoutVars>
          <dgm:bulletEnabled val="1"/>
        </dgm:presLayoutVars>
      </dgm:prSet>
      <dgm:spPr/>
      <dgm:t>
        <a:bodyPr/>
        <a:lstStyle/>
        <a:p>
          <a:endParaRPr lang="en-US"/>
        </a:p>
      </dgm:t>
    </dgm:pt>
    <dgm:pt modelId="{65DAA322-75C0-471D-9A0A-66ECCE4360D4}" type="pres">
      <dgm:prSet presAssocID="{73992456-431C-4D99-9BC5-8D0B69FFE57A}" presName="sibTrans" presStyleLbl="sibTrans2D1" presStyleIdx="3" presStyleCnt="5"/>
      <dgm:spPr/>
      <dgm:t>
        <a:bodyPr/>
        <a:lstStyle/>
        <a:p>
          <a:endParaRPr lang="en-US"/>
        </a:p>
      </dgm:t>
    </dgm:pt>
    <dgm:pt modelId="{B72A640D-B9AF-48C7-B5A4-13A283B4477E}" type="pres">
      <dgm:prSet presAssocID="{73992456-431C-4D99-9BC5-8D0B69FFE57A}" presName="connectorText" presStyleLbl="sibTrans2D1" presStyleIdx="3" presStyleCnt="5"/>
      <dgm:spPr/>
      <dgm:t>
        <a:bodyPr/>
        <a:lstStyle/>
        <a:p>
          <a:endParaRPr lang="en-US"/>
        </a:p>
      </dgm:t>
    </dgm:pt>
    <dgm:pt modelId="{DDA35AC4-639C-4C40-A15C-015FEEC2653F}" type="pres">
      <dgm:prSet presAssocID="{341580F5-27B8-4302-9E48-DDA54170B201}" presName="node" presStyleLbl="node1" presStyleIdx="4" presStyleCnt="5" custScaleX="276193" custScaleY="68741">
        <dgm:presLayoutVars>
          <dgm:bulletEnabled val="1"/>
        </dgm:presLayoutVars>
      </dgm:prSet>
      <dgm:spPr/>
      <dgm:t>
        <a:bodyPr/>
        <a:lstStyle/>
        <a:p>
          <a:endParaRPr lang="en-US"/>
        </a:p>
      </dgm:t>
    </dgm:pt>
    <dgm:pt modelId="{F8BF3DC8-566C-440B-A70E-A880B31FDF6A}" type="pres">
      <dgm:prSet presAssocID="{6DA273EE-EA36-43A9-B781-4633FBE96C90}" presName="sibTrans" presStyleLbl="sibTrans2D1" presStyleIdx="4" presStyleCnt="5"/>
      <dgm:spPr/>
      <dgm:t>
        <a:bodyPr/>
        <a:lstStyle/>
        <a:p>
          <a:endParaRPr lang="en-US"/>
        </a:p>
      </dgm:t>
    </dgm:pt>
    <dgm:pt modelId="{CCB7F33A-2BC2-41AE-A13B-C29EC2721F29}" type="pres">
      <dgm:prSet presAssocID="{6DA273EE-EA36-43A9-B781-4633FBE96C90}" presName="connectorText" presStyleLbl="sibTrans2D1" presStyleIdx="4" presStyleCnt="5"/>
      <dgm:spPr/>
      <dgm:t>
        <a:bodyPr/>
        <a:lstStyle/>
        <a:p>
          <a:endParaRPr lang="en-US"/>
        </a:p>
      </dgm:t>
    </dgm:pt>
  </dgm:ptLst>
  <dgm:cxnLst>
    <dgm:cxn modelId="{34186383-8D47-4F9A-ACBF-671DDFD7F7A5}" type="presOf" srcId="{12E8ECF4-1934-4D0A-94E4-C39B49AC30FF}" destId="{B5112838-9D6F-4703-9033-A28DBAEE17B2}" srcOrd="0" destOrd="0" presId="urn:microsoft.com/office/officeart/2005/8/layout/cycle2"/>
    <dgm:cxn modelId="{0A34E6FA-7B71-4B71-8C91-92EBAA3E06CB}" srcId="{867C62A3-68F5-4517-B5CE-6414AE593548}" destId="{D4236B2F-794A-43CF-8DA6-CDD438368494}" srcOrd="3" destOrd="0" parTransId="{E6E20095-8842-4E14-A4F2-411E46DE36FF}" sibTransId="{73992456-431C-4D99-9BC5-8D0B69FFE57A}"/>
    <dgm:cxn modelId="{D4E7BA23-167F-4AA3-A49A-1D03611E6FD5}" type="presOf" srcId="{B5842A7D-D87C-437C-933B-66882F931B0F}" destId="{7A5694BC-29C2-4030-829A-EC552140DD75}" srcOrd="0" destOrd="0" presId="urn:microsoft.com/office/officeart/2005/8/layout/cycle2"/>
    <dgm:cxn modelId="{607137B4-95E0-4541-ACE9-8AEA8E543A36}" srcId="{867C62A3-68F5-4517-B5CE-6414AE593548}" destId="{B5842A7D-D87C-437C-933B-66882F931B0F}" srcOrd="2" destOrd="0" parTransId="{DC0F29BD-6D4E-435B-B0B3-36FBD1837D0D}" sibTransId="{21C0E2DA-E1EC-4EF6-8372-406678084AC9}"/>
    <dgm:cxn modelId="{3AB0929A-135E-41AC-A729-BC2D5866CC03}" type="presOf" srcId="{D4236B2F-794A-43CF-8DA6-CDD438368494}" destId="{D423BC3D-7794-4A56-8B3B-37E305E0C3A3}" srcOrd="0" destOrd="0" presId="urn:microsoft.com/office/officeart/2005/8/layout/cycle2"/>
    <dgm:cxn modelId="{ACDF1419-3688-46F3-991F-B5D1708D31E5}" type="presOf" srcId="{53AA172F-E425-4CB8-8F12-AD91CC7B989E}" destId="{23DE7478-2A05-403A-BC13-1DEE0AFB3252}" srcOrd="0" destOrd="0" presId="urn:microsoft.com/office/officeart/2005/8/layout/cycle2"/>
    <dgm:cxn modelId="{2CA3632C-2D90-4C74-83F9-C8802051314C}" srcId="{867C62A3-68F5-4517-B5CE-6414AE593548}" destId="{341580F5-27B8-4302-9E48-DDA54170B201}" srcOrd="4" destOrd="0" parTransId="{95B55BC9-D28F-4916-A358-A1491E1058CE}" sibTransId="{6DA273EE-EA36-43A9-B781-4633FBE96C90}"/>
    <dgm:cxn modelId="{7AD7F08F-EC73-4DB0-ADDE-FA3FFC72DC19}" type="presOf" srcId="{341580F5-27B8-4302-9E48-DDA54170B201}" destId="{DDA35AC4-639C-4C40-A15C-015FEEC2653F}" srcOrd="0" destOrd="0" presId="urn:microsoft.com/office/officeart/2005/8/layout/cycle2"/>
    <dgm:cxn modelId="{9ABEC4C5-FCBC-4DA7-8A7D-9DF5D179CF55}" type="presOf" srcId="{21C0E2DA-E1EC-4EF6-8372-406678084AC9}" destId="{148948BF-F5E1-41DF-A16B-CC74A74DB1F4}" srcOrd="1" destOrd="0" presId="urn:microsoft.com/office/officeart/2005/8/layout/cycle2"/>
    <dgm:cxn modelId="{FEE7D55D-079E-43D0-92DA-9C5B0C88D7BE}" type="presOf" srcId="{73992456-431C-4D99-9BC5-8D0B69FFE57A}" destId="{65DAA322-75C0-471D-9A0A-66ECCE4360D4}" srcOrd="0" destOrd="0" presId="urn:microsoft.com/office/officeart/2005/8/layout/cycle2"/>
    <dgm:cxn modelId="{0B83FEDF-2006-4561-B72F-CBD2B4693708}" type="presOf" srcId="{6DA273EE-EA36-43A9-B781-4633FBE96C90}" destId="{CCB7F33A-2BC2-41AE-A13B-C29EC2721F29}" srcOrd="1" destOrd="0" presId="urn:microsoft.com/office/officeart/2005/8/layout/cycle2"/>
    <dgm:cxn modelId="{FCD6E991-8EE4-4CF0-B664-5D066ADC31F5}" type="presOf" srcId="{EDB1320C-E229-459E-90FC-A8C7DB458BCA}" destId="{440B613F-9026-450E-A70E-F2528308A3C3}" srcOrd="0" destOrd="0" presId="urn:microsoft.com/office/officeart/2005/8/layout/cycle2"/>
    <dgm:cxn modelId="{3F61BC00-6EEC-4550-BDA7-04036F6D4099}" srcId="{867C62A3-68F5-4517-B5CE-6414AE593548}" destId="{12E8ECF4-1934-4D0A-94E4-C39B49AC30FF}" srcOrd="0" destOrd="0" parTransId="{436E7975-7D0D-4D1A-A1E5-3728FDEA3B1F}" sibTransId="{EDB1320C-E229-459E-90FC-A8C7DB458BCA}"/>
    <dgm:cxn modelId="{4CC40A54-BCA1-49CE-B66B-7B6A81A8B61A}" type="presOf" srcId="{77D6EA4C-F996-4138-B58D-65E1E82C0666}" destId="{6C884859-E0B4-408C-BD95-05970C0833FD}" srcOrd="0" destOrd="0" presId="urn:microsoft.com/office/officeart/2005/8/layout/cycle2"/>
    <dgm:cxn modelId="{01A8CC49-3AB0-47FA-AB52-92CF16D8DD93}" type="presOf" srcId="{867C62A3-68F5-4517-B5CE-6414AE593548}" destId="{722BA31F-5C91-47CF-999F-ADC05AFFA057}" srcOrd="0" destOrd="0" presId="urn:microsoft.com/office/officeart/2005/8/layout/cycle2"/>
    <dgm:cxn modelId="{02A38F1A-BF61-4BCC-829E-E376F59BFFF1}" type="presOf" srcId="{6DA273EE-EA36-43A9-B781-4633FBE96C90}" destId="{F8BF3DC8-566C-440B-A70E-A880B31FDF6A}" srcOrd="0" destOrd="0" presId="urn:microsoft.com/office/officeart/2005/8/layout/cycle2"/>
    <dgm:cxn modelId="{A7F96132-EDB5-4CE7-84B7-A84389D54143}" srcId="{867C62A3-68F5-4517-B5CE-6414AE593548}" destId="{53AA172F-E425-4CB8-8F12-AD91CC7B989E}" srcOrd="1" destOrd="0" parTransId="{A7B031B9-549F-4339-9E64-727341E1972C}" sibTransId="{77D6EA4C-F996-4138-B58D-65E1E82C0666}"/>
    <dgm:cxn modelId="{1D35FDD8-715F-4B11-BCA2-B88D9C790C37}" type="presOf" srcId="{EDB1320C-E229-459E-90FC-A8C7DB458BCA}" destId="{67412057-0518-4818-9C6D-3E655BD37749}" srcOrd="1" destOrd="0" presId="urn:microsoft.com/office/officeart/2005/8/layout/cycle2"/>
    <dgm:cxn modelId="{3C17085F-ADC2-4CF1-838B-4C3157996921}" type="presOf" srcId="{77D6EA4C-F996-4138-B58D-65E1E82C0666}" destId="{4816C161-1B40-43CE-80EC-3ADEBD6F772B}" srcOrd="1" destOrd="0" presId="urn:microsoft.com/office/officeart/2005/8/layout/cycle2"/>
    <dgm:cxn modelId="{8014C428-84A7-44DD-B786-895402A28C12}" type="presOf" srcId="{21C0E2DA-E1EC-4EF6-8372-406678084AC9}" destId="{CEBC90D9-A8F0-4E99-A14D-7E79890E161A}" srcOrd="0" destOrd="0" presId="urn:microsoft.com/office/officeart/2005/8/layout/cycle2"/>
    <dgm:cxn modelId="{1EAE70EB-D918-4B47-8A49-661434913E8A}" type="presOf" srcId="{73992456-431C-4D99-9BC5-8D0B69FFE57A}" destId="{B72A640D-B9AF-48C7-B5A4-13A283B4477E}" srcOrd="1" destOrd="0" presId="urn:microsoft.com/office/officeart/2005/8/layout/cycle2"/>
    <dgm:cxn modelId="{752013D2-1F5C-4CCD-AC92-9FE528846741}" type="presParOf" srcId="{722BA31F-5C91-47CF-999F-ADC05AFFA057}" destId="{B5112838-9D6F-4703-9033-A28DBAEE17B2}" srcOrd="0" destOrd="0" presId="urn:microsoft.com/office/officeart/2005/8/layout/cycle2"/>
    <dgm:cxn modelId="{CDB28A38-AB2E-460A-9EBA-AC930BF5109A}" type="presParOf" srcId="{722BA31F-5C91-47CF-999F-ADC05AFFA057}" destId="{440B613F-9026-450E-A70E-F2528308A3C3}" srcOrd="1" destOrd="0" presId="urn:microsoft.com/office/officeart/2005/8/layout/cycle2"/>
    <dgm:cxn modelId="{22431D22-06AC-4136-BB84-BCAFAD8C31B9}" type="presParOf" srcId="{440B613F-9026-450E-A70E-F2528308A3C3}" destId="{67412057-0518-4818-9C6D-3E655BD37749}" srcOrd="0" destOrd="0" presId="urn:microsoft.com/office/officeart/2005/8/layout/cycle2"/>
    <dgm:cxn modelId="{09855AE6-5AA2-4461-8E3D-5EDED7036C28}" type="presParOf" srcId="{722BA31F-5C91-47CF-999F-ADC05AFFA057}" destId="{23DE7478-2A05-403A-BC13-1DEE0AFB3252}" srcOrd="2" destOrd="0" presId="urn:microsoft.com/office/officeart/2005/8/layout/cycle2"/>
    <dgm:cxn modelId="{86880A05-DFDF-4C29-A363-142DFC240FDF}" type="presParOf" srcId="{722BA31F-5C91-47CF-999F-ADC05AFFA057}" destId="{6C884859-E0B4-408C-BD95-05970C0833FD}" srcOrd="3" destOrd="0" presId="urn:microsoft.com/office/officeart/2005/8/layout/cycle2"/>
    <dgm:cxn modelId="{1BEDA5FA-3083-4490-9A53-D6667B5E9311}" type="presParOf" srcId="{6C884859-E0B4-408C-BD95-05970C0833FD}" destId="{4816C161-1B40-43CE-80EC-3ADEBD6F772B}" srcOrd="0" destOrd="0" presId="urn:microsoft.com/office/officeart/2005/8/layout/cycle2"/>
    <dgm:cxn modelId="{0C5FB62F-950C-43FC-9874-65934E57DA33}" type="presParOf" srcId="{722BA31F-5C91-47CF-999F-ADC05AFFA057}" destId="{7A5694BC-29C2-4030-829A-EC552140DD75}" srcOrd="4" destOrd="0" presId="urn:microsoft.com/office/officeart/2005/8/layout/cycle2"/>
    <dgm:cxn modelId="{A4443B44-8F99-470F-8A27-9DE862978CA4}" type="presParOf" srcId="{722BA31F-5C91-47CF-999F-ADC05AFFA057}" destId="{CEBC90D9-A8F0-4E99-A14D-7E79890E161A}" srcOrd="5" destOrd="0" presId="urn:microsoft.com/office/officeart/2005/8/layout/cycle2"/>
    <dgm:cxn modelId="{48ABC6C5-8981-4F60-8BB4-D39D0DF533C3}" type="presParOf" srcId="{CEBC90D9-A8F0-4E99-A14D-7E79890E161A}" destId="{148948BF-F5E1-41DF-A16B-CC74A74DB1F4}" srcOrd="0" destOrd="0" presId="urn:microsoft.com/office/officeart/2005/8/layout/cycle2"/>
    <dgm:cxn modelId="{5EE88797-6C61-4F41-987F-0FD91667A475}" type="presParOf" srcId="{722BA31F-5C91-47CF-999F-ADC05AFFA057}" destId="{D423BC3D-7794-4A56-8B3B-37E305E0C3A3}" srcOrd="6" destOrd="0" presId="urn:microsoft.com/office/officeart/2005/8/layout/cycle2"/>
    <dgm:cxn modelId="{24B234AE-3BF4-4CFB-9D20-199C8FAD893F}" type="presParOf" srcId="{722BA31F-5C91-47CF-999F-ADC05AFFA057}" destId="{65DAA322-75C0-471D-9A0A-66ECCE4360D4}" srcOrd="7" destOrd="0" presId="urn:microsoft.com/office/officeart/2005/8/layout/cycle2"/>
    <dgm:cxn modelId="{FB364730-78E7-4005-BBF5-819C90E7A9D0}" type="presParOf" srcId="{65DAA322-75C0-471D-9A0A-66ECCE4360D4}" destId="{B72A640D-B9AF-48C7-B5A4-13A283B4477E}" srcOrd="0" destOrd="0" presId="urn:microsoft.com/office/officeart/2005/8/layout/cycle2"/>
    <dgm:cxn modelId="{8B6493BF-431D-4D9A-A735-11A562EFC9FF}" type="presParOf" srcId="{722BA31F-5C91-47CF-999F-ADC05AFFA057}" destId="{DDA35AC4-639C-4C40-A15C-015FEEC2653F}" srcOrd="8" destOrd="0" presId="urn:microsoft.com/office/officeart/2005/8/layout/cycle2"/>
    <dgm:cxn modelId="{7E0F2377-29DF-422E-AA23-FE0C9E453F42}" type="presParOf" srcId="{722BA31F-5C91-47CF-999F-ADC05AFFA057}" destId="{F8BF3DC8-566C-440B-A70E-A880B31FDF6A}" srcOrd="9" destOrd="0" presId="urn:microsoft.com/office/officeart/2005/8/layout/cycle2"/>
    <dgm:cxn modelId="{53F2CDDD-CA17-4E6D-BAC6-1D2C3964F789}" type="presParOf" srcId="{F8BF3DC8-566C-440B-A70E-A880B31FDF6A}" destId="{CCB7F33A-2BC2-41AE-A13B-C29EC2721F2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EE0CB4-A26E-4BB2-BC69-43AED9328F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E59B68-BC1F-47FE-AFC3-8884AF771C54}">
      <dgm:prSet phldrT="[Text]"/>
      <dgm:spPr/>
      <dgm:t>
        <a:bodyPr/>
        <a:lstStyle/>
        <a:p>
          <a:r>
            <a:rPr lang="en-US" b="1" dirty="0" smtClean="0">
              <a:solidFill>
                <a:schemeClr val="tx1"/>
              </a:solidFill>
            </a:rPr>
            <a:t>    ONCOLOGY</a:t>
          </a:r>
          <a:endParaRPr lang="en-US" dirty="0">
            <a:solidFill>
              <a:schemeClr val="tx1"/>
            </a:solidFill>
          </a:endParaRPr>
        </a:p>
      </dgm:t>
    </dgm:pt>
    <dgm:pt modelId="{67063E9A-5E53-4833-B883-B76F71693AC4}" type="parTrans" cxnId="{1FCB0CC1-CEB7-4AFE-A017-A9BDB048D87D}">
      <dgm:prSet/>
      <dgm:spPr/>
      <dgm:t>
        <a:bodyPr/>
        <a:lstStyle/>
        <a:p>
          <a:endParaRPr lang="en-US"/>
        </a:p>
      </dgm:t>
    </dgm:pt>
    <dgm:pt modelId="{8973472C-1979-4555-A670-16AABF505A6E}" type="sibTrans" cxnId="{1FCB0CC1-CEB7-4AFE-A017-A9BDB048D87D}">
      <dgm:prSet/>
      <dgm:spPr/>
      <dgm:t>
        <a:bodyPr/>
        <a:lstStyle/>
        <a:p>
          <a:endParaRPr lang="en-US"/>
        </a:p>
      </dgm:t>
    </dgm:pt>
    <dgm:pt modelId="{31BDF620-9E3F-4B4F-A93E-C6CB7C0EC9DD}">
      <dgm:prSet phldrT="[Text]" custT="1"/>
      <dgm:spPr/>
      <dgm:t>
        <a:bodyPr/>
        <a:lstStyle/>
        <a:p>
          <a:r>
            <a:rPr lang="en-US" sz="4400" dirty="0" smtClean="0">
              <a:solidFill>
                <a:schemeClr val="tx1"/>
              </a:solidFill>
            </a:rPr>
            <a:t>Study of tumors/</a:t>
          </a:r>
          <a:r>
            <a:rPr lang="en-US" sz="4400" dirty="0" err="1" smtClean="0">
              <a:solidFill>
                <a:schemeClr val="tx1"/>
              </a:solidFill>
            </a:rPr>
            <a:t>Neoplasms</a:t>
          </a:r>
          <a:endParaRPr lang="en-US" sz="4400" dirty="0">
            <a:solidFill>
              <a:schemeClr val="tx1"/>
            </a:solidFill>
          </a:endParaRPr>
        </a:p>
      </dgm:t>
    </dgm:pt>
    <dgm:pt modelId="{3F4DA084-E185-4713-8AE9-45B7286D52A6}" type="parTrans" cxnId="{F5183280-0B2D-4817-AE37-AD50C4E20F0A}">
      <dgm:prSet/>
      <dgm:spPr/>
      <dgm:t>
        <a:bodyPr/>
        <a:lstStyle/>
        <a:p>
          <a:endParaRPr lang="en-US"/>
        </a:p>
      </dgm:t>
    </dgm:pt>
    <dgm:pt modelId="{C50FE7A7-7AA6-4F3D-BF5B-D4086B38E5FF}" type="sibTrans" cxnId="{F5183280-0B2D-4817-AE37-AD50C4E20F0A}">
      <dgm:prSet/>
      <dgm:spPr/>
      <dgm:t>
        <a:bodyPr/>
        <a:lstStyle/>
        <a:p>
          <a:endParaRPr lang="en-US"/>
        </a:p>
      </dgm:t>
    </dgm:pt>
    <dgm:pt modelId="{47A303E0-0460-4625-803E-34AE330D0524}" type="pres">
      <dgm:prSet presAssocID="{B5EE0CB4-A26E-4BB2-BC69-43AED9328F09}" presName="linear" presStyleCnt="0">
        <dgm:presLayoutVars>
          <dgm:animLvl val="lvl"/>
          <dgm:resizeHandles val="exact"/>
        </dgm:presLayoutVars>
      </dgm:prSet>
      <dgm:spPr/>
      <dgm:t>
        <a:bodyPr/>
        <a:lstStyle/>
        <a:p>
          <a:endParaRPr lang="en-US"/>
        </a:p>
      </dgm:t>
    </dgm:pt>
    <dgm:pt modelId="{BFE4BD9C-6725-46B4-9F8A-47D2EF46204F}" type="pres">
      <dgm:prSet presAssocID="{96E59B68-BC1F-47FE-AFC3-8884AF771C54}" presName="parentText" presStyleLbl="node1" presStyleIdx="0" presStyleCnt="2">
        <dgm:presLayoutVars>
          <dgm:chMax val="0"/>
          <dgm:bulletEnabled val="1"/>
        </dgm:presLayoutVars>
      </dgm:prSet>
      <dgm:spPr/>
      <dgm:t>
        <a:bodyPr/>
        <a:lstStyle/>
        <a:p>
          <a:endParaRPr lang="en-US"/>
        </a:p>
      </dgm:t>
    </dgm:pt>
    <dgm:pt modelId="{EF4E1C71-03E7-4A2D-99CA-5B96A67C9EA4}" type="pres">
      <dgm:prSet presAssocID="{8973472C-1979-4555-A670-16AABF505A6E}" presName="spacer" presStyleCnt="0"/>
      <dgm:spPr/>
    </dgm:pt>
    <dgm:pt modelId="{6AC8A8EC-2904-4056-8C63-F162BD83EE47}" type="pres">
      <dgm:prSet presAssocID="{31BDF620-9E3F-4B4F-A93E-C6CB7C0EC9DD}" presName="parentText" presStyleLbl="node1" presStyleIdx="1" presStyleCnt="2">
        <dgm:presLayoutVars>
          <dgm:chMax val="0"/>
          <dgm:bulletEnabled val="1"/>
        </dgm:presLayoutVars>
      </dgm:prSet>
      <dgm:spPr/>
      <dgm:t>
        <a:bodyPr/>
        <a:lstStyle/>
        <a:p>
          <a:endParaRPr lang="en-US"/>
        </a:p>
      </dgm:t>
    </dgm:pt>
  </dgm:ptLst>
  <dgm:cxnLst>
    <dgm:cxn modelId="{8DC3BF94-AE93-4A25-9D3F-13DE382D3322}" type="presOf" srcId="{31BDF620-9E3F-4B4F-A93E-C6CB7C0EC9DD}" destId="{6AC8A8EC-2904-4056-8C63-F162BD83EE47}" srcOrd="0" destOrd="0" presId="urn:microsoft.com/office/officeart/2005/8/layout/vList2"/>
    <dgm:cxn modelId="{C53F0086-9BAF-4C37-A366-8C8DECEAF780}" type="presOf" srcId="{B5EE0CB4-A26E-4BB2-BC69-43AED9328F09}" destId="{47A303E0-0460-4625-803E-34AE330D0524}" srcOrd="0" destOrd="0" presId="urn:microsoft.com/office/officeart/2005/8/layout/vList2"/>
    <dgm:cxn modelId="{98F7954D-5261-4E09-A56D-BA11D202E6B9}" type="presOf" srcId="{96E59B68-BC1F-47FE-AFC3-8884AF771C54}" destId="{BFE4BD9C-6725-46B4-9F8A-47D2EF46204F}" srcOrd="0" destOrd="0" presId="urn:microsoft.com/office/officeart/2005/8/layout/vList2"/>
    <dgm:cxn modelId="{F5183280-0B2D-4817-AE37-AD50C4E20F0A}" srcId="{B5EE0CB4-A26E-4BB2-BC69-43AED9328F09}" destId="{31BDF620-9E3F-4B4F-A93E-C6CB7C0EC9DD}" srcOrd="1" destOrd="0" parTransId="{3F4DA084-E185-4713-8AE9-45B7286D52A6}" sibTransId="{C50FE7A7-7AA6-4F3D-BF5B-D4086B38E5FF}"/>
    <dgm:cxn modelId="{1FCB0CC1-CEB7-4AFE-A017-A9BDB048D87D}" srcId="{B5EE0CB4-A26E-4BB2-BC69-43AED9328F09}" destId="{96E59B68-BC1F-47FE-AFC3-8884AF771C54}" srcOrd="0" destOrd="0" parTransId="{67063E9A-5E53-4833-B883-B76F71693AC4}" sibTransId="{8973472C-1979-4555-A670-16AABF505A6E}"/>
    <dgm:cxn modelId="{3005D32A-A531-4562-9D10-A7C58568F8FB}" type="presParOf" srcId="{47A303E0-0460-4625-803E-34AE330D0524}" destId="{BFE4BD9C-6725-46B4-9F8A-47D2EF46204F}" srcOrd="0" destOrd="0" presId="urn:microsoft.com/office/officeart/2005/8/layout/vList2"/>
    <dgm:cxn modelId="{5168618C-E4B4-44D3-A8E7-B15DDDAEC780}" type="presParOf" srcId="{47A303E0-0460-4625-803E-34AE330D0524}" destId="{EF4E1C71-03E7-4A2D-99CA-5B96A67C9EA4}" srcOrd="1" destOrd="0" presId="urn:microsoft.com/office/officeart/2005/8/layout/vList2"/>
    <dgm:cxn modelId="{36BB5AE1-4341-413A-B3AF-1A93C2F1203A}" type="presParOf" srcId="{47A303E0-0460-4625-803E-34AE330D0524}" destId="{6AC8A8EC-2904-4056-8C63-F162BD83EE4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82F5F0-FDDA-4824-879E-4916C208975E}" type="doc">
      <dgm:prSet loTypeId="urn:microsoft.com/office/officeart/2005/8/layout/hProcess9" loCatId="process" qsTypeId="urn:microsoft.com/office/officeart/2005/8/quickstyle/simple1" qsCatId="simple" csTypeId="urn:microsoft.com/office/officeart/2005/8/colors/accent1_2" csCatId="accent1" phldr="1"/>
      <dgm:spPr/>
    </dgm:pt>
    <dgm:pt modelId="{92972B93-AEC8-4E44-BA20-B98FF522FECB}">
      <dgm:prSet phldrT="[Text]"/>
      <dgm:spPr/>
      <dgm:t>
        <a:bodyPr/>
        <a:lstStyle/>
        <a:p>
          <a:r>
            <a:rPr lang="en-US" b="1" dirty="0" err="1" smtClean="0">
              <a:solidFill>
                <a:schemeClr val="tx1"/>
              </a:solidFill>
            </a:rPr>
            <a:t>Discohesive</a:t>
          </a:r>
          <a:endParaRPr lang="en-US" b="1" dirty="0">
            <a:solidFill>
              <a:schemeClr val="tx1"/>
            </a:solidFill>
          </a:endParaRPr>
        </a:p>
      </dgm:t>
    </dgm:pt>
    <dgm:pt modelId="{437AA33D-AAAB-4D3C-AD21-0CA76339D60D}" type="parTrans" cxnId="{E7861629-9DE4-4032-B025-DE1686DB11A3}">
      <dgm:prSet/>
      <dgm:spPr/>
      <dgm:t>
        <a:bodyPr/>
        <a:lstStyle/>
        <a:p>
          <a:endParaRPr lang="en-US"/>
        </a:p>
      </dgm:t>
    </dgm:pt>
    <dgm:pt modelId="{6A2D340F-626F-452E-939B-99356DEC421D}" type="sibTrans" cxnId="{E7861629-9DE4-4032-B025-DE1686DB11A3}">
      <dgm:prSet/>
      <dgm:spPr/>
      <dgm:t>
        <a:bodyPr/>
        <a:lstStyle/>
        <a:p>
          <a:endParaRPr lang="en-US"/>
        </a:p>
      </dgm:t>
    </dgm:pt>
    <dgm:pt modelId="{32EDC212-AC23-4EE4-BD2C-F1EBA3831A0C}">
      <dgm:prSet phldrT="[Text]"/>
      <dgm:spPr/>
      <dgm:t>
        <a:bodyPr/>
        <a:lstStyle/>
        <a:p>
          <a:r>
            <a:rPr lang="en-US" b="1" dirty="0" smtClean="0">
              <a:solidFill>
                <a:schemeClr val="tx1"/>
              </a:solidFill>
            </a:rPr>
            <a:t>Detach</a:t>
          </a:r>
          <a:endParaRPr lang="en-US" b="1" dirty="0">
            <a:solidFill>
              <a:schemeClr val="tx1"/>
            </a:solidFill>
          </a:endParaRPr>
        </a:p>
      </dgm:t>
    </dgm:pt>
    <dgm:pt modelId="{BF2D4FBD-964F-4AFF-A7F8-B5830C623628}" type="parTrans" cxnId="{0AFDB3EB-9915-4096-82CE-E65F8FFE55A6}">
      <dgm:prSet/>
      <dgm:spPr/>
      <dgm:t>
        <a:bodyPr/>
        <a:lstStyle/>
        <a:p>
          <a:endParaRPr lang="en-US"/>
        </a:p>
      </dgm:t>
    </dgm:pt>
    <dgm:pt modelId="{E715A365-A064-412C-BDD5-335748318A49}" type="sibTrans" cxnId="{0AFDB3EB-9915-4096-82CE-E65F8FFE55A6}">
      <dgm:prSet/>
      <dgm:spPr/>
      <dgm:t>
        <a:bodyPr/>
        <a:lstStyle/>
        <a:p>
          <a:endParaRPr lang="en-US"/>
        </a:p>
      </dgm:t>
    </dgm:pt>
    <dgm:pt modelId="{77B035A8-1717-4E3A-AAA1-A544503A4C41}">
      <dgm:prSet phldrT="[Text]"/>
      <dgm:spPr/>
      <dgm:t>
        <a:bodyPr/>
        <a:lstStyle/>
        <a:p>
          <a:r>
            <a:rPr lang="en-US" b="1" dirty="0" smtClean="0">
              <a:solidFill>
                <a:schemeClr val="tx1"/>
              </a:solidFill>
            </a:rPr>
            <a:t>Attach</a:t>
          </a:r>
          <a:endParaRPr lang="en-US" b="1" dirty="0">
            <a:solidFill>
              <a:schemeClr val="tx1"/>
            </a:solidFill>
          </a:endParaRPr>
        </a:p>
      </dgm:t>
    </dgm:pt>
    <dgm:pt modelId="{D7C5DC60-4F6F-4C89-988B-6C1ADC69B596}" type="parTrans" cxnId="{555ED8AF-A94D-4934-B5C9-1DFE98EA9C28}">
      <dgm:prSet/>
      <dgm:spPr/>
      <dgm:t>
        <a:bodyPr/>
        <a:lstStyle/>
        <a:p>
          <a:endParaRPr lang="en-US"/>
        </a:p>
      </dgm:t>
    </dgm:pt>
    <dgm:pt modelId="{D16AB901-B95A-4FF6-B344-D69B8197576C}" type="sibTrans" cxnId="{555ED8AF-A94D-4934-B5C9-1DFE98EA9C28}">
      <dgm:prSet/>
      <dgm:spPr/>
      <dgm:t>
        <a:bodyPr/>
        <a:lstStyle/>
        <a:p>
          <a:endParaRPr lang="en-US"/>
        </a:p>
      </dgm:t>
    </dgm:pt>
    <dgm:pt modelId="{6BA97356-2CBA-42BD-AA22-0F8680B127C4}" type="pres">
      <dgm:prSet presAssocID="{E182F5F0-FDDA-4824-879E-4916C208975E}" presName="CompostProcess" presStyleCnt="0">
        <dgm:presLayoutVars>
          <dgm:dir/>
          <dgm:resizeHandles val="exact"/>
        </dgm:presLayoutVars>
      </dgm:prSet>
      <dgm:spPr/>
    </dgm:pt>
    <dgm:pt modelId="{BA4A7B6D-49E8-42AE-A0EB-DC21FE9B85DF}" type="pres">
      <dgm:prSet presAssocID="{E182F5F0-FDDA-4824-879E-4916C208975E}" presName="arrow" presStyleLbl="bgShp" presStyleIdx="0" presStyleCnt="1"/>
      <dgm:spPr/>
    </dgm:pt>
    <dgm:pt modelId="{BE2F717E-911A-488E-9693-C96FD02F95B3}" type="pres">
      <dgm:prSet presAssocID="{E182F5F0-FDDA-4824-879E-4916C208975E}" presName="linearProcess" presStyleCnt="0"/>
      <dgm:spPr/>
    </dgm:pt>
    <dgm:pt modelId="{F65B13BD-1A99-4728-A604-E91541B36519}" type="pres">
      <dgm:prSet presAssocID="{92972B93-AEC8-4E44-BA20-B98FF522FECB}" presName="textNode" presStyleLbl="node1" presStyleIdx="0" presStyleCnt="3">
        <dgm:presLayoutVars>
          <dgm:bulletEnabled val="1"/>
        </dgm:presLayoutVars>
      </dgm:prSet>
      <dgm:spPr/>
      <dgm:t>
        <a:bodyPr/>
        <a:lstStyle/>
        <a:p>
          <a:endParaRPr lang="en-US"/>
        </a:p>
      </dgm:t>
    </dgm:pt>
    <dgm:pt modelId="{018F0AAF-10AB-46B6-AE36-A8D1B4D3BE0B}" type="pres">
      <dgm:prSet presAssocID="{6A2D340F-626F-452E-939B-99356DEC421D}" presName="sibTrans" presStyleCnt="0"/>
      <dgm:spPr/>
    </dgm:pt>
    <dgm:pt modelId="{2EC902C5-2BAF-4814-BB2D-E434D72780AC}" type="pres">
      <dgm:prSet presAssocID="{32EDC212-AC23-4EE4-BD2C-F1EBA3831A0C}" presName="textNode" presStyleLbl="node1" presStyleIdx="1" presStyleCnt="3">
        <dgm:presLayoutVars>
          <dgm:bulletEnabled val="1"/>
        </dgm:presLayoutVars>
      </dgm:prSet>
      <dgm:spPr/>
      <dgm:t>
        <a:bodyPr/>
        <a:lstStyle/>
        <a:p>
          <a:endParaRPr lang="en-US"/>
        </a:p>
      </dgm:t>
    </dgm:pt>
    <dgm:pt modelId="{A0A32A12-F67B-4E26-9D76-EE5D1CCD6E52}" type="pres">
      <dgm:prSet presAssocID="{E715A365-A064-412C-BDD5-335748318A49}" presName="sibTrans" presStyleCnt="0"/>
      <dgm:spPr/>
    </dgm:pt>
    <dgm:pt modelId="{AC96AA15-675F-48CC-A62C-FE55669E13A7}" type="pres">
      <dgm:prSet presAssocID="{77B035A8-1717-4E3A-AAA1-A544503A4C41}" presName="textNode" presStyleLbl="node1" presStyleIdx="2" presStyleCnt="3">
        <dgm:presLayoutVars>
          <dgm:bulletEnabled val="1"/>
        </dgm:presLayoutVars>
      </dgm:prSet>
      <dgm:spPr/>
      <dgm:t>
        <a:bodyPr/>
        <a:lstStyle/>
        <a:p>
          <a:endParaRPr lang="en-US"/>
        </a:p>
      </dgm:t>
    </dgm:pt>
  </dgm:ptLst>
  <dgm:cxnLst>
    <dgm:cxn modelId="{0AFDB3EB-9915-4096-82CE-E65F8FFE55A6}" srcId="{E182F5F0-FDDA-4824-879E-4916C208975E}" destId="{32EDC212-AC23-4EE4-BD2C-F1EBA3831A0C}" srcOrd="1" destOrd="0" parTransId="{BF2D4FBD-964F-4AFF-A7F8-B5830C623628}" sibTransId="{E715A365-A064-412C-BDD5-335748318A49}"/>
    <dgm:cxn modelId="{814ABB35-F65A-4912-BEDB-9FFF2C9CF96B}" type="presOf" srcId="{E182F5F0-FDDA-4824-879E-4916C208975E}" destId="{6BA97356-2CBA-42BD-AA22-0F8680B127C4}" srcOrd="0" destOrd="0" presId="urn:microsoft.com/office/officeart/2005/8/layout/hProcess9"/>
    <dgm:cxn modelId="{555ED8AF-A94D-4934-B5C9-1DFE98EA9C28}" srcId="{E182F5F0-FDDA-4824-879E-4916C208975E}" destId="{77B035A8-1717-4E3A-AAA1-A544503A4C41}" srcOrd="2" destOrd="0" parTransId="{D7C5DC60-4F6F-4C89-988B-6C1ADC69B596}" sibTransId="{D16AB901-B95A-4FF6-B344-D69B8197576C}"/>
    <dgm:cxn modelId="{E7861629-9DE4-4032-B025-DE1686DB11A3}" srcId="{E182F5F0-FDDA-4824-879E-4916C208975E}" destId="{92972B93-AEC8-4E44-BA20-B98FF522FECB}" srcOrd="0" destOrd="0" parTransId="{437AA33D-AAAB-4D3C-AD21-0CA76339D60D}" sibTransId="{6A2D340F-626F-452E-939B-99356DEC421D}"/>
    <dgm:cxn modelId="{70F7E059-AEA3-4FA6-A284-9D650436F095}" type="presOf" srcId="{77B035A8-1717-4E3A-AAA1-A544503A4C41}" destId="{AC96AA15-675F-48CC-A62C-FE55669E13A7}" srcOrd="0" destOrd="0" presId="urn:microsoft.com/office/officeart/2005/8/layout/hProcess9"/>
    <dgm:cxn modelId="{10B6A064-04AE-4720-9B8E-D7704C5B7F9D}" type="presOf" srcId="{32EDC212-AC23-4EE4-BD2C-F1EBA3831A0C}" destId="{2EC902C5-2BAF-4814-BB2D-E434D72780AC}" srcOrd="0" destOrd="0" presId="urn:microsoft.com/office/officeart/2005/8/layout/hProcess9"/>
    <dgm:cxn modelId="{0C12341E-D5C4-4719-8939-558AB602E205}" type="presOf" srcId="{92972B93-AEC8-4E44-BA20-B98FF522FECB}" destId="{F65B13BD-1A99-4728-A604-E91541B36519}" srcOrd="0" destOrd="0" presId="urn:microsoft.com/office/officeart/2005/8/layout/hProcess9"/>
    <dgm:cxn modelId="{92AA2035-234E-4D8D-9838-DB0BDE3D89F8}" type="presParOf" srcId="{6BA97356-2CBA-42BD-AA22-0F8680B127C4}" destId="{BA4A7B6D-49E8-42AE-A0EB-DC21FE9B85DF}" srcOrd="0" destOrd="0" presId="urn:microsoft.com/office/officeart/2005/8/layout/hProcess9"/>
    <dgm:cxn modelId="{C3622CF5-D539-4EED-9B9D-16BF4BC5CD68}" type="presParOf" srcId="{6BA97356-2CBA-42BD-AA22-0F8680B127C4}" destId="{BE2F717E-911A-488E-9693-C96FD02F95B3}" srcOrd="1" destOrd="0" presId="urn:microsoft.com/office/officeart/2005/8/layout/hProcess9"/>
    <dgm:cxn modelId="{7BC51131-5B31-42AD-A0A8-16BB52FA6C57}" type="presParOf" srcId="{BE2F717E-911A-488E-9693-C96FD02F95B3}" destId="{F65B13BD-1A99-4728-A604-E91541B36519}" srcOrd="0" destOrd="0" presId="urn:microsoft.com/office/officeart/2005/8/layout/hProcess9"/>
    <dgm:cxn modelId="{A34940B5-7569-471B-A7C4-159447F9E3C6}" type="presParOf" srcId="{BE2F717E-911A-488E-9693-C96FD02F95B3}" destId="{018F0AAF-10AB-46B6-AE36-A8D1B4D3BE0B}" srcOrd="1" destOrd="0" presId="urn:microsoft.com/office/officeart/2005/8/layout/hProcess9"/>
    <dgm:cxn modelId="{DE4CBC94-417C-4EF5-98E4-7C26111BF8C0}" type="presParOf" srcId="{BE2F717E-911A-488E-9693-C96FD02F95B3}" destId="{2EC902C5-2BAF-4814-BB2D-E434D72780AC}" srcOrd="2" destOrd="0" presId="urn:microsoft.com/office/officeart/2005/8/layout/hProcess9"/>
    <dgm:cxn modelId="{8BC8B80F-6762-447A-A346-C49A5F757C06}" type="presParOf" srcId="{BE2F717E-911A-488E-9693-C96FD02F95B3}" destId="{A0A32A12-F67B-4E26-9D76-EE5D1CCD6E52}" srcOrd="3" destOrd="0" presId="urn:microsoft.com/office/officeart/2005/8/layout/hProcess9"/>
    <dgm:cxn modelId="{F9E9845C-D82A-46CE-9500-1119D2DDC08D}" type="presParOf" srcId="{BE2F717E-911A-488E-9693-C96FD02F95B3}" destId="{AC96AA15-675F-48CC-A62C-FE55669E13A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6D0C2-A7D6-468F-BD33-DCEFDA46E8D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A618F15-A8D3-4610-88B7-F38D32837BDB}">
      <dgm:prSet phldrT="[Text]" custT="1"/>
      <dgm:spPr>
        <a:solidFill>
          <a:srgbClr val="C00000"/>
        </a:solidFill>
        <a:effectLst>
          <a:innerShdw blurRad="114300">
            <a:prstClr val="black"/>
          </a:innerShdw>
        </a:effectLst>
      </dgm:spPr>
      <dgm:t>
        <a:bodyPr/>
        <a:lstStyle/>
        <a:p>
          <a:r>
            <a:rPr lang="en-US" sz="2000" b="1" dirty="0" smtClean="0">
              <a:solidFill>
                <a:schemeClr val="tx1"/>
              </a:solidFill>
            </a:rPr>
            <a:t>Proto-</a:t>
          </a:r>
          <a:r>
            <a:rPr lang="en-US" sz="2000" b="1" dirty="0" err="1" smtClean="0">
              <a:solidFill>
                <a:schemeClr val="tx1"/>
              </a:solidFill>
            </a:rPr>
            <a:t>oncogenes</a:t>
          </a:r>
          <a:endParaRPr lang="en-US" sz="2000" b="1" dirty="0">
            <a:solidFill>
              <a:schemeClr val="tx1"/>
            </a:solidFill>
          </a:endParaRPr>
        </a:p>
      </dgm:t>
    </dgm:pt>
    <dgm:pt modelId="{63950BC9-C362-4F9A-9B42-75FDFD1DD382}" type="parTrans" cxnId="{02068480-0F24-42DC-83F4-CFBC3C2F784E}">
      <dgm:prSet/>
      <dgm:spPr/>
      <dgm:t>
        <a:bodyPr/>
        <a:lstStyle/>
        <a:p>
          <a:endParaRPr lang="en-US"/>
        </a:p>
      </dgm:t>
    </dgm:pt>
    <dgm:pt modelId="{7FE8ACF8-93BA-44F9-940C-52AB9BC8719A}" type="sibTrans" cxnId="{02068480-0F24-42DC-83F4-CFBC3C2F784E}">
      <dgm:prSet/>
      <dgm:spPr/>
      <dgm:t>
        <a:bodyPr/>
        <a:lstStyle/>
        <a:p>
          <a:endParaRPr lang="en-US"/>
        </a:p>
      </dgm:t>
    </dgm:pt>
    <dgm:pt modelId="{0CEA2ED7-56C2-49B4-8C78-787978A8DFA1}">
      <dgm:prSet phldrT="[Text]" custT="1"/>
      <dgm:spPr>
        <a:solidFill>
          <a:srgbClr val="C00000"/>
        </a:solidFill>
        <a:effectLst>
          <a:innerShdw blurRad="114300">
            <a:prstClr val="black"/>
          </a:innerShdw>
        </a:effectLst>
      </dgm:spPr>
      <dgm:t>
        <a:bodyPr/>
        <a:lstStyle/>
        <a:p>
          <a:r>
            <a:rPr lang="en-US" sz="2000" b="1" dirty="0" smtClean="0">
              <a:solidFill>
                <a:schemeClr val="tx1"/>
              </a:solidFill>
            </a:rPr>
            <a:t>Tumor suppressor</a:t>
          </a:r>
          <a:endParaRPr lang="en-US" sz="2000" b="1" dirty="0">
            <a:solidFill>
              <a:schemeClr val="tx1"/>
            </a:solidFill>
          </a:endParaRPr>
        </a:p>
      </dgm:t>
    </dgm:pt>
    <dgm:pt modelId="{99F57291-222A-462F-93DC-61F138BD2E52}" type="parTrans" cxnId="{B0F27E82-B552-4350-9EF8-2269FB38E942}">
      <dgm:prSet/>
      <dgm:spPr/>
      <dgm:t>
        <a:bodyPr/>
        <a:lstStyle/>
        <a:p>
          <a:endParaRPr lang="en-US"/>
        </a:p>
      </dgm:t>
    </dgm:pt>
    <dgm:pt modelId="{34B67EC9-9D65-4B0A-8983-60089362DE07}" type="sibTrans" cxnId="{B0F27E82-B552-4350-9EF8-2269FB38E942}">
      <dgm:prSet/>
      <dgm:spPr/>
      <dgm:t>
        <a:bodyPr/>
        <a:lstStyle/>
        <a:p>
          <a:endParaRPr lang="en-US"/>
        </a:p>
      </dgm:t>
    </dgm:pt>
    <dgm:pt modelId="{E8E994C6-2963-4E3E-8B85-09F7682B50E3}">
      <dgm:prSet phldrT="[Text]" custT="1"/>
      <dgm:spPr>
        <a:solidFill>
          <a:srgbClr val="C00000"/>
        </a:solidFill>
        <a:effectLst>
          <a:innerShdw blurRad="114300">
            <a:prstClr val="black"/>
          </a:innerShdw>
        </a:effectLst>
      </dgm:spPr>
      <dgm:t>
        <a:bodyPr/>
        <a:lstStyle/>
        <a:p>
          <a:r>
            <a:rPr lang="en-US" sz="2000" b="1" dirty="0" smtClean="0">
              <a:solidFill>
                <a:schemeClr val="tx1"/>
              </a:solidFill>
            </a:rPr>
            <a:t>Apoptosis</a:t>
          </a:r>
          <a:endParaRPr lang="en-US" sz="2000" b="1" dirty="0">
            <a:solidFill>
              <a:schemeClr val="tx1"/>
            </a:solidFill>
          </a:endParaRPr>
        </a:p>
      </dgm:t>
    </dgm:pt>
    <dgm:pt modelId="{FC9EE560-8DCA-475F-86A0-B99F83DA097B}" type="parTrans" cxnId="{21575301-7E37-4845-BEEB-2B710CB54792}">
      <dgm:prSet/>
      <dgm:spPr/>
      <dgm:t>
        <a:bodyPr/>
        <a:lstStyle/>
        <a:p>
          <a:endParaRPr lang="en-US"/>
        </a:p>
      </dgm:t>
    </dgm:pt>
    <dgm:pt modelId="{2EB11232-86F9-4D5F-B8C4-21570EA6F405}" type="sibTrans" cxnId="{21575301-7E37-4845-BEEB-2B710CB54792}">
      <dgm:prSet/>
      <dgm:spPr/>
      <dgm:t>
        <a:bodyPr/>
        <a:lstStyle/>
        <a:p>
          <a:endParaRPr lang="en-US"/>
        </a:p>
      </dgm:t>
    </dgm:pt>
    <dgm:pt modelId="{7EA5FC3A-7BEC-4443-9949-7D408B661538}">
      <dgm:prSet phldrT="[Text]" custT="1"/>
      <dgm:spPr>
        <a:solidFill>
          <a:srgbClr val="C00000"/>
        </a:solidFill>
        <a:effectLst>
          <a:innerShdw blurRad="114300">
            <a:prstClr val="black"/>
          </a:innerShdw>
        </a:effectLst>
      </dgm:spPr>
      <dgm:t>
        <a:bodyPr/>
        <a:lstStyle/>
        <a:p>
          <a:r>
            <a:rPr lang="en-US" sz="2000" b="1" dirty="0" smtClean="0">
              <a:solidFill>
                <a:schemeClr val="tx1"/>
              </a:solidFill>
            </a:rPr>
            <a:t>Involved in DNA repair</a:t>
          </a:r>
          <a:endParaRPr lang="en-US" sz="2000" b="1" dirty="0">
            <a:solidFill>
              <a:schemeClr val="tx1"/>
            </a:solidFill>
          </a:endParaRPr>
        </a:p>
      </dgm:t>
    </dgm:pt>
    <dgm:pt modelId="{AF5590F6-2B79-495C-B19D-C273B55D4AC6}" type="parTrans" cxnId="{118C7C95-B097-4B68-9D99-B5BAC30DAD40}">
      <dgm:prSet/>
      <dgm:spPr/>
      <dgm:t>
        <a:bodyPr/>
        <a:lstStyle/>
        <a:p>
          <a:endParaRPr lang="en-US"/>
        </a:p>
      </dgm:t>
    </dgm:pt>
    <dgm:pt modelId="{5812FD91-CCC2-43DF-B3BD-BAB63E94554C}" type="sibTrans" cxnId="{118C7C95-B097-4B68-9D99-B5BAC30DAD40}">
      <dgm:prSet/>
      <dgm:spPr/>
      <dgm:t>
        <a:bodyPr/>
        <a:lstStyle/>
        <a:p>
          <a:endParaRPr lang="en-US"/>
        </a:p>
      </dgm:t>
    </dgm:pt>
    <dgm:pt modelId="{A18180AA-D18B-4B3B-B472-F6AAFD414A92}">
      <dgm:prSet/>
      <dgm:spPr/>
      <dgm:t>
        <a:bodyPr/>
        <a:lstStyle/>
        <a:p>
          <a:endParaRPr lang="en-US" dirty="0"/>
        </a:p>
      </dgm:t>
    </dgm:pt>
    <dgm:pt modelId="{73CD7B28-773F-47E7-8824-F34FA1D7DA02}" type="parTrans" cxnId="{3B134882-CB4F-4B49-BE8E-BD27E15ABEBF}">
      <dgm:prSet/>
      <dgm:spPr/>
      <dgm:t>
        <a:bodyPr/>
        <a:lstStyle/>
        <a:p>
          <a:endParaRPr lang="en-US"/>
        </a:p>
      </dgm:t>
    </dgm:pt>
    <dgm:pt modelId="{BC04DCD9-B4EA-4CDF-802C-BCCDEA05E335}" type="sibTrans" cxnId="{3B134882-CB4F-4B49-BE8E-BD27E15ABEBF}">
      <dgm:prSet/>
      <dgm:spPr/>
      <dgm:t>
        <a:bodyPr/>
        <a:lstStyle/>
        <a:p>
          <a:endParaRPr lang="en-US"/>
        </a:p>
      </dgm:t>
    </dgm:pt>
    <dgm:pt modelId="{08A9411D-5017-4908-ADB9-1153950550AB}" type="pres">
      <dgm:prSet presAssocID="{E736D0C2-A7D6-468F-BD33-DCEFDA46E8D4}" presName="matrix" presStyleCnt="0">
        <dgm:presLayoutVars>
          <dgm:chMax val="1"/>
          <dgm:dir/>
          <dgm:resizeHandles val="exact"/>
        </dgm:presLayoutVars>
      </dgm:prSet>
      <dgm:spPr/>
      <dgm:t>
        <a:bodyPr/>
        <a:lstStyle/>
        <a:p>
          <a:endParaRPr lang="en-US"/>
        </a:p>
      </dgm:t>
    </dgm:pt>
    <dgm:pt modelId="{C1C8ED4C-4E4F-4C87-89CD-7564E0D12BD4}" type="pres">
      <dgm:prSet presAssocID="{E736D0C2-A7D6-468F-BD33-DCEFDA46E8D4}" presName="diamond" presStyleLbl="bgShp" presStyleIdx="0" presStyleCnt="1" custScaleX="186047"/>
      <dgm:spPr/>
    </dgm:pt>
    <dgm:pt modelId="{A2D312CB-2EE6-489A-9CFD-9B0A34B184DF}" type="pres">
      <dgm:prSet presAssocID="{E736D0C2-A7D6-468F-BD33-DCEFDA46E8D4}" presName="quad1" presStyleLbl="node1" presStyleIdx="0" presStyleCnt="4" custScaleX="130829">
        <dgm:presLayoutVars>
          <dgm:chMax val="0"/>
          <dgm:chPref val="0"/>
          <dgm:bulletEnabled val="1"/>
        </dgm:presLayoutVars>
      </dgm:prSet>
      <dgm:spPr/>
      <dgm:t>
        <a:bodyPr/>
        <a:lstStyle/>
        <a:p>
          <a:endParaRPr lang="en-US"/>
        </a:p>
      </dgm:t>
    </dgm:pt>
    <dgm:pt modelId="{2CB6FEA1-39EE-4240-AC4F-DD47079A0FF1}" type="pres">
      <dgm:prSet presAssocID="{E736D0C2-A7D6-468F-BD33-DCEFDA46E8D4}" presName="quad2" presStyleLbl="node1" presStyleIdx="1" presStyleCnt="4" custScaleX="106977">
        <dgm:presLayoutVars>
          <dgm:chMax val="0"/>
          <dgm:chPref val="0"/>
          <dgm:bulletEnabled val="1"/>
        </dgm:presLayoutVars>
      </dgm:prSet>
      <dgm:spPr/>
      <dgm:t>
        <a:bodyPr/>
        <a:lstStyle/>
        <a:p>
          <a:endParaRPr lang="en-US"/>
        </a:p>
      </dgm:t>
    </dgm:pt>
    <dgm:pt modelId="{E8223354-500F-4704-A4A2-A60E314ABE54}" type="pres">
      <dgm:prSet presAssocID="{E736D0C2-A7D6-468F-BD33-DCEFDA46E8D4}" presName="quad3" presStyleLbl="node1" presStyleIdx="2" presStyleCnt="4" custScaleX="118903">
        <dgm:presLayoutVars>
          <dgm:chMax val="0"/>
          <dgm:chPref val="0"/>
          <dgm:bulletEnabled val="1"/>
        </dgm:presLayoutVars>
      </dgm:prSet>
      <dgm:spPr/>
      <dgm:t>
        <a:bodyPr/>
        <a:lstStyle/>
        <a:p>
          <a:endParaRPr lang="en-US"/>
        </a:p>
      </dgm:t>
    </dgm:pt>
    <dgm:pt modelId="{F952E5DF-69A8-4853-874D-DEF125B606D2}" type="pres">
      <dgm:prSet presAssocID="{E736D0C2-A7D6-468F-BD33-DCEFDA46E8D4}" presName="quad4" presStyleLbl="node1" presStyleIdx="3" presStyleCnt="4" custScaleX="106977">
        <dgm:presLayoutVars>
          <dgm:chMax val="0"/>
          <dgm:chPref val="0"/>
          <dgm:bulletEnabled val="1"/>
        </dgm:presLayoutVars>
      </dgm:prSet>
      <dgm:spPr/>
      <dgm:t>
        <a:bodyPr/>
        <a:lstStyle/>
        <a:p>
          <a:endParaRPr lang="en-US"/>
        </a:p>
      </dgm:t>
    </dgm:pt>
  </dgm:ptLst>
  <dgm:cxnLst>
    <dgm:cxn modelId="{3B134882-CB4F-4B49-BE8E-BD27E15ABEBF}" srcId="{E736D0C2-A7D6-468F-BD33-DCEFDA46E8D4}" destId="{A18180AA-D18B-4B3B-B472-F6AAFD414A92}" srcOrd="4" destOrd="0" parTransId="{73CD7B28-773F-47E7-8824-F34FA1D7DA02}" sibTransId="{BC04DCD9-B4EA-4CDF-802C-BCCDEA05E335}"/>
    <dgm:cxn modelId="{118C7C95-B097-4B68-9D99-B5BAC30DAD40}" srcId="{E736D0C2-A7D6-468F-BD33-DCEFDA46E8D4}" destId="{7EA5FC3A-7BEC-4443-9949-7D408B661538}" srcOrd="3" destOrd="0" parTransId="{AF5590F6-2B79-495C-B19D-C273B55D4AC6}" sibTransId="{5812FD91-CCC2-43DF-B3BD-BAB63E94554C}"/>
    <dgm:cxn modelId="{02068480-0F24-42DC-83F4-CFBC3C2F784E}" srcId="{E736D0C2-A7D6-468F-BD33-DCEFDA46E8D4}" destId="{DA618F15-A8D3-4610-88B7-F38D32837BDB}" srcOrd="0" destOrd="0" parTransId="{63950BC9-C362-4F9A-9B42-75FDFD1DD382}" sibTransId="{7FE8ACF8-93BA-44F9-940C-52AB9BC8719A}"/>
    <dgm:cxn modelId="{9E344D88-2407-43A0-8698-17C3232AC629}" type="presOf" srcId="{0CEA2ED7-56C2-49B4-8C78-787978A8DFA1}" destId="{2CB6FEA1-39EE-4240-AC4F-DD47079A0FF1}" srcOrd="0" destOrd="0" presId="urn:microsoft.com/office/officeart/2005/8/layout/matrix3"/>
    <dgm:cxn modelId="{B0055216-0CCA-454D-9898-27CBE64A73A5}" type="presOf" srcId="{DA618F15-A8D3-4610-88B7-F38D32837BDB}" destId="{A2D312CB-2EE6-489A-9CFD-9B0A34B184DF}" srcOrd="0" destOrd="0" presId="urn:microsoft.com/office/officeart/2005/8/layout/matrix3"/>
    <dgm:cxn modelId="{DD291D6B-6A9E-4D9E-BECB-A2FD6BDC8D93}" type="presOf" srcId="{E8E994C6-2963-4E3E-8B85-09F7682B50E3}" destId="{E8223354-500F-4704-A4A2-A60E314ABE54}" srcOrd="0" destOrd="0" presId="urn:microsoft.com/office/officeart/2005/8/layout/matrix3"/>
    <dgm:cxn modelId="{21575301-7E37-4845-BEEB-2B710CB54792}" srcId="{E736D0C2-A7D6-468F-BD33-DCEFDA46E8D4}" destId="{E8E994C6-2963-4E3E-8B85-09F7682B50E3}" srcOrd="2" destOrd="0" parTransId="{FC9EE560-8DCA-475F-86A0-B99F83DA097B}" sibTransId="{2EB11232-86F9-4D5F-B8C4-21570EA6F405}"/>
    <dgm:cxn modelId="{CD4A7AD7-8F28-4630-8DD7-1A34EABBBAFA}" type="presOf" srcId="{E736D0C2-A7D6-468F-BD33-DCEFDA46E8D4}" destId="{08A9411D-5017-4908-ADB9-1153950550AB}" srcOrd="0" destOrd="0" presId="urn:microsoft.com/office/officeart/2005/8/layout/matrix3"/>
    <dgm:cxn modelId="{0A508243-4803-4DB3-A6E6-1E38C60D9B22}" type="presOf" srcId="{7EA5FC3A-7BEC-4443-9949-7D408B661538}" destId="{F952E5DF-69A8-4853-874D-DEF125B606D2}" srcOrd="0" destOrd="0" presId="urn:microsoft.com/office/officeart/2005/8/layout/matrix3"/>
    <dgm:cxn modelId="{B0F27E82-B552-4350-9EF8-2269FB38E942}" srcId="{E736D0C2-A7D6-468F-BD33-DCEFDA46E8D4}" destId="{0CEA2ED7-56C2-49B4-8C78-787978A8DFA1}" srcOrd="1" destOrd="0" parTransId="{99F57291-222A-462F-93DC-61F138BD2E52}" sibTransId="{34B67EC9-9D65-4B0A-8983-60089362DE07}"/>
    <dgm:cxn modelId="{9466DB6C-A38C-41D7-9940-00685741BD86}" type="presParOf" srcId="{08A9411D-5017-4908-ADB9-1153950550AB}" destId="{C1C8ED4C-4E4F-4C87-89CD-7564E0D12BD4}" srcOrd="0" destOrd="0" presId="urn:microsoft.com/office/officeart/2005/8/layout/matrix3"/>
    <dgm:cxn modelId="{9F8B4A50-6A5E-4C06-91F5-F6545D0E781B}" type="presParOf" srcId="{08A9411D-5017-4908-ADB9-1153950550AB}" destId="{A2D312CB-2EE6-489A-9CFD-9B0A34B184DF}" srcOrd="1" destOrd="0" presId="urn:microsoft.com/office/officeart/2005/8/layout/matrix3"/>
    <dgm:cxn modelId="{D36D768E-C650-4938-8162-832339F7F10D}" type="presParOf" srcId="{08A9411D-5017-4908-ADB9-1153950550AB}" destId="{2CB6FEA1-39EE-4240-AC4F-DD47079A0FF1}" srcOrd="2" destOrd="0" presId="urn:microsoft.com/office/officeart/2005/8/layout/matrix3"/>
    <dgm:cxn modelId="{54A3F189-4E12-4397-9C69-B97A457C11CA}" type="presParOf" srcId="{08A9411D-5017-4908-ADB9-1153950550AB}" destId="{E8223354-500F-4704-A4A2-A60E314ABE54}" srcOrd="3" destOrd="0" presId="urn:microsoft.com/office/officeart/2005/8/layout/matrix3"/>
    <dgm:cxn modelId="{F0A56F1A-540F-4DAC-90C5-08F061DA3F8A}" type="presParOf" srcId="{08A9411D-5017-4908-ADB9-1153950550AB}" destId="{F952E5DF-69A8-4853-874D-DEF125B606D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89DA3F-78CB-418D-95CC-F6AAB5B2EBEE}"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A8BB2A96-F6AE-416C-8DE2-E82E357D17C3}">
      <dgm:prSet phldrT="[Text]" custT="1"/>
      <dgm:spPr/>
      <dgm:t>
        <a:bodyPr/>
        <a:lstStyle/>
        <a:p>
          <a:r>
            <a:rPr lang="en-US" sz="2800" b="1" dirty="0" err="1" smtClean="0">
              <a:solidFill>
                <a:schemeClr val="tx1"/>
              </a:solidFill>
            </a:rPr>
            <a:t>Protooncogenes</a:t>
          </a:r>
          <a:endParaRPr lang="en-US" sz="2800" b="1" dirty="0">
            <a:solidFill>
              <a:schemeClr val="tx1"/>
            </a:solidFill>
          </a:endParaRPr>
        </a:p>
      </dgm:t>
    </dgm:pt>
    <dgm:pt modelId="{089F9984-0D20-4CFC-838B-ADA0912D7A05}" type="parTrans" cxnId="{CF31A67E-0781-4277-A99A-FB5F7C3028B6}">
      <dgm:prSet/>
      <dgm:spPr/>
      <dgm:t>
        <a:bodyPr/>
        <a:lstStyle/>
        <a:p>
          <a:endParaRPr lang="en-US"/>
        </a:p>
      </dgm:t>
    </dgm:pt>
    <dgm:pt modelId="{8D758E8B-994F-4C1A-97B2-BF5E1CD881DD}" type="sibTrans" cxnId="{CF31A67E-0781-4277-A99A-FB5F7C3028B6}">
      <dgm:prSet/>
      <dgm:spPr/>
      <dgm:t>
        <a:bodyPr/>
        <a:lstStyle/>
        <a:p>
          <a:endParaRPr lang="en-US"/>
        </a:p>
      </dgm:t>
    </dgm:pt>
    <dgm:pt modelId="{E0114002-C24E-4E09-9425-780C43925681}">
      <dgm:prSet phldrT="[Text]" custT="1"/>
      <dgm:spPr/>
      <dgm:t>
        <a:bodyPr/>
        <a:lstStyle/>
        <a:p>
          <a:r>
            <a:rPr lang="en-US" sz="2500" b="1" dirty="0" smtClean="0">
              <a:solidFill>
                <a:schemeClr val="tx1"/>
              </a:solidFill>
            </a:rPr>
            <a:t>Tumor suppressor</a:t>
          </a:r>
          <a:endParaRPr lang="en-US" sz="2500" b="1" dirty="0">
            <a:solidFill>
              <a:schemeClr val="tx1"/>
            </a:solidFill>
          </a:endParaRPr>
        </a:p>
      </dgm:t>
    </dgm:pt>
    <dgm:pt modelId="{3D3A1A65-1BCF-49FD-9FB1-798F299B5FD6}" type="parTrans" cxnId="{4F602F46-B481-4BC8-9D6F-0BC18C49D265}">
      <dgm:prSet/>
      <dgm:spPr/>
      <dgm:t>
        <a:bodyPr/>
        <a:lstStyle/>
        <a:p>
          <a:endParaRPr lang="en-US"/>
        </a:p>
      </dgm:t>
    </dgm:pt>
    <dgm:pt modelId="{AAA8F1E5-D328-44BC-97C9-72229993FC38}" type="sibTrans" cxnId="{4F602F46-B481-4BC8-9D6F-0BC18C49D265}">
      <dgm:prSet/>
      <dgm:spPr/>
      <dgm:t>
        <a:bodyPr/>
        <a:lstStyle/>
        <a:p>
          <a:endParaRPr lang="en-US"/>
        </a:p>
      </dgm:t>
    </dgm:pt>
    <dgm:pt modelId="{401DBD71-1AAD-421F-A5DA-573FC30E19CC}">
      <dgm:prSet phldrT="[Text]" custT="1"/>
      <dgm:spPr/>
      <dgm:t>
        <a:bodyPr/>
        <a:lstStyle/>
        <a:p>
          <a:r>
            <a:rPr lang="en-US" sz="2500" b="1" dirty="0" smtClean="0">
              <a:solidFill>
                <a:schemeClr val="tx1"/>
              </a:solidFill>
            </a:rPr>
            <a:t>Genes of Apoptosis</a:t>
          </a:r>
          <a:endParaRPr lang="en-US" sz="2500" b="1" dirty="0">
            <a:solidFill>
              <a:schemeClr val="tx1"/>
            </a:solidFill>
          </a:endParaRPr>
        </a:p>
      </dgm:t>
    </dgm:pt>
    <dgm:pt modelId="{8BCADCF3-C77B-49CC-B367-21C196BDEF88}" type="parTrans" cxnId="{5A2FAC0C-1939-4CE6-9767-D2BD0843477D}">
      <dgm:prSet/>
      <dgm:spPr/>
      <dgm:t>
        <a:bodyPr/>
        <a:lstStyle/>
        <a:p>
          <a:endParaRPr lang="en-US"/>
        </a:p>
      </dgm:t>
    </dgm:pt>
    <dgm:pt modelId="{E6F2A4F5-321A-4E7B-B414-6BD76A7E9A63}" type="sibTrans" cxnId="{5A2FAC0C-1939-4CE6-9767-D2BD0843477D}">
      <dgm:prSet/>
      <dgm:spPr/>
      <dgm:t>
        <a:bodyPr/>
        <a:lstStyle/>
        <a:p>
          <a:endParaRPr lang="en-US"/>
        </a:p>
      </dgm:t>
    </dgm:pt>
    <dgm:pt modelId="{F9ADD797-1E7C-499D-988B-792F90AEEC0D}">
      <dgm:prSet phldrT="[Text]" custT="1"/>
      <dgm:spPr/>
      <dgm:t>
        <a:bodyPr/>
        <a:lstStyle/>
        <a:p>
          <a:r>
            <a:rPr lang="en-US" sz="2500" b="1" dirty="0" smtClean="0">
              <a:solidFill>
                <a:schemeClr val="tx1"/>
              </a:solidFill>
            </a:rPr>
            <a:t>DNA repair Genes</a:t>
          </a:r>
          <a:endParaRPr lang="en-US" sz="2500" b="1" dirty="0">
            <a:solidFill>
              <a:schemeClr val="tx1"/>
            </a:solidFill>
          </a:endParaRPr>
        </a:p>
      </dgm:t>
    </dgm:pt>
    <dgm:pt modelId="{C9809E0F-B5E3-4041-885F-363AFE56FED2}" type="parTrans" cxnId="{513547A0-B23F-4BA8-8272-8E53E4872327}">
      <dgm:prSet/>
      <dgm:spPr/>
      <dgm:t>
        <a:bodyPr/>
        <a:lstStyle/>
        <a:p>
          <a:endParaRPr lang="en-US"/>
        </a:p>
      </dgm:t>
    </dgm:pt>
    <dgm:pt modelId="{FDB33761-ED88-4B4F-829B-C184BFB709CE}" type="sibTrans" cxnId="{513547A0-B23F-4BA8-8272-8E53E4872327}">
      <dgm:prSet/>
      <dgm:spPr/>
      <dgm:t>
        <a:bodyPr/>
        <a:lstStyle/>
        <a:p>
          <a:endParaRPr lang="en-US"/>
        </a:p>
      </dgm:t>
    </dgm:pt>
    <dgm:pt modelId="{F1FF6526-8C9E-4440-9000-5209EEB00187}" type="pres">
      <dgm:prSet presAssocID="{F189DA3F-78CB-418D-95CC-F6AAB5B2EBEE}" presName="Name0" presStyleCnt="0">
        <dgm:presLayoutVars>
          <dgm:chMax val="7"/>
          <dgm:resizeHandles val="exact"/>
        </dgm:presLayoutVars>
      </dgm:prSet>
      <dgm:spPr/>
      <dgm:t>
        <a:bodyPr/>
        <a:lstStyle/>
        <a:p>
          <a:endParaRPr lang="en-US"/>
        </a:p>
      </dgm:t>
    </dgm:pt>
    <dgm:pt modelId="{A384718D-2AEC-4F46-BB04-D7CEE20DFFCA}" type="pres">
      <dgm:prSet presAssocID="{F189DA3F-78CB-418D-95CC-F6AAB5B2EBEE}" presName="comp1" presStyleCnt="0"/>
      <dgm:spPr/>
    </dgm:pt>
    <dgm:pt modelId="{BE96AA97-2D6A-46FC-B3EE-875EA51B97F9}" type="pres">
      <dgm:prSet presAssocID="{F189DA3F-78CB-418D-95CC-F6AAB5B2EBEE}" presName="circle1" presStyleLbl="node1" presStyleIdx="0" presStyleCnt="4" custScaleX="117778"/>
      <dgm:spPr/>
      <dgm:t>
        <a:bodyPr/>
        <a:lstStyle/>
        <a:p>
          <a:endParaRPr lang="en-US"/>
        </a:p>
      </dgm:t>
    </dgm:pt>
    <dgm:pt modelId="{A5793202-17E8-4260-B454-32B06096C931}" type="pres">
      <dgm:prSet presAssocID="{F189DA3F-78CB-418D-95CC-F6AAB5B2EBEE}" presName="c1text" presStyleLbl="node1" presStyleIdx="0" presStyleCnt="4">
        <dgm:presLayoutVars>
          <dgm:bulletEnabled val="1"/>
        </dgm:presLayoutVars>
      </dgm:prSet>
      <dgm:spPr/>
      <dgm:t>
        <a:bodyPr/>
        <a:lstStyle/>
        <a:p>
          <a:endParaRPr lang="en-US"/>
        </a:p>
      </dgm:t>
    </dgm:pt>
    <dgm:pt modelId="{3E5221CC-5CE8-4150-82F8-BCC4A4D6536C}" type="pres">
      <dgm:prSet presAssocID="{F189DA3F-78CB-418D-95CC-F6AAB5B2EBEE}" presName="comp2" presStyleCnt="0"/>
      <dgm:spPr/>
    </dgm:pt>
    <dgm:pt modelId="{27D2B632-A351-4B5D-BF4D-C37D3125DA5E}" type="pres">
      <dgm:prSet presAssocID="{F189DA3F-78CB-418D-95CC-F6AAB5B2EBEE}" presName="circle2" presStyleLbl="node1" presStyleIdx="1" presStyleCnt="4" custScaleX="113889" custScaleY="100000"/>
      <dgm:spPr/>
      <dgm:t>
        <a:bodyPr/>
        <a:lstStyle/>
        <a:p>
          <a:endParaRPr lang="en-US"/>
        </a:p>
      </dgm:t>
    </dgm:pt>
    <dgm:pt modelId="{5C9589CC-8B2F-4248-BDE6-8EDE2A628703}" type="pres">
      <dgm:prSet presAssocID="{F189DA3F-78CB-418D-95CC-F6AAB5B2EBEE}" presName="c2text" presStyleLbl="node1" presStyleIdx="1" presStyleCnt="4">
        <dgm:presLayoutVars>
          <dgm:bulletEnabled val="1"/>
        </dgm:presLayoutVars>
      </dgm:prSet>
      <dgm:spPr/>
      <dgm:t>
        <a:bodyPr/>
        <a:lstStyle/>
        <a:p>
          <a:endParaRPr lang="en-US"/>
        </a:p>
      </dgm:t>
    </dgm:pt>
    <dgm:pt modelId="{F7E9EEE9-EE3B-4246-BC75-C2588A0E8334}" type="pres">
      <dgm:prSet presAssocID="{F189DA3F-78CB-418D-95CC-F6AAB5B2EBEE}" presName="comp3" presStyleCnt="0"/>
      <dgm:spPr/>
    </dgm:pt>
    <dgm:pt modelId="{C6C7B9A0-6AD4-4A06-B7B1-C6F40C90B3F9}" type="pres">
      <dgm:prSet presAssocID="{F189DA3F-78CB-418D-95CC-F6AAB5B2EBEE}" presName="circle3" presStyleLbl="node1" presStyleIdx="2" presStyleCnt="4" custScaleX="114815"/>
      <dgm:spPr/>
      <dgm:t>
        <a:bodyPr/>
        <a:lstStyle/>
        <a:p>
          <a:endParaRPr lang="en-US"/>
        </a:p>
      </dgm:t>
    </dgm:pt>
    <dgm:pt modelId="{04D8ACDA-4B74-4972-B524-B01A212DC0ED}" type="pres">
      <dgm:prSet presAssocID="{F189DA3F-78CB-418D-95CC-F6AAB5B2EBEE}" presName="c3text" presStyleLbl="node1" presStyleIdx="2" presStyleCnt="4">
        <dgm:presLayoutVars>
          <dgm:bulletEnabled val="1"/>
        </dgm:presLayoutVars>
      </dgm:prSet>
      <dgm:spPr/>
      <dgm:t>
        <a:bodyPr/>
        <a:lstStyle/>
        <a:p>
          <a:endParaRPr lang="en-US"/>
        </a:p>
      </dgm:t>
    </dgm:pt>
    <dgm:pt modelId="{4E3FD43D-FF3B-461F-B675-E31C12B36343}" type="pres">
      <dgm:prSet presAssocID="{F189DA3F-78CB-418D-95CC-F6AAB5B2EBEE}" presName="comp4" presStyleCnt="0"/>
      <dgm:spPr/>
    </dgm:pt>
    <dgm:pt modelId="{230A891C-76AF-4CD9-BFFE-556587D048DD}" type="pres">
      <dgm:prSet presAssocID="{F189DA3F-78CB-418D-95CC-F6AAB5B2EBEE}" presName="circle4" presStyleLbl="node1" presStyleIdx="3" presStyleCnt="4" custScaleX="116667"/>
      <dgm:spPr/>
      <dgm:t>
        <a:bodyPr/>
        <a:lstStyle/>
        <a:p>
          <a:endParaRPr lang="en-US"/>
        </a:p>
      </dgm:t>
    </dgm:pt>
    <dgm:pt modelId="{C60BD2BA-AA53-43E0-8611-22C1B8E30D95}" type="pres">
      <dgm:prSet presAssocID="{F189DA3F-78CB-418D-95CC-F6AAB5B2EBEE}" presName="c4text" presStyleLbl="node1" presStyleIdx="3" presStyleCnt="4">
        <dgm:presLayoutVars>
          <dgm:bulletEnabled val="1"/>
        </dgm:presLayoutVars>
      </dgm:prSet>
      <dgm:spPr/>
      <dgm:t>
        <a:bodyPr/>
        <a:lstStyle/>
        <a:p>
          <a:endParaRPr lang="en-US"/>
        </a:p>
      </dgm:t>
    </dgm:pt>
  </dgm:ptLst>
  <dgm:cxnLst>
    <dgm:cxn modelId="{BFF0F648-C8CA-439C-B151-B2969EE19EFE}" type="presOf" srcId="{F189DA3F-78CB-418D-95CC-F6AAB5B2EBEE}" destId="{F1FF6526-8C9E-4440-9000-5209EEB00187}" srcOrd="0" destOrd="0" presId="urn:microsoft.com/office/officeart/2005/8/layout/venn2"/>
    <dgm:cxn modelId="{82AEAB88-778D-4EF0-9184-A62D4FFBDBF0}" type="presOf" srcId="{401DBD71-1AAD-421F-A5DA-573FC30E19CC}" destId="{04D8ACDA-4B74-4972-B524-B01A212DC0ED}" srcOrd="1" destOrd="0" presId="urn:microsoft.com/office/officeart/2005/8/layout/venn2"/>
    <dgm:cxn modelId="{CAEDF200-9E8B-4D9E-AA57-BB02780388E5}" type="presOf" srcId="{A8BB2A96-F6AE-416C-8DE2-E82E357D17C3}" destId="{BE96AA97-2D6A-46FC-B3EE-875EA51B97F9}" srcOrd="0" destOrd="0" presId="urn:microsoft.com/office/officeart/2005/8/layout/venn2"/>
    <dgm:cxn modelId="{AD730279-9E79-4FDA-9641-7A07908E460B}" type="presOf" srcId="{E0114002-C24E-4E09-9425-780C43925681}" destId="{5C9589CC-8B2F-4248-BDE6-8EDE2A628703}" srcOrd="1" destOrd="0" presId="urn:microsoft.com/office/officeart/2005/8/layout/venn2"/>
    <dgm:cxn modelId="{CF31A67E-0781-4277-A99A-FB5F7C3028B6}" srcId="{F189DA3F-78CB-418D-95CC-F6AAB5B2EBEE}" destId="{A8BB2A96-F6AE-416C-8DE2-E82E357D17C3}" srcOrd="0" destOrd="0" parTransId="{089F9984-0D20-4CFC-838B-ADA0912D7A05}" sibTransId="{8D758E8B-994F-4C1A-97B2-BF5E1CD881DD}"/>
    <dgm:cxn modelId="{513547A0-B23F-4BA8-8272-8E53E4872327}" srcId="{F189DA3F-78CB-418D-95CC-F6AAB5B2EBEE}" destId="{F9ADD797-1E7C-499D-988B-792F90AEEC0D}" srcOrd="3" destOrd="0" parTransId="{C9809E0F-B5E3-4041-885F-363AFE56FED2}" sibTransId="{FDB33761-ED88-4B4F-829B-C184BFB709CE}"/>
    <dgm:cxn modelId="{0AC93992-0A36-4510-A713-13F9F9330B66}" type="presOf" srcId="{F9ADD797-1E7C-499D-988B-792F90AEEC0D}" destId="{230A891C-76AF-4CD9-BFFE-556587D048DD}" srcOrd="0" destOrd="0" presId="urn:microsoft.com/office/officeart/2005/8/layout/venn2"/>
    <dgm:cxn modelId="{A824BD38-BE01-4EA4-9957-9E24E0B1AFE9}" type="presOf" srcId="{F9ADD797-1E7C-499D-988B-792F90AEEC0D}" destId="{C60BD2BA-AA53-43E0-8611-22C1B8E30D95}" srcOrd="1" destOrd="0" presId="urn:microsoft.com/office/officeart/2005/8/layout/venn2"/>
    <dgm:cxn modelId="{ADEBB30D-B792-4678-A875-03CDD16736DF}" type="presOf" srcId="{A8BB2A96-F6AE-416C-8DE2-E82E357D17C3}" destId="{A5793202-17E8-4260-B454-32B06096C931}" srcOrd="1" destOrd="0" presId="urn:microsoft.com/office/officeart/2005/8/layout/venn2"/>
    <dgm:cxn modelId="{4F602F46-B481-4BC8-9D6F-0BC18C49D265}" srcId="{F189DA3F-78CB-418D-95CC-F6AAB5B2EBEE}" destId="{E0114002-C24E-4E09-9425-780C43925681}" srcOrd="1" destOrd="0" parTransId="{3D3A1A65-1BCF-49FD-9FB1-798F299B5FD6}" sibTransId="{AAA8F1E5-D328-44BC-97C9-72229993FC38}"/>
    <dgm:cxn modelId="{67523D5B-53EA-47A7-9803-A1F7204EFFEC}" type="presOf" srcId="{E0114002-C24E-4E09-9425-780C43925681}" destId="{27D2B632-A351-4B5D-BF4D-C37D3125DA5E}" srcOrd="0" destOrd="0" presId="urn:microsoft.com/office/officeart/2005/8/layout/venn2"/>
    <dgm:cxn modelId="{98FCBC0F-5F8B-4725-A55E-B969CC9B908A}" type="presOf" srcId="{401DBD71-1AAD-421F-A5DA-573FC30E19CC}" destId="{C6C7B9A0-6AD4-4A06-B7B1-C6F40C90B3F9}" srcOrd="0" destOrd="0" presId="urn:microsoft.com/office/officeart/2005/8/layout/venn2"/>
    <dgm:cxn modelId="{5A2FAC0C-1939-4CE6-9767-D2BD0843477D}" srcId="{F189DA3F-78CB-418D-95CC-F6AAB5B2EBEE}" destId="{401DBD71-1AAD-421F-A5DA-573FC30E19CC}" srcOrd="2" destOrd="0" parTransId="{8BCADCF3-C77B-49CC-B367-21C196BDEF88}" sibTransId="{E6F2A4F5-321A-4E7B-B414-6BD76A7E9A63}"/>
    <dgm:cxn modelId="{7BA4960A-6170-4A9F-A08C-74ED916AE16A}" type="presParOf" srcId="{F1FF6526-8C9E-4440-9000-5209EEB00187}" destId="{A384718D-2AEC-4F46-BB04-D7CEE20DFFCA}" srcOrd="0" destOrd="0" presId="urn:microsoft.com/office/officeart/2005/8/layout/venn2"/>
    <dgm:cxn modelId="{AD685023-3619-4C1F-BBA1-E0CD67335F16}" type="presParOf" srcId="{A384718D-2AEC-4F46-BB04-D7CEE20DFFCA}" destId="{BE96AA97-2D6A-46FC-B3EE-875EA51B97F9}" srcOrd="0" destOrd="0" presId="urn:microsoft.com/office/officeart/2005/8/layout/venn2"/>
    <dgm:cxn modelId="{325052A4-0BC3-4D9C-8957-C0534B59A76D}" type="presParOf" srcId="{A384718D-2AEC-4F46-BB04-D7CEE20DFFCA}" destId="{A5793202-17E8-4260-B454-32B06096C931}" srcOrd="1" destOrd="0" presId="urn:microsoft.com/office/officeart/2005/8/layout/venn2"/>
    <dgm:cxn modelId="{03787E58-EF8C-47AA-84F6-4D9B6065B1B6}" type="presParOf" srcId="{F1FF6526-8C9E-4440-9000-5209EEB00187}" destId="{3E5221CC-5CE8-4150-82F8-BCC4A4D6536C}" srcOrd="1" destOrd="0" presId="urn:microsoft.com/office/officeart/2005/8/layout/venn2"/>
    <dgm:cxn modelId="{2C1E0606-3530-416E-9190-5AFAD37C36ED}" type="presParOf" srcId="{3E5221CC-5CE8-4150-82F8-BCC4A4D6536C}" destId="{27D2B632-A351-4B5D-BF4D-C37D3125DA5E}" srcOrd="0" destOrd="0" presId="urn:microsoft.com/office/officeart/2005/8/layout/venn2"/>
    <dgm:cxn modelId="{45276497-A726-4B90-BB74-F71155FF43A7}" type="presParOf" srcId="{3E5221CC-5CE8-4150-82F8-BCC4A4D6536C}" destId="{5C9589CC-8B2F-4248-BDE6-8EDE2A628703}" srcOrd="1" destOrd="0" presId="urn:microsoft.com/office/officeart/2005/8/layout/venn2"/>
    <dgm:cxn modelId="{A4E5E693-8794-4764-94D0-C684BABEB79B}" type="presParOf" srcId="{F1FF6526-8C9E-4440-9000-5209EEB00187}" destId="{F7E9EEE9-EE3B-4246-BC75-C2588A0E8334}" srcOrd="2" destOrd="0" presId="urn:microsoft.com/office/officeart/2005/8/layout/venn2"/>
    <dgm:cxn modelId="{D129EA57-DA7A-48A0-9466-C526973C538B}" type="presParOf" srcId="{F7E9EEE9-EE3B-4246-BC75-C2588A0E8334}" destId="{C6C7B9A0-6AD4-4A06-B7B1-C6F40C90B3F9}" srcOrd="0" destOrd="0" presId="urn:microsoft.com/office/officeart/2005/8/layout/venn2"/>
    <dgm:cxn modelId="{CF9E6BA1-E6EC-4A71-A260-FD0712B70734}" type="presParOf" srcId="{F7E9EEE9-EE3B-4246-BC75-C2588A0E8334}" destId="{04D8ACDA-4B74-4972-B524-B01A212DC0ED}" srcOrd="1" destOrd="0" presId="urn:microsoft.com/office/officeart/2005/8/layout/venn2"/>
    <dgm:cxn modelId="{0128076C-F62E-4436-A959-A5AC71C4EDD6}" type="presParOf" srcId="{F1FF6526-8C9E-4440-9000-5209EEB00187}" destId="{4E3FD43D-FF3B-461F-B675-E31C12B36343}" srcOrd="3" destOrd="0" presId="urn:microsoft.com/office/officeart/2005/8/layout/venn2"/>
    <dgm:cxn modelId="{7AA06C1F-2B03-499D-967B-68DEE2BCCBCD}" type="presParOf" srcId="{4E3FD43D-FF3B-461F-B675-E31C12B36343}" destId="{230A891C-76AF-4CD9-BFFE-556587D048DD}" srcOrd="0" destOrd="0" presId="urn:microsoft.com/office/officeart/2005/8/layout/venn2"/>
    <dgm:cxn modelId="{ABC039E1-071C-4CCA-AB89-7C3AF870B225}" type="presParOf" srcId="{4E3FD43D-FF3B-461F-B675-E31C12B36343}" destId="{C60BD2BA-AA53-43E0-8611-22C1B8E30D9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33A14B-C836-4D90-8B3A-B1A95DEE4E9C}"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107ABD58-094A-4C86-8575-0CB13147C2F9}">
      <dgm:prSet phldrT="[Text]"/>
      <dgm:spPr/>
      <dgm:t>
        <a:bodyPr/>
        <a:lstStyle/>
        <a:p>
          <a:r>
            <a:rPr lang="en-US" b="1" dirty="0" smtClean="0">
              <a:solidFill>
                <a:schemeClr val="tx1"/>
              </a:solidFill>
            </a:rPr>
            <a:t>PROTO</a:t>
          </a:r>
        </a:p>
        <a:p>
          <a:r>
            <a:rPr lang="en-US" b="1" dirty="0" smtClean="0">
              <a:solidFill>
                <a:schemeClr val="tx1"/>
              </a:solidFill>
            </a:rPr>
            <a:t>ONCOGENES</a:t>
          </a:r>
          <a:endParaRPr lang="en-US" b="1" dirty="0">
            <a:solidFill>
              <a:schemeClr val="tx1"/>
            </a:solidFill>
          </a:endParaRPr>
        </a:p>
      </dgm:t>
    </dgm:pt>
    <dgm:pt modelId="{5210C826-5D2D-464A-8095-1574B3E6735B}" type="parTrans" cxnId="{E3726B64-17B0-4586-A9EA-369DAFD24780}">
      <dgm:prSet/>
      <dgm:spPr/>
      <dgm:t>
        <a:bodyPr/>
        <a:lstStyle/>
        <a:p>
          <a:endParaRPr lang="en-US"/>
        </a:p>
      </dgm:t>
    </dgm:pt>
    <dgm:pt modelId="{74A779FC-CB7E-4DB9-8E76-E4BDBD18B212}" type="sibTrans" cxnId="{E3726B64-17B0-4586-A9EA-369DAFD24780}">
      <dgm:prSet/>
      <dgm:spPr/>
      <dgm:t>
        <a:bodyPr/>
        <a:lstStyle/>
        <a:p>
          <a:endParaRPr lang="en-US"/>
        </a:p>
      </dgm:t>
    </dgm:pt>
    <dgm:pt modelId="{68B66388-F137-4685-8203-20DB07245206}">
      <dgm:prSet phldrT="[Text]" custT="1"/>
      <dgm:spPr/>
      <dgm:t>
        <a:bodyPr/>
        <a:lstStyle/>
        <a:p>
          <a:r>
            <a:rPr lang="en-US" sz="3600" b="1" dirty="0" smtClean="0">
              <a:solidFill>
                <a:schemeClr val="tx1"/>
              </a:solidFill>
            </a:rPr>
            <a:t>ONCOGENES</a:t>
          </a:r>
          <a:endParaRPr lang="en-US" sz="3600" b="1" dirty="0">
            <a:solidFill>
              <a:schemeClr val="tx1"/>
            </a:solidFill>
          </a:endParaRPr>
        </a:p>
      </dgm:t>
    </dgm:pt>
    <dgm:pt modelId="{90E4C8A1-272F-4EA3-AD5A-78967EB1D395}" type="parTrans" cxnId="{6462A465-BF4B-4938-930B-D4BCD7AFB763}">
      <dgm:prSet/>
      <dgm:spPr/>
      <dgm:t>
        <a:bodyPr/>
        <a:lstStyle/>
        <a:p>
          <a:endParaRPr lang="en-US"/>
        </a:p>
      </dgm:t>
    </dgm:pt>
    <dgm:pt modelId="{AB341082-0633-4F1F-B379-5C2F7264F85E}" type="sibTrans" cxnId="{6462A465-BF4B-4938-930B-D4BCD7AFB763}">
      <dgm:prSet/>
      <dgm:spPr/>
      <dgm:t>
        <a:bodyPr/>
        <a:lstStyle/>
        <a:p>
          <a:endParaRPr lang="en-US"/>
        </a:p>
      </dgm:t>
    </dgm:pt>
    <dgm:pt modelId="{6EABDA88-C873-49AB-B8AA-74F3479C2395}" type="pres">
      <dgm:prSet presAssocID="{8833A14B-C836-4D90-8B3A-B1A95DEE4E9C}" presName="diagram" presStyleCnt="0">
        <dgm:presLayoutVars>
          <dgm:dir/>
          <dgm:resizeHandles val="exact"/>
        </dgm:presLayoutVars>
      </dgm:prSet>
      <dgm:spPr/>
      <dgm:t>
        <a:bodyPr/>
        <a:lstStyle/>
        <a:p>
          <a:endParaRPr lang="en-US"/>
        </a:p>
      </dgm:t>
    </dgm:pt>
    <dgm:pt modelId="{46B0E809-4EBF-43D3-92C2-D79FEAA783FD}" type="pres">
      <dgm:prSet presAssocID="{107ABD58-094A-4C86-8575-0CB13147C2F9}" presName="arrow" presStyleLbl="node1" presStyleIdx="0" presStyleCnt="2">
        <dgm:presLayoutVars>
          <dgm:bulletEnabled val="1"/>
        </dgm:presLayoutVars>
      </dgm:prSet>
      <dgm:spPr/>
      <dgm:t>
        <a:bodyPr/>
        <a:lstStyle/>
        <a:p>
          <a:endParaRPr lang="en-US"/>
        </a:p>
      </dgm:t>
    </dgm:pt>
    <dgm:pt modelId="{D9340653-286D-4C3F-B36F-100ABC7A444B}" type="pres">
      <dgm:prSet presAssocID="{68B66388-F137-4685-8203-20DB07245206}" presName="arrow" presStyleLbl="node1" presStyleIdx="1" presStyleCnt="2">
        <dgm:presLayoutVars>
          <dgm:bulletEnabled val="1"/>
        </dgm:presLayoutVars>
      </dgm:prSet>
      <dgm:spPr/>
      <dgm:t>
        <a:bodyPr/>
        <a:lstStyle/>
        <a:p>
          <a:endParaRPr lang="en-US"/>
        </a:p>
      </dgm:t>
    </dgm:pt>
  </dgm:ptLst>
  <dgm:cxnLst>
    <dgm:cxn modelId="{E3726B64-17B0-4586-A9EA-369DAFD24780}" srcId="{8833A14B-C836-4D90-8B3A-B1A95DEE4E9C}" destId="{107ABD58-094A-4C86-8575-0CB13147C2F9}" srcOrd="0" destOrd="0" parTransId="{5210C826-5D2D-464A-8095-1574B3E6735B}" sibTransId="{74A779FC-CB7E-4DB9-8E76-E4BDBD18B212}"/>
    <dgm:cxn modelId="{6462A465-BF4B-4938-930B-D4BCD7AFB763}" srcId="{8833A14B-C836-4D90-8B3A-B1A95DEE4E9C}" destId="{68B66388-F137-4685-8203-20DB07245206}" srcOrd="1" destOrd="0" parTransId="{90E4C8A1-272F-4EA3-AD5A-78967EB1D395}" sibTransId="{AB341082-0633-4F1F-B379-5C2F7264F85E}"/>
    <dgm:cxn modelId="{A1893BBA-7AF4-4AE2-8448-0EE686E96EE5}" type="presOf" srcId="{68B66388-F137-4685-8203-20DB07245206}" destId="{D9340653-286D-4C3F-B36F-100ABC7A444B}" srcOrd="0" destOrd="0" presId="urn:microsoft.com/office/officeart/2005/8/layout/arrow5"/>
    <dgm:cxn modelId="{567144BF-792B-43DF-9281-7D7776EED2DC}" type="presOf" srcId="{107ABD58-094A-4C86-8575-0CB13147C2F9}" destId="{46B0E809-4EBF-43D3-92C2-D79FEAA783FD}" srcOrd="0" destOrd="0" presId="urn:microsoft.com/office/officeart/2005/8/layout/arrow5"/>
    <dgm:cxn modelId="{D1C25D03-9A8B-4B87-8E53-21CBDE1F3AB5}" type="presOf" srcId="{8833A14B-C836-4D90-8B3A-B1A95DEE4E9C}" destId="{6EABDA88-C873-49AB-B8AA-74F3479C2395}" srcOrd="0" destOrd="0" presId="urn:microsoft.com/office/officeart/2005/8/layout/arrow5"/>
    <dgm:cxn modelId="{97BF3A29-BEE9-4EB2-A624-6A2AC64172BD}" type="presParOf" srcId="{6EABDA88-C873-49AB-B8AA-74F3479C2395}" destId="{46B0E809-4EBF-43D3-92C2-D79FEAA783FD}" srcOrd="0" destOrd="0" presId="urn:microsoft.com/office/officeart/2005/8/layout/arrow5"/>
    <dgm:cxn modelId="{4DAEBF3E-D0D3-45D1-B203-34677C1F31D8}" type="presParOf" srcId="{6EABDA88-C873-49AB-B8AA-74F3479C2395}" destId="{D9340653-286D-4C3F-B36F-100ABC7A444B}"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41B5DB-49F3-43A9-A4E4-4B84875BC677}"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F5EC0278-7F8B-4C14-9ADB-48162D373412}">
      <dgm:prSet phldrT="[Text]"/>
      <dgm:spPr/>
      <dgm:t>
        <a:bodyPr/>
        <a:lstStyle/>
        <a:p>
          <a:r>
            <a:rPr lang="en-US" b="1" dirty="0" smtClean="0"/>
            <a:t>Tumor Suppressor genes</a:t>
          </a:r>
          <a:endParaRPr lang="en-US" b="1" dirty="0"/>
        </a:p>
      </dgm:t>
    </dgm:pt>
    <dgm:pt modelId="{4A27907B-FCDA-4913-A7C9-CB4A5FCD71DF}" type="parTrans" cxnId="{5D0C2446-8F68-461A-85FF-D3D0ABC359C4}">
      <dgm:prSet/>
      <dgm:spPr/>
      <dgm:t>
        <a:bodyPr/>
        <a:lstStyle/>
        <a:p>
          <a:endParaRPr lang="en-US"/>
        </a:p>
      </dgm:t>
    </dgm:pt>
    <dgm:pt modelId="{E22F4196-D21B-4C29-BED6-18332177A993}" type="sibTrans" cxnId="{5D0C2446-8F68-461A-85FF-D3D0ABC359C4}">
      <dgm:prSet>
        <dgm:style>
          <a:lnRef idx="0">
            <a:schemeClr val="accent2"/>
          </a:lnRef>
          <a:fillRef idx="3">
            <a:schemeClr val="accent2"/>
          </a:fillRef>
          <a:effectRef idx="3">
            <a:schemeClr val="accent2"/>
          </a:effectRef>
          <a:fontRef idx="minor">
            <a:schemeClr val="lt1"/>
          </a:fontRef>
        </dgm:style>
      </dgm:prSet>
      <dgm:spPr/>
      <dgm:t>
        <a:bodyPr/>
        <a:lstStyle/>
        <a:p>
          <a:endParaRPr lang="en-US"/>
        </a:p>
      </dgm:t>
    </dgm:pt>
    <dgm:pt modelId="{00AD0CEC-9BBC-4813-BC33-6BB0990EDF9F}">
      <dgm:prSet phldrT="[Text]"/>
      <dgm:spPr/>
      <dgm:t>
        <a:bodyPr/>
        <a:lstStyle/>
        <a:p>
          <a:r>
            <a:rPr lang="en-US" b="1" dirty="0" smtClean="0"/>
            <a:t>Guardians</a:t>
          </a:r>
        </a:p>
        <a:p>
          <a:r>
            <a:rPr lang="en-US" b="1" dirty="0" smtClean="0"/>
            <a:t>(p53)</a:t>
          </a:r>
          <a:endParaRPr lang="en-US" b="1" dirty="0"/>
        </a:p>
      </dgm:t>
    </dgm:pt>
    <dgm:pt modelId="{EDD6C528-CC65-4613-9100-7DA14C1F8666}" type="parTrans" cxnId="{E33E51A7-AADA-4515-A68A-E9929EC12715}">
      <dgm:prSet/>
      <dgm:spPr/>
      <dgm:t>
        <a:bodyPr/>
        <a:lstStyle/>
        <a:p>
          <a:endParaRPr lang="en-US"/>
        </a:p>
      </dgm:t>
    </dgm:pt>
    <dgm:pt modelId="{49D48AFC-99D1-4032-A3A7-55CDD8F14E41}" type="sibTrans" cxnId="{E33E51A7-AADA-4515-A68A-E9929EC12715}">
      <dgm:prSet/>
      <dgm:spPr/>
      <dgm:t>
        <a:bodyPr/>
        <a:lstStyle/>
        <a:p>
          <a:endParaRPr lang="en-US" dirty="0"/>
        </a:p>
      </dgm:t>
    </dgm:pt>
    <dgm:pt modelId="{73C34649-D1A6-4415-AAB9-4009A8D51740}">
      <dgm:prSet phldrT="[Text]"/>
      <dgm:spPr/>
      <dgm:t>
        <a:bodyPr/>
        <a:lstStyle/>
        <a:p>
          <a:r>
            <a:rPr lang="en-US" b="1" dirty="0" smtClean="0"/>
            <a:t>Governors</a:t>
          </a:r>
        </a:p>
        <a:p>
          <a:r>
            <a:rPr lang="en-US" b="1" dirty="0" smtClean="0"/>
            <a:t>(RB)</a:t>
          </a:r>
          <a:endParaRPr lang="en-US" b="1" dirty="0"/>
        </a:p>
      </dgm:t>
    </dgm:pt>
    <dgm:pt modelId="{FBD58A54-08A9-40DF-914E-62832D8AF335}" type="parTrans" cxnId="{E7F498EA-41F6-4530-904D-82D05DF5AB35}">
      <dgm:prSet/>
      <dgm:spPr/>
      <dgm:t>
        <a:bodyPr/>
        <a:lstStyle/>
        <a:p>
          <a:endParaRPr lang="en-US"/>
        </a:p>
      </dgm:t>
    </dgm:pt>
    <dgm:pt modelId="{9FD37D17-3972-4605-A66B-1CDF44C4CAE9}" type="sibTrans" cxnId="{E7F498EA-41F6-4530-904D-82D05DF5AB35}">
      <dgm:prSet>
        <dgm:style>
          <a:lnRef idx="0">
            <a:schemeClr val="accent2"/>
          </a:lnRef>
          <a:fillRef idx="3">
            <a:schemeClr val="accent2"/>
          </a:fillRef>
          <a:effectRef idx="3">
            <a:schemeClr val="accent2"/>
          </a:effectRef>
          <a:fontRef idx="minor">
            <a:schemeClr val="lt1"/>
          </a:fontRef>
        </dgm:style>
      </dgm:prSet>
      <dgm:spPr/>
      <dgm:t>
        <a:bodyPr/>
        <a:lstStyle/>
        <a:p>
          <a:endParaRPr lang="en-US"/>
        </a:p>
      </dgm:t>
    </dgm:pt>
    <dgm:pt modelId="{8875C845-B55B-4563-A62E-01F9022018F5}" type="pres">
      <dgm:prSet presAssocID="{1F41B5DB-49F3-43A9-A4E4-4B84875BC677}" presName="Name0" presStyleCnt="0">
        <dgm:presLayoutVars>
          <dgm:dir/>
          <dgm:resizeHandles val="exact"/>
        </dgm:presLayoutVars>
      </dgm:prSet>
      <dgm:spPr/>
      <dgm:t>
        <a:bodyPr/>
        <a:lstStyle/>
        <a:p>
          <a:endParaRPr lang="en-US"/>
        </a:p>
      </dgm:t>
    </dgm:pt>
    <dgm:pt modelId="{71B72AF3-1C90-4E7C-9129-5B15561F5B40}" type="pres">
      <dgm:prSet presAssocID="{F5EC0278-7F8B-4C14-9ADB-48162D373412}" presName="node" presStyleLbl="node1" presStyleIdx="0" presStyleCnt="3">
        <dgm:presLayoutVars>
          <dgm:bulletEnabled val="1"/>
        </dgm:presLayoutVars>
      </dgm:prSet>
      <dgm:spPr/>
      <dgm:t>
        <a:bodyPr/>
        <a:lstStyle/>
        <a:p>
          <a:endParaRPr lang="en-US"/>
        </a:p>
      </dgm:t>
    </dgm:pt>
    <dgm:pt modelId="{1C7D1F06-701E-41D3-A2EF-4BE0127F314C}" type="pres">
      <dgm:prSet presAssocID="{E22F4196-D21B-4C29-BED6-18332177A993}" presName="sibTrans" presStyleLbl="sibTrans2D1" presStyleIdx="0" presStyleCnt="3"/>
      <dgm:spPr/>
      <dgm:t>
        <a:bodyPr/>
        <a:lstStyle/>
        <a:p>
          <a:endParaRPr lang="en-US"/>
        </a:p>
      </dgm:t>
    </dgm:pt>
    <dgm:pt modelId="{1BD30E0D-B3AC-4F5A-A646-0101DB59C142}" type="pres">
      <dgm:prSet presAssocID="{E22F4196-D21B-4C29-BED6-18332177A993}" presName="connectorText" presStyleLbl="sibTrans2D1" presStyleIdx="0" presStyleCnt="3"/>
      <dgm:spPr/>
      <dgm:t>
        <a:bodyPr/>
        <a:lstStyle/>
        <a:p>
          <a:endParaRPr lang="en-US"/>
        </a:p>
      </dgm:t>
    </dgm:pt>
    <dgm:pt modelId="{5A32E630-DCE9-459F-99E4-E291E610A463}" type="pres">
      <dgm:prSet presAssocID="{00AD0CEC-9BBC-4813-BC33-6BB0990EDF9F}" presName="node" presStyleLbl="node1" presStyleIdx="1" presStyleCnt="3">
        <dgm:presLayoutVars>
          <dgm:bulletEnabled val="1"/>
        </dgm:presLayoutVars>
      </dgm:prSet>
      <dgm:spPr/>
      <dgm:t>
        <a:bodyPr/>
        <a:lstStyle/>
        <a:p>
          <a:endParaRPr lang="en-US"/>
        </a:p>
      </dgm:t>
    </dgm:pt>
    <dgm:pt modelId="{499BFB5A-1DFF-4474-A77E-2AE1D3D7273F}" type="pres">
      <dgm:prSet presAssocID="{49D48AFC-99D1-4032-A3A7-55CDD8F14E41}" presName="sibTrans" presStyleLbl="sibTrans2D1" presStyleIdx="1" presStyleCnt="3"/>
      <dgm:spPr/>
      <dgm:t>
        <a:bodyPr/>
        <a:lstStyle/>
        <a:p>
          <a:endParaRPr lang="en-US"/>
        </a:p>
      </dgm:t>
    </dgm:pt>
    <dgm:pt modelId="{B5139555-9168-4769-A58F-6495C2D98F9D}" type="pres">
      <dgm:prSet presAssocID="{49D48AFC-99D1-4032-A3A7-55CDD8F14E41}" presName="connectorText" presStyleLbl="sibTrans2D1" presStyleIdx="1" presStyleCnt="3"/>
      <dgm:spPr/>
      <dgm:t>
        <a:bodyPr/>
        <a:lstStyle/>
        <a:p>
          <a:endParaRPr lang="en-US"/>
        </a:p>
      </dgm:t>
    </dgm:pt>
    <dgm:pt modelId="{17711DAF-A70B-417C-B7BE-8F4D1CACC9C0}" type="pres">
      <dgm:prSet presAssocID="{73C34649-D1A6-4415-AAB9-4009A8D51740}" presName="node" presStyleLbl="node1" presStyleIdx="2" presStyleCnt="3">
        <dgm:presLayoutVars>
          <dgm:bulletEnabled val="1"/>
        </dgm:presLayoutVars>
      </dgm:prSet>
      <dgm:spPr/>
      <dgm:t>
        <a:bodyPr/>
        <a:lstStyle/>
        <a:p>
          <a:endParaRPr lang="en-US"/>
        </a:p>
      </dgm:t>
    </dgm:pt>
    <dgm:pt modelId="{E9BEB35F-33AF-461C-9FD3-FFA31BC91184}" type="pres">
      <dgm:prSet presAssocID="{9FD37D17-3972-4605-A66B-1CDF44C4CAE9}" presName="sibTrans" presStyleLbl="sibTrans2D1" presStyleIdx="2" presStyleCnt="3"/>
      <dgm:spPr/>
      <dgm:t>
        <a:bodyPr/>
        <a:lstStyle/>
        <a:p>
          <a:endParaRPr lang="en-US"/>
        </a:p>
      </dgm:t>
    </dgm:pt>
    <dgm:pt modelId="{8CC74771-113D-4283-95EC-9FD8058DBDAA}" type="pres">
      <dgm:prSet presAssocID="{9FD37D17-3972-4605-A66B-1CDF44C4CAE9}" presName="connectorText" presStyleLbl="sibTrans2D1" presStyleIdx="2" presStyleCnt="3"/>
      <dgm:spPr/>
      <dgm:t>
        <a:bodyPr/>
        <a:lstStyle/>
        <a:p>
          <a:endParaRPr lang="en-US"/>
        </a:p>
      </dgm:t>
    </dgm:pt>
  </dgm:ptLst>
  <dgm:cxnLst>
    <dgm:cxn modelId="{13904C4A-4EB0-463F-A648-C80B83267F00}" type="presOf" srcId="{9FD37D17-3972-4605-A66B-1CDF44C4CAE9}" destId="{8CC74771-113D-4283-95EC-9FD8058DBDAA}" srcOrd="1" destOrd="0" presId="urn:microsoft.com/office/officeart/2005/8/layout/cycle7"/>
    <dgm:cxn modelId="{A471DC38-5824-4991-AD42-795F286C3C46}" type="presOf" srcId="{F5EC0278-7F8B-4C14-9ADB-48162D373412}" destId="{71B72AF3-1C90-4E7C-9129-5B15561F5B40}" srcOrd="0" destOrd="0" presId="urn:microsoft.com/office/officeart/2005/8/layout/cycle7"/>
    <dgm:cxn modelId="{FE874E93-DDCE-4F16-87CC-4FBC6D1216C7}" type="presOf" srcId="{9FD37D17-3972-4605-A66B-1CDF44C4CAE9}" destId="{E9BEB35F-33AF-461C-9FD3-FFA31BC91184}" srcOrd="0" destOrd="0" presId="urn:microsoft.com/office/officeart/2005/8/layout/cycle7"/>
    <dgm:cxn modelId="{1FCF11E8-C4A2-410F-9512-ABCE40AAD3F9}" type="presOf" srcId="{73C34649-D1A6-4415-AAB9-4009A8D51740}" destId="{17711DAF-A70B-417C-B7BE-8F4D1CACC9C0}" srcOrd="0" destOrd="0" presId="urn:microsoft.com/office/officeart/2005/8/layout/cycle7"/>
    <dgm:cxn modelId="{E7F498EA-41F6-4530-904D-82D05DF5AB35}" srcId="{1F41B5DB-49F3-43A9-A4E4-4B84875BC677}" destId="{73C34649-D1A6-4415-AAB9-4009A8D51740}" srcOrd="2" destOrd="0" parTransId="{FBD58A54-08A9-40DF-914E-62832D8AF335}" sibTransId="{9FD37D17-3972-4605-A66B-1CDF44C4CAE9}"/>
    <dgm:cxn modelId="{CC38FF7E-D53F-49B2-9DC2-F140EAC1A6B5}" type="presOf" srcId="{E22F4196-D21B-4C29-BED6-18332177A993}" destId="{1BD30E0D-B3AC-4F5A-A646-0101DB59C142}" srcOrd="1" destOrd="0" presId="urn:microsoft.com/office/officeart/2005/8/layout/cycle7"/>
    <dgm:cxn modelId="{F697DE9D-A2DD-416C-97B9-D68E355FAC32}" type="presOf" srcId="{00AD0CEC-9BBC-4813-BC33-6BB0990EDF9F}" destId="{5A32E630-DCE9-459F-99E4-E291E610A463}" srcOrd="0" destOrd="0" presId="urn:microsoft.com/office/officeart/2005/8/layout/cycle7"/>
    <dgm:cxn modelId="{E33E51A7-AADA-4515-A68A-E9929EC12715}" srcId="{1F41B5DB-49F3-43A9-A4E4-4B84875BC677}" destId="{00AD0CEC-9BBC-4813-BC33-6BB0990EDF9F}" srcOrd="1" destOrd="0" parTransId="{EDD6C528-CC65-4613-9100-7DA14C1F8666}" sibTransId="{49D48AFC-99D1-4032-A3A7-55CDD8F14E41}"/>
    <dgm:cxn modelId="{5D0C2446-8F68-461A-85FF-D3D0ABC359C4}" srcId="{1F41B5DB-49F3-43A9-A4E4-4B84875BC677}" destId="{F5EC0278-7F8B-4C14-9ADB-48162D373412}" srcOrd="0" destOrd="0" parTransId="{4A27907B-FCDA-4913-A7C9-CB4A5FCD71DF}" sibTransId="{E22F4196-D21B-4C29-BED6-18332177A993}"/>
    <dgm:cxn modelId="{F0998946-40D6-4385-983F-1FC84E7D44D4}" type="presOf" srcId="{E22F4196-D21B-4C29-BED6-18332177A993}" destId="{1C7D1F06-701E-41D3-A2EF-4BE0127F314C}" srcOrd="0" destOrd="0" presId="urn:microsoft.com/office/officeart/2005/8/layout/cycle7"/>
    <dgm:cxn modelId="{51D838C0-62F4-48DF-B25D-4EC963ABFF4E}" type="presOf" srcId="{49D48AFC-99D1-4032-A3A7-55CDD8F14E41}" destId="{499BFB5A-1DFF-4474-A77E-2AE1D3D7273F}" srcOrd="0" destOrd="0" presId="urn:microsoft.com/office/officeart/2005/8/layout/cycle7"/>
    <dgm:cxn modelId="{0549A099-9FAF-4E9B-90C4-F62FFBAD3228}" type="presOf" srcId="{49D48AFC-99D1-4032-A3A7-55CDD8F14E41}" destId="{B5139555-9168-4769-A58F-6495C2D98F9D}" srcOrd="1" destOrd="0" presId="urn:microsoft.com/office/officeart/2005/8/layout/cycle7"/>
    <dgm:cxn modelId="{9BC38B31-147B-4869-9751-6E4235ADF2E4}" type="presOf" srcId="{1F41B5DB-49F3-43A9-A4E4-4B84875BC677}" destId="{8875C845-B55B-4563-A62E-01F9022018F5}" srcOrd="0" destOrd="0" presId="urn:microsoft.com/office/officeart/2005/8/layout/cycle7"/>
    <dgm:cxn modelId="{FE449667-33D3-47E9-989F-71EAEF866119}" type="presParOf" srcId="{8875C845-B55B-4563-A62E-01F9022018F5}" destId="{71B72AF3-1C90-4E7C-9129-5B15561F5B40}" srcOrd="0" destOrd="0" presId="urn:microsoft.com/office/officeart/2005/8/layout/cycle7"/>
    <dgm:cxn modelId="{43DFF9FD-EE85-4D8A-B136-B28871A02EDA}" type="presParOf" srcId="{8875C845-B55B-4563-A62E-01F9022018F5}" destId="{1C7D1F06-701E-41D3-A2EF-4BE0127F314C}" srcOrd="1" destOrd="0" presId="urn:microsoft.com/office/officeart/2005/8/layout/cycle7"/>
    <dgm:cxn modelId="{0B753660-2EC8-4902-9F06-DC89F21E18D0}" type="presParOf" srcId="{1C7D1F06-701E-41D3-A2EF-4BE0127F314C}" destId="{1BD30E0D-B3AC-4F5A-A646-0101DB59C142}" srcOrd="0" destOrd="0" presId="urn:microsoft.com/office/officeart/2005/8/layout/cycle7"/>
    <dgm:cxn modelId="{155812F1-1A33-4E34-83B9-804D44CEDD99}" type="presParOf" srcId="{8875C845-B55B-4563-A62E-01F9022018F5}" destId="{5A32E630-DCE9-459F-99E4-E291E610A463}" srcOrd="2" destOrd="0" presId="urn:microsoft.com/office/officeart/2005/8/layout/cycle7"/>
    <dgm:cxn modelId="{75D6A330-C3AF-4F49-8873-C78A8E4D46A4}" type="presParOf" srcId="{8875C845-B55B-4563-A62E-01F9022018F5}" destId="{499BFB5A-1DFF-4474-A77E-2AE1D3D7273F}" srcOrd="3" destOrd="0" presId="urn:microsoft.com/office/officeart/2005/8/layout/cycle7"/>
    <dgm:cxn modelId="{C1913A07-B574-416E-9470-511201676C6E}" type="presParOf" srcId="{499BFB5A-1DFF-4474-A77E-2AE1D3D7273F}" destId="{B5139555-9168-4769-A58F-6495C2D98F9D}" srcOrd="0" destOrd="0" presId="urn:microsoft.com/office/officeart/2005/8/layout/cycle7"/>
    <dgm:cxn modelId="{123E9A1A-93AD-4C72-BC8C-27E57A879710}" type="presParOf" srcId="{8875C845-B55B-4563-A62E-01F9022018F5}" destId="{17711DAF-A70B-417C-B7BE-8F4D1CACC9C0}" srcOrd="4" destOrd="0" presId="urn:microsoft.com/office/officeart/2005/8/layout/cycle7"/>
    <dgm:cxn modelId="{32701E27-74B5-49B0-897A-C9EC570F7AC5}" type="presParOf" srcId="{8875C845-B55B-4563-A62E-01F9022018F5}" destId="{E9BEB35F-33AF-461C-9FD3-FFA31BC91184}" srcOrd="5" destOrd="0" presId="urn:microsoft.com/office/officeart/2005/8/layout/cycle7"/>
    <dgm:cxn modelId="{FC599F05-A28D-4248-9149-CBB7EF490576}" type="presParOf" srcId="{E9BEB35F-33AF-461C-9FD3-FFA31BC91184}" destId="{8CC74771-113D-4283-95EC-9FD8058DBDA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129A3C-9E7C-4BE5-8B7B-A13E3BED4C01}" type="doc">
      <dgm:prSet loTypeId="urn:microsoft.com/office/officeart/2005/8/layout/cycle8" loCatId="cycle" qsTypeId="urn:microsoft.com/office/officeart/2005/8/quickstyle/simple1" qsCatId="simple" csTypeId="urn:microsoft.com/office/officeart/2005/8/colors/accent1_2" csCatId="accent1" phldr="1"/>
      <dgm:spPr/>
    </dgm:pt>
    <dgm:pt modelId="{A7620885-6BB7-4E9F-BC48-740799833C18}">
      <dgm:prSet phldrT="[Text]" custT="1"/>
      <dgm:spPr>
        <a:solidFill>
          <a:srgbClr val="C00000"/>
        </a:solidFill>
      </dgm:spPr>
      <dgm:t>
        <a:bodyPr/>
        <a:lstStyle/>
        <a:p>
          <a:r>
            <a:rPr lang="en-US" sz="1800" b="1" dirty="0" smtClean="0"/>
            <a:t>Insensitivity to growth inhibitory signals</a:t>
          </a:r>
          <a:endParaRPr lang="en-US" sz="1800" b="1" dirty="0"/>
        </a:p>
      </dgm:t>
    </dgm:pt>
    <dgm:pt modelId="{5D4B8490-FDAF-4729-B0EB-C5A4838CF0DE}" type="parTrans" cxnId="{FDBC88BF-673D-4D2E-8F66-793BC7FF29B2}">
      <dgm:prSet/>
      <dgm:spPr/>
      <dgm:t>
        <a:bodyPr/>
        <a:lstStyle/>
        <a:p>
          <a:endParaRPr lang="en-US"/>
        </a:p>
      </dgm:t>
    </dgm:pt>
    <dgm:pt modelId="{77E31E81-6DD3-421A-BA80-B6074D34D824}" type="sibTrans" cxnId="{FDBC88BF-673D-4D2E-8F66-793BC7FF29B2}">
      <dgm:prSet/>
      <dgm:spPr/>
      <dgm:t>
        <a:bodyPr/>
        <a:lstStyle/>
        <a:p>
          <a:endParaRPr lang="en-US"/>
        </a:p>
      </dgm:t>
    </dgm:pt>
    <dgm:pt modelId="{A7B0F27D-997C-49BA-9502-7B79E71A0D5A}">
      <dgm:prSet phldrT="[Text]" custT="1"/>
      <dgm:spPr>
        <a:solidFill>
          <a:srgbClr val="C00000"/>
        </a:solidFill>
      </dgm:spPr>
      <dgm:t>
        <a:bodyPr/>
        <a:lstStyle/>
        <a:p>
          <a:r>
            <a:rPr lang="en-US" sz="2400" b="1" dirty="0" smtClean="0"/>
            <a:t>Evasion of apoptosis</a:t>
          </a:r>
          <a:endParaRPr lang="en-US" sz="2400" b="1" dirty="0"/>
        </a:p>
      </dgm:t>
    </dgm:pt>
    <dgm:pt modelId="{6F24B836-6B15-4ABE-8CE6-69E7C53FE173}" type="parTrans" cxnId="{5FA71892-A56F-4342-B6CD-755870BCC93F}">
      <dgm:prSet/>
      <dgm:spPr/>
      <dgm:t>
        <a:bodyPr/>
        <a:lstStyle/>
        <a:p>
          <a:endParaRPr lang="en-US"/>
        </a:p>
      </dgm:t>
    </dgm:pt>
    <dgm:pt modelId="{DD08BF98-14FD-4A79-9EB9-391ADDE19D63}" type="sibTrans" cxnId="{5FA71892-A56F-4342-B6CD-755870BCC93F}">
      <dgm:prSet/>
      <dgm:spPr/>
      <dgm:t>
        <a:bodyPr/>
        <a:lstStyle/>
        <a:p>
          <a:endParaRPr lang="en-US"/>
        </a:p>
      </dgm:t>
    </dgm:pt>
    <dgm:pt modelId="{92CAB33C-7E1A-4A55-95EB-177DFA2581C1}">
      <dgm:prSet phldrT="[Text]" custT="1"/>
      <dgm:spPr>
        <a:solidFill>
          <a:srgbClr val="C00000"/>
        </a:solidFill>
      </dgm:spPr>
      <dgm:t>
        <a:bodyPr/>
        <a:lstStyle/>
        <a:p>
          <a:r>
            <a:rPr lang="en-US" sz="2000" b="1" dirty="0" err="1" smtClean="0"/>
            <a:t>Selfsufficiency</a:t>
          </a:r>
          <a:r>
            <a:rPr lang="en-US" sz="2000" b="1" dirty="0" smtClean="0"/>
            <a:t> in growth signals</a:t>
          </a:r>
          <a:endParaRPr lang="en-US" sz="2000" b="1" dirty="0"/>
        </a:p>
      </dgm:t>
    </dgm:pt>
    <dgm:pt modelId="{AAAB4F38-44F4-4868-85AC-07E328CD3224}" type="parTrans" cxnId="{A6AFB8A9-AC56-4637-8D50-44DC8F394BFA}">
      <dgm:prSet/>
      <dgm:spPr/>
      <dgm:t>
        <a:bodyPr/>
        <a:lstStyle/>
        <a:p>
          <a:endParaRPr lang="en-US"/>
        </a:p>
      </dgm:t>
    </dgm:pt>
    <dgm:pt modelId="{175328FA-899D-41A6-B74D-03066D1353FC}" type="sibTrans" cxnId="{A6AFB8A9-AC56-4637-8D50-44DC8F394BFA}">
      <dgm:prSet/>
      <dgm:spPr/>
      <dgm:t>
        <a:bodyPr/>
        <a:lstStyle/>
        <a:p>
          <a:endParaRPr lang="en-US"/>
        </a:p>
      </dgm:t>
    </dgm:pt>
    <dgm:pt modelId="{F3633EFD-2270-4122-B36B-BC57AFF5ABC8}" type="pres">
      <dgm:prSet presAssocID="{74129A3C-9E7C-4BE5-8B7B-A13E3BED4C01}" presName="compositeShape" presStyleCnt="0">
        <dgm:presLayoutVars>
          <dgm:chMax val="7"/>
          <dgm:dir/>
          <dgm:resizeHandles val="exact"/>
        </dgm:presLayoutVars>
      </dgm:prSet>
      <dgm:spPr/>
    </dgm:pt>
    <dgm:pt modelId="{9E76FE0B-DB62-4A3D-9FAD-ECA48BAED357}" type="pres">
      <dgm:prSet presAssocID="{74129A3C-9E7C-4BE5-8B7B-A13E3BED4C01}" presName="wedge1" presStyleLbl="node1" presStyleIdx="0" presStyleCnt="3"/>
      <dgm:spPr/>
      <dgm:t>
        <a:bodyPr/>
        <a:lstStyle/>
        <a:p>
          <a:endParaRPr lang="en-US"/>
        </a:p>
      </dgm:t>
    </dgm:pt>
    <dgm:pt modelId="{846C664C-4E89-4811-917D-C395806D706E}" type="pres">
      <dgm:prSet presAssocID="{74129A3C-9E7C-4BE5-8B7B-A13E3BED4C01}" presName="dummy1a" presStyleCnt="0"/>
      <dgm:spPr/>
    </dgm:pt>
    <dgm:pt modelId="{9A8CAF7C-C820-44CB-B145-F0C2A7EB60F9}" type="pres">
      <dgm:prSet presAssocID="{74129A3C-9E7C-4BE5-8B7B-A13E3BED4C01}" presName="dummy1b" presStyleCnt="0"/>
      <dgm:spPr/>
    </dgm:pt>
    <dgm:pt modelId="{15BF3EB4-1901-469C-920D-C4817249F284}" type="pres">
      <dgm:prSet presAssocID="{74129A3C-9E7C-4BE5-8B7B-A13E3BED4C01}" presName="wedge1Tx" presStyleLbl="node1" presStyleIdx="0" presStyleCnt="3">
        <dgm:presLayoutVars>
          <dgm:chMax val="0"/>
          <dgm:chPref val="0"/>
          <dgm:bulletEnabled val="1"/>
        </dgm:presLayoutVars>
      </dgm:prSet>
      <dgm:spPr/>
      <dgm:t>
        <a:bodyPr/>
        <a:lstStyle/>
        <a:p>
          <a:endParaRPr lang="en-US"/>
        </a:p>
      </dgm:t>
    </dgm:pt>
    <dgm:pt modelId="{8891AE3D-513F-4737-AF73-C5FEDDA09738}" type="pres">
      <dgm:prSet presAssocID="{74129A3C-9E7C-4BE5-8B7B-A13E3BED4C01}" presName="wedge2" presStyleLbl="node1" presStyleIdx="1" presStyleCnt="3"/>
      <dgm:spPr/>
      <dgm:t>
        <a:bodyPr/>
        <a:lstStyle/>
        <a:p>
          <a:endParaRPr lang="en-US"/>
        </a:p>
      </dgm:t>
    </dgm:pt>
    <dgm:pt modelId="{148AA176-0CAB-43A6-A6C2-C4726ED733A6}" type="pres">
      <dgm:prSet presAssocID="{74129A3C-9E7C-4BE5-8B7B-A13E3BED4C01}" presName="dummy2a" presStyleCnt="0"/>
      <dgm:spPr/>
    </dgm:pt>
    <dgm:pt modelId="{FE2B0424-715C-4BEA-BDC0-A7979920EB59}" type="pres">
      <dgm:prSet presAssocID="{74129A3C-9E7C-4BE5-8B7B-A13E3BED4C01}" presName="dummy2b" presStyleCnt="0"/>
      <dgm:spPr/>
    </dgm:pt>
    <dgm:pt modelId="{715B48E7-57FA-485E-B0F4-F839A4C37F24}" type="pres">
      <dgm:prSet presAssocID="{74129A3C-9E7C-4BE5-8B7B-A13E3BED4C01}" presName="wedge2Tx" presStyleLbl="node1" presStyleIdx="1" presStyleCnt="3">
        <dgm:presLayoutVars>
          <dgm:chMax val="0"/>
          <dgm:chPref val="0"/>
          <dgm:bulletEnabled val="1"/>
        </dgm:presLayoutVars>
      </dgm:prSet>
      <dgm:spPr/>
      <dgm:t>
        <a:bodyPr/>
        <a:lstStyle/>
        <a:p>
          <a:endParaRPr lang="en-US"/>
        </a:p>
      </dgm:t>
    </dgm:pt>
    <dgm:pt modelId="{60021992-131B-4370-8BC3-F876F1B0EB6B}" type="pres">
      <dgm:prSet presAssocID="{74129A3C-9E7C-4BE5-8B7B-A13E3BED4C01}" presName="wedge3" presStyleLbl="node1" presStyleIdx="2" presStyleCnt="3"/>
      <dgm:spPr/>
      <dgm:t>
        <a:bodyPr/>
        <a:lstStyle/>
        <a:p>
          <a:endParaRPr lang="en-US"/>
        </a:p>
      </dgm:t>
    </dgm:pt>
    <dgm:pt modelId="{AD2BC7A8-0CC3-4255-B3E3-1901E6D54B5C}" type="pres">
      <dgm:prSet presAssocID="{74129A3C-9E7C-4BE5-8B7B-A13E3BED4C01}" presName="dummy3a" presStyleCnt="0"/>
      <dgm:spPr/>
    </dgm:pt>
    <dgm:pt modelId="{FA4CB40A-FB39-4BBA-932C-51E9A6E37CF9}" type="pres">
      <dgm:prSet presAssocID="{74129A3C-9E7C-4BE5-8B7B-A13E3BED4C01}" presName="dummy3b" presStyleCnt="0"/>
      <dgm:spPr/>
    </dgm:pt>
    <dgm:pt modelId="{2FBB3921-FC38-4C20-811D-7315D2020E27}" type="pres">
      <dgm:prSet presAssocID="{74129A3C-9E7C-4BE5-8B7B-A13E3BED4C01}" presName="wedge3Tx" presStyleLbl="node1" presStyleIdx="2" presStyleCnt="3">
        <dgm:presLayoutVars>
          <dgm:chMax val="0"/>
          <dgm:chPref val="0"/>
          <dgm:bulletEnabled val="1"/>
        </dgm:presLayoutVars>
      </dgm:prSet>
      <dgm:spPr/>
      <dgm:t>
        <a:bodyPr/>
        <a:lstStyle/>
        <a:p>
          <a:endParaRPr lang="en-US"/>
        </a:p>
      </dgm:t>
    </dgm:pt>
    <dgm:pt modelId="{84B6F8C8-050E-4058-9A84-7BFD8072481A}" type="pres">
      <dgm:prSet presAssocID="{77E31E81-6DD3-421A-BA80-B6074D34D824}" presName="arrowWedge1" presStyleLbl="fgSibTrans2D1" presStyleIdx="0" presStyleCnt="3"/>
      <dgm:spPr/>
    </dgm:pt>
    <dgm:pt modelId="{98B8495C-B30E-4744-A84C-686A2A33ACA2}" type="pres">
      <dgm:prSet presAssocID="{DD08BF98-14FD-4A79-9EB9-391ADDE19D63}" presName="arrowWedge2" presStyleLbl="fgSibTrans2D1" presStyleIdx="1" presStyleCnt="3"/>
      <dgm:spPr/>
    </dgm:pt>
    <dgm:pt modelId="{5B08B713-5BCC-4874-9895-6CF1616AE9EE}" type="pres">
      <dgm:prSet presAssocID="{175328FA-899D-41A6-B74D-03066D1353FC}" presName="arrowWedge3" presStyleLbl="fgSibTrans2D1" presStyleIdx="2" presStyleCnt="3"/>
      <dgm:spPr/>
    </dgm:pt>
  </dgm:ptLst>
  <dgm:cxnLst>
    <dgm:cxn modelId="{5FA71892-A56F-4342-B6CD-755870BCC93F}" srcId="{74129A3C-9E7C-4BE5-8B7B-A13E3BED4C01}" destId="{A7B0F27D-997C-49BA-9502-7B79E71A0D5A}" srcOrd="1" destOrd="0" parTransId="{6F24B836-6B15-4ABE-8CE6-69E7C53FE173}" sibTransId="{DD08BF98-14FD-4A79-9EB9-391ADDE19D63}"/>
    <dgm:cxn modelId="{42B85EFB-C5E2-44F5-8D02-AC73346675F1}" type="presOf" srcId="{A7620885-6BB7-4E9F-BC48-740799833C18}" destId="{15BF3EB4-1901-469C-920D-C4817249F284}" srcOrd="1" destOrd="0" presId="urn:microsoft.com/office/officeart/2005/8/layout/cycle8"/>
    <dgm:cxn modelId="{8AE9BD05-A905-4274-8AC7-1C706C750335}" type="presOf" srcId="{92CAB33C-7E1A-4A55-95EB-177DFA2581C1}" destId="{60021992-131B-4370-8BC3-F876F1B0EB6B}" srcOrd="0" destOrd="0" presId="urn:microsoft.com/office/officeart/2005/8/layout/cycle8"/>
    <dgm:cxn modelId="{20E9FF42-DBB1-462F-B808-C525FAD84DE8}" type="presOf" srcId="{A7B0F27D-997C-49BA-9502-7B79E71A0D5A}" destId="{8891AE3D-513F-4737-AF73-C5FEDDA09738}" srcOrd="0" destOrd="0" presId="urn:microsoft.com/office/officeart/2005/8/layout/cycle8"/>
    <dgm:cxn modelId="{FDBC88BF-673D-4D2E-8F66-793BC7FF29B2}" srcId="{74129A3C-9E7C-4BE5-8B7B-A13E3BED4C01}" destId="{A7620885-6BB7-4E9F-BC48-740799833C18}" srcOrd="0" destOrd="0" parTransId="{5D4B8490-FDAF-4729-B0EB-C5A4838CF0DE}" sibTransId="{77E31E81-6DD3-421A-BA80-B6074D34D824}"/>
    <dgm:cxn modelId="{1BBF99AE-8D13-46AC-99FA-EF8FE81EB050}" type="presOf" srcId="{A7B0F27D-997C-49BA-9502-7B79E71A0D5A}" destId="{715B48E7-57FA-485E-B0F4-F839A4C37F24}" srcOrd="1" destOrd="0" presId="urn:microsoft.com/office/officeart/2005/8/layout/cycle8"/>
    <dgm:cxn modelId="{C3DB811D-4799-498A-93E1-AE2B407B4710}" type="presOf" srcId="{74129A3C-9E7C-4BE5-8B7B-A13E3BED4C01}" destId="{F3633EFD-2270-4122-B36B-BC57AFF5ABC8}" srcOrd="0" destOrd="0" presId="urn:microsoft.com/office/officeart/2005/8/layout/cycle8"/>
    <dgm:cxn modelId="{A6AFB8A9-AC56-4637-8D50-44DC8F394BFA}" srcId="{74129A3C-9E7C-4BE5-8B7B-A13E3BED4C01}" destId="{92CAB33C-7E1A-4A55-95EB-177DFA2581C1}" srcOrd="2" destOrd="0" parTransId="{AAAB4F38-44F4-4868-85AC-07E328CD3224}" sibTransId="{175328FA-899D-41A6-B74D-03066D1353FC}"/>
    <dgm:cxn modelId="{8C225923-DCA0-4A03-9AE4-A7B781E07D23}" type="presOf" srcId="{A7620885-6BB7-4E9F-BC48-740799833C18}" destId="{9E76FE0B-DB62-4A3D-9FAD-ECA48BAED357}" srcOrd="0" destOrd="0" presId="urn:microsoft.com/office/officeart/2005/8/layout/cycle8"/>
    <dgm:cxn modelId="{CAF2389D-2D04-4CFA-B3B5-030161B9EAB9}" type="presOf" srcId="{92CAB33C-7E1A-4A55-95EB-177DFA2581C1}" destId="{2FBB3921-FC38-4C20-811D-7315D2020E27}" srcOrd="1" destOrd="0" presId="urn:microsoft.com/office/officeart/2005/8/layout/cycle8"/>
    <dgm:cxn modelId="{26C28E77-2681-4503-99CA-018EA7B51A73}" type="presParOf" srcId="{F3633EFD-2270-4122-B36B-BC57AFF5ABC8}" destId="{9E76FE0B-DB62-4A3D-9FAD-ECA48BAED357}" srcOrd="0" destOrd="0" presId="urn:microsoft.com/office/officeart/2005/8/layout/cycle8"/>
    <dgm:cxn modelId="{E38C4002-DE61-46E4-9DF5-E1DA37311A20}" type="presParOf" srcId="{F3633EFD-2270-4122-B36B-BC57AFF5ABC8}" destId="{846C664C-4E89-4811-917D-C395806D706E}" srcOrd="1" destOrd="0" presId="urn:microsoft.com/office/officeart/2005/8/layout/cycle8"/>
    <dgm:cxn modelId="{AEA9BF63-F3C0-483A-8C0A-ED67DCB0A54B}" type="presParOf" srcId="{F3633EFD-2270-4122-B36B-BC57AFF5ABC8}" destId="{9A8CAF7C-C820-44CB-B145-F0C2A7EB60F9}" srcOrd="2" destOrd="0" presId="urn:microsoft.com/office/officeart/2005/8/layout/cycle8"/>
    <dgm:cxn modelId="{06C24D91-6BBA-4726-A1AB-98BB4F184367}" type="presParOf" srcId="{F3633EFD-2270-4122-B36B-BC57AFF5ABC8}" destId="{15BF3EB4-1901-469C-920D-C4817249F284}" srcOrd="3" destOrd="0" presId="urn:microsoft.com/office/officeart/2005/8/layout/cycle8"/>
    <dgm:cxn modelId="{32119195-5130-47B7-8B7A-884EA0165DC0}" type="presParOf" srcId="{F3633EFD-2270-4122-B36B-BC57AFF5ABC8}" destId="{8891AE3D-513F-4737-AF73-C5FEDDA09738}" srcOrd="4" destOrd="0" presId="urn:microsoft.com/office/officeart/2005/8/layout/cycle8"/>
    <dgm:cxn modelId="{482E8054-BDB5-456D-9BD3-5D7D607112AC}" type="presParOf" srcId="{F3633EFD-2270-4122-B36B-BC57AFF5ABC8}" destId="{148AA176-0CAB-43A6-A6C2-C4726ED733A6}" srcOrd="5" destOrd="0" presId="urn:microsoft.com/office/officeart/2005/8/layout/cycle8"/>
    <dgm:cxn modelId="{EC2E1953-4C38-4CFC-B9C5-04ABC42B1BA8}" type="presParOf" srcId="{F3633EFD-2270-4122-B36B-BC57AFF5ABC8}" destId="{FE2B0424-715C-4BEA-BDC0-A7979920EB59}" srcOrd="6" destOrd="0" presId="urn:microsoft.com/office/officeart/2005/8/layout/cycle8"/>
    <dgm:cxn modelId="{ACE6166E-ADCA-4AB1-83A7-74A2951F44EC}" type="presParOf" srcId="{F3633EFD-2270-4122-B36B-BC57AFF5ABC8}" destId="{715B48E7-57FA-485E-B0F4-F839A4C37F24}" srcOrd="7" destOrd="0" presId="urn:microsoft.com/office/officeart/2005/8/layout/cycle8"/>
    <dgm:cxn modelId="{A4B22F50-E060-47E2-BB5B-E52BAE2C9C98}" type="presParOf" srcId="{F3633EFD-2270-4122-B36B-BC57AFF5ABC8}" destId="{60021992-131B-4370-8BC3-F876F1B0EB6B}" srcOrd="8" destOrd="0" presId="urn:microsoft.com/office/officeart/2005/8/layout/cycle8"/>
    <dgm:cxn modelId="{AA1BFDD3-21FF-4FB0-9FB8-EB19264DF53A}" type="presParOf" srcId="{F3633EFD-2270-4122-B36B-BC57AFF5ABC8}" destId="{AD2BC7A8-0CC3-4255-B3E3-1901E6D54B5C}" srcOrd="9" destOrd="0" presId="urn:microsoft.com/office/officeart/2005/8/layout/cycle8"/>
    <dgm:cxn modelId="{5F4C06E7-CFBA-451F-BE3F-71AB3DBF5F56}" type="presParOf" srcId="{F3633EFD-2270-4122-B36B-BC57AFF5ABC8}" destId="{FA4CB40A-FB39-4BBA-932C-51E9A6E37CF9}" srcOrd="10" destOrd="0" presId="urn:microsoft.com/office/officeart/2005/8/layout/cycle8"/>
    <dgm:cxn modelId="{A15D33E2-9F34-4716-8464-28EC9A5D09B4}" type="presParOf" srcId="{F3633EFD-2270-4122-B36B-BC57AFF5ABC8}" destId="{2FBB3921-FC38-4C20-811D-7315D2020E27}" srcOrd="11" destOrd="0" presId="urn:microsoft.com/office/officeart/2005/8/layout/cycle8"/>
    <dgm:cxn modelId="{A16EC2AE-5AB2-420C-9DCC-5ACF86D4167F}" type="presParOf" srcId="{F3633EFD-2270-4122-B36B-BC57AFF5ABC8}" destId="{84B6F8C8-050E-4058-9A84-7BFD8072481A}" srcOrd="12" destOrd="0" presId="urn:microsoft.com/office/officeart/2005/8/layout/cycle8"/>
    <dgm:cxn modelId="{999C8707-86C1-433A-B0DF-F78CDE2C5780}" type="presParOf" srcId="{F3633EFD-2270-4122-B36B-BC57AFF5ABC8}" destId="{98B8495C-B30E-4744-A84C-686A2A33ACA2}" srcOrd="13" destOrd="0" presId="urn:microsoft.com/office/officeart/2005/8/layout/cycle8"/>
    <dgm:cxn modelId="{4CC57651-69F8-43DA-9FF3-0529FA91182F}" type="presParOf" srcId="{F3633EFD-2270-4122-B36B-BC57AFF5ABC8}" destId="{5B08B713-5BCC-4874-9895-6CF1616AE9EE}"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308044-84FA-4B7D-BA0C-23EB27626EE9}" type="doc">
      <dgm:prSet loTypeId="urn:microsoft.com/office/officeart/2005/8/layout/cycle8" loCatId="cycle" qsTypeId="urn:microsoft.com/office/officeart/2005/8/quickstyle/simple1" qsCatId="simple" csTypeId="urn:microsoft.com/office/officeart/2005/8/colors/accent1_2" csCatId="accent1" phldr="1"/>
      <dgm:spPr/>
    </dgm:pt>
    <dgm:pt modelId="{83286E1A-A1AA-4236-8269-294691212BB6}">
      <dgm:prSet phldrT="[Text]" custT="1"/>
      <dgm:spPr>
        <a:solidFill>
          <a:srgbClr val="C00000"/>
        </a:solidFill>
      </dgm:spPr>
      <dgm:t>
        <a:bodyPr/>
        <a:lstStyle/>
        <a:p>
          <a:r>
            <a:rPr lang="en-US" sz="2000" b="1" dirty="0" smtClean="0"/>
            <a:t>Sustained angiogenesis</a:t>
          </a:r>
          <a:endParaRPr lang="en-US" sz="2000" b="1" dirty="0"/>
        </a:p>
      </dgm:t>
    </dgm:pt>
    <dgm:pt modelId="{ED28E227-AF20-405E-9ED0-F70620D9877A}" type="parTrans" cxnId="{7752EA59-DC7D-434D-AB01-E14F14650C96}">
      <dgm:prSet/>
      <dgm:spPr/>
      <dgm:t>
        <a:bodyPr/>
        <a:lstStyle/>
        <a:p>
          <a:endParaRPr lang="en-US"/>
        </a:p>
      </dgm:t>
    </dgm:pt>
    <dgm:pt modelId="{E9330A90-7743-4863-9FE8-E261641195D4}" type="sibTrans" cxnId="{7752EA59-DC7D-434D-AB01-E14F14650C96}">
      <dgm:prSet/>
      <dgm:spPr/>
      <dgm:t>
        <a:bodyPr/>
        <a:lstStyle/>
        <a:p>
          <a:endParaRPr lang="en-US"/>
        </a:p>
      </dgm:t>
    </dgm:pt>
    <dgm:pt modelId="{83D6CAD2-9BEE-4759-8681-A9174C9B4370}">
      <dgm:prSet phldrT="[Text]" custT="1"/>
      <dgm:spPr>
        <a:solidFill>
          <a:srgbClr val="C00000"/>
        </a:solidFill>
      </dgm:spPr>
      <dgm:t>
        <a:bodyPr/>
        <a:lstStyle/>
        <a:p>
          <a:r>
            <a:rPr lang="en-US" sz="2000" b="1" dirty="0" smtClean="0"/>
            <a:t>Invasion &amp; Metastasis</a:t>
          </a:r>
          <a:endParaRPr lang="en-US" sz="2000" b="1" dirty="0"/>
        </a:p>
      </dgm:t>
    </dgm:pt>
    <dgm:pt modelId="{A56F6307-E7AC-4C06-A94B-47A91B75BE32}" type="parTrans" cxnId="{C9B9FFE9-8A5C-436B-9E6C-BF21B4A83F56}">
      <dgm:prSet/>
      <dgm:spPr/>
      <dgm:t>
        <a:bodyPr/>
        <a:lstStyle/>
        <a:p>
          <a:endParaRPr lang="en-US"/>
        </a:p>
      </dgm:t>
    </dgm:pt>
    <dgm:pt modelId="{D7328F9A-D6E9-404A-A104-57EB9E88A3E9}" type="sibTrans" cxnId="{C9B9FFE9-8A5C-436B-9E6C-BF21B4A83F56}">
      <dgm:prSet/>
      <dgm:spPr/>
      <dgm:t>
        <a:bodyPr/>
        <a:lstStyle/>
        <a:p>
          <a:endParaRPr lang="en-US"/>
        </a:p>
      </dgm:t>
    </dgm:pt>
    <dgm:pt modelId="{FC46F0E0-780C-4BE6-B22B-EE2E3192CAB1}">
      <dgm:prSet phldrT="[Text]" custT="1"/>
      <dgm:spPr>
        <a:solidFill>
          <a:srgbClr val="C00000"/>
        </a:solidFill>
      </dgm:spPr>
      <dgm:t>
        <a:bodyPr/>
        <a:lstStyle/>
        <a:p>
          <a:r>
            <a:rPr lang="en-US" sz="2000" b="1" dirty="0" smtClean="0"/>
            <a:t>Limitless </a:t>
          </a:r>
          <a:r>
            <a:rPr lang="en-US" sz="2000" b="1" dirty="0" err="1" smtClean="0"/>
            <a:t>replicative</a:t>
          </a:r>
          <a:r>
            <a:rPr lang="en-US" sz="2000" b="1" dirty="0" smtClean="0"/>
            <a:t> potential</a:t>
          </a:r>
          <a:endParaRPr lang="en-US" sz="2000" b="1" dirty="0"/>
        </a:p>
      </dgm:t>
    </dgm:pt>
    <dgm:pt modelId="{C4FD7C0E-A6A3-46CD-8E66-02C8122FDB06}" type="parTrans" cxnId="{559AD114-88E5-40EF-AF31-6352EFA7C3CC}">
      <dgm:prSet/>
      <dgm:spPr/>
      <dgm:t>
        <a:bodyPr/>
        <a:lstStyle/>
        <a:p>
          <a:endParaRPr lang="en-US"/>
        </a:p>
      </dgm:t>
    </dgm:pt>
    <dgm:pt modelId="{38F4C4CE-A2F3-4EF9-89C5-A204C8D20B84}" type="sibTrans" cxnId="{559AD114-88E5-40EF-AF31-6352EFA7C3CC}">
      <dgm:prSet/>
      <dgm:spPr/>
      <dgm:t>
        <a:bodyPr/>
        <a:lstStyle/>
        <a:p>
          <a:endParaRPr lang="en-US"/>
        </a:p>
      </dgm:t>
    </dgm:pt>
    <dgm:pt modelId="{ED00B070-DCE5-4F93-B994-F8ED9F152B19}" type="pres">
      <dgm:prSet presAssocID="{C3308044-84FA-4B7D-BA0C-23EB27626EE9}" presName="compositeShape" presStyleCnt="0">
        <dgm:presLayoutVars>
          <dgm:chMax val="7"/>
          <dgm:dir/>
          <dgm:resizeHandles val="exact"/>
        </dgm:presLayoutVars>
      </dgm:prSet>
      <dgm:spPr/>
    </dgm:pt>
    <dgm:pt modelId="{78FE8701-4316-413F-8EF8-E04A0864961E}" type="pres">
      <dgm:prSet presAssocID="{C3308044-84FA-4B7D-BA0C-23EB27626EE9}" presName="wedge1" presStyleLbl="node1" presStyleIdx="0" presStyleCnt="3"/>
      <dgm:spPr/>
      <dgm:t>
        <a:bodyPr/>
        <a:lstStyle/>
        <a:p>
          <a:endParaRPr lang="en-US"/>
        </a:p>
      </dgm:t>
    </dgm:pt>
    <dgm:pt modelId="{F443294B-F60C-4F36-8D75-EB91D4B6AF66}" type="pres">
      <dgm:prSet presAssocID="{C3308044-84FA-4B7D-BA0C-23EB27626EE9}" presName="dummy1a" presStyleCnt="0"/>
      <dgm:spPr/>
    </dgm:pt>
    <dgm:pt modelId="{AB5E4857-17F9-41EB-88D2-F23300CF0CEC}" type="pres">
      <dgm:prSet presAssocID="{C3308044-84FA-4B7D-BA0C-23EB27626EE9}" presName="dummy1b" presStyleCnt="0"/>
      <dgm:spPr/>
    </dgm:pt>
    <dgm:pt modelId="{D5496091-CBFA-4675-BFE9-2E9D2D406C41}" type="pres">
      <dgm:prSet presAssocID="{C3308044-84FA-4B7D-BA0C-23EB27626EE9}" presName="wedge1Tx" presStyleLbl="node1" presStyleIdx="0" presStyleCnt="3">
        <dgm:presLayoutVars>
          <dgm:chMax val="0"/>
          <dgm:chPref val="0"/>
          <dgm:bulletEnabled val="1"/>
        </dgm:presLayoutVars>
      </dgm:prSet>
      <dgm:spPr/>
      <dgm:t>
        <a:bodyPr/>
        <a:lstStyle/>
        <a:p>
          <a:endParaRPr lang="en-US"/>
        </a:p>
      </dgm:t>
    </dgm:pt>
    <dgm:pt modelId="{9AA47193-C55B-499C-ADF3-ADB980EEE031}" type="pres">
      <dgm:prSet presAssocID="{C3308044-84FA-4B7D-BA0C-23EB27626EE9}" presName="wedge2" presStyleLbl="node1" presStyleIdx="1" presStyleCnt="3"/>
      <dgm:spPr/>
      <dgm:t>
        <a:bodyPr/>
        <a:lstStyle/>
        <a:p>
          <a:endParaRPr lang="en-US"/>
        </a:p>
      </dgm:t>
    </dgm:pt>
    <dgm:pt modelId="{4DB20F50-C323-4407-A61C-AD50E7FE2AAD}" type="pres">
      <dgm:prSet presAssocID="{C3308044-84FA-4B7D-BA0C-23EB27626EE9}" presName="dummy2a" presStyleCnt="0"/>
      <dgm:spPr/>
    </dgm:pt>
    <dgm:pt modelId="{7F870B86-26D8-4431-9EAC-A9665B8669AB}" type="pres">
      <dgm:prSet presAssocID="{C3308044-84FA-4B7D-BA0C-23EB27626EE9}" presName="dummy2b" presStyleCnt="0"/>
      <dgm:spPr/>
    </dgm:pt>
    <dgm:pt modelId="{157B29C8-1161-4313-A555-2F622F7E4384}" type="pres">
      <dgm:prSet presAssocID="{C3308044-84FA-4B7D-BA0C-23EB27626EE9}" presName="wedge2Tx" presStyleLbl="node1" presStyleIdx="1" presStyleCnt="3">
        <dgm:presLayoutVars>
          <dgm:chMax val="0"/>
          <dgm:chPref val="0"/>
          <dgm:bulletEnabled val="1"/>
        </dgm:presLayoutVars>
      </dgm:prSet>
      <dgm:spPr/>
      <dgm:t>
        <a:bodyPr/>
        <a:lstStyle/>
        <a:p>
          <a:endParaRPr lang="en-US"/>
        </a:p>
      </dgm:t>
    </dgm:pt>
    <dgm:pt modelId="{2ECC02D5-230F-4267-9176-A295173515DD}" type="pres">
      <dgm:prSet presAssocID="{C3308044-84FA-4B7D-BA0C-23EB27626EE9}" presName="wedge3" presStyleLbl="node1" presStyleIdx="2" presStyleCnt="3"/>
      <dgm:spPr/>
      <dgm:t>
        <a:bodyPr/>
        <a:lstStyle/>
        <a:p>
          <a:endParaRPr lang="en-US"/>
        </a:p>
      </dgm:t>
    </dgm:pt>
    <dgm:pt modelId="{C21245E0-A3BD-426D-80F8-19F7F233B4FE}" type="pres">
      <dgm:prSet presAssocID="{C3308044-84FA-4B7D-BA0C-23EB27626EE9}" presName="dummy3a" presStyleCnt="0"/>
      <dgm:spPr/>
    </dgm:pt>
    <dgm:pt modelId="{1D082FD2-7B0A-4A93-B14E-6889604CF6F4}" type="pres">
      <dgm:prSet presAssocID="{C3308044-84FA-4B7D-BA0C-23EB27626EE9}" presName="dummy3b" presStyleCnt="0"/>
      <dgm:spPr/>
    </dgm:pt>
    <dgm:pt modelId="{2D5E6DD8-479B-4378-BDA5-DDC93524A7C6}" type="pres">
      <dgm:prSet presAssocID="{C3308044-84FA-4B7D-BA0C-23EB27626EE9}" presName="wedge3Tx" presStyleLbl="node1" presStyleIdx="2" presStyleCnt="3">
        <dgm:presLayoutVars>
          <dgm:chMax val="0"/>
          <dgm:chPref val="0"/>
          <dgm:bulletEnabled val="1"/>
        </dgm:presLayoutVars>
      </dgm:prSet>
      <dgm:spPr/>
      <dgm:t>
        <a:bodyPr/>
        <a:lstStyle/>
        <a:p>
          <a:endParaRPr lang="en-US"/>
        </a:p>
      </dgm:t>
    </dgm:pt>
    <dgm:pt modelId="{2791EF27-580E-44F5-9F5E-69B69AD28802}" type="pres">
      <dgm:prSet presAssocID="{E9330A90-7743-4863-9FE8-E261641195D4}" presName="arrowWedge1" presStyleLbl="fgSibTrans2D1" presStyleIdx="0" presStyleCnt="3"/>
      <dgm:spPr/>
    </dgm:pt>
    <dgm:pt modelId="{71C9FB1D-2B46-4D60-B516-5D9693199DC6}" type="pres">
      <dgm:prSet presAssocID="{D7328F9A-D6E9-404A-A104-57EB9E88A3E9}" presName="arrowWedge2" presStyleLbl="fgSibTrans2D1" presStyleIdx="1" presStyleCnt="3"/>
      <dgm:spPr/>
    </dgm:pt>
    <dgm:pt modelId="{314EA52D-0903-43F2-BFDC-0ADBAEBEF684}" type="pres">
      <dgm:prSet presAssocID="{38F4C4CE-A2F3-4EF9-89C5-A204C8D20B84}" presName="arrowWedge3" presStyleLbl="fgSibTrans2D1" presStyleIdx="2" presStyleCnt="3"/>
      <dgm:spPr/>
    </dgm:pt>
  </dgm:ptLst>
  <dgm:cxnLst>
    <dgm:cxn modelId="{C2E52212-28BA-4948-A791-D22BD9C5223C}" type="presOf" srcId="{83286E1A-A1AA-4236-8269-294691212BB6}" destId="{78FE8701-4316-413F-8EF8-E04A0864961E}" srcOrd="0" destOrd="0" presId="urn:microsoft.com/office/officeart/2005/8/layout/cycle8"/>
    <dgm:cxn modelId="{007AA139-E5FA-4A9F-B0A4-FFC01A106836}" type="presOf" srcId="{83286E1A-A1AA-4236-8269-294691212BB6}" destId="{D5496091-CBFA-4675-BFE9-2E9D2D406C41}" srcOrd="1" destOrd="0" presId="urn:microsoft.com/office/officeart/2005/8/layout/cycle8"/>
    <dgm:cxn modelId="{559AD114-88E5-40EF-AF31-6352EFA7C3CC}" srcId="{C3308044-84FA-4B7D-BA0C-23EB27626EE9}" destId="{FC46F0E0-780C-4BE6-B22B-EE2E3192CAB1}" srcOrd="2" destOrd="0" parTransId="{C4FD7C0E-A6A3-46CD-8E66-02C8122FDB06}" sibTransId="{38F4C4CE-A2F3-4EF9-89C5-A204C8D20B84}"/>
    <dgm:cxn modelId="{C9B9FFE9-8A5C-436B-9E6C-BF21B4A83F56}" srcId="{C3308044-84FA-4B7D-BA0C-23EB27626EE9}" destId="{83D6CAD2-9BEE-4759-8681-A9174C9B4370}" srcOrd="1" destOrd="0" parTransId="{A56F6307-E7AC-4C06-A94B-47A91B75BE32}" sibTransId="{D7328F9A-D6E9-404A-A104-57EB9E88A3E9}"/>
    <dgm:cxn modelId="{5A54CCD3-2F20-4EC3-8B2F-820FAF30B821}" type="presOf" srcId="{83D6CAD2-9BEE-4759-8681-A9174C9B4370}" destId="{157B29C8-1161-4313-A555-2F622F7E4384}" srcOrd="1" destOrd="0" presId="urn:microsoft.com/office/officeart/2005/8/layout/cycle8"/>
    <dgm:cxn modelId="{ABDB61C6-804A-4CF6-A997-ED7638A9D5C0}" type="presOf" srcId="{FC46F0E0-780C-4BE6-B22B-EE2E3192CAB1}" destId="{2ECC02D5-230F-4267-9176-A295173515DD}" srcOrd="0" destOrd="0" presId="urn:microsoft.com/office/officeart/2005/8/layout/cycle8"/>
    <dgm:cxn modelId="{F9283BAD-AD3E-4748-A271-0293AC34BCA8}" type="presOf" srcId="{FC46F0E0-780C-4BE6-B22B-EE2E3192CAB1}" destId="{2D5E6DD8-479B-4378-BDA5-DDC93524A7C6}" srcOrd="1" destOrd="0" presId="urn:microsoft.com/office/officeart/2005/8/layout/cycle8"/>
    <dgm:cxn modelId="{7752EA59-DC7D-434D-AB01-E14F14650C96}" srcId="{C3308044-84FA-4B7D-BA0C-23EB27626EE9}" destId="{83286E1A-A1AA-4236-8269-294691212BB6}" srcOrd="0" destOrd="0" parTransId="{ED28E227-AF20-405E-9ED0-F70620D9877A}" sibTransId="{E9330A90-7743-4863-9FE8-E261641195D4}"/>
    <dgm:cxn modelId="{9CB4C73B-0FF0-49E4-8135-DACB8CF3A2D1}" type="presOf" srcId="{C3308044-84FA-4B7D-BA0C-23EB27626EE9}" destId="{ED00B070-DCE5-4F93-B994-F8ED9F152B19}" srcOrd="0" destOrd="0" presId="urn:microsoft.com/office/officeart/2005/8/layout/cycle8"/>
    <dgm:cxn modelId="{31C9A559-F3C0-4937-B746-4A767DEC0FFB}" type="presOf" srcId="{83D6CAD2-9BEE-4759-8681-A9174C9B4370}" destId="{9AA47193-C55B-499C-ADF3-ADB980EEE031}" srcOrd="0" destOrd="0" presId="urn:microsoft.com/office/officeart/2005/8/layout/cycle8"/>
    <dgm:cxn modelId="{5AA9B072-EC9A-47A2-AEF0-22C750F08CF0}" type="presParOf" srcId="{ED00B070-DCE5-4F93-B994-F8ED9F152B19}" destId="{78FE8701-4316-413F-8EF8-E04A0864961E}" srcOrd="0" destOrd="0" presId="urn:microsoft.com/office/officeart/2005/8/layout/cycle8"/>
    <dgm:cxn modelId="{2028DC7E-80DF-4A11-82A2-CBAD6A10CF5C}" type="presParOf" srcId="{ED00B070-DCE5-4F93-B994-F8ED9F152B19}" destId="{F443294B-F60C-4F36-8D75-EB91D4B6AF66}" srcOrd="1" destOrd="0" presId="urn:microsoft.com/office/officeart/2005/8/layout/cycle8"/>
    <dgm:cxn modelId="{4587D0ED-ADAD-49E6-AAC4-655330977156}" type="presParOf" srcId="{ED00B070-DCE5-4F93-B994-F8ED9F152B19}" destId="{AB5E4857-17F9-41EB-88D2-F23300CF0CEC}" srcOrd="2" destOrd="0" presId="urn:microsoft.com/office/officeart/2005/8/layout/cycle8"/>
    <dgm:cxn modelId="{30E89E0B-1830-47B0-AA42-0443078FD241}" type="presParOf" srcId="{ED00B070-DCE5-4F93-B994-F8ED9F152B19}" destId="{D5496091-CBFA-4675-BFE9-2E9D2D406C41}" srcOrd="3" destOrd="0" presId="urn:microsoft.com/office/officeart/2005/8/layout/cycle8"/>
    <dgm:cxn modelId="{26C1EA63-1979-437A-9180-654BD132A62B}" type="presParOf" srcId="{ED00B070-DCE5-4F93-B994-F8ED9F152B19}" destId="{9AA47193-C55B-499C-ADF3-ADB980EEE031}" srcOrd="4" destOrd="0" presId="urn:microsoft.com/office/officeart/2005/8/layout/cycle8"/>
    <dgm:cxn modelId="{122C2A00-123C-4296-979F-63C2FF381497}" type="presParOf" srcId="{ED00B070-DCE5-4F93-B994-F8ED9F152B19}" destId="{4DB20F50-C323-4407-A61C-AD50E7FE2AAD}" srcOrd="5" destOrd="0" presId="urn:microsoft.com/office/officeart/2005/8/layout/cycle8"/>
    <dgm:cxn modelId="{F42D3E90-B4C0-46D0-9031-975EA40153D6}" type="presParOf" srcId="{ED00B070-DCE5-4F93-B994-F8ED9F152B19}" destId="{7F870B86-26D8-4431-9EAC-A9665B8669AB}" srcOrd="6" destOrd="0" presId="urn:microsoft.com/office/officeart/2005/8/layout/cycle8"/>
    <dgm:cxn modelId="{404B850B-5A24-4431-9062-81681453042A}" type="presParOf" srcId="{ED00B070-DCE5-4F93-B994-F8ED9F152B19}" destId="{157B29C8-1161-4313-A555-2F622F7E4384}" srcOrd="7" destOrd="0" presId="urn:microsoft.com/office/officeart/2005/8/layout/cycle8"/>
    <dgm:cxn modelId="{27340B15-0C85-4A34-B4CA-1C25444A9292}" type="presParOf" srcId="{ED00B070-DCE5-4F93-B994-F8ED9F152B19}" destId="{2ECC02D5-230F-4267-9176-A295173515DD}" srcOrd="8" destOrd="0" presId="urn:microsoft.com/office/officeart/2005/8/layout/cycle8"/>
    <dgm:cxn modelId="{F5508E36-E10D-48BE-BF5B-976392655197}" type="presParOf" srcId="{ED00B070-DCE5-4F93-B994-F8ED9F152B19}" destId="{C21245E0-A3BD-426D-80F8-19F7F233B4FE}" srcOrd="9" destOrd="0" presId="urn:microsoft.com/office/officeart/2005/8/layout/cycle8"/>
    <dgm:cxn modelId="{C6813AD5-959A-4F5B-A3EF-5FC8DD951DF5}" type="presParOf" srcId="{ED00B070-DCE5-4F93-B994-F8ED9F152B19}" destId="{1D082FD2-7B0A-4A93-B14E-6889604CF6F4}" srcOrd="10" destOrd="0" presId="urn:microsoft.com/office/officeart/2005/8/layout/cycle8"/>
    <dgm:cxn modelId="{D940150B-1502-441F-AD5F-D849F800D6DA}" type="presParOf" srcId="{ED00B070-DCE5-4F93-B994-F8ED9F152B19}" destId="{2D5E6DD8-479B-4378-BDA5-DDC93524A7C6}" srcOrd="11" destOrd="0" presId="urn:microsoft.com/office/officeart/2005/8/layout/cycle8"/>
    <dgm:cxn modelId="{477777CE-004E-47C1-8519-5A4E7BE81F13}" type="presParOf" srcId="{ED00B070-DCE5-4F93-B994-F8ED9F152B19}" destId="{2791EF27-580E-44F5-9F5E-69B69AD28802}" srcOrd="12" destOrd="0" presId="urn:microsoft.com/office/officeart/2005/8/layout/cycle8"/>
    <dgm:cxn modelId="{62B18A29-6E35-42CC-90FC-84C08A61F860}" type="presParOf" srcId="{ED00B070-DCE5-4F93-B994-F8ED9F152B19}" destId="{71C9FB1D-2B46-4D60-B516-5D9693199DC6}" srcOrd="13" destOrd="0" presId="urn:microsoft.com/office/officeart/2005/8/layout/cycle8"/>
    <dgm:cxn modelId="{04AA5939-BD6D-491B-92DA-01A0AF40C899}" type="presParOf" srcId="{ED00B070-DCE5-4F93-B994-F8ED9F152B19}" destId="{314EA52D-0903-43F2-BFDC-0ADBAEBEF684}"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0B742-86EE-48AE-9B70-90B60B0CA6B2}">
      <dsp:nvSpPr>
        <dsp:cNvPr id="0" name=""/>
        <dsp:cNvSpPr/>
      </dsp:nvSpPr>
      <dsp:spPr>
        <a:xfrm>
          <a:off x="0" y="417399"/>
          <a:ext cx="6096000" cy="152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b="1" kern="1200" dirty="0" smtClean="0"/>
            <a:t> </a:t>
          </a:r>
          <a:r>
            <a:rPr lang="en-US" sz="6500" b="1" kern="1200" dirty="0" smtClean="0">
              <a:solidFill>
                <a:schemeClr val="tx1"/>
              </a:solidFill>
            </a:rPr>
            <a:t>NEOPLASIA</a:t>
          </a:r>
          <a:endParaRPr lang="en-US" sz="6500" kern="1200" dirty="0">
            <a:solidFill>
              <a:schemeClr val="tx1"/>
            </a:solidFill>
          </a:endParaRPr>
        </a:p>
      </dsp:txBody>
      <dsp:txXfrm>
        <a:off x="74249" y="491648"/>
        <a:ext cx="5947502" cy="1372502"/>
      </dsp:txXfrm>
    </dsp:sp>
    <dsp:sp modelId="{9DAB149B-4E33-43DE-B225-BE9C10E487C6}">
      <dsp:nvSpPr>
        <dsp:cNvPr id="0" name=""/>
        <dsp:cNvSpPr/>
      </dsp:nvSpPr>
      <dsp:spPr>
        <a:xfrm>
          <a:off x="0" y="2125600"/>
          <a:ext cx="6096000" cy="152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smtClean="0">
              <a:solidFill>
                <a:schemeClr val="tx1"/>
              </a:solidFill>
            </a:rPr>
            <a:t>  New growth</a:t>
          </a:r>
          <a:endParaRPr lang="en-US" sz="6500" kern="1200" dirty="0">
            <a:solidFill>
              <a:schemeClr val="tx1"/>
            </a:solidFill>
          </a:endParaRPr>
        </a:p>
      </dsp:txBody>
      <dsp:txXfrm>
        <a:off x="74249" y="2199849"/>
        <a:ext cx="5947502" cy="13725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12838-9D6F-4703-9033-A28DBAEE17B2}">
      <dsp:nvSpPr>
        <dsp:cNvPr id="0" name=""/>
        <dsp:cNvSpPr/>
      </dsp:nvSpPr>
      <dsp:spPr>
        <a:xfrm>
          <a:off x="1880853" y="216317"/>
          <a:ext cx="4412558" cy="1169932"/>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Binding of GF to its specific receptor</a:t>
          </a:r>
          <a:endParaRPr lang="en-US" sz="2400" b="1" kern="1200" dirty="0"/>
        </a:p>
      </dsp:txBody>
      <dsp:txXfrm>
        <a:off x="2527057" y="387650"/>
        <a:ext cx="3120150" cy="827266"/>
      </dsp:txXfrm>
    </dsp:sp>
    <dsp:sp modelId="{440B613F-9026-450E-A70E-F2528308A3C3}">
      <dsp:nvSpPr>
        <dsp:cNvPr id="0" name=""/>
        <dsp:cNvSpPr/>
      </dsp:nvSpPr>
      <dsp:spPr>
        <a:xfrm rot="2160000">
          <a:off x="4930120" y="1257509"/>
          <a:ext cx="360509" cy="574405"/>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4940448" y="1340605"/>
        <a:ext cx="252356" cy="344643"/>
      </dsp:txXfrm>
    </dsp:sp>
    <dsp:sp modelId="{23DE7478-2A05-403A-BC13-1DEE0AFB3252}">
      <dsp:nvSpPr>
        <dsp:cNvPr id="0" name=""/>
        <dsp:cNvSpPr/>
      </dsp:nvSpPr>
      <dsp:spPr>
        <a:xfrm>
          <a:off x="3825287" y="1718525"/>
          <a:ext cx="4658914" cy="1169932"/>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r" defTabSz="1066800">
            <a:lnSpc>
              <a:spcPct val="90000"/>
            </a:lnSpc>
            <a:spcBef>
              <a:spcPct val="0"/>
            </a:spcBef>
            <a:spcAft>
              <a:spcPct val="35000"/>
            </a:spcAft>
          </a:pPr>
          <a:r>
            <a:rPr lang="en-US" sz="2400" b="1" kern="1200" dirty="0" smtClean="0"/>
            <a:t>Limited activation of GFR-activates signal </a:t>
          </a:r>
          <a:r>
            <a:rPr lang="en-US" sz="2400" b="1" kern="1200" dirty="0" err="1" smtClean="0"/>
            <a:t>trnnsducing</a:t>
          </a:r>
          <a:r>
            <a:rPr lang="en-US" sz="2400" b="1" kern="1200" dirty="0" smtClean="0"/>
            <a:t> proteins </a:t>
          </a:r>
          <a:r>
            <a:rPr lang="en-US" sz="1600" b="1" kern="1200" dirty="0" smtClean="0">
              <a:solidFill>
                <a:srgbClr val="FF0000"/>
              </a:solidFill>
            </a:rPr>
            <a:t>RAS,ABL</a:t>
          </a:r>
          <a:endParaRPr lang="en-US" sz="1600" b="1" kern="1200" dirty="0">
            <a:solidFill>
              <a:srgbClr val="FF0000"/>
            </a:solidFill>
          </a:endParaRPr>
        </a:p>
      </dsp:txBody>
      <dsp:txXfrm>
        <a:off x="4507569" y="1889858"/>
        <a:ext cx="3294350" cy="827266"/>
      </dsp:txXfrm>
    </dsp:sp>
    <dsp:sp modelId="{6C884859-E0B4-408C-BD95-05970C0833FD}">
      <dsp:nvSpPr>
        <dsp:cNvPr id="0" name=""/>
        <dsp:cNvSpPr/>
      </dsp:nvSpPr>
      <dsp:spPr>
        <a:xfrm rot="6480000">
          <a:off x="5568128" y="3040906"/>
          <a:ext cx="507395" cy="574405"/>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5667756" y="3083403"/>
        <a:ext cx="355177" cy="344643"/>
      </dsp:txXfrm>
    </dsp:sp>
    <dsp:sp modelId="{7A5694BC-29C2-4030-829A-EC552140DD75}">
      <dsp:nvSpPr>
        <dsp:cNvPr id="0" name=""/>
        <dsp:cNvSpPr/>
      </dsp:nvSpPr>
      <dsp:spPr>
        <a:xfrm>
          <a:off x="3757255" y="3779741"/>
          <a:ext cx="3215463" cy="1908745"/>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       Transmission of              </a:t>
          </a:r>
          <a:r>
            <a:rPr lang="en-US" sz="2400" b="1" kern="1200" dirty="0" err="1" smtClean="0"/>
            <a:t>transduced</a:t>
          </a:r>
          <a:r>
            <a:rPr lang="en-US" sz="2400" b="1" kern="1200" dirty="0" smtClean="0"/>
            <a:t> signals to nucleus</a:t>
          </a:r>
          <a:endParaRPr lang="en-US" sz="2400" b="1" kern="1200" dirty="0"/>
        </a:p>
      </dsp:txBody>
      <dsp:txXfrm>
        <a:off x="4228149" y="4059270"/>
        <a:ext cx="2273675" cy="1349687"/>
      </dsp:txXfrm>
    </dsp:sp>
    <dsp:sp modelId="{CEBC90D9-A8F0-4E99-A14D-7E79890E161A}">
      <dsp:nvSpPr>
        <dsp:cNvPr id="0" name=""/>
        <dsp:cNvSpPr/>
      </dsp:nvSpPr>
      <dsp:spPr>
        <a:xfrm>
          <a:off x="3925380" y="4446911"/>
          <a:ext cx="405027" cy="57440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3925380" y="4561792"/>
        <a:ext cx="283519" cy="344643"/>
      </dsp:txXfrm>
    </dsp:sp>
    <dsp:sp modelId="{D423BC3D-7794-4A56-8B3B-37E305E0C3A3}">
      <dsp:nvSpPr>
        <dsp:cNvPr id="0" name=""/>
        <dsp:cNvSpPr/>
      </dsp:nvSpPr>
      <dsp:spPr>
        <a:xfrm>
          <a:off x="1097098" y="3831889"/>
          <a:ext cx="3424359" cy="1804450"/>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Activation of nuclear regulatory factors </a:t>
          </a:r>
          <a:r>
            <a:rPr lang="en-US" sz="2400" b="1" kern="1200" dirty="0" smtClean="0">
              <a:solidFill>
                <a:srgbClr val="FF0000"/>
              </a:solidFill>
            </a:rPr>
            <a:t>CDK,CDKI</a:t>
          </a:r>
          <a:endParaRPr lang="en-US" sz="2400" b="1" kern="1200" dirty="0">
            <a:solidFill>
              <a:srgbClr val="FF0000"/>
            </a:solidFill>
          </a:endParaRPr>
        </a:p>
      </dsp:txBody>
      <dsp:txXfrm>
        <a:off x="1598584" y="4096145"/>
        <a:ext cx="2421387" cy="1275938"/>
      </dsp:txXfrm>
    </dsp:sp>
    <dsp:sp modelId="{65DAA322-75C0-471D-9A0A-66ECCE4360D4}">
      <dsp:nvSpPr>
        <dsp:cNvPr id="0" name=""/>
        <dsp:cNvSpPr/>
      </dsp:nvSpPr>
      <dsp:spPr>
        <a:xfrm rot="15120000">
          <a:off x="2102310" y="3092863"/>
          <a:ext cx="534023" cy="574405"/>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2207167" y="3283927"/>
        <a:ext cx="373816" cy="344643"/>
      </dsp:txXfrm>
    </dsp:sp>
    <dsp:sp modelId="{DDA35AC4-639C-4C40-A15C-015FEEC2653F}">
      <dsp:nvSpPr>
        <dsp:cNvPr id="0" name=""/>
        <dsp:cNvSpPr/>
      </dsp:nvSpPr>
      <dsp:spPr>
        <a:xfrm>
          <a:off x="-330801" y="1718525"/>
          <a:ext cx="4700646" cy="1169932"/>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Entry of cell in cell cycle-cell division</a:t>
          </a:r>
          <a:endParaRPr lang="en-US" sz="2400" b="1" kern="1200" dirty="0"/>
        </a:p>
      </dsp:txBody>
      <dsp:txXfrm>
        <a:off x="357593" y="1889858"/>
        <a:ext cx="3323858" cy="827266"/>
      </dsp:txXfrm>
    </dsp:sp>
    <dsp:sp modelId="{F8BF3DC8-566C-440B-A70E-A880B31FDF6A}">
      <dsp:nvSpPr>
        <dsp:cNvPr id="0" name=""/>
        <dsp:cNvSpPr/>
      </dsp:nvSpPr>
      <dsp:spPr>
        <a:xfrm rot="19440000">
          <a:off x="2867732" y="1269235"/>
          <a:ext cx="360038" cy="57440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878046" y="1415860"/>
        <a:ext cx="252027" cy="344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4BD9C-6725-46B4-9F8A-47D2EF46204F}">
      <dsp:nvSpPr>
        <dsp:cNvPr id="0" name=""/>
        <dsp:cNvSpPr/>
      </dsp:nvSpPr>
      <dsp:spPr>
        <a:xfrm>
          <a:off x="0" y="915081"/>
          <a:ext cx="7467600" cy="152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b="1" kern="1200" dirty="0" smtClean="0">
              <a:solidFill>
                <a:schemeClr val="tx1"/>
              </a:solidFill>
            </a:rPr>
            <a:t>    ONCOLOGY</a:t>
          </a:r>
          <a:endParaRPr lang="en-US" sz="6500" kern="1200" dirty="0">
            <a:solidFill>
              <a:schemeClr val="tx1"/>
            </a:solidFill>
          </a:endParaRPr>
        </a:p>
      </dsp:txBody>
      <dsp:txXfrm>
        <a:off x="74249" y="989330"/>
        <a:ext cx="7319102" cy="1372502"/>
      </dsp:txXfrm>
    </dsp:sp>
    <dsp:sp modelId="{6AC8A8EC-2904-4056-8C63-F162BD83EE47}">
      <dsp:nvSpPr>
        <dsp:cNvPr id="0" name=""/>
        <dsp:cNvSpPr/>
      </dsp:nvSpPr>
      <dsp:spPr>
        <a:xfrm>
          <a:off x="0" y="2623281"/>
          <a:ext cx="7467600" cy="152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kern="1200" dirty="0" smtClean="0">
              <a:solidFill>
                <a:schemeClr val="tx1"/>
              </a:solidFill>
            </a:rPr>
            <a:t>Study of tumors/</a:t>
          </a:r>
          <a:r>
            <a:rPr lang="en-US" sz="4400" kern="1200" dirty="0" err="1" smtClean="0">
              <a:solidFill>
                <a:schemeClr val="tx1"/>
              </a:solidFill>
            </a:rPr>
            <a:t>Neoplasms</a:t>
          </a:r>
          <a:endParaRPr lang="en-US" sz="4400" kern="1200" dirty="0">
            <a:solidFill>
              <a:schemeClr val="tx1"/>
            </a:solidFill>
          </a:endParaRPr>
        </a:p>
      </dsp:txBody>
      <dsp:txXfrm>
        <a:off x="74249" y="2697530"/>
        <a:ext cx="7319102" cy="1372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A7B6D-49E8-42AE-A0EB-DC21FE9B85DF}">
      <dsp:nvSpPr>
        <dsp:cNvPr id="0" name=""/>
        <dsp:cNvSpPr/>
      </dsp:nvSpPr>
      <dsp:spPr>
        <a:xfrm>
          <a:off x="617219" y="0"/>
          <a:ext cx="6995160" cy="45259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B13BD-1A99-4728-A604-E91541B36519}">
      <dsp:nvSpPr>
        <dsp:cNvPr id="0" name=""/>
        <dsp:cNvSpPr/>
      </dsp:nvSpPr>
      <dsp:spPr>
        <a:xfrm>
          <a:off x="150" y="1357788"/>
          <a:ext cx="2613440"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err="1" smtClean="0">
              <a:solidFill>
                <a:schemeClr val="tx1"/>
              </a:solidFill>
            </a:rPr>
            <a:t>Discohesive</a:t>
          </a:r>
          <a:endParaRPr lang="en-US" sz="2900" b="1" kern="1200" dirty="0">
            <a:solidFill>
              <a:schemeClr val="tx1"/>
            </a:solidFill>
          </a:endParaRPr>
        </a:p>
      </dsp:txBody>
      <dsp:txXfrm>
        <a:off x="88526" y="1446164"/>
        <a:ext cx="2436688" cy="1633633"/>
      </dsp:txXfrm>
    </dsp:sp>
    <dsp:sp modelId="{2EC902C5-2BAF-4814-BB2D-E434D72780AC}">
      <dsp:nvSpPr>
        <dsp:cNvPr id="0" name=""/>
        <dsp:cNvSpPr/>
      </dsp:nvSpPr>
      <dsp:spPr>
        <a:xfrm>
          <a:off x="2808079" y="1357788"/>
          <a:ext cx="2613440"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chemeClr val="tx1"/>
              </a:solidFill>
            </a:rPr>
            <a:t>Detach</a:t>
          </a:r>
          <a:endParaRPr lang="en-US" sz="2900" b="1" kern="1200" dirty="0">
            <a:solidFill>
              <a:schemeClr val="tx1"/>
            </a:solidFill>
          </a:endParaRPr>
        </a:p>
      </dsp:txBody>
      <dsp:txXfrm>
        <a:off x="2896455" y="1446164"/>
        <a:ext cx="2436688" cy="1633633"/>
      </dsp:txXfrm>
    </dsp:sp>
    <dsp:sp modelId="{AC96AA15-675F-48CC-A62C-FE55669E13A7}">
      <dsp:nvSpPr>
        <dsp:cNvPr id="0" name=""/>
        <dsp:cNvSpPr/>
      </dsp:nvSpPr>
      <dsp:spPr>
        <a:xfrm>
          <a:off x="5616008" y="1357788"/>
          <a:ext cx="2613440"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chemeClr val="tx1"/>
              </a:solidFill>
            </a:rPr>
            <a:t>Attach</a:t>
          </a:r>
          <a:endParaRPr lang="en-US" sz="2900" b="1" kern="1200" dirty="0">
            <a:solidFill>
              <a:schemeClr val="tx1"/>
            </a:solidFill>
          </a:endParaRPr>
        </a:p>
      </dsp:txBody>
      <dsp:txXfrm>
        <a:off x="5704384" y="1446164"/>
        <a:ext cx="2436688" cy="16336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8ED4C-4E4F-4C87-89CD-7564E0D12BD4}">
      <dsp:nvSpPr>
        <dsp:cNvPr id="0" name=""/>
        <dsp:cNvSpPr/>
      </dsp:nvSpPr>
      <dsp:spPr>
        <a:xfrm>
          <a:off x="-8" y="0"/>
          <a:ext cx="6096016" cy="3276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312CB-2EE6-489A-9CFD-9B0A34B184DF}">
      <dsp:nvSpPr>
        <dsp:cNvPr id="0" name=""/>
        <dsp:cNvSpPr/>
      </dsp:nvSpPr>
      <dsp:spPr>
        <a:xfrm>
          <a:off x="1523999" y="311277"/>
          <a:ext cx="1671829" cy="1277874"/>
        </a:xfrm>
        <a:prstGeom prst="roundRect">
          <a:avLst/>
        </a:prstGeom>
        <a:solidFill>
          <a:srgbClr val="C00000"/>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Proto-</a:t>
          </a:r>
          <a:r>
            <a:rPr lang="en-US" sz="2000" b="1" kern="1200" dirty="0" err="1" smtClean="0">
              <a:solidFill>
                <a:schemeClr val="tx1"/>
              </a:solidFill>
            </a:rPr>
            <a:t>oncogenes</a:t>
          </a:r>
          <a:endParaRPr lang="en-US" sz="2000" b="1" kern="1200" dirty="0">
            <a:solidFill>
              <a:schemeClr val="tx1"/>
            </a:solidFill>
          </a:endParaRPr>
        </a:p>
      </dsp:txBody>
      <dsp:txXfrm>
        <a:off x="1586380" y="373658"/>
        <a:ext cx="1547067" cy="1153112"/>
      </dsp:txXfrm>
    </dsp:sp>
    <dsp:sp modelId="{2CB6FEA1-39EE-4240-AC4F-DD47079A0FF1}">
      <dsp:nvSpPr>
        <dsp:cNvPr id="0" name=""/>
        <dsp:cNvSpPr/>
      </dsp:nvSpPr>
      <dsp:spPr>
        <a:xfrm>
          <a:off x="3052570" y="311277"/>
          <a:ext cx="1367031" cy="1277874"/>
        </a:xfrm>
        <a:prstGeom prst="roundRect">
          <a:avLst/>
        </a:prstGeom>
        <a:solidFill>
          <a:srgbClr val="C00000"/>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Tumor suppressor</a:t>
          </a:r>
          <a:endParaRPr lang="en-US" sz="2000" b="1" kern="1200" dirty="0">
            <a:solidFill>
              <a:schemeClr val="tx1"/>
            </a:solidFill>
          </a:endParaRPr>
        </a:p>
      </dsp:txBody>
      <dsp:txXfrm>
        <a:off x="3114951" y="373658"/>
        <a:ext cx="1242269" cy="1153112"/>
      </dsp:txXfrm>
    </dsp:sp>
    <dsp:sp modelId="{E8223354-500F-4704-A4A2-A60E314ABE54}">
      <dsp:nvSpPr>
        <dsp:cNvPr id="0" name=""/>
        <dsp:cNvSpPr/>
      </dsp:nvSpPr>
      <dsp:spPr>
        <a:xfrm>
          <a:off x="1600198" y="1687449"/>
          <a:ext cx="1519430" cy="1277874"/>
        </a:xfrm>
        <a:prstGeom prst="roundRect">
          <a:avLst/>
        </a:prstGeom>
        <a:solidFill>
          <a:srgbClr val="C00000"/>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Apoptosis</a:t>
          </a:r>
          <a:endParaRPr lang="en-US" sz="2000" b="1" kern="1200" dirty="0">
            <a:solidFill>
              <a:schemeClr val="tx1"/>
            </a:solidFill>
          </a:endParaRPr>
        </a:p>
      </dsp:txBody>
      <dsp:txXfrm>
        <a:off x="1662579" y="1749830"/>
        <a:ext cx="1394668" cy="1153112"/>
      </dsp:txXfrm>
    </dsp:sp>
    <dsp:sp modelId="{F952E5DF-69A8-4853-874D-DEF125B606D2}">
      <dsp:nvSpPr>
        <dsp:cNvPr id="0" name=""/>
        <dsp:cNvSpPr/>
      </dsp:nvSpPr>
      <dsp:spPr>
        <a:xfrm>
          <a:off x="3052570" y="1687449"/>
          <a:ext cx="1367031" cy="1277874"/>
        </a:xfrm>
        <a:prstGeom prst="roundRect">
          <a:avLst/>
        </a:prstGeom>
        <a:solidFill>
          <a:srgbClr val="C00000"/>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Involved in DNA repair</a:t>
          </a:r>
          <a:endParaRPr lang="en-US" sz="2000" b="1" kern="1200" dirty="0">
            <a:solidFill>
              <a:schemeClr val="tx1"/>
            </a:solidFill>
          </a:endParaRPr>
        </a:p>
      </dsp:txBody>
      <dsp:txXfrm>
        <a:off x="3114951" y="1749830"/>
        <a:ext cx="1242269" cy="1153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6AA97-2D6A-46FC-B3EE-875EA51B97F9}">
      <dsp:nvSpPr>
        <dsp:cNvPr id="0" name=""/>
        <dsp:cNvSpPr/>
      </dsp:nvSpPr>
      <dsp:spPr>
        <a:xfrm>
          <a:off x="533392" y="0"/>
          <a:ext cx="8077215" cy="685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err="1" smtClean="0">
              <a:solidFill>
                <a:schemeClr val="tx1"/>
              </a:solidFill>
            </a:rPr>
            <a:t>Protooncogenes</a:t>
          </a:r>
          <a:endParaRPr lang="en-US" sz="2800" b="1" kern="1200" dirty="0">
            <a:solidFill>
              <a:schemeClr val="tx1"/>
            </a:solidFill>
          </a:endParaRPr>
        </a:p>
      </dsp:txBody>
      <dsp:txXfrm>
        <a:off x="3442805" y="342900"/>
        <a:ext cx="2258389" cy="1028700"/>
      </dsp:txXfrm>
    </dsp:sp>
    <dsp:sp modelId="{27D2B632-A351-4B5D-BF4D-C37D3125DA5E}">
      <dsp:nvSpPr>
        <dsp:cNvPr id="0" name=""/>
        <dsp:cNvSpPr/>
      </dsp:nvSpPr>
      <dsp:spPr>
        <a:xfrm>
          <a:off x="1447796" y="1371599"/>
          <a:ext cx="6248406" cy="548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Tumor suppressor</a:t>
          </a:r>
          <a:endParaRPr lang="en-US" sz="2500" b="1" kern="1200" dirty="0">
            <a:solidFill>
              <a:schemeClr val="tx1"/>
            </a:solidFill>
          </a:endParaRPr>
        </a:p>
      </dsp:txBody>
      <dsp:txXfrm>
        <a:off x="3480091" y="1700784"/>
        <a:ext cx="2183817" cy="987552"/>
      </dsp:txXfrm>
    </dsp:sp>
    <dsp:sp modelId="{C6C7B9A0-6AD4-4A06-B7B1-C6F40C90B3F9}">
      <dsp:nvSpPr>
        <dsp:cNvPr id="0" name=""/>
        <dsp:cNvSpPr/>
      </dsp:nvSpPr>
      <dsp:spPr>
        <a:xfrm>
          <a:off x="2209796" y="2743199"/>
          <a:ext cx="4724407" cy="4114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Genes of Apoptosis</a:t>
          </a:r>
          <a:endParaRPr lang="en-US" sz="2500" b="1" kern="1200" dirty="0">
            <a:solidFill>
              <a:schemeClr val="tx1"/>
            </a:solidFill>
          </a:endParaRPr>
        </a:p>
      </dsp:txBody>
      <dsp:txXfrm>
        <a:off x="3471213" y="3051809"/>
        <a:ext cx="2201573" cy="925830"/>
      </dsp:txXfrm>
    </dsp:sp>
    <dsp:sp modelId="{230A891C-76AF-4CD9-BFFE-556587D048DD}">
      <dsp:nvSpPr>
        <dsp:cNvPr id="0" name=""/>
        <dsp:cNvSpPr/>
      </dsp:nvSpPr>
      <dsp:spPr>
        <a:xfrm>
          <a:off x="2971795" y="4114800"/>
          <a:ext cx="3200409" cy="27432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DNA repair Genes</a:t>
          </a:r>
          <a:endParaRPr lang="en-US" sz="2500" b="1" kern="1200" dirty="0">
            <a:solidFill>
              <a:schemeClr val="tx1"/>
            </a:solidFill>
          </a:endParaRPr>
        </a:p>
      </dsp:txBody>
      <dsp:txXfrm>
        <a:off x="3440484" y="4800600"/>
        <a:ext cx="2263031" cy="1371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0E809-4EBF-43D3-92C2-D79FEAA783FD}">
      <dsp:nvSpPr>
        <dsp:cNvPr id="0" name=""/>
        <dsp:cNvSpPr/>
      </dsp:nvSpPr>
      <dsp:spPr>
        <a:xfrm rot="16200000">
          <a:off x="863" y="127856"/>
          <a:ext cx="4270250" cy="4270250"/>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PROTO</a:t>
          </a:r>
        </a:p>
        <a:p>
          <a:pPr lvl="0" algn="ctr" defTabSz="1600200">
            <a:lnSpc>
              <a:spcPct val="90000"/>
            </a:lnSpc>
            <a:spcBef>
              <a:spcPct val="0"/>
            </a:spcBef>
            <a:spcAft>
              <a:spcPct val="35000"/>
            </a:spcAft>
          </a:pPr>
          <a:r>
            <a:rPr lang="en-US" sz="3600" b="1" kern="1200" dirty="0" smtClean="0">
              <a:solidFill>
                <a:schemeClr val="tx1"/>
              </a:solidFill>
            </a:rPr>
            <a:t>ONCOGENES</a:t>
          </a:r>
          <a:endParaRPr lang="en-US" sz="3600" b="1" kern="1200" dirty="0">
            <a:solidFill>
              <a:schemeClr val="tx1"/>
            </a:solidFill>
          </a:endParaRPr>
        </a:p>
      </dsp:txBody>
      <dsp:txXfrm rot="5400000">
        <a:off x="864" y="1195417"/>
        <a:ext cx="3522956" cy="2135125"/>
      </dsp:txXfrm>
    </dsp:sp>
    <dsp:sp modelId="{D9340653-286D-4C3F-B36F-100ABC7A444B}">
      <dsp:nvSpPr>
        <dsp:cNvPr id="0" name=""/>
        <dsp:cNvSpPr/>
      </dsp:nvSpPr>
      <dsp:spPr>
        <a:xfrm rot="5400000">
          <a:off x="4491885" y="127856"/>
          <a:ext cx="4270250" cy="4270250"/>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ONCOGENES</a:t>
          </a:r>
          <a:endParaRPr lang="en-US" sz="3600" b="1" kern="1200" dirty="0">
            <a:solidFill>
              <a:schemeClr val="tx1"/>
            </a:solidFill>
          </a:endParaRPr>
        </a:p>
      </dsp:txBody>
      <dsp:txXfrm rot="-5400000">
        <a:off x="5239180" y="1195419"/>
        <a:ext cx="3522956" cy="213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72AF3-1C90-4E7C-9129-5B15561F5B40}">
      <dsp:nvSpPr>
        <dsp:cNvPr id="0" name=""/>
        <dsp:cNvSpPr/>
      </dsp:nvSpPr>
      <dsp:spPr>
        <a:xfrm>
          <a:off x="2561518" y="1097"/>
          <a:ext cx="2344563" cy="11722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Tumor Suppressor genes</a:t>
          </a:r>
          <a:endParaRPr lang="en-US" sz="2300" b="1" kern="1200" dirty="0"/>
        </a:p>
      </dsp:txBody>
      <dsp:txXfrm>
        <a:off x="2595853" y="35432"/>
        <a:ext cx="2275893" cy="1103611"/>
      </dsp:txXfrm>
    </dsp:sp>
    <dsp:sp modelId="{1C7D1F06-701E-41D3-A2EF-4BE0127F314C}">
      <dsp:nvSpPr>
        <dsp:cNvPr id="0" name=""/>
        <dsp:cNvSpPr/>
      </dsp:nvSpPr>
      <dsp:spPr>
        <a:xfrm rot="3600000">
          <a:off x="4091131" y="2057832"/>
          <a:ext cx="1220318" cy="410298"/>
        </a:xfrm>
        <a:prstGeom prst="lef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214220" y="2139892"/>
        <a:ext cx="974140" cy="246178"/>
      </dsp:txXfrm>
    </dsp:sp>
    <dsp:sp modelId="{5A32E630-DCE9-459F-99E4-E291E610A463}">
      <dsp:nvSpPr>
        <dsp:cNvPr id="0" name=""/>
        <dsp:cNvSpPr/>
      </dsp:nvSpPr>
      <dsp:spPr>
        <a:xfrm>
          <a:off x="4496498" y="3352583"/>
          <a:ext cx="2344563" cy="11722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Guardians</a:t>
          </a:r>
        </a:p>
        <a:p>
          <a:pPr lvl="0" algn="ctr" defTabSz="1022350">
            <a:lnSpc>
              <a:spcPct val="90000"/>
            </a:lnSpc>
            <a:spcBef>
              <a:spcPct val="0"/>
            </a:spcBef>
            <a:spcAft>
              <a:spcPct val="35000"/>
            </a:spcAft>
          </a:pPr>
          <a:r>
            <a:rPr lang="en-US" sz="2300" b="1" kern="1200" dirty="0" smtClean="0"/>
            <a:t>(p53)</a:t>
          </a:r>
          <a:endParaRPr lang="en-US" sz="2300" b="1" kern="1200" dirty="0"/>
        </a:p>
      </dsp:txBody>
      <dsp:txXfrm>
        <a:off x="4530833" y="3386918"/>
        <a:ext cx="2275893" cy="1103611"/>
      </dsp:txXfrm>
    </dsp:sp>
    <dsp:sp modelId="{499BFB5A-1DFF-4474-A77E-2AE1D3D7273F}">
      <dsp:nvSpPr>
        <dsp:cNvPr id="0" name=""/>
        <dsp:cNvSpPr/>
      </dsp:nvSpPr>
      <dsp:spPr>
        <a:xfrm rot="10800000">
          <a:off x="3123640" y="3733574"/>
          <a:ext cx="1220318" cy="410298"/>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rot="10800000">
        <a:off x="3246729" y="3815634"/>
        <a:ext cx="974140" cy="246178"/>
      </dsp:txXfrm>
    </dsp:sp>
    <dsp:sp modelId="{17711DAF-A70B-417C-B7BE-8F4D1CACC9C0}">
      <dsp:nvSpPr>
        <dsp:cNvPr id="0" name=""/>
        <dsp:cNvSpPr/>
      </dsp:nvSpPr>
      <dsp:spPr>
        <a:xfrm>
          <a:off x="626537" y="3352583"/>
          <a:ext cx="2344563" cy="11722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Governors</a:t>
          </a:r>
        </a:p>
        <a:p>
          <a:pPr lvl="0" algn="ctr" defTabSz="1022350">
            <a:lnSpc>
              <a:spcPct val="90000"/>
            </a:lnSpc>
            <a:spcBef>
              <a:spcPct val="0"/>
            </a:spcBef>
            <a:spcAft>
              <a:spcPct val="35000"/>
            </a:spcAft>
          </a:pPr>
          <a:r>
            <a:rPr lang="en-US" sz="2300" b="1" kern="1200" dirty="0" smtClean="0"/>
            <a:t>(RB)</a:t>
          </a:r>
          <a:endParaRPr lang="en-US" sz="2300" b="1" kern="1200" dirty="0"/>
        </a:p>
      </dsp:txBody>
      <dsp:txXfrm>
        <a:off x="660872" y="3386918"/>
        <a:ext cx="2275893" cy="1103611"/>
      </dsp:txXfrm>
    </dsp:sp>
    <dsp:sp modelId="{E9BEB35F-33AF-461C-9FD3-FFA31BC91184}">
      <dsp:nvSpPr>
        <dsp:cNvPr id="0" name=""/>
        <dsp:cNvSpPr/>
      </dsp:nvSpPr>
      <dsp:spPr>
        <a:xfrm rot="18000000">
          <a:off x="2156150" y="2057832"/>
          <a:ext cx="1220318" cy="410298"/>
        </a:xfrm>
        <a:prstGeom prst="lef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279239" y="2139892"/>
        <a:ext cx="974140" cy="2461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6FE0B-DB62-4A3D-9FAD-ECA48BAED357}">
      <dsp:nvSpPr>
        <dsp:cNvPr id="0" name=""/>
        <dsp:cNvSpPr/>
      </dsp:nvSpPr>
      <dsp:spPr>
        <a:xfrm>
          <a:off x="698652" y="256214"/>
          <a:ext cx="3311080" cy="3311080"/>
        </a:xfrm>
        <a:prstGeom prst="pie">
          <a:avLst>
            <a:gd name="adj1" fmla="val 16200000"/>
            <a:gd name="adj2" fmla="val 18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Insensitivity to growth inhibitory signals</a:t>
          </a:r>
          <a:endParaRPr lang="en-US" sz="1800" b="1" kern="1200" dirty="0"/>
        </a:p>
      </dsp:txBody>
      <dsp:txXfrm>
        <a:off x="2443670" y="957848"/>
        <a:ext cx="1182528" cy="985440"/>
      </dsp:txXfrm>
    </dsp:sp>
    <dsp:sp modelId="{8891AE3D-513F-4737-AF73-C5FEDDA09738}">
      <dsp:nvSpPr>
        <dsp:cNvPr id="0" name=""/>
        <dsp:cNvSpPr/>
      </dsp:nvSpPr>
      <dsp:spPr>
        <a:xfrm>
          <a:off x="630459" y="374467"/>
          <a:ext cx="3311080" cy="3311080"/>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Evasion of apoptosis</a:t>
          </a:r>
          <a:endParaRPr lang="en-US" sz="2400" b="1" kern="1200" dirty="0"/>
        </a:p>
      </dsp:txBody>
      <dsp:txXfrm>
        <a:off x="1418812" y="2522728"/>
        <a:ext cx="1773793" cy="867187"/>
      </dsp:txXfrm>
    </dsp:sp>
    <dsp:sp modelId="{60021992-131B-4370-8BC3-F876F1B0EB6B}">
      <dsp:nvSpPr>
        <dsp:cNvPr id="0" name=""/>
        <dsp:cNvSpPr/>
      </dsp:nvSpPr>
      <dsp:spPr>
        <a:xfrm>
          <a:off x="562267" y="256214"/>
          <a:ext cx="3311080" cy="3311080"/>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Selfsufficiency</a:t>
          </a:r>
          <a:r>
            <a:rPr lang="en-US" sz="2000" b="1" kern="1200" dirty="0" smtClean="0"/>
            <a:t> in growth signals</a:t>
          </a:r>
          <a:endParaRPr lang="en-US" sz="2000" b="1" kern="1200" dirty="0"/>
        </a:p>
      </dsp:txBody>
      <dsp:txXfrm>
        <a:off x="945800" y="957848"/>
        <a:ext cx="1182528" cy="985440"/>
      </dsp:txXfrm>
    </dsp:sp>
    <dsp:sp modelId="{84B6F8C8-050E-4058-9A84-7BFD8072481A}">
      <dsp:nvSpPr>
        <dsp:cNvPr id="0" name=""/>
        <dsp:cNvSpPr/>
      </dsp:nvSpPr>
      <dsp:spPr>
        <a:xfrm>
          <a:off x="493953" y="51242"/>
          <a:ext cx="3721024" cy="372102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B8495C-B30E-4744-A84C-686A2A33ACA2}">
      <dsp:nvSpPr>
        <dsp:cNvPr id="0" name=""/>
        <dsp:cNvSpPr/>
      </dsp:nvSpPr>
      <dsp:spPr>
        <a:xfrm>
          <a:off x="425487" y="169286"/>
          <a:ext cx="3721024" cy="372102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08B713-5BCC-4874-9895-6CF1616AE9EE}">
      <dsp:nvSpPr>
        <dsp:cNvPr id="0" name=""/>
        <dsp:cNvSpPr/>
      </dsp:nvSpPr>
      <dsp:spPr>
        <a:xfrm>
          <a:off x="357022" y="51242"/>
          <a:ext cx="3721024" cy="372102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E8701-4316-413F-8EF8-E04A0864961E}">
      <dsp:nvSpPr>
        <dsp:cNvPr id="0" name=""/>
        <dsp:cNvSpPr/>
      </dsp:nvSpPr>
      <dsp:spPr>
        <a:xfrm>
          <a:off x="660552" y="256214"/>
          <a:ext cx="3311080" cy="3311080"/>
        </a:xfrm>
        <a:prstGeom prst="pie">
          <a:avLst>
            <a:gd name="adj1" fmla="val 16200000"/>
            <a:gd name="adj2" fmla="val 18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Sustained angiogenesis</a:t>
          </a:r>
          <a:endParaRPr lang="en-US" sz="2000" b="1" kern="1200" dirty="0"/>
        </a:p>
      </dsp:txBody>
      <dsp:txXfrm>
        <a:off x="2405570" y="957848"/>
        <a:ext cx="1182528" cy="985440"/>
      </dsp:txXfrm>
    </dsp:sp>
    <dsp:sp modelId="{9AA47193-C55B-499C-ADF3-ADB980EEE031}">
      <dsp:nvSpPr>
        <dsp:cNvPr id="0" name=""/>
        <dsp:cNvSpPr/>
      </dsp:nvSpPr>
      <dsp:spPr>
        <a:xfrm>
          <a:off x="592359" y="374467"/>
          <a:ext cx="3311080" cy="3311080"/>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Invasion &amp; Metastasis</a:t>
          </a:r>
          <a:endParaRPr lang="en-US" sz="2000" b="1" kern="1200" dirty="0"/>
        </a:p>
      </dsp:txBody>
      <dsp:txXfrm>
        <a:off x="1380712" y="2522728"/>
        <a:ext cx="1773793" cy="867187"/>
      </dsp:txXfrm>
    </dsp:sp>
    <dsp:sp modelId="{2ECC02D5-230F-4267-9176-A295173515DD}">
      <dsp:nvSpPr>
        <dsp:cNvPr id="0" name=""/>
        <dsp:cNvSpPr/>
      </dsp:nvSpPr>
      <dsp:spPr>
        <a:xfrm>
          <a:off x="524167" y="256214"/>
          <a:ext cx="3311080" cy="3311080"/>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Limitless </a:t>
          </a:r>
          <a:r>
            <a:rPr lang="en-US" sz="2000" b="1" kern="1200" dirty="0" err="1" smtClean="0"/>
            <a:t>replicative</a:t>
          </a:r>
          <a:r>
            <a:rPr lang="en-US" sz="2000" b="1" kern="1200" dirty="0" smtClean="0"/>
            <a:t> potential</a:t>
          </a:r>
          <a:endParaRPr lang="en-US" sz="2000" b="1" kern="1200" dirty="0"/>
        </a:p>
      </dsp:txBody>
      <dsp:txXfrm>
        <a:off x="907700" y="957848"/>
        <a:ext cx="1182528" cy="985440"/>
      </dsp:txXfrm>
    </dsp:sp>
    <dsp:sp modelId="{2791EF27-580E-44F5-9F5E-69B69AD28802}">
      <dsp:nvSpPr>
        <dsp:cNvPr id="0" name=""/>
        <dsp:cNvSpPr/>
      </dsp:nvSpPr>
      <dsp:spPr>
        <a:xfrm>
          <a:off x="455853" y="51242"/>
          <a:ext cx="3721024" cy="372102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C9FB1D-2B46-4D60-B516-5D9693199DC6}">
      <dsp:nvSpPr>
        <dsp:cNvPr id="0" name=""/>
        <dsp:cNvSpPr/>
      </dsp:nvSpPr>
      <dsp:spPr>
        <a:xfrm>
          <a:off x="387387" y="169286"/>
          <a:ext cx="3721024" cy="372102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4EA52D-0903-43F2-BFDC-0ADBAEBEF684}">
      <dsp:nvSpPr>
        <dsp:cNvPr id="0" name=""/>
        <dsp:cNvSpPr/>
      </dsp:nvSpPr>
      <dsp:spPr>
        <a:xfrm>
          <a:off x="318922" y="51242"/>
          <a:ext cx="3721024" cy="372102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9A13B7-0375-4401-A576-C473FCC17541}" type="datetimeFigureOut">
              <a:rPr lang="en-US" smtClean="0"/>
              <a:pPr/>
              <a:t>4/21/2020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643D6-0022-4B86-AD51-CA2A21397FFC}" type="slidenum">
              <a:rPr lang="en-US" smtClean="0"/>
              <a:pPr/>
              <a:t>‹#›</a:t>
            </a:fld>
            <a:endParaRPr lang="en-US"/>
          </a:p>
        </p:txBody>
      </p:sp>
    </p:spTree>
    <p:extLst>
      <p:ext uri="{BB962C8B-B14F-4D97-AF65-F5344CB8AC3E}">
        <p14:creationId xmlns:p14="http://schemas.microsoft.com/office/powerpoint/2010/main" val="1743787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6BE72C-361D-4CB5-B7F3-F443D1801450}" type="datetimeFigureOut">
              <a:rPr lang="en-US" smtClean="0"/>
              <a:pPr/>
              <a:t>4/21/2020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7609B1-4B9F-4A1C-8F9C-E8BA2EAB03B9}" type="slidenum">
              <a:rPr lang="en-US" smtClean="0"/>
              <a:pPr/>
              <a:t>‹#›</a:t>
            </a:fld>
            <a:endParaRPr lang="en-US"/>
          </a:p>
        </p:txBody>
      </p:sp>
    </p:spTree>
    <p:extLst>
      <p:ext uri="{BB962C8B-B14F-4D97-AF65-F5344CB8AC3E}">
        <p14:creationId xmlns:p14="http://schemas.microsoft.com/office/powerpoint/2010/main" val="106417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609B1-4B9F-4A1C-8F9C-E8BA2EAB03B9}"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GENOME;</a:t>
            </a:r>
            <a:r>
              <a:rPr lang="en-US" baseline="0" dirty="0" smtClean="0"/>
              <a:t> </a:t>
            </a:r>
            <a:r>
              <a:rPr lang="en-US" baseline="0" dirty="0" err="1" smtClean="0"/>
              <a:t>Ablend</a:t>
            </a:r>
            <a:r>
              <a:rPr lang="en-US" baseline="0" dirty="0" smtClean="0"/>
              <a:t> of gene and chromosome. It is complete set of genetic material in a cell or organism</a:t>
            </a:r>
            <a:endParaRPr lang="en-US" dirty="0"/>
          </a:p>
        </p:txBody>
      </p:sp>
      <p:sp>
        <p:nvSpPr>
          <p:cNvPr id="4" name="Slide Number Placeholder 3"/>
          <p:cNvSpPr>
            <a:spLocks noGrp="1"/>
          </p:cNvSpPr>
          <p:nvPr>
            <p:ph type="sldNum" sz="quarter" idx="10"/>
          </p:nvPr>
        </p:nvSpPr>
        <p:spPr/>
        <p:txBody>
          <a:bodyPr/>
          <a:lstStyle/>
          <a:p>
            <a:fld id="{B47609B1-4B9F-4A1C-8F9C-E8BA2EAB03B9}" type="slidenum">
              <a:rPr lang="en-US" smtClean="0"/>
              <a:pPr/>
              <a:t>153</a:t>
            </a:fld>
            <a:endParaRPr lang="en-US"/>
          </a:p>
        </p:txBody>
      </p:sp>
    </p:spTree>
    <p:extLst>
      <p:ext uri="{BB962C8B-B14F-4D97-AF65-F5344CB8AC3E}">
        <p14:creationId xmlns:p14="http://schemas.microsoft.com/office/powerpoint/2010/main" val="360550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609B1-4B9F-4A1C-8F9C-E8BA2EAB03B9}"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9F36C66-00D0-4D36-81B3-06D670F1D130}" type="slidenum">
              <a:rPr lang="en-US" smtClean="0">
                <a:latin typeface="Arial" charset="0"/>
              </a:rPr>
              <a:pPr/>
              <a:t>36</a:t>
            </a:fld>
            <a:endParaRPr lang="en-US" smtClean="0">
              <a:latin typeface="Arial"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9F36C66-00D0-4D36-81B3-06D670F1D130}" type="slidenum">
              <a:rPr lang="en-US" smtClean="0">
                <a:latin typeface="Arial" charset="0"/>
              </a:rPr>
              <a:pPr/>
              <a:t>59</a:t>
            </a:fld>
            <a:endParaRPr lang="en-US" smtClean="0">
              <a:latin typeface="Arial"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7609B1-4B9F-4A1C-8F9C-E8BA2EAB03B9}" type="slidenum">
              <a:rPr lang="en-US" smtClean="0"/>
              <a:pPr/>
              <a:t>135</a:t>
            </a:fld>
            <a:endParaRPr lang="en-US"/>
          </a:p>
        </p:txBody>
      </p:sp>
    </p:spTree>
    <p:extLst>
      <p:ext uri="{BB962C8B-B14F-4D97-AF65-F5344CB8AC3E}">
        <p14:creationId xmlns:p14="http://schemas.microsoft.com/office/powerpoint/2010/main" val="414362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BF0DEF0-15FB-4CEE-A531-712181882FAD}" type="slidenum">
              <a:rPr lang="en-US" smtClean="0">
                <a:latin typeface="Arial" charset="0"/>
              </a:rPr>
              <a:pPr/>
              <a:t>147</a:t>
            </a:fld>
            <a:endParaRPr lang="en-US" smtClean="0">
              <a:latin typeface="Arial" charset="0"/>
            </a:endParaRPr>
          </a:p>
        </p:txBody>
      </p:sp>
      <p:sp>
        <p:nvSpPr>
          <p:cNvPr id="86019" name="Rectangle 2"/>
          <p:cNvSpPr>
            <a:spLocks noGrp="1" noRot="1" noChangeAspect="1" noChangeArrowheads="1" noTextEdit="1"/>
          </p:cNvSpPr>
          <p:nvPr>
            <p:ph type="sldImg"/>
          </p:nvPr>
        </p:nvSpPr>
        <p:spPr bwMode="auto">
          <a:xfrm>
            <a:off x="1131888" y="660400"/>
            <a:ext cx="4603750" cy="3452813"/>
          </a:xfrm>
          <a:noFill/>
          <a:ln>
            <a:solidFill>
              <a:srgbClr val="000000"/>
            </a:solidFill>
            <a:miter lim="800000"/>
            <a:headEnd/>
            <a:tailEnd/>
          </a:ln>
        </p:spPr>
      </p:sp>
      <p:sp>
        <p:nvSpPr>
          <p:cNvPr id="86020" name="Rectangle 3"/>
          <p:cNvSpPr>
            <a:spLocks noGrp="1" noChangeArrowheads="1"/>
          </p:cNvSpPr>
          <p:nvPr>
            <p:ph type="body" idx="1"/>
          </p:nvPr>
        </p:nvSpPr>
        <p:spPr bwMode="auto">
          <a:xfrm>
            <a:off x="920751" y="4333876"/>
            <a:ext cx="502602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20E5F26-C619-49E8-9756-6D5059840F6B}" type="slidenum">
              <a:rPr lang="en-US" smtClean="0">
                <a:latin typeface="Arial" charset="0"/>
              </a:rPr>
              <a:pPr/>
              <a:t>148</a:t>
            </a:fld>
            <a:endParaRPr lang="en-US" smtClean="0">
              <a:latin typeface="Arial" charset="0"/>
            </a:endParaRPr>
          </a:p>
        </p:txBody>
      </p:sp>
      <p:sp>
        <p:nvSpPr>
          <p:cNvPr id="87043" name="Rectangle 2"/>
          <p:cNvSpPr>
            <a:spLocks noGrp="1" noRot="1" noChangeAspect="1" noChangeArrowheads="1" noTextEdit="1"/>
          </p:cNvSpPr>
          <p:nvPr>
            <p:ph type="sldImg"/>
          </p:nvPr>
        </p:nvSpPr>
        <p:spPr bwMode="auto">
          <a:xfrm>
            <a:off x="1131888" y="660400"/>
            <a:ext cx="4603750" cy="3452813"/>
          </a:xfrm>
          <a:noFill/>
          <a:ln>
            <a:solidFill>
              <a:srgbClr val="000000"/>
            </a:solidFill>
            <a:miter lim="800000"/>
            <a:headEnd/>
            <a:tailEnd/>
          </a:ln>
        </p:spPr>
      </p:sp>
      <p:sp>
        <p:nvSpPr>
          <p:cNvPr id="87044" name="Rectangle 3"/>
          <p:cNvSpPr>
            <a:spLocks noGrp="1" noChangeArrowheads="1"/>
          </p:cNvSpPr>
          <p:nvPr>
            <p:ph type="body" idx="1"/>
          </p:nvPr>
        </p:nvSpPr>
        <p:spPr bwMode="auto">
          <a:xfrm>
            <a:off x="920751" y="4333876"/>
            <a:ext cx="502602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0058A36-9D48-4874-81D3-6CC95C060AE5}" type="slidenum">
              <a:rPr lang="en-US" smtClean="0">
                <a:latin typeface="Arial" charset="0"/>
              </a:rPr>
              <a:pPr/>
              <a:t>149</a:t>
            </a:fld>
            <a:endParaRPr lang="en-US" smtClean="0">
              <a:latin typeface="Arial" charset="0"/>
            </a:endParaRPr>
          </a:p>
        </p:txBody>
      </p:sp>
      <p:sp>
        <p:nvSpPr>
          <p:cNvPr id="88067" name="Rectangle 2"/>
          <p:cNvSpPr>
            <a:spLocks noGrp="1" noRot="1" noChangeAspect="1" noChangeArrowheads="1" noTextEdit="1"/>
          </p:cNvSpPr>
          <p:nvPr>
            <p:ph type="sldImg"/>
          </p:nvPr>
        </p:nvSpPr>
        <p:spPr bwMode="auto">
          <a:xfrm>
            <a:off x="1131888" y="660400"/>
            <a:ext cx="4603750" cy="3452813"/>
          </a:xfrm>
          <a:noFill/>
          <a:ln>
            <a:solidFill>
              <a:srgbClr val="000000"/>
            </a:solidFill>
            <a:miter lim="800000"/>
            <a:headEnd/>
            <a:tailEnd/>
          </a:ln>
        </p:spPr>
      </p:sp>
      <p:sp>
        <p:nvSpPr>
          <p:cNvPr id="88068" name="Rectangle 3"/>
          <p:cNvSpPr>
            <a:spLocks noGrp="1" noChangeArrowheads="1"/>
          </p:cNvSpPr>
          <p:nvPr>
            <p:ph type="body" idx="1"/>
          </p:nvPr>
        </p:nvSpPr>
        <p:spPr bwMode="auto">
          <a:xfrm>
            <a:off x="920751" y="4333876"/>
            <a:ext cx="5026025" cy="411321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9F36C66-00D0-4D36-81B3-06D670F1D130}" type="slidenum">
              <a:rPr lang="en-US" smtClean="0">
                <a:latin typeface="Arial" charset="0"/>
              </a:rPr>
              <a:pPr/>
              <a:t>151</a:t>
            </a:fld>
            <a:endParaRPr lang="en-US" smtClean="0">
              <a:latin typeface="Arial"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106B4A3-4212-4E39-93DE-E053E8F69C28}" type="datetimeFigureOut">
              <a:rPr lang="en-US" smtClean="0"/>
              <a:pPr/>
              <a:t>4/21/2020</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106B4A3-4212-4E39-93DE-E053E8F69C28}"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pPr/>
              <a:t>4/21/2020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pPr/>
              <a:t>4/21/2020</a:t>
            </a:fld>
            <a:endParaRPr lang="en-US"/>
          </a:p>
        </p:txBody>
      </p:sp>
      <p:sp>
        <p:nvSpPr>
          <p:cNvPr id="8" name="Slide Number Placeholder 7"/>
          <p:cNvSpPr>
            <a:spLocks noGrp="1"/>
          </p:cNvSpPr>
          <p:nvPr>
            <p:ph type="sldNum" sz="quarter" idx="11"/>
          </p:nvPr>
        </p:nvSpPr>
        <p:spPr/>
        <p:txBody>
          <a:bodyPr/>
          <a:lstStyle/>
          <a:p>
            <a:fld id="{A3DCDF73-85D2-4237-9B32-053DBDB0C312}" type="slidenum">
              <a:rPr kumimoji="0" lang="en-US" smtClean="0"/>
              <a:pPr/>
              <a:t>‹#›</a:t>
            </a:fld>
            <a:endParaRPr kumimoji="0" lang="en-US"/>
          </a:p>
        </p:txBody>
      </p:sp>
      <p:sp>
        <p:nvSpPr>
          <p:cNvPr id="9" name="Footer Placeholder 8"/>
          <p:cNvSpPr>
            <a:spLocks noGrp="1"/>
          </p:cNvSpPr>
          <p:nvPr>
            <p:ph type="ftr" sz="quarter" idx="12"/>
          </p:nvPr>
        </p:nvSpPr>
        <p:spPr/>
        <p:txBody>
          <a:bodyPr/>
          <a:lstStyle/>
          <a:p>
            <a:endParaRPr kumimoji="0"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pPr/>
              <a:t>4/21/2020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156448" y="6422064"/>
            <a:ext cx="762000" cy="365125"/>
          </a:xfrm>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0106B4A3-4212-4E39-93DE-E053E8F69C28}"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A3DCDF73-85D2-4237-9B32-053DBDB0C312}" type="slidenum">
              <a:rPr kumimoji="0" lang="en-US" smtClean="0"/>
              <a:pPr/>
              <a:t>‹#›</a:t>
            </a:fld>
            <a:endParaRPr kumimoji="0"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106B4A3-4212-4E39-93DE-E053E8F69C28}" type="datetimeFigureOut">
              <a:rPr lang="en-US" smtClean="0"/>
              <a:pPr/>
              <a:t>4/21/2020</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kumimoji="0"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A3DCDF73-85D2-4237-9B32-053DBDB0C312}" type="slidenum">
              <a:rPr kumimoji="0" lang="en-US" smtClean="0"/>
              <a:pPr/>
              <a:t>‹#›</a:t>
            </a:fld>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45719"/>
          </a:xfrm>
        </p:spPr>
        <p:txBody>
          <a:bodyPr>
            <a:normAutofit fontScale="90000"/>
          </a:bodyPr>
          <a:lstStyle/>
          <a:p>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467600" cy="655638"/>
          </a:xfrm>
        </p:spPr>
        <p:txBody>
          <a:bodyPr>
            <a:noAutofit/>
          </a:bodyPr>
          <a:lstStyle/>
          <a:p>
            <a:pPr algn="ctr"/>
            <a:r>
              <a:rPr lang="en-US" sz="4400" b="1" u="sng" dirty="0" smtClean="0"/>
              <a:t>CANCER</a:t>
            </a:r>
            <a:endParaRPr lang="en-US" sz="4400" b="1" u="sng" dirty="0"/>
          </a:p>
        </p:txBody>
      </p:sp>
      <p:sp>
        <p:nvSpPr>
          <p:cNvPr id="3" name="Content Placeholder 2"/>
          <p:cNvSpPr>
            <a:spLocks noGrp="1"/>
          </p:cNvSpPr>
          <p:nvPr>
            <p:ph idx="1"/>
          </p:nvPr>
        </p:nvSpPr>
        <p:spPr>
          <a:xfrm>
            <a:off x="457200" y="1143000"/>
            <a:ext cx="8077200" cy="4221163"/>
          </a:xfrm>
        </p:spPr>
        <p:txBody>
          <a:bodyPr>
            <a:normAutofit/>
          </a:bodyPr>
          <a:lstStyle/>
          <a:p>
            <a:r>
              <a:rPr lang="en-US" sz="3600" dirty="0" smtClean="0"/>
              <a:t>Malignant tumors are collectively referred to as </a:t>
            </a:r>
            <a:r>
              <a:rPr lang="en-US" sz="3600" i="1" dirty="0" smtClean="0"/>
              <a:t>cancers</a:t>
            </a:r>
            <a:r>
              <a:rPr lang="en-US" sz="3600" dirty="0" smtClean="0"/>
              <a:t>, derived from the Latin word for </a:t>
            </a:r>
            <a:r>
              <a:rPr lang="en-US" sz="3600" i="1" u="sng" dirty="0" smtClean="0">
                <a:solidFill>
                  <a:srgbClr val="C00000"/>
                </a:solidFill>
              </a:rPr>
              <a:t>crab</a:t>
            </a:r>
            <a:r>
              <a:rPr lang="en-US" sz="3600" dirty="0" smtClean="0"/>
              <a:t>, because they adhere to any part that they seize on in an obstinate manner, similar to a crab</a:t>
            </a:r>
            <a:endParaRPr lang="en-US" sz="3600"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715962"/>
          </a:xfrm>
        </p:spPr>
        <p:txBody>
          <a:bodyPr>
            <a:normAutofit/>
          </a:bodyPr>
          <a:lstStyle/>
          <a:p>
            <a:pPr algn="ctr"/>
            <a:r>
              <a:rPr lang="en-US" sz="4000" b="1" u="sng" dirty="0" smtClean="0"/>
              <a:t>CLINICAL ASPECTS OF NEOPLASIA</a:t>
            </a:r>
            <a:endParaRPr lang="en-US" sz="4000" b="1" u="sng" dirty="0"/>
          </a:p>
        </p:txBody>
      </p:sp>
      <p:sp>
        <p:nvSpPr>
          <p:cNvPr id="3" name="Content Placeholder 2"/>
          <p:cNvSpPr>
            <a:spLocks noGrp="1"/>
          </p:cNvSpPr>
          <p:nvPr>
            <p:ph idx="1"/>
          </p:nvPr>
        </p:nvSpPr>
        <p:spPr>
          <a:xfrm>
            <a:off x="304800" y="1143000"/>
            <a:ext cx="8686800" cy="4983163"/>
          </a:xfrm>
        </p:spPr>
        <p:txBody>
          <a:bodyPr>
            <a:normAutofit lnSpcReduction="10000"/>
          </a:bodyPr>
          <a:lstStyle/>
          <a:p>
            <a:pPr>
              <a:buNone/>
            </a:pPr>
            <a:r>
              <a:rPr lang="en-US" dirty="0" smtClean="0"/>
              <a:t>	</a:t>
            </a:r>
            <a:r>
              <a:rPr lang="en-US" b="1" u="sng" dirty="0" smtClean="0"/>
              <a:t>Tumors may cause problems because of:</a:t>
            </a:r>
          </a:p>
          <a:p>
            <a:pPr marL="852678" lvl="1" indent="-514350">
              <a:buFont typeface="+mj-lt"/>
              <a:buAutoNum type="arabicPeriod"/>
            </a:pPr>
            <a:r>
              <a:rPr lang="en-US" sz="3000" b="1" dirty="0" smtClean="0">
                <a:solidFill>
                  <a:srgbClr val="FF0000"/>
                </a:solidFill>
              </a:rPr>
              <a:t>Location</a:t>
            </a:r>
            <a:r>
              <a:rPr lang="en-US" sz="3000" dirty="0" smtClean="0"/>
              <a:t> &amp; impingement on adjacent </a:t>
            </a:r>
            <a:r>
              <a:rPr lang="en-US" sz="3000" dirty="0" err="1" smtClean="0"/>
              <a:t>st</a:t>
            </a:r>
            <a:r>
              <a:rPr lang="en-US" sz="3000" dirty="0" smtClean="0"/>
              <a:t>.</a:t>
            </a:r>
          </a:p>
          <a:p>
            <a:pPr marL="852678" lvl="1" indent="-514350">
              <a:buFont typeface="+mj-lt"/>
              <a:buAutoNum type="arabicPeriod"/>
            </a:pPr>
            <a:r>
              <a:rPr lang="en-US" sz="3000" dirty="0" smtClean="0"/>
              <a:t>Functional activity such as </a:t>
            </a:r>
            <a:r>
              <a:rPr lang="en-US" sz="3000" b="1" dirty="0" smtClean="0">
                <a:solidFill>
                  <a:srgbClr val="FF0000"/>
                </a:solidFill>
              </a:rPr>
              <a:t>hormone</a:t>
            </a:r>
            <a:r>
              <a:rPr lang="en-US" sz="3000" dirty="0" smtClean="0"/>
              <a:t> synthesis or development of </a:t>
            </a:r>
            <a:r>
              <a:rPr lang="en-US" sz="3000" dirty="0" err="1" smtClean="0"/>
              <a:t>paraneoplastic</a:t>
            </a:r>
            <a:r>
              <a:rPr lang="en-US" sz="3000" dirty="0" smtClean="0"/>
              <a:t> syndromes</a:t>
            </a:r>
          </a:p>
          <a:p>
            <a:pPr marL="852678" lvl="1" indent="-514350">
              <a:buFont typeface="+mj-lt"/>
              <a:buAutoNum type="arabicPeriod"/>
            </a:pPr>
            <a:r>
              <a:rPr lang="en-US" sz="3000" b="1" dirty="0" smtClean="0">
                <a:solidFill>
                  <a:srgbClr val="FF0000"/>
                </a:solidFill>
              </a:rPr>
              <a:t>Bleeding</a:t>
            </a:r>
            <a:r>
              <a:rPr lang="en-US" sz="3000" dirty="0" smtClean="0"/>
              <a:t> &amp; </a:t>
            </a:r>
            <a:r>
              <a:rPr lang="en-US" sz="3000" b="1" dirty="0" smtClean="0">
                <a:solidFill>
                  <a:srgbClr val="FF0000"/>
                </a:solidFill>
              </a:rPr>
              <a:t>infections</a:t>
            </a:r>
            <a:r>
              <a:rPr lang="en-US" sz="3000" dirty="0" smtClean="0"/>
              <a:t> when tumor ulcerates through adjacent surfaces</a:t>
            </a:r>
          </a:p>
          <a:p>
            <a:pPr marL="852678" lvl="1" indent="-514350">
              <a:buFont typeface="+mj-lt"/>
              <a:buAutoNum type="arabicPeriod"/>
            </a:pPr>
            <a:r>
              <a:rPr lang="en-US" sz="3000" dirty="0" smtClean="0"/>
              <a:t>Symptoms that result from </a:t>
            </a:r>
            <a:r>
              <a:rPr lang="en-US" sz="3000" b="1" dirty="0" smtClean="0">
                <a:solidFill>
                  <a:srgbClr val="FF0000"/>
                </a:solidFill>
              </a:rPr>
              <a:t>rupture</a:t>
            </a:r>
            <a:r>
              <a:rPr lang="en-US" sz="3000" dirty="0" smtClean="0"/>
              <a:t> or infarction</a:t>
            </a:r>
          </a:p>
          <a:p>
            <a:pPr marL="852678" lvl="1" indent="-514350">
              <a:buFont typeface="+mj-lt"/>
              <a:buAutoNum type="arabicPeriod"/>
            </a:pPr>
            <a:r>
              <a:rPr lang="en-US" sz="3000" dirty="0" err="1" smtClean="0"/>
              <a:t>Cachesia</a:t>
            </a:r>
            <a:r>
              <a:rPr lang="en-US" sz="3000" dirty="0" smtClean="0"/>
              <a:t> or wasting </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467600" cy="792162"/>
          </a:xfrm>
        </p:spPr>
        <p:txBody>
          <a:bodyPr>
            <a:normAutofit/>
          </a:bodyPr>
          <a:lstStyle/>
          <a:p>
            <a:pPr algn="ctr"/>
            <a:r>
              <a:rPr lang="en-US" sz="4000" b="1" u="sng" dirty="0" smtClean="0"/>
              <a:t>Effects Of Tumor On Host</a:t>
            </a:r>
            <a:endParaRPr lang="en-US" sz="4000" b="1" u="sng" dirty="0"/>
          </a:p>
        </p:txBody>
      </p:sp>
      <p:sp>
        <p:nvSpPr>
          <p:cNvPr id="3" name="Content Placeholder 2"/>
          <p:cNvSpPr>
            <a:spLocks noGrp="1"/>
          </p:cNvSpPr>
          <p:nvPr>
            <p:ph idx="1"/>
          </p:nvPr>
        </p:nvSpPr>
        <p:spPr>
          <a:xfrm>
            <a:off x="609600" y="1219200"/>
            <a:ext cx="6705600" cy="4906963"/>
          </a:xfrm>
        </p:spPr>
        <p:txBody>
          <a:bodyPr/>
          <a:lstStyle/>
          <a:p>
            <a:pPr>
              <a:buNone/>
            </a:pPr>
            <a:r>
              <a:rPr lang="en-US" sz="3200" dirty="0" smtClean="0"/>
              <a:t>	</a:t>
            </a:r>
            <a:r>
              <a:rPr lang="en-US" sz="3200" b="1" u="sng" dirty="0" smtClean="0"/>
              <a:t>Location is crucial in both benign &amp; malignant tumors</a:t>
            </a:r>
          </a:p>
          <a:p>
            <a:r>
              <a:rPr lang="en-US" sz="3200" dirty="0" smtClean="0"/>
              <a:t>A small pituitary adenoma (1cm)</a:t>
            </a:r>
          </a:p>
          <a:p>
            <a:r>
              <a:rPr lang="en-US" sz="3200" dirty="0" smtClean="0"/>
              <a:t>A small </a:t>
            </a:r>
            <a:r>
              <a:rPr lang="en-US" sz="3200" dirty="0" err="1" smtClean="0"/>
              <a:t>leiomyoma</a:t>
            </a:r>
            <a:r>
              <a:rPr lang="en-US" sz="3200" dirty="0" smtClean="0"/>
              <a:t> (0.5cm) in wall of Renal A</a:t>
            </a:r>
          </a:p>
          <a:p>
            <a:r>
              <a:rPr lang="en-US" sz="3200" dirty="0" smtClean="0"/>
              <a:t>A small Ca within CBD-Fatal </a:t>
            </a:r>
            <a:r>
              <a:rPr lang="en-US" sz="3200" dirty="0" err="1" smtClean="0"/>
              <a:t>billiary</a:t>
            </a:r>
            <a:r>
              <a:rPr lang="en-US" sz="3200" dirty="0" smtClean="0"/>
              <a:t> tract obstruction</a:t>
            </a:r>
          </a:p>
          <a:p>
            <a:endParaRPr lang="en-US" dirty="0"/>
          </a:p>
        </p:txBody>
      </p:sp>
      <p:pic>
        <p:nvPicPr>
          <p:cNvPr id="4" name="Picture 3" descr="pituitary.jpg"/>
          <p:cNvPicPr>
            <a:picLocks noChangeAspect="1"/>
          </p:cNvPicPr>
          <p:nvPr/>
        </p:nvPicPr>
        <p:blipFill>
          <a:blip r:embed="rId2" cstate="print"/>
          <a:stretch>
            <a:fillRect/>
          </a:stretch>
        </p:blipFill>
        <p:spPr>
          <a:xfrm>
            <a:off x="6934200" y="2286000"/>
            <a:ext cx="2057400" cy="3352800"/>
          </a:xfrm>
          <a:prstGeom prst="rect">
            <a:avLst/>
          </a:prstGeom>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467600" cy="792162"/>
          </a:xfrm>
        </p:spPr>
        <p:txBody>
          <a:bodyPr>
            <a:normAutofit fontScale="90000"/>
          </a:bodyPr>
          <a:lstStyle/>
          <a:p>
            <a:pPr algn="ctr"/>
            <a:r>
              <a:rPr lang="en-US" b="1" u="sng" dirty="0" smtClean="0"/>
              <a:t>Hormone Production</a:t>
            </a:r>
            <a:endParaRPr lang="en-US" b="1" u="sng" dirty="0"/>
          </a:p>
        </p:txBody>
      </p:sp>
      <p:sp>
        <p:nvSpPr>
          <p:cNvPr id="3" name="Content Placeholder 2"/>
          <p:cNvSpPr>
            <a:spLocks noGrp="1"/>
          </p:cNvSpPr>
          <p:nvPr>
            <p:ph idx="1"/>
          </p:nvPr>
        </p:nvSpPr>
        <p:spPr>
          <a:xfrm>
            <a:off x="304800" y="1066800"/>
            <a:ext cx="8534400" cy="5410200"/>
          </a:xfrm>
        </p:spPr>
        <p:txBody>
          <a:bodyPr/>
          <a:lstStyle/>
          <a:p>
            <a:r>
              <a:rPr lang="en-US" dirty="0" smtClean="0"/>
              <a:t>Seen in </a:t>
            </a:r>
            <a:r>
              <a:rPr lang="en-US" dirty="0" err="1" smtClean="0"/>
              <a:t>neoplasms</a:t>
            </a:r>
            <a:r>
              <a:rPr lang="en-US" dirty="0" smtClean="0"/>
              <a:t> arising in endocrine glands</a:t>
            </a:r>
          </a:p>
          <a:p>
            <a:r>
              <a:rPr lang="en-US" dirty="0" smtClean="0"/>
              <a:t>Adenomas &amp; Ca arising in </a:t>
            </a:r>
            <a:r>
              <a:rPr lang="el-GR" dirty="0" smtClean="0"/>
              <a:t>β</a:t>
            </a:r>
            <a:r>
              <a:rPr lang="en-US" dirty="0" smtClean="0"/>
              <a:t> cells of pancreatic islets of </a:t>
            </a:r>
            <a:r>
              <a:rPr lang="en-US" dirty="0" err="1" smtClean="0"/>
              <a:t>langerhans</a:t>
            </a:r>
            <a:r>
              <a:rPr lang="en-US" dirty="0" smtClean="0"/>
              <a:t> – Fatal </a:t>
            </a:r>
            <a:r>
              <a:rPr lang="en-US" b="1" dirty="0" err="1" smtClean="0"/>
              <a:t>hyperinsulinism</a:t>
            </a:r>
            <a:endParaRPr lang="en-US" b="1" dirty="0" smtClean="0"/>
          </a:p>
          <a:p>
            <a:r>
              <a:rPr lang="en-US" dirty="0" smtClean="0"/>
              <a:t>Some Adenomas &amp; Ca of adrenal cortex elaborate corticosteroids </a:t>
            </a:r>
            <a:r>
              <a:rPr lang="en-US" dirty="0" err="1" smtClean="0"/>
              <a:t>e.g</a:t>
            </a:r>
            <a:r>
              <a:rPr lang="en-US" dirty="0" smtClean="0"/>
              <a:t>; </a:t>
            </a:r>
            <a:r>
              <a:rPr lang="en-US" b="1" dirty="0" err="1" smtClean="0"/>
              <a:t>aldosterone</a:t>
            </a:r>
            <a:endParaRPr lang="en-US" b="1" dirty="0" smtClean="0"/>
          </a:p>
          <a:p>
            <a:r>
              <a:rPr lang="en-US" dirty="0" smtClean="0"/>
              <a:t>A tumor may ulcerate through surface.</a:t>
            </a:r>
          </a:p>
          <a:p>
            <a:pPr lvl="1"/>
            <a:r>
              <a:rPr lang="en-US" sz="3000" dirty="0" smtClean="0"/>
              <a:t>Tumors that protrude into gut may be caught in peristaltic pull causing </a:t>
            </a:r>
            <a:r>
              <a:rPr lang="en-US" sz="3000" dirty="0" err="1" smtClean="0"/>
              <a:t>intussusception-obs</a:t>
            </a:r>
            <a:r>
              <a:rPr lang="en-US" sz="3000" dirty="0" smtClean="0"/>
              <a:t> &amp; infarction</a:t>
            </a:r>
            <a:endParaRPr lang="en-US" sz="3000"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792162"/>
          </a:xfrm>
        </p:spPr>
        <p:txBody>
          <a:bodyPr>
            <a:normAutofit/>
          </a:bodyPr>
          <a:lstStyle/>
          <a:p>
            <a:pPr algn="ctr"/>
            <a:r>
              <a:rPr lang="en-US" sz="4400" b="1" dirty="0" smtClean="0"/>
              <a:t>	</a:t>
            </a:r>
            <a:r>
              <a:rPr lang="en-US" sz="4400" b="1" u="sng" dirty="0" smtClean="0"/>
              <a:t>CANCER CACHESIA</a:t>
            </a:r>
            <a:endParaRPr lang="en-US" sz="4400" b="1" u="sng" dirty="0"/>
          </a:p>
        </p:txBody>
      </p:sp>
      <p:sp>
        <p:nvSpPr>
          <p:cNvPr id="3" name="Content Placeholder 2"/>
          <p:cNvSpPr>
            <a:spLocks noGrp="1"/>
          </p:cNvSpPr>
          <p:nvPr>
            <p:ph idx="1"/>
          </p:nvPr>
        </p:nvSpPr>
        <p:spPr>
          <a:xfrm>
            <a:off x="304800" y="1143000"/>
            <a:ext cx="8610600" cy="4983163"/>
          </a:xfrm>
        </p:spPr>
        <p:txBody>
          <a:bodyPr>
            <a:normAutofit/>
          </a:bodyPr>
          <a:lstStyle/>
          <a:p>
            <a:r>
              <a:rPr lang="en-US" dirty="0" smtClean="0"/>
              <a:t>Progressive loss of </a:t>
            </a:r>
            <a:r>
              <a:rPr lang="en-US" b="1" dirty="0" smtClean="0"/>
              <a:t>body fat </a:t>
            </a:r>
            <a:r>
              <a:rPr lang="en-US" dirty="0" smtClean="0"/>
              <a:t>and</a:t>
            </a:r>
            <a:r>
              <a:rPr lang="en-US" b="1" dirty="0" smtClean="0"/>
              <a:t> lean body mass</a:t>
            </a:r>
            <a:r>
              <a:rPr lang="en-US" dirty="0" smtClean="0"/>
              <a:t>, accompanied by profound weakness, anorexia &amp; anemia, caused by release of </a:t>
            </a:r>
            <a:r>
              <a:rPr lang="en-US" b="1" dirty="0" smtClean="0"/>
              <a:t>cytokines</a:t>
            </a:r>
            <a:r>
              <a:rPr lang="en-US" dirty="0" smtClean="0"/>
              <a:t> by tumor or host</a:t>
            </a:r>
          </a:p>
          <a:p>
            <a:r>
              <a:rPr lang="en-US" dirty="0" smtClean="0"/>
              <a:t>Not caused by nutritional demands of tumor</a:t>
            </a:r>
          </a:p>
          <a:p>
            <a:r>
              <a:rPr lang="en-US" b="1" dirty="0" smtClean="0"/>
              <a:t>TNF</a:t>
            </a:r>
            <a:r>
              <a:rPr lang="en-US" dirty="0" smtClean="0"/>
              <a:t> produced by macrophages in response to tumor cells or by tumor cells themselves</a:t>
            </a:r>
          </a:p>
          <a:p>
            <a:r>
              <a:rPr lang="en-US" dirty="0" smtClean="0"/>
              <a:t>TNF suppresses appetite, inhibits lipoprotein lipase</a:t>
            </a:r>
            <a:r>
              <a:rPr lang="en-US" dirty="0" smtClean="0">
                <a:sym typeface="Wingdings" pitchFamily="2" charset="2"/>
              </a:rPr>
              <a:t> inhibiting release of FFA</a:t>
            </a:r>
            <a:endParaRPr lang="en-US" dirty="0" smtClean="0"/>
          </a:p>
        </p:txBody>
      </p:sp>
      <p:pic>
        <p:nvPicPr>
          <p:cNvPr id="4" name="Picture 4" descr="em288"/>
          <p:cNvPicPr>
            <a:picLocks noChangeAspect="1" noChangeArrowheads="1" noCrop="1"/>
          </p:cNvPicPr>
          <p:nvPr/>
        </p:nvPicPr>
        <p:blipFill>
          <a:blip r:embed="rId2"/>
          <a:srcRect/>
          <a:stretch>
            <a:fillRect/>
          </a:stretch>
        </p:blipFill>
        <p:spPr bwMode="auto">
          <a:xfrm>
            <a:off x="685800" y="304799"/>
            <a:ext cx="1524000" cy="83820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ctr"/>
            <a:r>
              <a:rPr lang="en-US" b="1" u="sng" dirty="0" smtClean="0"/>
              <a:t>PARANEOPLASTIC SYNDROMES</a:t>
            </a:r>
            <a:endParaRPr lang="en-US" b="1" u="sng" dirty="0"/>
          </a:p>
        </p:txBody>
      </p:sp>
      <p:sp>
        <p:nvSpPr>
          <p:cNvPr id="3" name="Content Placeholder 2"/>
          <p:cNvSpPr>
            <a:spLocks noGrp="1"/>
          </p:cNvSpPr>
          <p:nvPr>
            <p:ph idx="1"/>
          </p:nvPr>
        </p:nvSpPr>
        <p:spPr>
          <a:xfrm>
            <a:off x="685800" y="1295400"/>
            <a:ext cx="7924800" cy="5257800"/>
          </a:xfrm>
        </p:spPr>
        <p:txBody>
          <a:bodyPr/>
          <a:lstStyle/>
          <a:p>
            <a:pPr>
              <a:buNone/>
            </a:pPr>
            <a:r>
              <a:rPr lang="en-US" dirty="0" smtClean="0"/>
              <a:t>	</a:t>
            </a:r>
            <a:r>
              <a:rPr lang="en-US" dirty="0" smtClean="0">
                <a:solidFill>
                  <a:srgbClr val="FF0000"/>
                </a:solidFill>
              </a:rPr>
              <a:t>Systemic</a:t>
            </a:r>
            <a:r>
              <a:rPr lang="en-US" dirty="0" smtClean="0"/>
              <a:t> </a:t>
            </a:r>
            <a:r>
              <a:rPr lang="en-US" dirty="0" smtClean="0">
                <a:solidFill>
                  <a:srgbClr val="FF0000"/>
                </a:solidFill>
              </a:rPr>
              <a:t>symptoms</a:t>
            </a:r>
            <a:r>
              <a:rPr lang="en-US" dirty="0" smtClean="0"/>
              <a:t> that can not be explained by tumor spread or by hormones appropriate to the tissue, are caused by ectopic production &amp; secretion of bioactive substances such as ACTH, </a:t>
            </a:r>
            <a:r>
              <a:rPr lang="en-US" dirty="0" err="1" smtClean="0"/>
              <a:t>PTHrP</a:t>
            </a:r>
            <a:r>
              <a:rPr lang="en-US" dirty="0" smtClean="0"/>
              <a:t>, TGF-</a:t>
            </a:r>
            <a:r>
              <a:rPr lang="el-GR" dirty="0" smtClean="0"/>
              <a:t>α</a:t>
            </a:r>
            <a:endParaRPr lang="en-US" dirty="0"/>
          </a:p>
        </p:txBody>
      </p:sp>
      <p:pic>
        <p:nvPicPr>
          <p:cNvPr id="1027" name="Picture 3" descr="C:\Users\Dr-Tahira\Documents\Flowers\miss_Rose_Flower_1600x1200.jpg"/>
          <p:cNvPicPr>
            <a:picLocks noChangeAspect="1" noChangeArrowheads="1"/>
          </p:cNvPicPr>
          <p:nvPr/>
        </p:nvPicPr>
        <p:blipFill>
          <a:blip r:embed="rId2" cstate="print"/>
          <a:srcRect/>
          <a:stretch>
            <a:fillRect/>
          </a:stretch>
        </p:blipFill>
        <p:spPr bwMode="auto">
          <a:xfrm>
            <a:off x="6172200" y="4267200"/>
            <a:ext cx="2743200" cy="1981200"/>
          </a:xfrm>
          <a:prstGeom prst="rect">
            <a:avLst/>
          </a:prstGeom>
          <a:noFill/>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639762"/>
          </a:xfrm>
        </p:spPr>
        <p:txBody>
          <a:bodyPr>
            <a:normAutofit fontScale="90000"/>
          </a:bodyPr>
          <a:lstStyle/>
          <a:p>
            <a:pPr algn="ctr"/>
            <a:r>
              <a:rPr lang="en-US" b="1" u="sng" dirty="0" err="1" smtClean="0"/>
              <a:t>Paraneoplastic</a:t>
            </a:r>
            <a:r>
              <a:rPr lang="en-US" b="1" u="sng" dirty="0" smtClean="0"/>
              <a:t> Syndrome</a:t>
            </a:r>
            <a:endParaRPr lang="en-US" b="1" u="sng" dirty="0"/>
          </a:p>
        </p:txBody>
      </p:sp>
      <p:sp>
        <p:nvSpPr>
          <p:cNvPr id="3" name="Content Placeholder 2"/>
          <p:cNvSpPr>
            <a:spLocks noGrp="1"/>
          </p:cNvSpPr>
          <p:nvPr>
            <p:ph idx="1"/>
          </p:nvPr>
        </p:nvSpPr>
        <p:spPr>
          <a:xfrm>
            <a:off x="152400" y="1066800"/>
            <a:ext cx="8763000" cy="5486400"/>
          </a:xfrm>
        </p:spPr>
        <p:txBody>
          <a:bodyPr/>
          <a:lstStyle/>
          <a:p>
            <a:r>
              <a:rPr lang="en-US" dirty="0" smtClean="0"/>
              <a:t>Cushing syndrome ----ACTH</a:t>
            </a:r>
          </a:p>
          <a:p>
            <a:r>
              <a:rPr lang="en-US" dirty="0" err="1" smtClean="0"/>
              <a:t>Hypercalcemia</a:t>
            </a:r>
            <a:r>
              <a:rPr lang="en-US" dirty="0" smtClean="0"/>
              <a:t>----------</a:t>
            </a:r>
            <a:r>
              <a:rPr lang="en-US" dirty="0" err="1" smtClean="0"/>
              <a:t>PTHrP</a:t>
            </a:r>
            <a:r>
              <a:rPr lang="en-US" dirty="0" smtClean="0"/>
              <a:t>, TGF-</a:t>
            </a:r>
            <a:r>
              <a:rPr lang="el-GR" dirty="0" smtClean="0"/>
              <a:t>α</a:t>
            </a:r>
            <a:r>
              <a:rPr lang="en-US" dirty="0" smtClean="0"/>
              <a:t>, TNF,IL-1</a:t>
            </a:r>
          </a:p>
          <a:p>
            <a:r>
              <a:rPr lang="en-US" dirty="0" smtClean="0"/>
              <a:t>Hypoglycemia-----------Insulin or related</a:t>
            </a:r>
          </a:p>
          <a:p>
            <a:r>
              <a:rPr lang="en-US" dirty="0" err="1" smtClean="0"/>
              <a:t>Carcinoid</a:t>
            </a:r>
            <a:r>
              <a:rPr lang="en-US" dirty="0" smtClean="0"/>
              <a:t> </a:t>
            </a:r>
            <a:r>
              <a:rPr lang="en-US" dirty="0" err="1" smtClean="0"/>
              <a:t>syndroma</a:t>
            </a:r>
            <a:r>
              <a:rPr lang="en-US" dirty="0" smtClean="0"/>
              <a:t>---Serotonin, </a:t>
            </a:r>
            <a:r>
              <a:rPr lang="en-US" dirty="0" err="1" smtClean="0"/>
              <a:t>Bradykinin</a:t>
            </a:r>
            <a:endParaRPr lang="en-US" dirty="0" smtClean="0"/>
          </a:p>
          <a:p>
            <a:r>
              <a:rPr lang="en-US" dirty="0" err="1" smtClean="0"/>
              <a:t>Polycythemia</a:t>
            </a:r>
            <a:r>
              <a:rPr lang="en-US" dirty="0" smtClean="0"/>
              <a:t>------------</a:t>
            </a:r>
            <a:r>
              <a:rPr lang="en-US" dirty="0" err="1" smtClean="0"/>
              <a:t>Erythropoitin</a:t>
            </a:r>
            <a:endParaRPr lang="en-US" dirty="0" smtClean="0"/>
          </a:p>
          <a:p>
            <a:r>
              <a:rPr lang="en-US" dirty="0" smtClean="0"/>
              <a:t>SIADH---------------------ADH, ANP</a:t>
            </a:r>
          </a:p>
          <a:p>
            <a:r>
              <a:rPr lang="en-US" dirty="0" smtClean="0"/>
              <a:t>Myasthenia---------------Immunological</a:t>
            </a:r>
          </a:p>
          <a:p>
            <a:r>
              <a:rPr lang="en-US" dirty="0" smtClean="0"/>
              <a:t>Venous thrombosis-----</a:t>
            </a:r>
            <a:r>
              <a:rPr lang="en-US" dirty="0" err="1" smtClean="0"/>
              <a:t>Mucins</a:t>
            </a:r>
            <a:r>
              <a:rPr lang="en-US" dirty="0" smtClean="0"/>
              <a:t> activate clotting</a:t>
            </a:r>
          </a:p>
          <a:p>
            <a:r>
              <a:rPr lang="en-US" dirty="0" err="1" smtClean="0"/>
              <a:t>Nephrotic</a:t>
            </a:r>
            <a:r>
              <a:rPr lang="en-US" dirty="0" smtClean="0"/>
              <a:t> Syndrome---Tumor antigens, immune 				      complexes </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715962"/>
          </a:xfrm>
        </p:spPr>
        <p:txBody>
          <a:bodyPr>
            <a:normAutofit fontScale="90000"/>
          </a:bodyPr>
          <a:lstStyle/>
          <a:p>
            <a:r>
              <a:rPr lang="en-US" b="1" u="sng" dirty="0" smtClean="0"/>
              <a:t>GRADING AND STAGING OF CANCER</a:t>
            </a:r>
            <a:endParaRPr lang="en-US" b="1" u="sng" dirty="0"/>
          </a:p>
        </p:txBody>
      </p:sp>
      <p:sp>
        <p:nvSpPr>
          <p:cNvPr id="3" name="Content Placeholder 2"/>
          <p:cNvSpPr>
            <a:spLocks noGrp="1"/>
          </p:cNvSpPr>
          <p:nvPr>
            <p:ph idx="1"/>
          </p:nvPr>
        </p:nvSpPr>
        <p:spPr>
          <a:xfrm>
            <a:off x="304800" y="1295400"/>
            <a:ext cx="8686800" cy="4830763"/>
          </a:xfrm>
        </p:spPr>
        <p:txBody>
          <a:bodyPr/>
          <a:lstStyle/>
          <a:p>
            <a:r>
              <a:rPr lang="en-US" b="1" u="sng" dirty="0" smtClean="0"/>
              <a:t>Grading</a:t>
            </a:r>
            <a:r>
              <a:rPr lang="en-US" dirty="0" smtClean="0"/>
              <a:t>: Degree of differentiation-grade I-IV</a:t>
            </a:r>
          </a:p>
          <a:p>
            <a:r>
              <a:rPr lang="en-US" b="1" u="sng" dirty="0" smtClean="0"/>
              <a:t>Staging</a:t>
            </a:r>
            <a:r>
              <a:rPr lang="en-US" dirty="0" smtClean="0"/>
              <a:t>: Extent of spread of cancer, based on </a:t>
            </a:r>
            <a:r>
              <a:rPr lang="en-US" b="1" dirty="0" smtClean="0"/>
              <a:t>size</a:t>
            </a:r>
            <a:r>
              <a:rPr lang="en-US" dirty="0" smtClean="0"/>
              <a:t> of primary </a:t>
            </a:r>
            <a:r>
              <a:rPr lang="en-US" dirty="0" err="1" smtClean="0"/>
              <a:t>tumor,spread</a:t>
            </a:r>
            <a:r>
              <a:rPr lang="en-US" dirty="0" smtClean="0"/>
              <a:t> to regional LN &amp; presence or absence of metastasis</a:t>
            </a:r>
          </a:p>
          <a:p>
            <a:r>
              <a:rPr lang="en-US" dirty="0" smtClean="0"/>
              <a:t>Two methods-TNM &amp; AJC</a:t>
            </a:r>
          </a:p>
          <a:p>
            <a:r>
              <a:rPr lang="en-US" dirty="0" smtClean="0"/>
              <a:t>T1-T4, N0-N3, M0-M1</a:t>
            </a:r>
          </a:p>
          <a:p>
            <a:r>
              <a:rPr lang="en-US" dirty="0" smtClean="0"/>
              <a:t>AJC: Stage 0 to IV</a:t>
            </a:r>
          </a:p>
          <a:p>
            <a:r>
              <a:rPr lang="en-US" dirty="0" smtClean="0"/>
              <a:t>Staging is of greater clinical value than grading </a:t>
            </a: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smtClean="0"/>
              <a:t>CARCINOGENESIS:</a:t>
            </a:r>
            <a:br>
              <a:rPr lang="en-US" b="1" u="sng" dirty="0" smtClean="0"/>
            </a:br>
            <a:r>
              <a:rPr lang="en-US" sz="4000" b="1" u="sng" dirty="0" smtClean="0"/>
              <a:t>THE MOLECULAR BASIS OF CANCER</a:t>
            </a:r>
            <a:endParaRPr lang="en-US" sz="4000" b="1" u="sng" dirty="0"/>
          </a:p>
        </p:txBody>
      </p:sp>
      <p:sp>
        <p:nvSpPr>
          <p:cNvPr id="3" name="Content Placeholder 2"/>
          <p:cNvSpPr>
            <a:spLocks noGrp="1"/>
          </p:cNvSpPr>
          <p:nvPr>
            <p:ph idx="1"/>
          </p:nvPr>
        </p:nvSpPr>
        <p:spPr>
          <a:xfrm>
            <a:off x="685800" y="1447800"/>
            <a:ext cx="8001000" cy="5181600"/>
          </a:xfrm>
        </p:spPr>
        <p:txBody>
          <a:bodyPr/>
          <a:lstStyle/>
          <a:p>
            <a:r>
              <a:rPr lang="en-US" dirty="0" smtClean="0"/>
              <a:t>Nonlethal genetic damage</a:t>
            </a:r>
          </a:p>
          <a:p>
            <a:r>
              <a:rPr lang="en-US" dirty="0" smtClean="0"/>
              <a:t>4 classes of normal regulatory genes are principal targets of genetic damage</a:t>
            </a:r>
          </a:p>
          <a:p>
            <a:pPr>
              <a:buNone/>
            </a:pPr>
            <a:endParaRPr lang="en-US" dirty="0" smtClean="0"/>
          </a:p>
        </p:txBody>
      </p:sp>
      <p:graphicFrame>
        <p:nvGraphicFramePr>
          <p:cNvPr id="4" name="Diagram 3"/>
          <p:cNvGraphicFramePr/>
          <p:nvPr/>
        </p:nvGraphicFramePr>
        <p:xfrm>
          <a:off x="1371600" y="3048000"/>
          <a:ext cx="60960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52400" y="838200"/>
          <a:ext cx="8763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defRPr/>
            </a:pPr>
            <a:endParaRPr lang="en-US"/>
          </a:p>
        </p:txBody>
      </p:sp>
      <p:sp>
        <p:nvSpPr>
          <p:cNvPr id="5123" name="Rectangle 3"/>
          <p:cNvSpPr>
            <a:spLocks noGrp="1" noChangeArrowheads="1"/>
          </p:cNvSpPr>
          <p:nvPr>
            <p:ph type="body" idx="1"/>
          </p:nvPr>
        </p:nvSpPr>
        <p:spPr/>
        <p:txBody>
          <a:bodyPr/>
          <a:lstStyle/>
          <a:p>
            <a:pPr eaLnBrk="1" hangingPunct="1">
              <a:defRPr/>
            </a:pPr>
            <a:endParaRPr lang="en-US"/>
          </a:p>
        </p:txBody>
      </p:sp>
      <p:pic>
        <p:nvPicPr>
          <p:cNvPr id="18436" name="Picture 4" descr="16FF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254000"/>
            <a:ext cx="52451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62417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eaLnBrk="1" fontAlgn="auto" hangingPunct="1">
              <a:spcAft>
                <a:spcPts val="0"/>
              </a:spcAft>
              <a:defRPr/>
            </a:pPr>
            <a:endParaRPr lang="en-US" dirty="0">
              <a:solidFill>
                <a:schemeClr val="accent1">
                  <a:satMod val="150000"/>
                </a:schemeClr>
              </a:solidFill>
            </a:endParaRPr>
          </a:p>
        </p:txBody>
      </p:sp>
      <p:sp>
        <p:nvSpPr>
          <p:cNvPr id="52227" name="Content Placeholder 2"/>
          <p:cNvSpPr>
            <a:spLocks noGrp="1"/>
          </p:cNvSpPr>
          <p:nvPr>
            <p:ph idx="1"/>
          </p:nvPr>
        </p:nvSpPr>
        <p:spPr>
          <a:xfrm>
            <a:off x="457200" y="1524000"/>
            <a:ext cx="8229600" cy="5105400"/>
          </a:xfrm>
        </p:spPr>
        <p:txBody>
          <a:bodyPr/>
          <a:lstStyle/>
          <a:p>
            <a:pPr eaLnBrk="1" hangingPunct="1"/>
            <a:r>
              <a:rPr lang="en-US" dirty="0" smtClean="0"/>
              <a:t>.</a:t>
            </a:r>
          </a:p>
        </p:txBody>
      </p:sp>
      <p:sp>
        <p:nvSpPr>
          <p:cNvPr id="4" name="Rectangle 2"/>
          <p:cNvSpPr txBox="1">
            <a:spLocks noChangeArrowheads="1"/>
          </p:cNvSpPr>
          <p:nvPr/>
        </p:nvSpPr>
        <p:spPr>
          <a:xfrm>
            <a:off x="457200" y="274638"/>
            <a:ext cx="8229600" cy="868362"/>
          </a:xfrm>
          <a:prstGeom prst="rect">
            <a:avLst/>
          </a:prstGeom>
          <a:solidFill>
            <a:schemeClr val="bg1"/>
          </a:solidFill>
          <a:ln>
            <a:solidFill>
              <a:srgbClr val="FF0000"/>
            </a:solidFill>
          </a:ln>
        </p:spPr>
        <p:txBody>
          <a:bodyPr rIns="45720" anchor="ctr">
            <a:normAutofit/>
            <a:scene3d>
              <a:camera prst="orthographicFront"/>
              <a:lightRig rig="threePt" dir="t">
                <a:rot lat="0" lon="0" rev="4800000"/>
              </a:lightRig>
            </a:scene3d>
            <a:sp3d prstMaterial="matte">
              <a:bevelT w="50800" h="10160"/>
            </a:sp3d>
          </a:bodyPr>
          <a:lstStyle/>
          <a:p>
            <a:pPr marL="762000" indent="-762000" fontAlgn="auto">
              <a:spcAft>
                <a:spcPts val="0"/>
              </a:spcAft>
              <a:defRPr/>
            </a:pPr>
            <a:endParaRPr lang="en-US" sz="4500" b="1" dirty="0">
              <a:solidFill>
                <a:srgbClr val="0000FF"/>
              </a:solidFill>
              <a:latin typeface="+mj-lt"/>
              <a:ea typeface="+mj-ea"/>
              <a:cs typeface="+mj-cs"/>
            </a:endParaRPr>
          </a:p>
        </p:txBody>
      </p:sp>
      <p:sp>
        <p:nvSpPr>
          <p:cNvPr id="5" name="Rectangle 3"/>
          <p:cNvSpPr txBox="1">
            <a:spLocks noChangeArrowheads="1"/>
          </p:cNvSpPr>
          <p:nvPr/>
        </p:nvSpPr>
        <p:spPr>
          <a:xfrm>
            <a:off x="0" y="1752600"/>
            <a:ext cx="7772400" cy="3886200"/>
          </a:xfrm>
          <a:prstGeom prst="rect">
            <a:avLst/>
          </a:prstGeom>
        </p:spPr>
        <p:txBody>
          <a:bodyPr lIns="54864" tIns="91440">
            <a:normAutofit/>
          </a:bodyPr>
          <a:lstStyle/>
          <a:p>
            <a:pPr marL="609600" indent="-609600" algn="ctr" fontAlgn="auto">
              <a:spcBef>
                <a:spcPts val="0"/>
              </a:spcBef>
              <a:spcAft>
                <a:spcPts val="0"/>
              </a:spcAft>
              <a:buClr>
                <a:schemeClr val="accent1"/>
              </a:buClr>
              <a:buSzPct val="80000"/>
              <a:defRPr/>
            </a:pPr>
            <a:endParaRPr lang="en-US" sz="3200" b="1">
              <a:latin typeface="+mn-lt"/>
            </a:endParaRPr>
          </a:p>
          <a:p>
            <a:pPr marL="609600" indent="-609600" algn="ctr" fontAlgn="auto">
              <a:spcBef>
                <a:spcPts val="0"/>
              </a:spcBef>
              <a:spcAft>
                <a:spcPts val="0"/>
              </a:spcAft>
              <a:buClr>
                <a:schemeClr val="accent1"/>
              </a:buClr>
              <a:buSzPct val="80000"/>
              <a:defRPr/>
            </a:pPr>
            <a:endParaRPr lang="en-US" sz="3200">
              <a:latin typeface="+mn-lt"/>
            </a:endParaRPr>
          </a:p>
        </p:txBody>
      </p:sp>
      <p:sp>
        <p:nvSpPr>
          <p:cNvPr id="52230" name="Rectangle 4"/>
          <p:cNvSpPr>
            <a:spLocks noChangeArrowheads="1"/>
          </p:cNvSpPr>
          <p:nvPr/>
        </p:nvSpPr>
        <p:spPr bwMode="auto">
          <a:xfrm>
            <a:off x="609600" y="1676400"/>
            <a:ext cx="2743200" cy="461963"/>
          </a:xfrm>
          <a:prstGeom prst="rect">
            <a:avLst/>
          </a:prstGeom>
          <a:solidFill>
            <a:schemeClr val="tx1"/>
          </a:solidFill>
          <a:ln w="9525">
            <a:solidFill>
              <a:srgbClr val="00FF00"/>
            </a:solidFill>
            <a:miter lim="800000"/>
            <a:headEnd/>
            <a:tailEnd/>
          </a:ln>
        </p:spPr>
        <p:txBody>
          <a:bodyPr>
            <a:spAutoFit/>
          </a:bodyPr>
          <a:lstStyle/>
          <a:p>
            <a:pPr algn="ctr" eaLnBrk="0" hangingPunct="0">
              <a:spcBef>
                <a:spcPct val="50000"/>
              </a:spcBef>
              <a:buSzPct val="80000"/>
            </a:pPr>
            <a:r>
              <a:rPr lang="en-US" b="1">
                <a:solidFill>
                  <a:srgbClr val="00FF00"/>
                </a:solidFill>
              </a:rPr>
              <a:t>Protooncogenes</a:t>
            </a:r>
          </a:p>
        </p:txBody>
      </p:sp>
      <p:sp>
        <p:nvSpPr>
          <p:cNvPr id="52231" name="Rectangle 5"/>
          <p:cNvSpPr>
            <a:spLocks noChangeArrowheads="1"/>
          </p:cNvSpPr>
          <p:nvPr/>
        </p:nvSpPr>
        <p:spPr bwMode="auto">
          <a:xfrm>
            <a:off x="1295400" y="3352800"/>
            <a:ext cx="1108075" cy="376238"/>
          </a:xfrm>
          <a:prstGeom prst="rect">
            <a:avLst/>
          </a:prstGeom>
          <a:solidFill>
            <a:schemeClr val="tx1"/>
          </a:solidFill>
          <a:ln w="9525">
            <a:solidFill>
              <a:schemeClr val="tx1"/>
            </a:solidFill>
            <a:miter lim="800000"/>
            <a:headEnd/>
            <a:tailEnd/>
          </a:ln>
        </p:spPr>
        <p:txBody>
          <a:bodyPr wrap="none">
            <a:spAutoFit/>
          </a:bodyPr>
          <a:lstStyle/>
          <a:p>
            <a:pPr algn="ctr" eaLnBrk="0" hangingPunct="0">
              <a:spcBef>
                <a:spcPct val="30000"/>
              </a:spcBef>
              <a:buSzPct val="80000"/>
            </a:pPr>
            <a:r>
              <a:rPr lang="en-US" b="1">
                <a:solidFill>
                  <a:srgbClr val="66FF33"/>
                </a:solidFill>
              </a:rPr>
              <a:t>Proteins</a:t>
            </a:r>
          </a:p>
        </p:txBody>
      </p:sp>
      <p:sp>
        <p:nvSpPr>
          <p:cNvPr id="52232" name="Rectangle 6"/>
          <p:cNvSpPr>
            <a:spLocks noChangeArrowheads="1"/>
          </p:cNvSpPr>
          <p:nvPr/>
        </p:nvSpPr>
        <p:spPr bwMode="auto">
          <a:xfrm>
            <a:off x="4800600" y="3352800"/>
            <a:ext cx="1614488" cy="400050"/>
          </a:xfrm>
          <a:prstGeom prst="rect">
            <a:avLst/>
          </a:prstGeom>
          <a:solidFill>
            <a:schemeClr val="tx1"/>
          </a:solidFill>
          <a:ln w="9525">
            <a:solidFill>
              <a:srgbClr val="00FF00"/>
            </a:solidFill>
            <a:miter lim="800000"/>
            <a:headEnd/>
            <a:tailEnd/>
          </a:ln>
        </p:spPr>
        <p:txBody>
          <a:bodyPr wrap="none">
            <a:spAutoFit/>
          </a:bodyPr>
          <a:lstStyle/>
          <a:p>
            <a:pPr algn="ctr" eaLnBrk="0" hangingPunct="0">
              <a:spcBef>
                <a:spcPct val="30000"/>
              </a:spcBef>
              <a:buSzPct val="80000"/>
            </a:pPr>
            <a:r>
              <a:rPr lang="en-US" sz="2000" b="1">
                <a:solidFill>
                  <a:srgbClr val="FF3300"/>
                </a:solidFill>
              </a:rPr>
              <a:t>oncoprotein</a:t>
            </a:r>
            <a:endParaRPr lang="en-US" b="1">
              <a:solidFill>
                <a:srgbClr val="FF3300"/>
              </a:solidFill>
            </a:endParaRPr>
          </a:p>
        </p:txBody>
      </p:sp>
      <p:sp>
        <p:nvSpPr>
          <p:cNvPr id="52233" name="AutoShape 7"/>
          <p:cNvSpPr>
            <a:spLocks noChangeArrowheads="1"/>
          </p:cNvSpPr>
          <p:nvPr/>
        </p:nvSpPr>
        <p:spPr bwMode="auto">
          <a:xfrm>
            <a:off x="1676400" y="22098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vert="eaVert" wrap="none" anchor="ctr"/>
          <a:lstStyle/>
          <a:p>
            <a:pPr algn="ctr" eaLnBrk="0" hangingPunct="0">
              <a:spcBef>
                <a:spcPct val="50000"/>
              </a:spcBef>
              <a:buSzPct val="80000"/>
            </a:pPr>
            <a:endParaRPr lang="en-US">
              <a:solidFill>
                <a:schemeClr val="tx2"/>
              </a:solidFill>
            </a:endParaRPr>
          </a:p>
        </p:txBody>
      </p:sp>
      <p:sp>
        <p:nvSpPr>
          <p:cNvPr id="52234" name="AutoShape 8"/>
          <p:cNvSpPr>
            <a:spLocks noChangeArrowheads="1"/>
          </p:cNvSpPr>
          <p:nvPr/>
        </p:nvSpPr>
        <p:spPr bwMode="auto">
          <a:xfrm>
            <a:off x="1676400" y="38100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vert="eaVert" wrap="none" anchor="ctr"/>
          <a:lstStyle/>
          <a:p>
            <a:pPr algn="ctr" eaLnBrk="0" hangingPunct="0">
              <a:spcBef>
                <a:spcPct val="50000"/>
              </a:spcBef>
              <a:buSzPct val="80000"/>
            </a:pPr>
            <a:endParaRPr lang="en-US">
              <a:solidFill>
                <a:schemeClr val="tx2"/>
              </a:solidFill>
            </a:endParaRPr>
          </a:p>
        </p:txBody>
      </p:sp>
      <p:sp>
        <p:nvSpPr>
          <p:cNvPr id="52235" name="AutoShape 9"/>
          <p:cNvSpPr>
            <a:spLocks noChangeArrowheads="1"/>
          </p:cNvSpPr>
          <p:nvPr/>
        </p:nvSpPr>
        <p:spPr bwMode="auto">
          <a:xfrm rot="5400000">
            <a:off x="2324100" y="4000500"/>
            <a:ext cx="228600" cy="609600"/>
          </a:xfrm>
          <a:prstGeom prst="downArrow">
            <a:avLst>
              <a:gd name="adj1" fmla="val 50000"/>
              <a:gd name="adj2" fmla="val 66667"/>
            </a:avLst>
          </a:prstGeom>
          <a:solidFill>
            <a:schemeClr val="accent1"/>
          </a:solidFill>
          <a:ln w="9525">
            <a:solidFill>
              <a:schemeClr val="tx1"/>
            </a:solidFill>
            <a:miter lim="800000"/>
            <a:headEnd/>
            <a:tailEnd/>
          </a:ln>
        </p:spPr>
        <p:txBody>
          <a:bodyPr wrap="none" anchor="ctr"/>
          <a:lstStyle/>
          <a:p>
            <a:pPr algn="ctr" eaLnBrk="0" hangingPunct="0">
              <a:spcBef>
                <a:spcPct val="50000"/>
              </a:spcBef>
              <a:buSzPct val="80000"/>
            </a:pPr>
            <a:endParaRPr lang="en-US">
              <a:solidFill>
                <a:schemeClr val="tx2"/>
              </a:solidFill>
            </a:endParaRPr>
          </a:p>
        </p:txBody>
      </p:sp>
      <p:sp>
        <p:nvSpPr>
          <p:cNvPr id="52236" name="Rectangle 10"/>
          <p:cNvSpPr>
            <a:spLocks noChangeArrowheads="1"/>
          </p:cNvSpPr>
          <p:nvPr/>
        </p:nvSpPr>
        <p:spPr bwMode="auto">
          <a:xfrm>
            <a:off x="4648200" y="1676400"/>
            <a:ext cx="1905000" cy="461963"/>
          </a:xfrm>
          <a:prstGeom prst="rect">
            <a:avLst/>
          </a:prstGeom>
          <a:solidFill>
            <a:schemeClr val="tx1"/>
          </a:solidFill>
          <a:ln w="9525">
            <a:solidFill>
              <a:srgbClr val="00FF00"/>
            </a:solidFill>
            <a:miter lim="800000"/>
            <a:headEnd/>
            <a:tailEnd/>
          </a:ln>
        </p:spPr>
        <p:txBody>
          <a:bodyPr>
            <a:spAutoFit/>
          </a:bodyPr>
          <a:lstStyle/>
          <a:p>
            <a:pPr algn="ctr" eaLnBrk="0" hangingPunct="0">
              <a:spcBef>
                <a:spcPct val="50000"/>
              </a:spcBef>
              <a:buSzPct val="80000"/>
            </a:pPr>
            <a:r>
              <a:rPr lang="en-US" b="1">
                <a:solidFill>
                  <a:srgbClr val="FF3300"/>
                </a:solidFill>
              </a:rPr>
              <a:t>Oncogenes</a:t>
            </a:r>
          </a:p>
        </p:txBody>
      </p:sp>
      <p:sp>
        <p:nvSpPr>
          <p:cNvPr id="52237" name="AutoShape 11"/>
          <p:cNvSpPr>
            <a:spLocks noChangeArrowheads="1"/>
          </p:cNvSpPr>
          <p:nvPr/>
        </p:nvSpPr>
        <p:spPr bwMode="auto">
          <a:xfrm>
            <a:off x="5257800" y="3810000"/>
            <a:ext cx="457200" cy="1143000"/>
          </a:xfrm>
          <a:prstGeom prst="downArrow">
            <a:avLst>
              <a:gd name="adj1" fmla="val 50000"/>
              <a:gd name="adj2" fmla="val 62500"/>
            </a:avLst>
          </a:prstGeom>
          <a:solidFill>
            <a:schemeClr val="accent1"/>
          </a:solidFill>
          <a:ln w="9525">
            <a:solidFill>
              <a:schemeClr val="tx1"/>
            </a:solidFill>
            <a:miter lim="800000"/>
            <a:headEnd/>
            <a:tailEnd/>
          </a:ln>
        </p:spPr>
        <p:txBody>
          <a:bodyPr vert="eaVert" wrap="none" anchor="ctr"/>
          <a:lstStyle/>
          <a:p>
            <a:pPr algn="ctr" eaLnBrk="0" hangingPunct="0">
              <a:spcBef>
                <a:spcPct val="50000"/>
              </a:spcBef>
              <a:buSzPct val="80000"/>
            </a:pPr>
            <a:endParaRPr lang="en-US">
              <a:solidFill>
                <a:schemeClr val="tx2"/>
              </a:solidFill>
            </a:endParaRPr>
          </a:p>
        </p:txBody>
      </p:sp>
      <p:sp>
        <p:nvSpPr>
          <p:cNvPr id="52238" name="AutoShape 12"/>
          <p:cNvSpPr>
            <a:spLocks noChangeArrowheads="1"/>
          </p:cNvSpPr>
          <p:nvPr/>
        </p:nvSpPr>
        <p:spPr bwMode="auto">
          <a:xfrm rot="-5400000">
            <a:off x="3644106" y="1459707"/>
            <a:ext cx="407987" cy="990600"/>
          </a:xfrm>
          <a:prstGeom prst="downArrow">
            <a:avLst>
              <a:gd name="adj1" fmla="val 50000"/>
              <a:gd name="adj2" fmla="val 60700"/>
            </a:avLst>
          </a:prstGeom>
          <a:solidFill>
            <a:schemeClr val="accent1"/>
          </a:solidFill>
          <a:ln w="9525">
            <a:solidFill>
              <a:schemeClr val="tx1"/>
            </a:solidFill>
            <a:miter lim="800000"/>
            <a:headEnd/>
            <a:tailEnd/>
          </a:ln>
        </p:spPr>
        <p:txBody>
          <a:bodyPr rot="10800000" wrap="none" anchor="ctr"/>
          <a:lstStyle/>
          <a:p>
            <a:pPr algn="ctr" eaLnBrk="0" hangingPunct="0">
              <a:spcBef>
                <a:spcPct val="50000"/>
              </a:spcBef>
              <a:buSzPct val="80000"/>
            </a:pPr>
            <a:endParaRPr lang="en-US">
              <a:solidFill>
                <a:schemeClr val="tx2"/>
              </a:solidFill>
            </a:endParaRPr>
          </a:p>
        </p:txBody>
      </p:sp>
      <p:sp>
        <p:nvSpPr>
          <p:cNvPr id="52239" name="AutoShape 13"/>
          <p:cNvSpPr>
            <a:spLocks noChangeArrowheads="1"/>
          </p:cNvSpPr>
          <p:nvPr/>
        </p:nvSpPr>
        <p:spPr bwMode="auto">
          <a:xfrm>
            <a:off x="5257800" y="2209800"/>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vert="eaVert" wrap="none" anchor="ctr"/>
          <a:lstStyle/>
          <a:p>
            <a:pPr algn="ctr" eaLnBrk="0" hangingPunct="0">
              <a:spcBef>
                <a:spcPct val="50000"/>
              </a:spcBef>
              <a:buSzPct val="80000"/>
            </a:pPr>
            <a:endParaRPr lang="en-US">
              <a:solidFill>
                <a:schemeClr val="tx2"/>
              </a:solidFill>
            </a:endParaRPr>
          </a:p>
        </p:txBody>
      </p:sp>
      <p:sp>
        <p:nvSpPr>
          <p:cNvPr id="52240" name="Rectangle 14"/>
          <p:cNvSpPr>
            <a:spLocks noChangeArrowheads="1"/>
          </p:cNvSpPr>
          <p:nvPr/>
        </p:nvSpPr>
        <p:spPr bwMode="auto">
          <a:xfrm>
            <a:off x="2819400" y="4114800"/>
            <a:ext cx="2279650" cy="1016000"/>
          </a:xfrm>
          <a:prstGeom prst="rect">
            <a:avLst/>
          </a:prstGeom>
          <a:noFill/>
          <a:ln w="9525">
            <a:noFill/>
            <a:miter lim="800000"/>
            <a:headEnd/>
            <a:tailEnd/>
          </a:ln>
        </p:spPr>
        <p:txBody>
          <a:bodyPr wrap="none">
            <a:spAutoFit/>
          </a:bodyPr>
          <a:lstStyle/>
          <a:p>
            <a:pPr algn="ctr" eaLnBrk="0" hangingPunct="0">
              <a:spcBef>
                <a:spcPct val="50000"/>
              </a:spcBef>
              <a:buSzPct val="80000"/>
            </a:pPr>
            <a:r>
              <a:rPr lang="en-US" sz="2000" b="1"/>
              <a:t>Growth</a:t>
            </a:r>
            <a:r>
              <a:rPr lang="en-US" b="1"/>
              <a:t> </a:t>
            </a:r>
            <a:r>
              <a:rPr lang="en-US" sz="2000" b="1"/>
              <a:t>Factors</a:t>
            </a:r>
            <a:endParaRPr lang="en-US" b="1"/>
          </a:p>
          <a:p>
            <a:pPr algn="ctr" eaLnBrk="0" hangingPunct="0">
              <a:spcBef>
                <a:spcPct val="50000"/>
              </a:spcBef>
              <a:buSzPct val="80000"/>
            </a:pPr>
            <a:r>
              <a:rPr lang="en-US" b="1"/>
              <a:t>(</a:t>
            </a:r>
            <a:r>
              <a:rPr lang="en-US" sz="2000" b="1"/>
              <a:t>Hormones</a:t>
            </a:r>
            <a:r>
              <a:rPr lang="en-US" b="1"/>
              <a:t> </a:t>
            </a:r>
            <a:r>
              <a:rPr lang="en-US" sz="2000" b="1"/>
              <a:t>etc</a:t>
            </a:r>
            <a:r>
              <a:rPr lang="en-US" b="1"/>
              <a:t>.)</a:t>
            </a:r>
            <a:endParaRPr lang="en-US" sz="2000" b="1"/>
          </a:p>
        </p:txBody>
      </p:sp>
      <p:sp>
        <p:nvSpPr>
          <p:cNvPr id="52241" name="Rectangle 15"/>
          <p:cNvSpPr>
            <a:spLocks noChangeArrowheads="1"/>
          </p:cNvSpPr>
          <p:nvPr/>
        </p:nvSpPr>
        <p:spPr bwMode="auto">
          <a:xfrm>
            <a:off x="1143000" y="4953000"/>
            <a:ext cx="1957388" cy="461963"/>
          </a:xfrm>
          <a:prstGeom prst="rect">
            <a:avLst/>
          </a:prstGeom>
          <a:solidFill>
            <a:schemeClr val="tx1"/>
          </a:solidFill>
          <a:ln w="9525">
            <a:noFill/>
            <a:miter lim="800000"/>
            <a:headEnd/>
            <a:tailEnd/>
          </a:ln>
        </p:spPr>
        <p:txBody>
          <a:bodyPr wrap="none">
            <a:spAutoFit/>
          </a:bodyPr>
          <a:lstStyle/>
          <a:p>
            <a:pPr algn="ctr" eaLnBrk="0" hangingPunct="0">
              <a:spcBef>
                <a:spcPct val="30000"/>
              </a:spcBef>
              <a:buSzPct val="80000"/>
            </a:pPr>
            <a:r>
              <a:rPr lang="en-US" sz="1800" b="1">
                <a:solidFill>
                  <a:srgbClr val="00FF00"/>
                </a:solidFill>
              </a:rPr>
              <a:t>Normal</a:t>
            </a:r>
            <a:r>
              <a:rPr lang="en-US" b="1">
                <a:solidFill>
                  <a:srgbClr val="00FF00"/>
                </a:solidFill>
              </a:rPr>
              <a:t> </a:t>
            </a:r>
            <a:r>
              <a:rPr lang="en-US" sz="2000" b="1">
                <a:solidFill>
                  <a:srgbClr val="00FF00"/>
                </a:solidFill>
              </a:rPr>
              <a:t>Growth</a:t>
            </a:r>
            <a:endParaRPr lang="en-US" b="1">
              <a:solidFill>
                <a:srgbClr val="00FF00"/>
              </a:solidFill>
            </a:endParaRPr>
          </a:p>
        </p:txBody>
      </p:sp>
      <p:sp>
        <p:nvSpPr>
          <p:cNvPr id="52242" name="Rectangle 16"/>
          <p:cNvSpPr>
            <a:spLocks noChangeArrowheads="1"/>
          </p:cNvSpPr>
          <p:nvPr/>
        </p:nvSpPr>
        <p:spPr bwMode="auto">
          <a:xfrm>
            <a:off x="5638800" y="4035425"/>
            <a:ext cx="3144838" cy="369888"/>
          </a:xfrm>
          <a:prstGeom prst="rect">
            <a:avLst/>
          </a:prstGeom>
          <a:solidFill>
            <a:schemeClr val="tx1"/>
          </a:solidFill>
          <a:ln w="9525">
            <a:solidFill>
              <a:srgbClr val="00FF00"/>
            </a:solidFill>
            <a:miter lim="800000"/>
            <a:headEnd/>
            <a:tailEnd/>
          </a:ln>
        </p:spPr>
        <p:txBody>
          <a:bodyPr wrap="none">
            <a:spAutoFit/>
          </a:bodyPr>
          <a:lstStyle/>
          <a:p>
            <a:pPr algn="ctr" eaLnBrk="0" hangingPunct="0">
              <a:spcBef>
                <a:spcPct val="50000"/>
              </a:spcBef>
              <a:buSzPct val="80000"/>
            </a:pPr>
            <a:r>
              <a:rPr lang="en-US" sz="1800" b="1">
                <a:solidFill>
                  <a:srgbClr val="00FFFF"/>
                </a:solidFill>
              </a:rPr>
              <a:t>No need of Growth </a:t>
            </a:r>
            <a:r>
              <a:rPr lang="en-US" sz="1600" b="1">
                <a:solidFill>
                  <a:srgbClr val="00FFFF"/>
                </a:solidFill>
              </a:rPr>
              <a:t>Factors</a:t>
            </a:r>
            <a:endParaRPr lang="en-US" sz="1800" b="1">
              <a:solidFill>
                <a:srgbClr val="00FFFF"/>
              </a:solidFill>
            </a:endParaRPr>
          </a:p>
        </p:txBody>
      </p:sp>
      <p:sp>
        <p:nvSpPr>
          <p:cNvPr id="52243" name="Rectangle 17"/>
          <p:cNvSpPr>
            <a:spLocks noChangeArrowheads="1"/>
          </p:cNvSpPr>
          <p:nvPr/>
        </p:nvSpPr>
        <p:spPr bwMode="auto">
          <a:xfrm>
            <a:off x="4648200" y="4953000"/>
            <a:ext cx="2439988" cy="461963"/>
          </a:xfrm>
          <a:prstGeom prst="rect">
            <a:avLst/>
          </a:prstGeom>
          <a:solidFill>
            <a:schemeClr val="tx1"/>
          </a:solidFill>
          <a:ln w="9525">
            <a:solidFill>
              <a:srgbClr val="00FF00"/>
            </a:solidFill>
            <a:miter lim="800000"/>
            <a:headEnd/>
            <a:tailEnd/>
          </a:ln>
        </p:spPr>
        <p:txBody>
          <a:bodyPr wrap="none">
            <a:spAutoFit/>
          </a:bodyPr>
          <a:lstStyle/>
          <a:p>
            <a:pPr algn="ctr" eaLnBrk="0" hangingPunct="0">
              <a:spcBef>
                <a:spcPct val="50000"/>
              </a:spcBef>
              <a:buSzPct val="80000"/>
            </a:pPr>
            <a:r>
              <a:rPr lang="en-US" sz="2000" b="1">
                <a:solidFill>
                  <a:srgbClr val="FF3300"/>
                </a:solidFill>
              </a:rPr>
              <a:t>Malignant</a:t>
            </a:r>
            <a:r>
              <a:rPr lang="en-US" b="1">
                <a:solidFill>
                  <a:srgbClr val="00FF00"/>
                </a:solidFill>
              </a:rPr>
              <a:t>  </a:t>
            </a:r>
            <a:r>
              <a:rPr lang="en-US" sz="2000" b="1">
                <a:solidFill>
                  <a:srgbClr val="FF3300"/>
                </a:solidFill>
              </a:rPr>
              <a:t>Growth</a:t>
            </a:r>
            <a:endParaRPr lang="en-US" b="1">
              <a:solidFill>
                <a:srgbClr val="FF3300"/>
              </a:solidFill>
            </a:endParaRPr>
          </a:p>
        </p:txBody>
      </p:sp>
      <p:sp>
        <p:nvSpPr>
          <p:cNvPr id="20" name="Rectangle 18"/>
          <p:cNvSpPr>
            <a:spLocks noChangeArrowheads="1"/>
          </p:cNvSpPr>
          <p:nvPr/>
        </p:nvSpPr>
        <p:spPr bwMode="auto">
          <a:xfrm>
            <a:off x="152400" y="5791200"/>
            <a:ext cx="8763000" cy="708025"/>
          </a:xfrm>
          <a:prstGeom prst="rect">
            <a:avLst/>
          </a:prstGeom>
          <a:solidFill>
            <a:schemeClr val="tx1"/>
          </a:solidFill>
          <a:ln w="38100">
            <a:solidFill>
              <a:srgbClr val="00FF00"/>
            </a:solidFill>
            <a:miter lim="800000"/>
            <a:headEnd/>
            <a:tailEnd/>
          </a:ln>
          <a:effectLst>
            <a:outerShdw dist="107763" dir="2700000" algn="ctr" rotWithShape="0">
              <a:schemeClr val="bg2">
                <a:alpha val="50000"/>
              </a:schemeClr>
            </a:outerShdw>
          </a:effectLst>
        </p:spPr>
        <p:txBody>
          <a:bodyPr>
            <a:spAutoFit/>
          </a:bodyPr>
          <a:lstStyle/>
          <a:p>
            <a:pPr algn="ctr" eaLnBrk="0" hangingPunct="0">
              <a:spcBef>
                <a:spcPct val="30000"/>
              </a:spcBef>
              <a:buSzPct val="80000"/>
              <a:defRPr/>
            </a:pPr>
            <a:r>
              <a:rPr lang="en-US" sz="2000" b="1" dirty="0" err="1">
                <a:solidFill>
                  <a:schemeClr val="bg1"/>
                </a:solidFill>
              </a:rPr>
              <a:t>Oncoprotein</a:t>
            </a:r>
            <a:r>
              <a:rPr lang="en-US" sz="2000" b="1" dirty="0">
                <a:solidFill>
                  <a:schemeClr val="bg1"/>
                </a:solidFill>
              </a:rPr>
              <a:t> </a:t>
            </a:r>
            <a:r>
              <a:rPr lang="en-US" sz="2000" dirty="0">
                <a:solidFill>
                  <a:schemeClr val="bg1"/>
                </a:solidFill>
                <a:sym typeface="Wingdings" pitchFamily="2" charset="2"/>
              </a:rPr>
              <a:t> </a:t>
            </a:r>
            <a:r>
              <a:rPr lang="en-US" sz="2000" b="1" dirty="0">
                <a:solidFill>
                  <a:schemeClr val="bg1"/>
                </a:solidFill>
              </a:rPr>
              <a:t>similar functions as their normal counterparts (proto-</a:t>
            </a:r>
            <a:r>
              <a:rPr lang="en-US" sz="2000" b="1" dirty="0" err="1">
                <a:solidFill>
                  <a:schemeClr val="bg1"/>
                </a:solidFill>
              </a:rPr>
              <a:t>oncogenes</a:t>
            </a:r>
            <a:r>
              <a:rPr lang="en-US" sz="2000" b="1" dirty="0">
                <a:solidFill>
                  <a:schemeClr val="bg1"/>
                </a:solidFill>
              </a:rPr>
              <a:t>) but  make cells </a:t>
            </a:r>
            <a:r>
              <a:rPr lang="en-US" sz="2000" b="1" i="1" dirty="0">
                <a:solidFill>
                  <a:schemeClr val="bg1"/>
                </a:solidFill>
              </a:rPr>
              <a:t>self-sufficient to grow</a:t>
            </a:r>
          </a:p>
        </p:txBody>
      </p:sp>
      <p:sp>
        <p:nvSpPr>
          <p:cNvPr id="21" name="Title 1"/>
          <p:cNvSpPr txBox="1">
            <a:spLocks/>
          </p:cNvSpPr>
          <p:nvPr/>
        </p:nvSpPr>
        <p:spPr>
          <a:xfrm>
            <a:off x="533400" y="304800"/>
            <a:ext cx="8153400" cy="8382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marL="762000" indent="-762000" algn="ctr" eaLnBrk="0" fontAlgn="auto" hangingPunct="0">
              <a:spcAft>
                <a:spcPts val="0"/>
              </a:spcAft>
              <a:defRPr/>
            </a:pPr>
            <a:r>
              <a:rPr lang="en-US" sz="4000" b="1" dirty="0" err="1">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Protooncogenes</a:t>
            </a:r>
            <a:r>
              <a:rPr lang="en-US" sz="40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and </a:t>
            </a:r>
            <a:r>
              <a:rPr lang="en-US" sz="4000" b="1" dirty="0" err="1">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oncogenes</a:t>
            </a:r>
            <a:endParaRPr lang="en-US" sz="5400" b="1" dirty="0">
              <a:ln w="6350">
                <a:noFill/>
              </a:ln>
              <a:solidFill>
                <a:srgbClr val="0000FF"/>
              </a:solidFill>
              <a:effectLst>
                <a:outerShdw blurRad="114300" dist="101600" dir="2700000" algn="tl" rotWithShape="0">
                  <a:srgbClr val="000000">
                    <a:alpha val="40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304800"/>
          </a:xfrm>
        </p:spPr>
        <p:txBody>
          <a:bodyPr>
            <a:normAutofit fontScale="90000"/>
          </a:bodyPr>
          <a:lstStyle/>
          <a:p>
            <a:endParaRPr lang="en-US" dirty="0"/>
          </a:p>
        </p:txBody>
      </p:sp>
      <p:sp>
        <p:nvSpPr>
          <p:cNvPr id="3" name="Content Placeholder 2"/>
          <p:cNvSpPr>
            <a:spLocks noGrp="1"/>
          </p:cNvSpPr>
          <p:nvPr>
            <p:ph idx="1"/>
          </p:nvPr>
        </p:nvSpPr>
        <p:spPr>
          <a:xfrm>
            <a:off x="457200" y="609600"/>
            <a:ext cx="7467600" cy="5516563"/>
          </a:xfrm>
        </p:spPr>
        <p:txBody>
          <a:bodyPr/>
          <a:lstStyle/>
          <a:p>
            <a:pPr>
              <a:buNone/>
            </a:pPr>
            <a:r>
              <a:rPr lang="en-US" sz="3200" b="1" dirty="0" smtClean="0"/>
              <a:t>	</a:t>
            </a:r>
            <a:r>
              <a:rPr lang="en-US" sz="3200" b="1" u="sng" dirty="0" smtClean="0"/>
              <a:t>ONCOGENES</a:t>
            </a:r>
          </a:p>
          <a:p>
            <a:pPr>
              <a:buNone/>
            </a:pPr>
            <a:r>
              <a:rPr lang="en-US" b="1" dirty="0" smtClean="0"/>
              <a:t>        Encode</a:t>
            </a:r>
          </a:p>
          <a:p>
            <a:r>
              <a:rPr lang="en-US" dirty="0" smtClean="0"/>
              <a:t>Transcription Factors</a:t>
            </a:r>
          </a:p>
          <a:p>
            <a:r>
              <a:rPr lang="en-US" dirty="0" smtClean="0"/>
              <a:t>Growth regulating proteins</a:t>
            </a:r>
          </a:p>
          <a:p>
            <a:r>
              <a:rPr lang="en-US" dirty="0" smtClean="0"/>
              <a:t>Proteins involved in cell survival</a:t>
            </a:r>
          </a:p>
          <a:p>
            <a:r>
              <a:rPr lang="en-US" dirty="0" smtClean="0"/>
              <a:t>Cell-Cell interactions</a:t>
            </a:r>
          </a:p>
          <a:p>
            <a:r>
              <a:rPr lang="en-US" dirty="0" smtClean="0"/>
              <a:t>Cell-Matrix interactions</a:t>
            </a:r>
          </a:p>
          <a:p>
            <a:pPr lvl="1">
              <a:buFont typeface="Wingdings" pitchFamily="2" charset="2"/>
              <a:buChar char="v"/>
            </a:pPr>
            <a:r>
              <a:rPr lang="en-US" dirty="0" err="1" smtClean="0"/>
              <a:t>Oncogenes</a:t>
            </a:r>
            <a:r>
              <a:rPr lang="en-US" dirty="0" smtClean="0"/>
              <a:t> are </a:t>
            </a:r>
            <a:r>
              <a:rPr lang="en-US" b="1" dirty="0" err="1" smtClean="0"/>
              <a:t>Domanant</a:t>
            </a:r>
            <a:r>
              <a:rPr lang="en-US" dirty="0" smtClean="0"/>
              <a:t> b/c mutation of a single allele can lead to cellular transformations</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38408691"/>
              </p:ext>
            </p:extLst>
          </p:nvPr>
        </p:nvGraphicFramePr>
        <p:xfrm>
          <a:off x="914400" y="762000"/>
          <a:ext cx="7467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163998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Tumor Suppressor Genes</a:t>
            </a:r>
            <a:endParaRPr lang="en-US" b="1" u="sng" dirty="0"/>
          </a:p>
        </p:txBody>
      </p:sp>
      <p:sp>
        <p:nvSpPr>
          <p:cNvPr id="3" name="Content Placeholder 2"/>
          <p:cNvSpPr>
            <a:spLocks noGrp="1"/>
          </p:cNvSpPr>
          <p:nvPr>
            <p:ph idx="1"/>
          </p:nvPr>
        </p:nvSpPr>
        <p:spPr>
          <a:xfrm>
            <a:off x="228600" y="1447800"/>
            <a:ext cx="8686800" cy="4602163"/>
          </a:xfrm>
        </p:spPr>
        <p:txBody>
          <a:bodyPr/>
          <a:lstStyle/>
          <a:p>
            <a:r>
              <a:rPr lang="en-US" dirty="0" smtClean="0"/>
              <a:t>Prevent uncontrolled growth</a:t>
            </a:r>
          </a:p>
          <a:p>
            <a:r>
              <a:rPr lang="en-US" dirty="0" smtClean="0"/>
              <a:t>Usually </a:t>
            </a:r>
            <a:r>
              <a:rPr lang="en-US" b="1" dirty="0" smtClean="0"/>
              <a:t>both</a:t>
            </a:r>
            <a:r>
              <a:rPr lang="en-US" dirty="0" smtClean="0"/>
              <a:t> alleles must be damaged  but occasionally a single allele can promote transformation- </a:t>
            </a:r>
            <a:r>
              <a:rPr lang="en-US" u="sng" dirty="0" err="1" smtClean="0"/>
              <a:t>Haploinsufficiency</a:t>
            </a:r>
            <a:endParaRPr lang="en-US" u="sng" dirty="0" smtClean="0"/>
          </a:p>
          <a:p>
            <a:r>
              <a:rPr lang="en-US" dirty="0" smtClean="0"/>
              <a:t>Two types-</a:t>
            </a:r>
            <a:r>
              <a:rPr lang="en-US" b="1" u="sng" dirty="0" smtClean="0">
                <a:solidFill>
                  <a:srgbClr val="FF0000"/>
                </a:solidFill>
              </a:rPr>
              <a:t>Governors</a:t>
            </a:r>
            <a:r>
              <a:rPr lang="en-US" b="1" dirty="0" smtClean="0">
                <a:solidFill>
                  <a:srgbClr val="FF0000"/>
                </a:solidFill>
              </a:rPr>
              <a:t>(RB</a:t>
            </a:r>
            <a:r>
              <a:rPr lang="en-US" dirty="0" smtClean="0"/>
              <a:t>) &amp;</a:t>
            </a:r>
            <a:r>
              <a:rPr lang="en-US" b="1" u="sng" dirty="0" smtClean="0">
                <a:solidFill>
                  <a:srgbClr val="FF0000"/>
                </a:solidFill>
              </a:rPr>
              <a:t>Guardians</a:t>
            </a:r>
            <a:r>
              <a:rPr lang="en-US" b="1" dirty="0" smtClean="0">
                <a:solidFill>
                  <a:srgbClr val="FF0000"/>
                </a:solidFill>
              </a:rPr>
              <a:t>(TP53</a:t>
            </a:r>
            <a:r>
              <a:rPr lang="en-US" dirty="0" smtClean="0"/>
              <a:t>)</a:t>
            </a:r>
          </a:p>
          <a:p>
            <a:r>
              <a:rPr lang="en-US" b="1" dirty="0" smtClean="0"/>
              <a:t>Governors</a:t>
            </a:r>
            <a:r>
              <a:rPr lang="en-US" dirty="0" smtClean="0"/>
              <a:t> remove brakes on cell proliferation</a:t>
            </a:r>
          </a:p>
          <a:p>
            <a:r>
              <a:rPr lang="en-US" b="1" dirty="0" smtClean="0"/>
              <a:t>Guardians</a:t>
            </a:r>
            <a:r>
              <a:rPr lang="en-US" dirty="0" smtClean="0"/>
              <a:t> sense genomic damage</a:t>
            </a:r>
            <a:endParaRPr lang="en-US"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82562"/>
          </a:xfrm>
        </p:spPr>
        <p:txBody>
          <a:bodyPr>
            <a:normAutofit fontScale="90000"/>
          </a:bodyPr>
          <a:lstStyle/>
          <a:p>
            <a:endParaRPr lang="en-US" dirty="0"/>
          </a:p>
        </p:txBody>
      </p:sp>
      <p:sp>
        <p:nvSpPr>
          <p:cNvPr id="3" name="Content Placeholder 2"/>
          <p:cNvSpPr>
            <a:spLocks noGrp="1"/>
          </p:cNvSpPr>
          <p:nvPr>
            <p:ph idx="1"/>
          </p:nvPr>
        </p:nvSpPr>
        <p:spPr>
          <a:xfrm>
            <a:off x="533400" y="990600"/>
            <a:ext cx="7848600" cy="5135563"/>
          </a:xfrm>
        </p:spPr>
        <p:txBody>
          <a:bodyPr/>
          <a:lstStyle/>
          <a:p>
            <a:r>
              <a:rPr lang="en-US" b="1" dirty="0" smtClean="0">
                <a:solidFill>
                  <a:srgbClr val="FF0000"/>
                </a:solidFill>
              </a:rPr>
              <a:t>GENES INVOLVED IN APOPTOSIS AND DNA REPAIR MAY ACT LIKE:</a:t>
            </a:r>
          </a:p>
          <a:p>
            <a:pPr lvl="1">
              <a:buFont typeface="Wingdings" pitchFamily="2" charset="2"/>
              <a:buChar char="§"/>
            </a:pPr>
            <a:r>
              <a:rPr lang="en-US" sz="3200" dirty="0" smtClean="0"/>
              <a:t>proto-oncogenes (Loss of </a:t>
            </a:r>
            <a:r>
              <a:rPr lang="en-US" sz="3200" b="1" u="sng" dirty="0" smtClean="0">
                <a:solidFill>
                  <a:srgbClr val="00B050"/>
                </a:solidFill>
              </a:rPr>
              <a:t>one</a:t>
            </a:r>
            <a:r>
              <a:rPr lang="en-US" sz="3200" dirty="0" smtClean="0">
                <a:solidFill>
                  <a:srgbClr val="00B050"/>
                </a:solidFill>
              </a:rPr>
              <a:t> </a:t>
            </a:r>
            <a:r>
              <a:rPr lang="en-US" sz="3200" dirty="0" smtClean="0"/>
              <a:t>copy is sufficient)</a:t>
            </a:r>
          </a:p>
          <a:p>
            <a:pPr lvl="1">
              <a:buFont typeface="Wingdings" pitchFamily="2" charset="2"/>
              <a:buChar char="§"/>
            </a:pPr>
            <a:r>
              <a:rPr lang="en-US" sz="3200" dirty="0" smtClean="0"/>
              <a:t>or tumor suppressor genes (Loss of </a:t>
            </a:r>
            <a:r>
              <a:rPr lang="en-US" sz="3200" b="1" u="sng" dirty="0" smtClean="0">
                <a:solidFill>
                  <a:srgbClr val="00B050"/>
                </a:solidFill>
              </a:rPr>
              <a:t>both</a:t>
            </a:r>
            <a:r>
              <a:rPr lang="en-US" sz="3200" dirty="0" smtClean="0">
                <a:solidFill>
                  <a:srgbClr val="00B050"/>
                </a:solidFill>
              </a:rPr>
              <a:t> </a:t>
            </a:r>
            <a:r>
              <a:rPr lang="en-US" sz="3200" dirty="0" smtClean="0"/>
              <a:t>copies)</a:t>
            </a:r>
            <a:endParaRPr lang="en-US" sz="3200"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63245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868967"/>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rmAutofit fontScale="90000"/>
          </a:bodyPr>
          <a:lstStyle/>
          <a:p>
            <a:pPr algn="ctr"/>
            <a:r>
              <a:rPr lang="en-US" b="1" u="sng" dirty="0" smtClean="0"/>
              <a:t>GENETIC LESIONS IN CANCER</a:t>
            </a:r>
            <a:endParaRPr lang="en-US" b="1" u="sng" dirty="0"/>
          </a:p>
        </p:txBody>
      </p:sp>
      <p:sp>
        <p:nvSpPr>
          <p:cNvPr id="3" name="Content Placeholder 2"/>
          <p:cNvSpPr>
            <a:spLocks noGrp="1"/>
          </p:cNvSpPr>
          <p:nvPr>
            <p:ph idx="1"/>
          </p:nvPr>
        </p:nvSpPr>
        <p:spPr>
          <a:xfrm>
            <a:off x="457200" y="1295400"/>
            <a:ext cx="7467600" cy="4830763"/>
          </a:xfrm>
        </p:spPr>
        <p:txBody>
          <a:bodyPr/>
          <a:lstStyle/>
          <a:p>
            <a:r>
              <a:rPr lang="en-US" b="1" u="sng" dirty="0" smtClean="0">
                <a:solidFill>
                  <a:srgbClr val="0070C0"/>
                </a:solidFill>
              </a:rPr>
              <a:t>May be subtle </a:t>
            </a:r>
            <a:r>
              <a:rPr lang="en-US" b="1" u="sng" dirty="0" err="1" smtClean="0">
                <a:solidFill>
                  <a:srgbClr val="0070C0"/>
                </a:solidFill>
              </a:rPr>
              <a:t>e.g</a:t>
            </a:r>
            <a:r>
              <a:rPr lang="en-US" b="1" u="sng" dirty="0" smtClean="0">
                <a:solidFill>
                  <a:srgbClr val="0070C0"/>
                </a:solidFill>
              </a:rPr>
              <a:t>;</a:t>
            </a:r>
          </a:p>
          <a:p>
            <a:pPr lvl="6"/>
            <a:r>
              <a:rPr lang="en-US" sz="3200" dirty="0" smtClean="0"/>
              <a:t>Point mutations</a:t>
            </a:r>
          </a:p>
          <a:p>
            <a:pPr lvl="6"/>
            <a:r>
              <a:rPr lang="en-US" sz="3200" dirty="0" smtClean="0"/>
              <a:t>Insertions</a:t>
            </a:r>
          </a:p>
          <a:p>
            <a:pPr lvl="6"/>
            <a:r>
              <a:rPr lang="en-US" sz="3200" dirty="0" smtClean="0"/>
              <a:t>Deletions</a:t>
            </a:r>
          </a:p>
          <a:p>
            <a:r>
              <a:rPr lang="en-US" b="1" u="sng" dirty="0" smtClean="0">
                <a:solidFill>
                  <a:schemeClr val="accent1">
                    <a:lumMod val="75000"/>
                  </a:schemeClr>
                </a:solidFill>
              </a:rPr>
              <a:t>Or may be large enough to produce:</a:t>
            </a:r>
          </a:p>
          <a:p>
            <a:pPr lvl="6"/>
            <a:r>
              <a:rPr lang="en-US" sz="3200" dirty="0" err="1" smtClean="0"/>
              <a:t>Karyotypic</a:t>
            </a:r>
            <a:r>
              <a:rPr lang="en-US" sz="3200" dirty="0" smtClean="0"/>
              <a:t> changes</a:t>
            </a:r>
          </a:p>
          <a:p>
            <a:pPr lvl="6"/>
            <a:endParaRPr lang="en-US" sz="3200"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639762"/>
          </a:xfrm>
        </p:spPr>
        <p:txBody>
          <a:bodyPr>
            <a:noAutofit/>
          </a:bodyPr>
          <a:lstStyle/>
          <a:p>
            <a:pPr algn="ctr"/>
            <a:r>
              <a:rPr lang="en-US" sz="3600" b="1" u="sng" dirty="0" smtClean="0">
                <a:solidFill>
                  <a:schemeClr val="accent1">
                    <a:lumMod val="75000"/>
                  </a:schemeClr>
                </a:solidFill>
              </a:rPr>
              <a:t>KARYOTYPIC CHANGES IN TUMORS </a:t>
            </a:r>
            <a:endParaRPr lang="en-US" sz="3600" b="1" u="sng" dirty="0">
              <a:solidFill>
                <a:schemeClr val="accent1">
                  <a:lumMod val="75000"/>
                </a:schemeClr>
              </a:solidFill>
            </a:endParaRPr>
          </a:p>
        </p:txBody>
      </p:sp>
      <p:sp>
        <p:nvSpPr>
          <p:cNvPr id="6" name="Content Placeholder 5"/>
          <p:cNvSpPr>
            <a:spLocks noGrp="1"/>
          </p:cNvSpPr>
          <p:nvPr>
            <p:ph idx="1"/>
          </p:nvPr>
        </p:nvSpPr>
        <p:spPr>
          <a:xfrm>
            <a:off x="228600" y="838200"/>
            <a:ext cx="8686800" cy="5638800"/>
          </a:xfrm>
        </p:spPr>
        <p:txBody>
          <a:bodyPr>
            <a:normAutofit/>
          </a:bodyPr>
          <a:lstStyle/>
          <a:p>
            <a:r>
              <a:rPr lang="en-US" u="sng" dirty="0" smtClean="0"/>
              <a:t>Balanced Translocations</a:t>
            </a:r>
          </a:p>
          <a:p>
            <a:pPr marL="962406" lvl="1" indent="-514350">
              <a:buFont typeface="+mj-lt"/>
              <a:buAutoNum type="arabicPeriod"/>
            </a:pPr>
            <a:r>
              <a:rPr lang="en-US" dirty="0" err="1" smtClean="0"/>
              <a:t>Overexpression</a:t>
            </a:r>
            <a:r>
              <a:rPr lang="en-US" dirty="0" smtClean="0"/>
              <a:t> of </a:t>
            </a:r>
            <a:r>
              <a:rPr lang="en-US" dirty="0" err="1" smtClean="0"/>
              <a:t>protooncogenes-Burkitt</a:t>
            </a:r>
            <a:r>
              <a:rPr lang="en-US" dirty="0" smtClean="0"/>
              <a:t> lymphoma- t 8;14</a:t>
            </a:r>
          </a:p>
          <a:p>
            <a:pPr marL="962406" lvl="1" indent="-514350">
              <a:buFont typeface="+mj-lt"/>
              <a:buAutoNum type="arabicPeriod"/>
            </a:pPr>
            <a:r>
              <a:rPr lang="en-US" dirty="0" err="1" smtClean="0"/>
              <a:t>Creat</a:t>
            </a:r>
            <a:r>
              <a:rPr lang="en-US" dirty="0" smtClean="0"/>
              <a:t> fusion genes- Philadelphia </a:t>
            </a:r>
            <a:r>
              <a:rPr lang="en-US" dirty="0" err="1" smtClean="0"/>
              <a:t>ch</a:t>
            </a:r>
            <a:r>
              <a:rPr lang="en-US" dirty="0" smtClean="0"/>
              <a:t> in </a:t>
            </a:r>
            <a:r>
              <a:rPr lang="en-US" b="1" dirty="0" smtClean="0">
                <a:solidFill>
                  <a:srgbClr val="FF0000"/>
                </a:solidFill>
              </a:rPr>
              <a:t>CML</a:t>
            </a:r>
          </a:p>
          <a:p>
            <a:r>
              <a:rPr lang="en-US" u="sng" dirty="0" smtClean="0"/>
              <a:t>Deletions</a:t>
            </a:r>
          </a:p>
          <a:p>
            <a:pPr lvl="1">
              <a:buFont typeface="Arial" pitchFamily="34" charset="0"/>
              <a:buChar char="•"/>
            </a:pPr>
            <a:r>
              <a:rPr lang="en-US" dirty="0" smtClean="0"/>
              <a:t>Deletions involving 13q14-the site of </a:t>
            </a:r>
            <a:r>
              <a:rPr lang="en-US" b="1" dirty="0" smtClean="0">
                <a:solidFill>
                  <a:srgbClr val="FF0000"/>
                </a:solidFill>
              </a:rPr>
              <a:t>RB</a:t>
            </a:r>
            <a:r>
              <a:rPr lang="en-US" dirty="0" smtClean="0"/>
              <a:t> gene are </a:t>
            </a:r>
            <a:r>
              <a:rPr lang="en-US" dirty="0" err="1" smtClean="0"/>
              <a:t>asso</a:t>
            </a:r>
            <a:r>
              <a:rPr lang="en-US" dirty="0" smtClean="0"/>
              <a:t>. with Retinoblastoma and deletion of 17p is </a:t>
            </a:r>
            <a:r>
              <a:rPr lang="en-US" dirty="0" err="1" smtClean="0"/>
              <a:t>asso</a:t>
            </a:r>
            <a:r>
              <a:rPr lang="en-US" dirty="0" smtClean="0"/>
              <a:t> with </a:t>
            </a:r>
            <a:r>
              <a:rPr lang="en-US" b="1" dirty="0" smtClean="0">
                <a:solidFill>
                  <a:srgbClr val="FF0000"/>
                </a:solidFill>
              </a:rPr>
              <a:t>p53</a:t>
            </a:r>
          </a:p>
          <a:p>
            <a:r>
              <a:rPr lang="en-US" u="sng" dirty="0" smtClean="0"/>
              <a:t>Gene Amplifications</a:t>
            </a:r>
          </a:p>
          <a:p>
            <a:pPr lvl="1"/>
            <a:r>
              <a:rPr lang="en-US" dirty="0" smtClean="0"/>
              <a:t>Produce several 100 copies of </a:t>
            </a:r>
            <a:r>
              <a:rPr lang="en-US" dirty="0" err="1" smtClean="0"/>
              <a:t>protooncogenes</a:t>
            </a:r>
            <a:endParaRPr lang="en-US" dirty="0" smtClean="0"/>
          </a:p>
          <a:p>
            <a:pPr lvl="1"/>
            <a:r>
              <a:rPr lang="en-US" dirty="0" smtClean="0"/>
              <a:t>NMYC in </a:t>
            </a:r>
            <a:r>
              <a:rPr lang="en-US" dirty="0" err="1" smtClean="0"/>
              <a:t>Neuroblastoma</a:t>
            </a:r>
            <a:r>
              <a:rPr lang="en-US" dirty="0" smtClean="0"/>
              <a:t> &amp; ERBB2(HER2/NEU)in Breast cancer</a:t>
            </a:r>
            <a:endParaRPr lang="en-US"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52400"/>
            <a:ext cx="8610600" cy="914400"/>
          </a:xfrm>
        </p:spPr>
        <p:txBody>
          <a:bodyPr>
            <a:noAutofit/>
          </a:bodyPr>
          <a:lstStyle/>
          <a:p>
            <a:r>
              <a:rPr lang="en-US" sz="3200" b="1" u="sng" dirty="0">
                <a:solidFill>
                  <a:schemeClr val="accent1">
                    <a:lumMod val="75000"/>
                  </a:schemeClr>
                </a:solidFill>
              </a:rPr>
              <a:t>The chromosomal translocation and associated </a:t>
            </a:r>
            <a:r>
              <a:rPr lang="en-US" sz="3200" b="1" u="sng" dirty="0" smtClean="0">
                <a:solidFill>
                  <a:schemeClr val="accent1">
                    <a:lumMod val="75000"/>
                  </a:schemeClr>
                </a:solidFill>
              </a:rPr>
              <a:t>oncogene in </a:t>
            </a:r>
            <a:r>
              <a:rPr lang="en-US" sz="3200" b="1" u="sng" dirty="0">
                <a:solidFill>
                  <a:schemeClr val="accent1">
                    <a:lumMod val="75000"/>
                  </a:schemeClr>
                </a:solidFill>
              </a:rPr>
              <a:t>chronic </a:t>
            </a:r>
            <a:r>
              <a:rPr lang="en-US" sz="3200" b="1" u="sng" dirty="0" err="1">
                <a:solidFill>
                  <a:schemeClr val="accent1">
                    <a:lumMod val="75000"/>
                  </a:schemeClr>
                </a:solidFill>
              </a:rPr>
              <a:t>myelogenous</a:t>
            </a:r>
            <a:r>
              <a:rPr lang="en-US" sz="3200" b="1" u="sng" dirty="0">
                <a:solidFill>
                  <a:schemeClr val="accent1">
                    <a:lumMod val="75000"/>
                  </a:schemeClr>
                </a:solidFill>
              </a:rPr>
              <a:t> leukemia.</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7010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436675"/>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pPr algn="ctr"/>
            <a:r>
              <a:rPr lang="en-US" sz="2800" b="1" u="sng" dirty="0" smtClean="0">
                <a:solidFill>
                  <a:srgbClr val="FF0000"/>
                </a:solidFill>
              </a:rPr>
              <a:t>Amplification </a:t>
            </a:r>
            <a:r>
              <a:rPr lang="en-US" sz="2800" b="1" u="sng" dirty="0">
                <a:solidFill>
                  <a:srgbClr val="FF0000"/>
                </a:solidFill>
              </a:rPr>
              <a:t>of the </a:t>
            </a:r>
            <a:r>
              <a:rPr lang="en-US" sz="2800" b="1" i="1" u="sng" dirty="0">
                <a:solidFill>
                  <a:srgbClr val="FF0000"/>
                </a:solidFill>
              </a:rPr>
              <a:t>NMYC </a:t>
            </a:r>
            <a:r>
              <a:rPr lang="en-US" sz="2800" b="1" u="sng" dirty="0">
                <a:solidFill>
                  <a:srgbClr val="FF0000"/>
                </a:solidFill>
              </a:rPr>
              <a:t>gene </a:t>
            </a:r>
            <a:r>
              <a:rPr lang="en-US" sz="2800" b="1" u="sng" dirty="0" smtClean="0">
                <a:solidFill>
                  <a:srgbClr val="FF0000"/>
                </a:solidFill>
              </a:rPr>
              <a:t>in </a:t>
            </a:r>
            <a:r>
              <a:rPr lang="en-US" sz="2800" b="1" u="sng" dirty="0" err="1" smtClean="0">
                <a:solidFill>
                  <a:srgbClr val="FF0000"/>
                </a:solidFill>
              </a:rPr>
              <a:t>Neuroblastoma</a:t>
            </a:r>
            <a:r>
              <a:rPr lang="en-US" sz="2800" b="1" u="sng" dirty="0" smtClean="0">
                <a:solidFill>
                  <a:srgbClr val="FF0000"/>
                </a:solidFill>
              </a:rPr>
              <a:t> </a:t>
            </a:r>
            <a:r>
              <a:rPr lang="en-US" sz="2800" b="1" i="1" u="sng" dirty="0">
                <a:solidFill>
                  <a:srgbClr val="FF0000"/>
                </a:solidFill>
              </a:rPr>
              <a:t>NMYC </a:t>
            </a:r>
            <a:r>
              <a:rPr lang="en-US" sz="2800" b="1" u="sng" dirty="0">
                <a:solidFill>
                  <a:srgbClr val="FF0000"/>
                </a:solidFill>
              </a:rPr>
              <a:t>gene, present </a:t>
            </a:r>
            <a:r>
              <a:rPr lang="en-US" sz="2800" b="1" u="sng" dirty="0" smtClean="0">
                <a:solidFill>
                  <a:srgbClr val="FF0000"/>
                </a:solidFill>
              </a:rPr>
              <a:t>on </a:t>
            </a:r>
            <a:r>
              <a:rPr lang="en-US" sz="2800" b="1" u="sng" dirty="0">
                <a:solidFill>
                  <a:srgbClr val="FF0000"/>
                </a:solidFill>
              </a:rPr>
              <a:t>chromosome </a:t>
            </a:r>
            <a:r>
              <a:rPr lang="en-US" sz="2800" b="1" u="sng" dirty="0" smtClean="0">
                <a:solidFill>
                  <a:srgbClr val="FF0000"/>
                </a:solidFill>
              </a:rPr>
              <a:t>2p</a:t>
            </a:r>
            <a:endParaRPr lang="en-US" sz="2800" b="1" u="sng"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541972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5927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defRPr/>
            </a:pPr>
            <a:endParaRPr lang="en-US"/>
          </a:p>
        </p:txBody>
      </p:sp>
      <p:sp>
        <p:nvSpPr>
          <p:cNvPr id="8195" name="Rectangle 3"/>
          <p:cNvSpPr>
            <a:spLocks noGrp="1" noChangeArrowheads="1"/>
          </p:cNvSpPr>
          <p:nvPr>
            <p:ph type="body" idx="1"/>
          </p:nvPr>
        </p:nvSpPr>
        <p:spPr/>
        <p:txBody>
          <a:bodyPr/>
          <a:lstStyle/>
          <a:p>
            <a:pPr eaLnBrk="1" hangingPunct="1">
              <a:defRPr/>
            </a:pPr>
            <a:endParaRPr lang="en-US"/>
          </a:p>
        </p:txBody>
      </p:sp>
      <p:pic>
        <p:nvPicPr>
          <p:cNvPr id="20484" name="Picture 4" descr="16FF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374650"/>
            <a:ext cx="52451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94970"/>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fontScale="90000"/>
          </a:bodyPr>
          <a:lstStyle/>
          <a:p>
            <a:pPr algn="ctr"/>
            <a:r>
              <a:rPr lang="en-US" b="1" u="sng" dirty="0" err="1" smtClean="0"/>
              <a:t>MicroRNAs</a:t>
            </a:r>
            <a:r>
              <a:rPr lang="en-US" b="1" u="sng" dirty="0" smtClean="0"/>
              <a:t> &amp; Cancer</a:t>
            </a:r>
            <a:endParaRPr lang="en-US" b="1" u="sng" dirty="0"/>
          </a:p>
        </p:txBody>
      </p:sp>
      <p:sp>
        <p:nvSpPr>
          <p:cNvPr id="3" name="Content Placeholder 2"/>
          <p:cNvSpPr>
            <a:spLocks noGrp="1"/>
          </p:cNvSpPr>
          <p:nvPr>
            <p:ph idx="1"/>
          </p:nvPr>
        </p:nvSpPr>
        <p:spPr>
          <a:xfrm>
            <a:off x="304800" y="1143000"/>
            <a:ext cx="8534400" cy="4983163"/>
          </a:xfrm>
        </p:spPr>
        <p:txBody>
          <a:bodyPr>
            <a:normAutofit fontScale="92500" lnSpcReduction="20000"/>
          </a:bodyPr>
          <a:lstStyle/>
          <a:p>
            <a:r>
              <a:rPr lang="en-US" dirty="0" smtClean="0"/>
              <a:t>Are </a:t>
            </a:r>
            <a:r>
              <a:rPr lang="en-US" dirty="0" err="1" smtClean="0"/>
              <a:t>noncoding</a:t>
            </a:r>
            <a:r>
              <a:rPr lang="en-US" dirty="0" smtClean="0"/>
              <a:t>, single stranded RNAs, 22 nucleotides in length, </a:t>
            </a:r>
            <a:r>
              <a:rPr lang="en-US" b="1" dirty="0" smtClean="0">
                <a:solidFill>
                  <a:srgbClr val="FF0000"/>
                </a:solidFill>
              </a:rPr>
              <a:t>function</a:t>
            </a:r>
            <a:r>
              <a:rPr lang="en-US" dirty="0" smtClean="0"/>
              <a:t> as </a:t>
            </a:r>
            <a:r>
              <a:rPr lang="en-US" dirty="0" smtClean="0">
                <a:solidFill>
                  <a:srgbClr val="FF0000"/>
                </a:solidFill>
              </a:rPr>
              <a:t>–</a:t>
            </a:r>
            <a:r>
              <a:rPr lang="en-US" dirty="0" err="1" smtClean="0">
                <a:solidFill>
                  <a:srgbClr val="FF0000"/>
                </a:solidFill>
              </a:rPr>
              <a:t>ve</a:t>
            </a:r>
            <a:r>
              <a:rPr lang="en-US" dirty="0" smtClean="0">
                <a:solidFill>
                  <a:srgbClr val="FF0000"/>
                </a:solidFill>
              </a:rPr>
              <a:t> regulato</a:t>
            </a:r>
            <a:r>
              <a:rPr lang="en-US" dirty="0" smtClean="0"/>
              <a:t>r of genes</a:t>
            </a:r>
          </a:p>
          <a:p>
            <a:r>
              <a:rPr lang="en-US" dirty="0" smtClean="0"/>
              <a:t>Participate in </a:t>
            </a:r>
            <a:r>
              <a:rPr lang="en-US" dirty="0" err="1" smtClean="0"/>
              <a:t>neoplastic</a:t>
            </a:r>
            <a:r>
              <a:rPr lang="en-US" dirty="0" smtClean="0"/>
              <a:t> transformation either by </a:t>
            </a:r>
            <a:r>
              <a:rPr lang="en-US" b="1" u="sng" dirty="0" smtClean="0">
                <a:solidFill>
                  <a:schemeClr val="accent1">
                    <a:lumMod val="75000"/>
                  </a:schemeClr>
                </a:solidFill>
              </a:rPr>
              <a:t>increasing</a:t>
            </a:r>
            <a:r>
              <a:rPr lang="en-US" dirty="0" smtClean="0">
                <a:solidFill>
                  <a:schemeClr val="accent1">
                    <a:lumMod val="75000"/>
                  </a:schemeClr>
                </a:solidFill>
              </a:rPr>
              <a:t> </a:t>
            </a:r>
            <a:r>
              <a:rPr lang="en-US" dirty="0" smtClean="0"/>
              <a:t>expression of </a:t>
            </a:r>
            <a:r>
              <a:rPr lang="en-US" dirty="0" err="1" smtClean="0"/>
              <a:t>oncogenes</a:t>
            </a:r>
            <a:r>
              <a:rPr lang="en-US" dirty="0" smtClean="0"/>
              <a:t> or </a:t>
            </a:r>
            <a:r>
              <a:rPr lang="en-US" b="1" u="sng" dirty="0" smtClean="0">
                <a:solidFill>
                  <a:schemeClr val="accent1">
                    <a:lumMod val="75000"/>
                  </a:schemeClr>
                </a:solidFill>
              </a:rPr>
              <a:t>reducing</a:t>
            </a:r>
            <a:r>
              <a:rPr lang="en-US" dirty="0" smtClean="0">
                <a:solidFill>
                  <a:schemeClr val="accent1">
                    <a:lumMod val="75000"/>
                  </a:schemeClr>
                </a:solidFill>
              </a:rPr>
              <a:t> </a:t>
            </a:r>
            <a:r>
              <a:rPr lang="en-US" dirty="0" smtClean="0"/>
              <a:t>the expression of tumor suppressor genes</a:t>
            </a:r>
          </a:p>
          <a:p>
            <a:r>
              <a:rPr lang="en-US" dirty="0" smtClean="0"/>
              <a:t>If </a:t>
            </a:r>
            <a:r>
              <a:rPr lang="en-US" dirty="0" err="1" smtClean="0"/>
              <a:t>miRNA</a:t>
            </a:r>
            <a:r>
              <a:rPr lang="en-US" dirty="0" smtClean="0"/>
              <a:t> </a:t>
            </a:r>
            <a:r>
              <a:rPr lang="en-US" b="1" dirty="0" smtClean="0">
                <a:solidFill>
                  <a:srgbClr val="0070C0"/>
                </a:solidFill>
              </a:rPr>
              <a:t>inhibits</a:t>
            </a:r>
            <a:r>
              <a:rPr lang="en-US" dirty="0" smtClean="0"/>
              <a:t> translation of an </a:t>
            </a:r>
            <a:r>
              <a:rPr lang="en-US" b="1" dirty="0" err="1" smtClean="0">
                <a:solidFill>
                  <a:srgbClr val="0070C0"/>
                </a:solidFill>
              </a:rPr>
              <a:t>oncogene</a:t>
            </a:r>
            <a:r>
              <a:rPr lang="en-US" dirty="0" smtClean="0"/>
              <a:t>, a reduction in quantity or function of that </a:t>
            </a:r>
            <a:r>
              <a:rPr lang="en-US" dirty="0" err="1" smtClean="0"/>
              <a:t>miRNA</a:t>
            </a:r>
            <a:r>
              <a:rPr lang="en-US" dirty="0" smtClean="0"/>
              <a:t> will lead to </a:t>
            </a:r>
            <a:r>
              <a:rPr lang="en-US" dirty="0" err="1" smtClean="0"/>
              <a:t>overexpression</a:t>
            </a:r>
            <a:r>
              <a:rPr lang="en-US" dirty="0" smtClean="0"/>
              <a:t> of </a:t>
            </a:r>
            <a:r>
              <a:rPr lang="en-US" dirty="0" err="1" smtClean="0"/>
              <a:t>oncogene</a:t>
            </a:r>
            <a:r>
              <a:rPr lang="en-US" dirty="0" smtClean="0"/>
              <a:t> product.</a:t>
            </a:r>
          </a:p>
          <a:p>
            <a:r>
              <a:rPr lang="en-US" dirty="0" smtClean="0"/>
              <a:t>Conversely if target of </a:t>
            </a:r>
            <a:r>
              <a:rPr lang="en-US" dirty="0" err="1" smtClean="0"/>
              <a:t>miRNA</a:t>
            </a:r>
            <a:r>
              <a:rPr lang="en-US" dirty="0" smtClean="0"/>
              <a:t> is a </a:t>
            </a:r>
            <a:r>
              <a:rPr lang="en-US" dirty="0" err="1" smtClean="0"/>
              <a:t>TSGene</a:t>
            </a:r>
            <a:r>
              <a:rPr lang="en-US" dirty="0" smtClean="0"/>
              <a:t> then </a:t>
            </a:r>
            <a:r>
              <a:rPr lang="en-US" dirty="0" err="1" smtClean="0"/>
              <a:t>overactivity</a:t>
            </a:r>
            <a:r>
              <a:rPr lang="en-US" dirty="0" smtClean="0"/>
              <a:t> of </a:t>
            </a:r>
            <a:r>
              <a:rPr lang="en-US" dirty="0" err="1" smtClean="0"/>
              <a:t>miRNA</a:t>
            </a:r>
            <a:r>
              <a:rPr lang="en-US" dirty="0" smtClean="0"/>
              <a:t> can reduce TS protein</a:t>
            </a:r>
          </a:p>
          <a:p>
            <a:r>
              <a:rPr lang="en-US" dirty="0" err="1" smtClean="0"/>
              <a:t>miRNA</a:t>
            </a:r>
            <a:r>
              <a:rPr lang="en-US" dirty="0" smtClean="0"/>
              <a:t> profiling of human tumors</a:t>
            </a:r>
            <a:endParaRPr lang="en-US"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4000" b="1" u="sng" dirty="0" smtClean="0"/>
              <a:t>Epigenetic Modifications &amp; Cancer</a:t>
            </a:r>
            <a:endParaRPr lang="en-US" sz="4000" b="1" u="sng" dirty="0"/>
          </a:p>
        </p:txBody>
      </p:sp>
      <p:sp>
        <p:nvSpPr>
          <p:cNvPr id="3" name="Content Placeholder 2"/>
          <p:cNvSpPr>
            <a:spLocks noGrp="1"/>
          </p:cNvSpPr>
          <p:nvPr>
            <p:ph idx="1"/>
          </p:nvPr>
        </p:nvSpPr>
        <p:spPr>
          <a:xfrm>
            <a:off x="457200" y="1143000"/>
            <a:ext cx="8305800" cy="4983163"/>
          </a:xfrm>
        </p:spPr>
        <p:txBody>
          <a:bodyPr/>
          <a:lstStyle/>
          <a:p>
            <a:r>
              <a:rPr lang="en-US" dirty="0" smtClean="0"/>
              <a:t>Reversible heritable changes in gene expression that occur without mutation but by </a:t>
            </a:r>
            <a:r>
              <a:rPr lang="en-US" dirty="0" err="1" smtClean="0"/>
              <a:t>methylation</a:t>
            </a:r>
            <a:r>
              <a:rPr lang="en-US" dirty="0" smtClean="0"/>
              <a:t> of promoter</a:t>
            </a:r>
          </a:p>
          <a:p>
            <a:r>
              <a:rPr lang="en-US" dirty="0" smtClean="0"/>
              <a:t>In normal </a:t>
            </a:r>
            <a:r>
              <a:rPr lang="en-US" dirty="0" err="1" smtClean="0"/>
              <a:t>cells,major</a:t>
            </a:r>
            <a:r>
              <a:rPr lang="en-US" dirty="0" smtClean="0"/>
              <a:t> portion of genome is not expressed</a:t>
            </a:r>
          </a:p>
          <a:p>
            <a:r>
              <a:rPr lang="en-US" dirty="0" smtClean="0"/>
              <a:t>These regions of genome are silenced by DNA </a:t>
            </a:r>
            <a:r>
              <a:rPr lang="en-US" dirty="0" err="1" smtClean="0"/>
              <a:t>methylation</a:t>
            </a:r>
            <a:r>
              <a:rPr lang="en-US" dirty="0" smtClean="0"/>
              <a:t> &amp; </a:t>
            </a:r>
            <a:r>
              <a:rPr lang="en-US" dirty="0" err="1" smtClean="0"/>
              <a:t>histone</a:t>
            </a:r>
            <a:r>
              <a:rPr lang="en-US" dirty="0" smtClean="0"/>
              <a:t> modifications</a:t>
            </a:r>
          </a:p>
          <a:p>
            <a:r>
              <a:rPr lang="en-US" dirty="0" smtClean="0"/>
              <a:t>But cancer cells are characterized by a global DNA </a:t>
            </a:r>
            <a:r>
              <a:rPr lang="en-US" dirty="0" err="1" smtClean="0"/>
              <a:t>hypomethylation</a:t>
            </a:r>
            <a:r>
              <a:rPr lang="en-US" dirty="0" smtClean="0"/>
              <a:t> &amp; selective promoter localized </a:t>
            </a:r>
            <a:r>
              <a:rPr lang="en-US" dirty="0" err="1" smtClean="0"/>
              <a:t>hypermethylation</a:t>
            </a:r>
            <a:endParaRPr lang="en-US" dirty="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fontScale="90000"/>
          </a:bodyPr>
          <a:lstStyle/>
          <a:p>
            <a:endParaRPr lang="en-US" dirty="0"/>
          </a:p>
        </p:txBody>
      </p:sp>
      <p:sp>
        <p:nvSpPr>
          <p:cNvPr id="3" name="Content Placeholder 2"/>
          <p:cNvSpPr>
            <a:spLocks noGrp="1"/>
          </p:cNvSpPr>
          <p:nvPr>
            <p:ph idx="1"/>
          </p:nvPr>
        </p:nvSpPr>
        <p:spPr>
          <a:xfrm>
            <a:off x="457200" y="838200"/>
            <a:ext cx="8077200" cy="5287963"/>
          </a:xfrm>
        </p:spPr>
        <p:txBody>
          <a:bodyPr>
            <a:normAutofit/>
          </a:bodyPr>
          <a:lstStyle/>
          <a:p>
            <a:r>
              <a:rPr lang="en-US" sz="3600" b="1" dirty="0" smtClean="0"/>
              <a:t>Carcinogenesis: A multiple-step 				    process</a:t>
            </a:r>
          </a:p>
          <a:p>
            <a:pPr lvl="3" algn="just"/>
            <a:r>
              <a:rPr lang="en-US" sz="3600" dirty="0" smtClean="0"/>
              <a:t>Results from accumulation of multiple genetic alterations that collectively give rise to transformed phenotype</a:t>
            </a:r>
            <a:endParaRPr lang="en-US" sz="3600"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37.jpg"/>
          <p:cNvPicPr>
            <a:picLocks noGrp="1" noChangeAspect="1"/>
          </p:cNvPicPr>
          <p:nvPr>
            <p:ph idx="1"/>
          </p:nvPr>
        </p:nvPicPr>
        <p:blipFill>
          <a:blip r:embed="rId2" cstate="print"/>
          <a:srcRect l="2721" t="6400" r="5442" b="6400"/>
          <a:stretch>
            <a:fillRect/>
          </a:stretch>
        </p:blipFill>
        <p:spPr>
          <a:xfrm>
            <a:off x="457200" y="381000"/>
            <a:ext cx="8153399" cy="6172200"/>
          </a:xfr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46150"/>
          </a:xfrm>
        </p:spPr>
        <p:txBody>
          <a:bodyPr/>
          <a:lstStyle/>
          <a:p>
            <a:pPr algn="ctr"/>
            <a:r>
              <a:rPr lang="en-US" b="1" u="sng" dirty="0" smtClean="0"/>
              <a:t>Hallmarks of cancer</a:t>
            </a:r>
            <a:endParaRPr lang="en-US" b="1" u="sng"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sz="half" idx="3"/>
          </p:nvPr>
        </p:nvSpPr>
        <p:spPr/>
        <p:txBody>
          <a:bodyPr/>
          <a:lstStyle/>
          <a:p>
            <a:endParaRPr lang="en-US"/>
          </a:p>
        </p:txBody>
      </p:sp>
      <p:graphicFrame>
        <p:nvGraphicFramePr>
          <p:cNvPr id="7" name="Content Placeholder 6"/>
          <p:cNvGraphicFramePr>
            <a:graphicFrameLocks noGrp="1"/>
          </p:cNvGraphicFramePr>
          <p:nvPr>
            <p:ph sz="quarter" idx="2"/>
          </p:nvPr>
        </p:nvGraphicFramePr>
        <p:xfrm>
          <a:off x="228600" y="1517650"/>
          <a:ext cx="4572000" cy="3941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sz="quarter" idx="4"/>
          </p:nvPr>
        </p:nvGraphicFramePr>
        <p:xfrm>
          <a:off x="4419601" y="1517650"/>
          <a:ext cx="4495800" cy="39417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a:bodyPr>
          <a:lstStyle/>
          <a:p>
            <a:pPr algn="ctr"/>
            <a:r>
              <a:rPr lang="en-US" b="1" u="sng" dirty="0" smtClean="0"/>
              <a:t>Hallmarks of Cancer</a:t>
            </a:r>
            <a:endParaRPr lang="en-US" b="1" u="sng" dirty="0"/>
          </a:p>
        </p:txBody>
      </p:sp>
      <p:sp>
        <p:nvSpPr>
          <p:cNvPr id="3" name="Content Placeholder 2"/>
          <p:cNvSpPr>
            <a:spLocks noGrp="1"/>
          </p:cNvSpPr>
          <p:nvPr>
            <p:ph idx="1"/>
          </p:nvPr>
        </p:nvSpPr>
        <p:spPr>
          <a:xfrm>
            <a:off x="762000" y="1524000"/>
            <a:ext cx="7162800" cy="4525963"/>
          </a:xfrm>
        </p:spPr>
        <p:txBody>
          <a:bodyPr/>
          <a:lstStyle/>
          <a:p>
            <a:pPr marL="550926" indent="-514350">
              <a:buFont typeface="+mj-lt"/>
              <a:buAutoNum type="arabicPeriod"/>
            </a:pPr>
            <a:r>
              <a:rPr lang="en-US" dirty="0" smtClean="0"/>
              <a:t>Self-sufficiency in growth signals</a:t>
            </a:r>
          </a:p>
          <a:p>
            <a:pPr marL="550926" indent="-514350">
              <a:buFont typeface="+mj-lt"/>
              <a:buAutoNum type="arabicPeriod"/>
            </a:pPr>
            <a:r>
              <a:rPr lang="en-US" dirty="0" smtClean="0"/>
              <a:t>Insensitivity to growth inhibitory signals</a:t>
            </a:r>
          </a:p>
          <a:p>
            <a:pPr marL="550926" indent="-514350">
              <a:buFont typeface="+mj-lt"/>
              <a:buAutoNum type="arabicPeriod"/>
            </a:pPr>
            <a:r>
              <a:rPr lang="en-US" dirty="0" smtClean="0"/>
              <a:t>Evasion of apoptosis</a:t>
            </a:r>
          </a:p>
          <a:p>
            <a:pPr marL="550926" indent="-514350">
              <a:buFont typeface="+mj-lt"/>
              <a:buAutoNum type="arabicPeriod"/>
            </a:pPr>
            <a:r>
              <a:rPr lang="en-US" dirty="0" smtClean="0"/>
              <a:t>Limitless </a:t>
            </a:r>
            <a:r>
              <a:rPr lang="en-US" dirty="0" err="1" smtClean="0"/>
              <a:t>replicative</a:t>
            </a:r>
            <a:r>
              <a:rPr lang="en-US" dirty="0" smtClean="0"/>
              <a:t> potential</a:t>
            </a:r>
          </a:p>
          <a:p>
            <a:pPr marL="550926" indent="-514350">
              <a:buFont typeface="+mj-lt"/>
              <a:buAutoNum type="arabicPeriod"/>
            </a:pPr>
            <a:r>
              <a:rPr lang="en-US" dirty="0" smtClean="0"/>
              <a:t>Sustained angiogenesis</a:t>
            </a:r>
          </a:p>
          <a:p>
            <a:pPr marL="550926" indent="-514350">
              <a:buFont typeface="+mj-lt"/>
              <a:buAutoNum type="arabicPeriod"/>
            </a:pPr>
            <a:r>
              <a:rPr lang="en-US" dirty="0" smtClean="0"/>
              <a:t>Invasion and metastasis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5738"/>
            <a:ext cx="87630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45654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Autofit/>
          </a:bodyPr>
          <a:lstStyle/>
          <a:p>
            <a:pPr algn="ctr"/>
            <a:r>
              <a:rPr lang="en-US" sz="4800" b="1" dirty="0" smtClean="0"/>
              <a:t>Growth Factors</a:t>
            </a:r>
            <a:endParaRPr lang="en-US" sz="4800" b="1" dirty="0"/>
          </a:p>
        </p:txBody>
      </p:sp>
      <p:sp>
        <p:nvSpPr>
          <p:cNvPr id="3" name="Content Placeholder 2"/>
          <p:cNvSpPr>
            <a:spLocks noGrp="1"/>
          </p:cNvSpPr>
          <p:nvPr>
            <p:ph idx="1"/>
          </p:nvPr>
        </p:nvSpPr>
        <p:spPr>
          <a:xfrm>
            <a:off x="457200" y="1219200"/>
            <a:ext cx="8077200" cy="5105400"/>
          </a:xfrm>
          <a:blipFill>
            <a:blip r:embed="rId2" cstate="print"/>
            <a:tile tx="0" ty="0" sx="100000" sy="100000" flip="none" algn="tl"/>
          </a:blipFill>
        </p:spPr>
        <p:txBody>
          <a:bodyPr>
            <a:normAutofit/>
          </a:bodyPr>
          <a:lstStyle/>
          <a:p>
            <a:r>
              <a:rPr lang="en-US" sz="3200" dirty="0" smtClean="0"/>
              <a:t>All normal cells </a:t>
            </a:r>
            <a:r>
              <a:rPr lang="en-US" sz="3200" b="1" dirty="0" smtClean="0">
                <a:solidFill>
                  <a:srgbClr val="FF0000"/>
                </a:solidFill>
              </a:rPr>
              <a:t>require</a:t>
            </a:r>
            <a:r>
              <a:rPr lang="en-US" sz="3200" dirty="0" smtClean="0"/>
              <a:t> stimulation by growth factors to undergo proliferation</a:t>
            </a:r>
          </a:p>
          <a:p>
            <a:r>
              <a:rPr lang="en-US" sz="3200" dirty="0" smtClean="0">
                <a:solidFill>
                  <a:srgbClr val="FFFF00"/>
                </a:solidFill>
              </a:rPr>
              <a:t>Most GF are made by one cell type, act on </a:t>
            </a:r>
            <a:r>
              <a:rPr lang="en-US" sz="3200" dirty="0" err="1" smtClean="0">
                <a:solidFill>
                  <a:srgbClr val="FFFF00"/>
                </a:solidFill>
              </a:rPr>
              <a:t>neighbouring</a:t>
            </a:r>
            <a:r>
              <a:rPr lang="en-US" sz="3200" dirty="0" smtClean="0">
                <a:solidFill>
                  <a:srgbClr val="FFFF00"/>
                </a:solidFill>
              </a:rPr>
              <a:t> cell</a:t>
            </a:r>
          </a:p>
          <a:p>
            <a:r>
              <a:rPr lang="en-US" sz="3200" dirty="0" smtClean="0"/>
              <a:t>Normally cells that produce </a:t>
            </a:r>
            <a:r>
              <a:rPr lang="en-US" sz="3200" dirty="0" err="1" smtClean="0"/>
              <a:t>GF,do</a:t>
            </a:r>
            <a:r>
              <a:rPr lang="en-US" sz="3200" dirty="0" smtClean="0"/>
              <a:t> not express cognate receptors-this prevents formation of +</a:t>
            </a:r>
            <a:r>
              <a:rPr lang="en-US" sz="3200" dirty="0" err="1" smtClean="0"/>
              <a:t>ve</a:t>
            </a:r>
            <a:r>
              <a:rPr lang="en-US" sz="3200" dirty="0" smtClean="0"/>
              <a:t> feedback loops within the same cell</a:t>
            </a:r>
            <a:endParaRPr lang="en-US" sz="3200" dirty="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normAutofit fontScale="90000"/>
          </a:bodyPr>
          <a:lstStyle/>
          <a:p>
            <a:pPr algn="ctr"/>
            <a:r>
              <a:rPr lang="en-US" b="1" u="sng" dirty="0" smtClean="0"/>
              <a:t>Self-sufficiency in growth signals</a:t>
            </a:r>
            <a:endParaRPr lang="en-US" b="1" u="sng"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37495486"/>
              </p:ext>
            </p:extLst>
          </p:nvPr>
        </p:nvGraphicFramePr>
        <p:xfrm>
          <a:off x="457200" y="1066800"/>
          <a:ext cx="81534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fontScale="90000"/>
          </a:bodyPr>
          <a:lstStyle/>
          <a:p>
            <a:pPr algn="ctr"/>
            <a:r>
              <a:rPr lang="en-US" b="1" u="sng" dirty="0" smtClean="0"/>
              <a:t>Growth </a:t>
            </a:r>
            <a:r>
              <a:rPr lang="en-US" b="1" u="sng" dirty="0"/>
              <a:t>F</a:t>
            </a:r>
            <a:r>
              <a:rPr lang="en-US" b="1" u="sng" dirty="0" smtClean="0"/>
              <a:t>actors</a:t>
            </a:r>
            <a:endParaRPr lang="en-US" b="1" u="sng" dirty="0"/>
          </a:p>
        </p:txBody>
      </p:sp>
      <p:sp>
        <p:nvSpPr>
          <p:cNvPr id="3" name="Content Placeholder 2"/>
          <p:cNvSpPr>
            <a:spLocks noGrp="1"/>
          </p:cNvSpPr>
          <p:nvPr>
            <p:ph idx="1"/>
          </p:nvPr>
        </p:nvSpPr>
        <p:spPr>
          <a:xfrm>
            <a:off x="304800" y="1371600"/>
            <a:ext cx="8610600" cy="4754563"/>
          </a:xfrm>
        </p:spPr>
        <p:txBody>
          <a:bodyPr/>
          <a:lstStyle/>
          <a:p>
            <a:r>
              <a:rPr lang="en-US" b="1" dirty="0" smtClean="0">
                <a:solidFill>
                  <a:srgbClr val="0070C0"/>
                </a:solidFill>
              </a:rPr>
              <a:t>Cancer cells acquire growth self </a:t>
            </a:r>
            <a:r>
              <a:rPr lang="en-US" b="1" dirty="0" err="1" smtClean="0">
                <a:solidFill>
                  <a:srgbClr val="0070C0"/>
                </a:solidFill>
              </a:rPr>
              <a:t>sufficinncy</a:t>
            </a:r>
            <a:r>
              <a:rPr lang="en-US" b="1" dirty="0" smtClean="0">
                <a:solidFill>
                  <a:srgbClr val="0070C0"/>
                </a:solidFill>
              </a:rPr>
              <a:t> by </a:t>
            </a:r>
            <a:r>
              <a:rPr lang="en-US" b="1" dirty="0" err="1" smtClean="0">
                <a:solidFill>
                  <a:srgbClr val="0070C0"/>
                </a:solidFill>
              </a:rPr>
              <a:t>acquring</a:t>
            </a:r>
            <a:r>
              <a:rPr lang="en-US" b="1" dirty="0" smtClean="0">
                <a:solidFill>
                  <a:srgbClr val="0070C0"/>
                </a:solidFill>
              </a:rPr>
              <a:t> ability to synthesize the GF to which they are responsive</a:t>
            </a:r>
          </a:p>
          <a:p>
            <a:r>
              <a:rPr lang="en-US" dirty="0" err="1" smtClean="0"/>
              <a:t>Glioblastomas</a:t>
            </a:r>
            <a:r>
              <a:rPr lang="en-US" dirty="0" smtClean="0"/>
              <a:t> secrete </a:t>
            </a:r>
            <a:r>
              <a:rPr lang="en-US" b="1" dirty="0" smtClean="0">
                <a:solidFill>
                  <a:srgbClr val="FF0000"/>
                </a:solidFill>
              </a:rPr>
              <a:t>PDGF</a:t>
            </a:r>
            <a:r>
              <a:rPr lang="en-US" dirty="0" smtClean="0"/>
              <a:t> and express PDGF receptors</a:t>
            </a:r>
          </a:p>
          <a:p>
            <a:r>
              <a:rPr lang="en-US" dirty="0" smtClean="0"/>
              <a:t>Many Sarcomas secrete </a:t>
            </a:r>
            <a:r>
              <a:rPr lang="en-US" b="1" dirty="0" smtClean="0">
                <a:solidFill>
                  <a:srgbClr val="FF0000"/>
                </a:solidFill>
              </a:rPr>
              <a:t>TGF</a:t>
            </a:r>
            <a:r>
              <a:rPr lang="el-GR" b="1" dirty="0" smtClean="0">
                <a:solidFill>
                  <a:srgbClr val="FF0000"/>
                </a:solidFill>
              </a:rPr>
              <a:t>α</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30303506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143000"/>
          </a:xfrm>
        </p:spPr>
        <p:txBody>
          <a:bodyPr>
            <a:noAutofit/>
          </a:bodyPr>
          <a:lstStyle/>
          <a:p>
            <a:r>
              <a:rPr lang="en-US" sz="2400" b="1" u="sng" dirty="0" err="1" smtClean="0"/>
              <a:t>Leiomyoma</a:t>
            </a:r>
            <a:r>
              <a:rPr lang="en-US" sz="2400" b="1" u="sng" dirty="0" smtClean="0"/>
              <a:t> of the uterus</a:t>
            </a:r>
            <a:r>
              <a:rPr lang="en-US" sz="2000" b="1" dirty="0" smtClean="0"/>
              <a:t>. This benign, well-differentiated tumor contains interlacing bundles of </a:t>
            </a:r>
            <a:r>
              <a:rPr lang="en-US" sz="2000" b="1" dirty="0" err="1" smtClean="0"/>
              <a:t>neoplastic</a:t>
            </a:r>
            <a:r>
              <a:rPr lang="en-US" sz="2000" b="1" dirty="0" smtClean="0"/>
              <a:t> smooth muscle cells that are virtually identical in appearance to normal smooth muscle cells in the </a:t>
            </a:r>
            <a:r>
              <a:rPr lang="en-US" sz="2000" b="1" dirty="0" err="1" smtClean="0"/>
              <a:t>myometrium</a:t>
            </a:r>
            <a:r>
              <a:rPr lang="en-US" sz="2000" b="1" dirty="0" smtClean="0"/>
              <a:t>. </a:t>
            </a:r>
            <a:br>
              <a:rPr lang="en-US" sz="2000" b="1" dirty="0" smtClean="0"/>
            </a:br>
            <a:endParaRPr lang="en-US" sz="20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219200"/>
            <a:ext cx="9144000"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smtClean="0"/>
              <a:t>GF</a:t>
            </a:r>
            <a:r>
              <a:rPr lang="en-US" u="sng" dirty="0" smtClean="0"/>
              <a:t> </a:t>
            </a:r>
            <a:r>
              <a:rPr lang="en-US" b="1" u="sng" dirty="0" smtClean="0"/>
              <a:t>Receptors</a:t>
            </a:r>
            <a:r>
              <a:rPr lang="en-US" u="sng" dirty="0" smtClean="0"/>
              <a:t> </a:t>
            </a:r>
            <a:r>
              <a:rPr lang="en-US" b="1" u="sng" dirty="0" smtClean="0"/>
              <a:t>and</a:t>
            </a:r>
            <a:r>
              <a:rPr lang="en-US" u="sng" dirty="0" smtClean="0"/>
              <a:t> </a:t>
            </a:r>
            <a:r>
              <a:rPr lang="en-US" b="1" u="sng" dirty="0" smtClean="0"/>
              <a:t>Non-Receptor</a:t>
            </a:r>
            <a:r>
              <a:rPr lang="en-US" u="sng" dirty="0" smtClean="0"/>
              <a:t> </a:t>
            </a:r>
            <a:r>
              <a:rPr lang="en-US" b="1" u="sng" dirty="0" smtClean="0">
                <a:solidFill>
                  <a:srgbClr val="FF0000"/>
                </a:solidFill>
              </a:rPr>
              <a:t>Tyrosine </a:t>
            </a:r>
            <a:r>
              <a:rPr lang="en-US" b="1" u="sng" dirty="0" err="1" smtClean="0">
                <a:solidFill>
                  <a:srgbClr val="FF0000"/>
                </a:solidFill>
              </a:rPr>
              <a:t>Kinases</a:t>
            </a:r>
            <a:endParaRPr lang="en-US" b="1" u="sng" dirty="0">
              <a:solidFill>
                <a:srgbClr val="FF0000"/>
              </a:solidFill>
            </a:endParaRPr>
          </a:p>
        </p:txBody>
      </p:sp>
      <p:sp>
        <p:nvSpPr>
          <p:cNvPr id="3" name="Content Placeholder 2"/>
          <p:cNvSpPr>
            <a:spLocks noGrp="1"/>
          </p:cNvSpPr>
          <p:nvPr>
            <p:ph idx="1"/>
          </p:nvPr>
        </p:nvSpPr>
        <p:spPr>
          <a:xfrm>
            <a:off x="0" y="1600200"/>
            <a:ext cx="9021170" cy="4525963"/>
          </a:xfrm>
        </p:spPr>
        <p:txBody>
          <a:bodyPr/>
          <a:lstStyle/>
          <a:p>
            <a:r>
              <a:rPr lang="en-US" dirty="0"/>
              <a:t>M</a:t>
            </a:r>
            <a:r>
              <a:rPr lang="en-US" dirty="0" smtClean="0"/>
              <a:t>utation of </a:t>
            </a:r>
            <a:r>
              <a:rPr lang="en-US" dirty="0" err="1" smtClean="0"/>
              <a:t>GFrecp</a:t>
            </a:r>
            <a:r>
              <a:rPr lang="en-US" dirty="0" err="1" smtClean="0">
                <a:sym typeface="Wingdings" pitchFamily="2" charset="2"/>
              </a:rPr>
              <a:t></a:t>
            </a:r>
            <a:r>
              <a:rPr lang="en-US" b="1" dirty="0" err="1" smtClean="0">
                <a:solidFill>
                  <a:srgbClr val="0070C0"/>
                </a:solidFill>
                <a:sym typeface="Wingdings" pitchFamily="2" charset="2"/>
              </a:rPr>
              <a:t>continous</a:t>
            </a:r>
            <a:r>
              <a:rPr lang="en-US" dirty="0" smtClean="0">
                <a:solidFill>
                  <a:srgbClr val="0070C0"/>
                </a:solidFill>
                <a:sym typeface="Wingdings" pitchFamily="2" charset="2"/>
              </a:rPr>
              <a:t> </a:t>
            </a:r>
            <a:r>
              <a:rPr lang="en-US" dirty="0" err="1" smtClean="0">
                <a:sym typeface="Wingdings" pitchFamily="2" charset="2"/>
              </a:rPr>
              <a:t>mitogenic</a:t>
            </a:r>
            <a:r>
              <a:rPr lang="en-US" dirty="0" smtClean="0">
                <a:sym typeface="Wingdings" pitchFamily="2" charset="2"/>
              </a:rPr>
              <a:t> signal</a:t>
            </a:r>
          </a:p>
          <a:p>
            <a:r>
              <a:rPr lang="en-US" dirty="0" smtClean="0">
                <a:sym typeface="Wingdings" pitchFamily="2" charset="2"/>
              </a:rPr>
              <a:t>More common is </a:t>
            </a:r>
            <a:r>
              <a:rPr lang="en-US" dirty="0" err="1" smtClean="0">
                <a:sym typeface="Wingdings" pitchFamily="2" charset="2"/>
              </a:rPr>
              <a:t>GFrecp</a:t>
            </a:r>
            <a:r>
              <a:rPr lang="en-US" dirty="0" smtClean="0">
                <a:sym typeface="Wingdings" pitchFamily="2" charset="2"/>
              </a:rPr>
              <a:t> overexpression </a:t>
            </a:r>
            <a:r>
              <a:rPr lang="en-US" dirty="0" err="1" smtClean="0">
                <a:sym typeface="Wingdings" pitchFamily="2" charset="2"/>
              </a:rPr>
              <a:t>EGFrecp</a:t>
            </a:r>
            <a:r>
              <a:rPr lang="en-US" dirty="0" smtClean="0">
                <a:sym typeface="Wingdings" pitchFamily="2" charset="2"/>
              </a:rPr>
              <a:t> family:</a:t>
            </a:r>
          </a:p>
          <a:p>
            <a:r>
              <a:rPr lang="en-US" b="1" dirty="0" smtClean="0">
                <a:solidFill>
                  <a:srgbClr val="FF0000"/>
                </a:solidFill>
                <a:sym typeface="Wingdings" pitchFamily="2" charset="2"/>
              </a:rPr>
              <a:t>ERBB1</a:t>
            </a:r>
            <a:r>
              <a:rPr lang="en-US" dirty="0" smtClean="0">
                <a:sym typeface="Wingdings" pitchFamily="2" charset="2"/>
              </a:rPr>
              <a:t>: </a:t>
            </a:r>
            <a:r>
              <a:rPr lang="en-US" dirty="0" err="1" smtClean="0">
                <a:sym typeface="Wingdings" pitchFamily="2" charset="2"/>
              </a:rPr>
              <a:t>Overexp</a:t>
            </a:r>
            <a:r>
              <a:rPr lang="en-US" dirty="0" smtClean="0">
                <a:sym typeface="Wingdings" pitchFamily="2" charset="2"/>
              </a:rPr>
              <a:t> in 80% of SCC of lungs</a:t>
            </a:r>
          </a:p>
          <a:p>
            <a:r>
              <a:rPr lang="en-US" b="1" dirty="0" smtClean="0">
                <a:solidFill>
                  <a:srgbClr val="FF0000"/>
                </a:solidFill>
                <a:sym typeface="Wingdings" pitchFamily="2" charset="2"/>
              </a:rPr>
              <a:t>ERBB2/HER2/NEU</a:t>
            </a:r>
            <a:r>
              <a:rPr lang="en-US" dirty="0" smtClean="0">
                <a:sym typeface="Wingdings" pitchFamily="2" charset="2"/>
              </a:rPr>
              <a:t>: Br CA, </a:t>
            </a:r>
            <a:r>
              <a:rPr lang="en-US" dirty="0" err="1" smtClean="0">
                <a:sym typeface="Wingdings" pitchFamily="2" charset="2"/>
              </a:rPr>
              <a:t>AdenoCA</a:t>
            </a:r>
            <a:r>
              <a:rPr lang="en-US" dirty="0" smtClean="0">
                <a:sym typeface="Wingdings" pitchFamily="2" charset="2"/>
              </a:rPr>
              <a:t> of lung ovary and salivary gland</a:t>
            </a:r>
            <a:endParaRPr lang="en-US" dirty="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639762"/>
          </a:xfrm>
        </p:spPr>
        <p:txBody>
          <a:bodyPr>
            <a:noAutofit/>
          </a:bodyPr>
          <a:lstStyle/>
          <a:p>
            <a:r>
              <a:rPr lang="en-US" sz="3600" b="1" u="sng" dirty="0" smtClean="0"/>
              <a:t>Downstream signal transducing proteins</a:t>
            </a:r>
            <a:endParaRPr lang="en-US" sz="3600" b="1" u="sng" dirty="0"/>
          </a:p>
        </p:txBody>
      </p:sp>
      <p:sp>
        <p:nvSpPr>
          <p:cNvPr id="3" name="Content Placeholder 2"/>
          <p:cNvSpPr>
            <a:spLocks noGrp="1"/>
          </p:cNvSpPr>
          <p:nvPr>
            <p:ph idx="1"/>
          </p:nvPr>
        </p:nvSpPr>
        <p:spPr>
          <a:xfrm>
            <a:off x="0" y="1219200"/>
            <a:ext cx="9143999" cy="4906963"/>
          </a:xfrm>
        </p:spPr>
        <p:txBody>
          <a:bodyPr/>
          <a:lstStyle/>
          <a:p>
            <a:r>
              <a:rPr lang="en-US" dirty="0" smtClean="0"/>
              <a:t>Cancer cells acquire growth autonomy by mutations in genes encoding components of </a:t>
            </a:r>
            <a:r>
              <a:rPr lang="en-US" dirty="0" err="1" smtClean="0"/>
              <a:t>signalling</a:t>
            </a:r>
            <a:r>
              <a:rPr lang="en-US" dirty="0" smtClean="0"/>
              <a:t> pathways downstream of </a:t>
            </a:r>
            <a:r>
              <a:rPr lang="en-US" dirty="0" err="1" smtClean="0"/>
              <a:t>GFrecp</a:t>
            </a:r>
            <a:r>
              <a:rPr lang="en-US" dirty="0" smtClean="0"/>
              <a:t> to nucleus</a:t>
            </a:r>
            <a:endParaRPr lang="en-US" dirty="0" smtClean="0">
              <a:sym typeface="Wingdings" pitchFamily="2" charset="2"/>
            </a:endParaRPr>
          </a:p>
          <a:p>
            <a:r>
              <a:rPr lang="en-US" dirty="0" smtClean="0">
                <a:sym typeface="Wingdings" pitchFamily="2" charset="2"/>
              </a:rPr>
              <a:t>Two important members are:</a:t>
            </a:r>
          </a:p>
          <a:p>
            <a:pPr lvl="6"/>
            <a:r>
              <a:rPr lang="en-US" sz="2800" b="1" u="sng" dirty="0" smtClean="0">
                <a:solidFill>
                  <a:srgbClr val="FF0000"/>
                </a:solidFill>
                <a:sym typeface="Wingdings" pitchFamily="2" charset="2"/>
              </a:rPr>
              <a:t>RAS</a:t>
            </a:r>
            <a:r>
              <a:rPr lang="en-US" sz="2800" dirty="0">
                <a:sym typeface="Wingdings" pitchFamily="2" charset="2"/>
              </a:rPr>
              <a:t> </a:t>
            </a:r>
            <a:r>
              <a:rPr lang="en-US" sz="2800" dirty="0" smtClean="0">
                <a:sym typeface="Wingdings" pitchFamily="2" charset="2"/>
              </a:rPr>
              <a:t>most commonly mutated </a:t>
            </a:r>
            <a:r>
              <a:rPr lang="en-US" sz="2800" dirty="0" smtClean="0"/>
              <a:t>proto-	oncogene</a:t>
            </a:r>
            <a:endParaRPr lang="en-US" sz="2800" dirty="0" smtClean="0">
              <a:sym typeface="Wingdings" pitchFamily="2" charset="2"/>
            </a:endParaRPr>
          </a:p>
          <a:p>
            <a:pPr lvl="6"/>
            <a:r>
              <a:rPr lang="en-US" sz="2800" b="1" u="sng" dirty="0" smtClean="0">
                <a:solidFill>
                  <a:srgbClr val="FF0000"/>
                </a:solidFill>
                <a:sym typeface="Wingdings" pitchFamily="2" charset="2"/>
              </a:rPr>
              <a:t>ABL</a:t>
            </a:r>
            <a:r>
              <a:rPr lang="en-US" sz="2800" dirty="0" smtClean="0"/>
              <a:t> 2</a:t>
            </a:r>
            <a:r>
              <a:rPr lang="en-US" sz="2800" baseline="30000" dirty="0" smtClean="0"/>
              <a:t>nd</a:t>
            </a:r>
            <a:r>
              <a:rPr lang="en-US" sz="2800" dirty="0" smtClean="0"/>
              <a:t> most common proto-oncogenes </a:t>
            </a:r>
            <a:endParaRPr lang="en-US" sz="2800" dirty="0"/>
          </a:p>
        </p:txBody>
      </p:sp>
    </p:spTree>
    <p:extLst>
      <p:ext uri="{BB962C8B-B14F-4D97-AF65-F5344CB8AC3E}">
        <p14:creationId xmlns:p14="http://schemas.microsoft.com/office/powerpoint/2010/main" val="1051400722"/>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887"/>
            <a:ext cx="7467600" cy="603913"/>
          </a:xfrm>
        </p:spPr>
        <p:txBody>
          <a:bodyPr>
            <a:normAutofit fontScale="90000"/>
          </a:bodyPr>
          <a:lstStyle/>
          <a:p>
            <a:pPr algn="ctr"/>
            <a:r>
              <a:rPr lang="en-US" b="1" dirty="0" smtClean="0"/>
              <a:t>RAS Proteins</a:t>
            </a:r>
            <a:endParaRPr lang="en-US" b="1" dirty="0"/>
          </a:p>
        </p:txBody>
      </p:sp>
      <p:sp>
        <p:nvSpPr>
          <p:cNvPr id="3" name="Content Placeholder 2"/>
          <p:cNvSpPr>
            <a:spLocks noGrp="1"/>
          </p:cNvSpPr>
          <p:nvPr>
            <p:ph idx="1"/>
          </p:nvPr>
        </p:nvSpPr>
        <p:spPr>
          <a:xfrm>
            <a:off x="457200" y="736980"/>
            <a:ext cx="8382000" cy="5389184"/>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673308"/>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467600" cy="713096"/>
          </a:xfrm>
        </p:spPr>
        <p:txBody>
          <a:bodyPr>
            <a:noAutofit/>
          </a:bodyPr>
          <a:lstStyle/>
          <a:p>
            <a:pPr algn="ctr"/>
            <a:r>
              <a:rPr lang="en-US" sz="4800" b="1" dirty="0" smtClean="0"/>
              <a:t>ABL</a:t>
            </a:r>
            <a:endParaRPr lang="en-US" sz="4800" b="1" dirty="0"/>
          </a:p>
        </p:txBody>
      </p:sp>
      <p:sp>
        <p:nvSpPr>
          <p:cNvPr id="3" name="Content Placeholder 2"/>
          <p:cNvSpPr>
            <a:spLocks noGrp="1"/>
          </p:cNvSpPr>
          <p:nvPr>
            <p:ph idx="1"/>
          </p:nvPr>
        </p:nvSpPr>
        <p:spPr>
          <a:xfrm>
            <a:off x="1524000" y="1905000"/>
            <a:ext cx="6629400" cy="4221163"/>
          </a:xfrm>
        </p:spPr>
        <p:txBody>
          <a:bodyPr/>
          <a:lstStyle/>
          <a:p>
            <a:r>
              <a:rPr lang="en-US" dirty="0" smtClean="0"/>
              <a:t>Has tyrosine kinase activity</a:t>
            </a:r>
          </a:p>
          <a:p>
            <a:r>
              <a:rPr lang="en-US" dirty="0" smtClean="0"/>
              <a:t>In </a:t>
            </a:r>
            <a:r>
              <a:rPr lang="en-US" b="1" dirty="0" smtClean="0">
                <a:solidFill>
                  <a:srgbClr val="FF0000"/>
                </a:solidFill>
              </a:rPr>
              <a:t>CML</a:t>
            </a:r>
            <a:r>
              <a:rPr lang="en-US" dirty="0" smtClean="0"/>
              <a:t> – BCR ABL (t9:22)</a:t>
            </a:r>
            <a:endParaRPr lang="en-US" dirty="0"/>
          </a:p>
        </p:txBody>
      </p:sp>
    </p:spTree>
    <p:extLst>
      <p:ext uri="{BB962C8B-B14F-4D97-AF65-F5344CB8AC3E}">
        <p14:creationId xmlns:p14="http://schemas.microsoft.com/office/powerpoint/2010/main" val="3936419069"/>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230" y="685800"/>
            <a:ext cx="7010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616307"/>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533400"/>
          </a:xfrm>
        </p:spPr>
        <p:txBody>
          <a:bodyPr>
            <a:normAutofit fontScale="90000"/>
          </a:bodyPr>
          <a:lstStyle/>
          <a:p>
            <a:pPr algn="ctr"/>
            <a:r>
              <a:rPr lang="en-US" b="1" u="sng" dirty="0" smtClean="0"/>
              <a:t>Nuclear Transcription factors</a:t>
            </a:r>
            <a:endParaRPr lang="en-US" b="1" u="sng" dirty="0"/>
          </a:p>
        </p:txBody>
      </p:sp>
      <p:sp>
        <p:nvSpPr>
          <p:cNvPr id="3" name="Content Placeholder 2"/>
          <p:cNvSpPr>
            <a:spLocks noGrp="1"/>
          </p:cNvSpPr>
          <p:nvPr>
            <p:ph idx="1"/>
          </p:nvPr>
        </p:nvSpPr>
        <p:spPr>
          <a:xfrm>
            <a:off x="304800" y="914400"/>
            <a:ext cx="8610600" cy="5638800"/>
          </a:xfrm>
        </p:spPr>
        <p:txBody>
          <a:bodyPr>
            <a:normAutofit fontScale="92500" lnSpcReduction="10000"/>
          </a:bodyPr>
          <a:lstStyle/>
          <a:p>
            <a:r>
              <a:rPr lang="en-US" dirty="0" smtClean="0"/>
              <a:t>Mutations affecting genes that regulate DNA transcription</a:t>
            </a:r>
          </a:p>
          <a:p>
            <a:r>
              <a:rPr lang="en-US" dirty="0" smtClean="0"/>
              <a:t>MYC,MYB,JUN,FOS and REL oncogenes</a:t>
            </a:r>
          </a:p>
          <a:p>
            <a:r>
              <a:rPr lang="en-US" dirty="0" smtClean="0"/>
              <a:t>MYC protein can either </a:t>
            </a:r>
            <a:r>
              <a:rPr lang="en-US" b="1" dirty="0" err="1" smtClean="0">
                <a:solidFill>
                  <a:srgbClr val="FF0000"/>
                </a:solidFill>
              </a:rPr>
              <a:t>actvate</a:t>
            </a:r>
            <a:r>
              <a:rPr lang="en-US" dirty="0" smtClean="0"/>
              <a:t> or </a:t>
            </a:r>
            <a:r>
              <a:rPr lang="en-US" b="1" dirty="0" smtClean="0">
                <a:solidFill>
                  <a:srgbClr val="FF0000"/>
                </a:solidFill>
              </a:rPr>
              <a:t>repress</a:t>
            </a:r>
            <a:r>
              <a:rPr lang="en-US" dirty="0" smtClean="0"/>
              <a:t> transcription of other genes</a:t>
            </a:r>
          </a:p>
          <a:p>
            <a:r>
              <a:rPr lang="en-US" b="1" u="sng" dirty="0" smtClean="0">
                <a:solidFill>
                  <a:srgbClr val="0070C0"/>
                </a:solidFill>
              </a:rPr>
              <a:t>Activated by MYC</a:t>
            </a:r>
            <a:r>
              <a:rPr lang="en-US" dirty="0" smtClean="0"/>
              <a:t> include growth promoting proteins including </a:t>
            </a:r>
            <a:r>
              <a:rPr lang="en-US" b="1" dirty="0" err="1" smtClean="0"/>
              <a:t>CDKs</a:t>
            </a:r>
            <a:r>
              <a:rPr lang="en-US" dirty="0" err="1" smtClean="0">
                <a:sym typeface="Wingdings" pitchFamily="2" charset="2"/>
              </a:rPr>
              <a:t>drive</a:t>
            </a:r>
            <a:r>
              <a:rPr lang="en-US" dirty="0" smtClean="0">
                <a:sym typeface="Wingdings" pitchFamily="2" charset="2"/>
              </a:rPr>
              <a:t> cell into cell cycle</a:t>
            </a:r>
          </a:p>
          <a:p>
            <a:r>
              <a:rPr lang="en-US" b="1" u="sng" dirty="0" smtClean="0">
                <a:solidFill>
                  <a:srgbClr val="0070C0"/>
                </a:solidFill>
                <a:sym typeface="Wingdings" pitchFamily="2" charset="2"/>
              </a:rPr>
              <a:t>Repressed by MYC</a:t>
            </a:r>
            <a:r>
              <a:rPr lang="en-US" dirty="0" smtClean="0">
                <a:sym typeface="Wingdings" pitchFamily="2" charset="2"/>
              </a:rPr>
              <a:t> include </a:t>
            </a:r>
            <a:r>
              <a:rPr lang="en-US" b="1" dirty="0" smtClean="0">
                <a:sym typeface="Wingdings" pitchFamily="2" charset="2"/>
              </a:rPr>
              <a:t>CDKIs</a:t>
            </a:r>
          </a:p>
          <a:p>
            <a:r>
              <a:rPr lang="en-US" dirty="0"/>
              <a:t>Thus, </a:t>
            </a:r>
            <a:r>
              <a:rPr lang="en-US" dirty="0" err="1"/>
              <a:t>dysregulation</a:t>
            </a:r>
            <a:r>
              <a:rPr lang="en-US" dirty="0"/>
              <a:t> </a:t>
            </a:r>
            <a:r>
              <a:rPr lang="en-US" dirty="0" smtClean="0"/>
              <a:t>of MYC </a:t>
            </a:r>
            <a:r>
              <a:rPr lang="en-US" dirty="0"/>
              <a:t>promotes </a:t>
            </a:r>
            <a:r>
              <a:rPr lang="en-US" dirty="0" err="1"/>
              <a:t>tumorigenesis</a:t>
            </a:r>
            <a:r>
              <a:rPr lang="en-US" dirty="0"/>
              <a:t> by </a:t>
            </a:r>
            <a:r>
              <a:rPr lang="en-US" dirty="0">
                <a:solidFill>
                  <a:srgbClr val="FF0000"/>
                </a:solidFill>
              </a:rPr>
              <a:t>increasing</a:t>
            </a:r>
            <a:r>
              <a:rPr lang="en-US" dirty="0"/>
              <a:t> expression </a:t>
            </a:r>
            <a:r>
              <a:rPr lang="en-US" dirty="0" smtClean="0"/>
              <a:t>of genes </a:t>
            </a:r>
            <a:r>
              <a:rPr lang="en-US" dirty="0"/>
              <a:t>that </a:t>
            </a:r>
            <a:r>
              <a:rPr lang="en-US" dirty="0">
                <a:solidFill>
                  <a:srgbClr val="FF0000"/>
                </a:solidFill>
              </a:rPr>
              <a:t>promote</a:t>
            </a:r>
            <a:r>
              <a:rPr lang="en-US" dirty="0"/>
              <a:t> progression through the cell cycle </a:t>
            </a:r>
            <a:r>
              <a:rPr lang="en-US" dirty="0" smtClean="0"/>
              <a:t>and </a:t>
            </a:r>
            <a:r>
              <a:rPr lang="en-US" b="1" dirty="0" smtClean="0">
                <a:solidFill>
                  <a:schemeClr val="accent1">
                    <a:lumMod val="75000"/>
                  </a:schemeClr>
                </a:solidFill>
              </a:rPr>
              <a:t>repressing</a:t>
            </a:r>
            <a:r>
              <a:rPr lang="en-US" dirty="0" smtClean="0">
                <a:solidFill>
                  <a:schemeClr val="accent1">
                    <a:lumMod val="75000"/>
                  </a:schemeClr>
                </a:solidFill>
              </a:rPr>
              <a:t> </a:t>
            </a:r>
            <a:r>
              <a:rPr lang="en-US" dirty="0"/>
              <a:t>genes that </a:t>
            </a:r>
            <a:r>
              <a:rPr lang="en-US" b="1" dirty="0">
                <a:solidFill>
                  <a:schemeClr val="accent1">
                    <a:lumMod val="75000"/>
                  </a:schemeClr>
                </a:solidFill>
              </a:rPr>
              <a:t>slow</a:t>
            </a:r>
            <a:r>
              <a:rPr lang="en-US" dirty="0"/>
              <a:t> or prevent progression </a:t>
            </a:r>
            <a:r>
              <a:rPr lang="en-US" dirty="0" smtClean="0"/>
              <a:t>through the </a:t>
            </a:r>
            <a:r>
              <a:rPr lang="en-US" dirty="0"/>
              <a:t>cell cycle</a:t>
            </a:r>
            <a:r>
              <a:rPr lang="en-US" dirty="0" smtClean="0"/>
              <a:t>.</a:t>
            </a:r>
            <a:endParaRPr lang="en-US" dirty="0"/>
          </a:p>
        </p:txBody>
      </p:sp>
    </p:spTree>
    <p:extLst>
      <p:ext uri="{BB962C8B-B14F-4D97-AF65-F5344CB8AC3E}">
        <p14:creationId xmlns:p14="http://schemas.microsoft.com/office/powerpoint/2010/main" val="2419921283"/>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467600" cy="533400"/>
          </a:xfrm>
        </p:spPr>
        <p:txBody>
          <a:bodyPr>
            <a:normAutofit fontScale="90000"/>
          </a:bodyPr>
          <a:lstStyle/>
          <a:p>
            <a:pPr algn="ctr"/>
            <a:r>
              <a:rPr lang="en-US" b="1" u="sng" dirty="0" err="1" smtClean="0"/>
              <a:t>Cyclins</a:t>
            </a:r>
            <a:r>
              <a:rPr lang="en-US" b="1" u="sng" dirty="0" smtClean="0"/>
              <a:t> and CDKs</a:t>
            </a:r>
            <a:endParaRPr lang="en-US" b="1" u="sng" dirty="0"/>
          </a:p>
        </p:txBody>
      </p:sp>
      <p:sp>
        <p:nvSpPr>
          <p:cNvPr id="3" name="Content Placeholder 2"/>
          <p:cNvSpPr>
            <a:spLocks noGrp="1"/>
          </p:cNvSpPr>
          <p:nvPr>
            <p:ph idx="1"/>
          </p:nvPr>
        </p:nvSpPr>
        <p:spPr>
          <a:xfrm>
            <a:off x="204716" y="838200"/>
            <a:ext cx="8786884" cy="5287963"/>
          </a:xfrm>
        </p:spPr>
        <p:txBody>
          <a:bodyPr>
            <a:normAutofit fontScale="92500" lnSpcReduction="20000"/>
          </a:bodyPr>
          <a:lstStyle/>
          <a:p>
            <a:r>
              <a:rPr lang="en-US" dirty="0" smtClean="0"/>
              <a:t>Cyclic nature of production and degradation</a:t>
            </a:r>
          </a:p>
          <a:p>
            <a:r>
              <a:rPr lang="en-US" b="1" u="sng" dirty="0" smtClean="0">
                <a:solidFill>
                  <a:srgbClr val="FF0000"/>
                </a:solidFill>
              </a:rPr>
              <a:t>Cell cycle</a:t>
            </a:r>
            <a:r>
              <a:rPr lang="en-US" dirty="0" smtClean="0"/>
              <a:t>: G0</a:t>
            </a:r>
            <a:r>
              <a:rPr lang="en-US" dirty="0" smtClean="0">
                <a:sym typeface="Wingdings" pitchFamily="2" charset="2"/>
              </a:rPr>
              <a:t>G1presyntheticS(DNA synthesis)G2(</a:t>
            </a:r>
            <a:r>
              <a:rPr lang="en-US" dirty="0" err="1" smtClean="0">
                <a:sym typeface="Wingdings" pitchFamily="2" charset="2"/>
              </a:rPr>
              <a:t>premitotic</a:t>
            </a:r>
            <a:r>
              <a:rPr lang="en-US" dirty="0" smtClean="0">
                <a:sym typeface="Wingdings" pitchFamily="2" charset="2"/>
              </a:rPr>
              <a:t>)M(</a:t>
            </a:r>
            <a:r>
              <a:rPr lang="en-US" dirty="0" err="1" smtClean="0">
                <a:sym typeface="Wingdings" pitchFamily="2" charset="2"/>
              </a:rPr>
              <a:t>mioitic</a:t>
            </a:r>
            <a:r>
              <a:rPr lang="en-US" dirty="0" smtClean="0">
                <a:sym typeface="Wingdings" pitchFamily="2" charset="2"/>
              </a:rPr>
              <a:t>) phases</a:t>
            </a:r>
          </a:p>
          <a:p>
            <a:r>
              <a:rPr lang="en-US" b="1" dirty="0" smtClean="0">
                <a:sym typeface="Wingdings" pitchFamily="2" charset="2"/>
              </a:rPr>
              <a:t>Check points</a:t>
            </a:r>
            <a:r>
              <a:rPr lang="en-US" dirty="0" smtClean="0">
                <a:sym typeface="Wingdings" pitchFamily="2" charset="2"/>
              </a:rPr>
              <a:t>: Emergence from G0 intoG1 and G1 to S phase</a:t>
            </a:r>
          </a:p>
          <a:p>
            <a:r>
              <a:rPr lang="en-US" dirty="0" smtClean="0">
                <a:sym typeface="Wingdings" pitchFamily="2" charset="2"/>
              </a:rPr>
              <a:t>G1 to S is regulated by </a:t>
            </a:r>
            <a:r>
              <a:rPr lang="en-US" dirty="0" err="1" smtClean="0">
                <a:sym typeface="Wingdings" pitchFamily="2" charset="2"/>
              </a:rPr>
              <a:t>Cyclins</a:t>
            </a:r>
            <a:r>
              <a:rPr lang="en-US" dirty="0" smtClean="0">
                <a:sym typeface="Wingdings" pitchFamily="2" charset="2"/>
              </a:rPr>
              <a:t> and </a:t>
            </a:r>
            <a:r>
              <a:rPr lang="en-US" dirty="0" err="1" smtClean="0">
                <a:sym typeface="Wingdings" pitchFamily="2" charset="2"/>
              </a:rPr>
              <a:t>assoc</a:t>
            </a:r>
            <a:r>
              <a:rPr lang="en-US" dirty="0" smtClean="0">
                <a:sym typeface="Wingdings" pitchFamily="2" charset="2"/>
              </a:rPr>
              <a:t> enzymes CDKs. CDKs bind to </a:t>
            </a:r>
            <a:r>
              <a:rPr lang="en-US" dirty="0" err="1" smtClean="0">
                <a:sym typeface="Wingdings" pitchFamily="2" charset="2"/>
              </a:rPr>
              <a:t>Cyclins</a:t>
            </a:r>
            <a:r>
              <a:rPr lang="en-US" dirty="0">
                <a:sym typeface="Wingdings" pitchFamily="2" charset="2"/>
              </a:rPr>
              <a:t> </a:t>
            </a:r>
            <a:r>
              <a:rPr lang="en-US" dirty="0" smtClean="0">
                <a:sym typeface="Wingdings" pitchFamily="2" charset="2"/>
              </a:rPr>
              <a:t>and </a:t>
            </a:r>
            <a:r>
              <a:rPr lang="en-US" dirty="0" err="1" smtClean="0">
                <a:sym typeface="Wingdings" pitchFamily="2" charset="2"/>
              </a:rPr>
              <a:t>orchester</a:t>
            </a:r>
            <a:r>
              <a:rPr lang="en-US" dirty="0" smtClean="0">
                <a:sym typeface="Wingdings" pitchFamily="2" charset="2"/>
              </a:rPr>
              <a:t> cell cycle phases</a:t>
            </a:r>
          </a:p>
          <a:p>
            <a:r>
              <a:rPr lang="en-US" dirty="0" smtClean="0">
                <a:sym typeface="Wingdings" pitchFamily="2" charset="2"/>
              </a:rPr>
              <a:t>More than 15 </a:t>
            </a:r>
            <a:r>
              <a:rPr lang="en-US" dirty="0" err="1" smtClean="0">
                <a:sym typeface="Wingdings" pitchFamily="2" charset="2"/>
              </a:rPr>
              <a:t>cyclins:D,E,A</a:t>
            </a:r>
            <a:r>
              <a:rPr lang="en-US" dirty="0" smtClean="0">
                <a:sym typeface="Wingdings" pitchFamily="2" charset="2"/>
              </a:rPr>
              <a:t> and B</a:t>
            </a:r>
          </a:p>
          <a:p>
            <a:r>
              <a:rPr lang="en-US" dirty="0" smtClean="0">
                <a:sym typeface="Wingdings" pitchFamily="2" charset="2"/>
              </a:rPr>
              <a:t>CDK-</a:t>
            </a:r>
            <a:r>
              <a:rPr lang="en-US" dirty="0" err="1" smtClean="0">
                <a:sym typeface="Wingdings" pitchFamily="2" charset="2"/>
              </a:rPr>
              <a:t>Cyclin</a:t>
            </a:r>
            <a:r>
              <a:rPr lang="en-US" dirty="0" smtClean="0">
                <a:sym typeface="Wingdings" pitchFamily="2" charset="2"/>
              </a:rPr>
              <a:t> activity regulated by CDKIs which enforce checkpoints</a:t>
            </a:r>
          </a:p>
          <a:p>
            <a:r>
              <a:rPr lang="en-US" b="1" dirty="0" smtClean="0">
                <a:sym typeface="Wingdings" pitchFamily="2" charset="2"/>
              </a:rPr>
              <a:t>CDKIs families</a:t>
            </a:r>
            <a:r>
              <a:rPr lang="en-US" dirty="0" smtClean="0">
                <a:sym typeface="Wingdings" pitchFamily="2" charset="2"/>
              </a:rPr>
              <a:t>: </a:t>
            </a:r>
            <a:r>
              <a:rPr lang="en-US" b="1" dirty="0" smtClean="0">
                <a:solidFill>
                  <a:srgbClr val="FF0000"/>
                </a:solidFill>
                <a:sym typeface="Wingdings" pitchFamily="2" charset="2"/>
              </a:rPr>
              <a:t>p21</a:t>
            </a:r>
            <a:r>
              <a:rPr lang="en-US" dirty="0" smtClean="0">
                <a:sym typeface="Wingdings" pitchFamily="2" charset="2"/>
              </a:rPr>
              <a:t>(CDKN1A), </a:t>
            </a:r>
            <a:r>
              <a:rPr lang="en-US" b="1" dirty="0" smtClean="0">
                <a:solidFill>
                  <a:srgbClr val="FF0000"/>
                </a:solidFill>
                <a:sym typeface="Wingdings" pitchFamily="2" charset="2"/>
              </a:rPr>
              <a:t>P27</a:t>
            </a:r>
            <a:r>
              <a:rPr lang="en-US" dirty="0" smtClean="0">
                <a:sym typeface="Wingdings" pitchFamily="2" charset="2"/>
              </a:rPr>
              <a:t>(CDKN1B,    			    </a:t>
            </a:r>
            <a:r>
              <a:rPr lang="en-US" b="1" dirty="0" smtClean="0">
                <a:solidFill>
                  <a:srgbClr val="FF0000"/>
                </a:solidFill>
                <a:sym typeface="Wingdings" pitchFamily="2" charset="2"/>
              </a:rPr>
              <a:t>p57</a:t>
            </a:r>
            <a:r>
              <a:rPr lang="en-US" dirty="0" smtClean="0">
                <a:sym typeface="Wingdings" pitchFamily="2" charset="2"/>
              </a:rPr>
              <a:t>(CDKN1C)</a:t>
            </a:r>
            <a:r>
              <a:rPr lang="en-US" b="1" dirty="0" smtClean="0">
                <a:solidFill>
                  <a:srgbClr val="0070C0"/>
                </a:solidFill>
                <a:sym typeface="Wingdings" pitchFamily="2" charset="2"/>
              </a:rPr>
              <a:t></a:t>
            </a:r>
            <a:r>
              <a:rPr lang="en-US" dirty="0" smtClean="0">
                <a:sym typeface="Wingdings" pitchFamily="2" charset="2"/>
              </a:rPr>
              <a:t>inhibit CDKs</a:t>
            </a:r>
          </a:p>
          <a:p>
            <a:endParaRPr lang="en-US" dirty="0"/>
          </a:p>
        </p:txBody>
      </p:sp>
    </p:spTree>
    <p:extLst>
      <p:ext uri="{BB962C8B-B14F-4D97-AF65-F5344CB8AC3E}">
        <p14:creationId xmlns:p14="http://schemas.microsoft.com/office/powerpoint/2010/main" val="3121991511"/>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914400"/>
          </a:xfrm>
        </p:spPr>
        <p:txBody>
          <a:bodyPr>
            <a:noAutofit/>
          </a:bodyPr>
          <a:lstStyle/>
          <a:p>
            <a:pPr algn="ctr"/>
            <a:r>
              <a:rPr lang="en-US" sz="3000" b="1" dirty="0" smtClean="0">
                <a:solidFill>
                  <a:srgbClr val="C00000"/>
                </a:solidFill>
              </a:rPr>
              <a:t>II.</a:t>
            </a:r>
            <a:r>
              <a:rPr lang="en-US" sz="3000" b="1" dirty="0" smtClean="0"/>
              <a:t>  </a:t>
            </a:r>
            <a:r>
              <a:rPr lang="en-US" sz="3000" b="1" u="sng" dirty="0" smtClean="0"/>
              <a:t>INSENSITIVITY TO GROWTH INHIBITORY SIGNALS</a:t>
            </a:r>
            <a:endParaRPr lang="en-US" sz="3000" b="1" u="sng" dirty="0"/>
          </a:p>
        </p:txBody>
      </p:sp>
      <p:sp>
        <p:nvSpPr>
          <p:cNvPr id="3" name="Content Placeholder 2"/>
          <p:cNvSpPr>
            <a:spLocks noGrp="1"/>
          </p:cNvSpPr>
          <p:nvPr>
            <p:ph idx="1"/>
          </p:nvPr>
        </p:nvSpPr>
        <p:spPr>
          <a:xfrm>
            <a:off x="304800" y="1066800"/>
            <a:ext cx="8534400" cy="5410200"/>
          </a:xfrm>
        </p:spPr>
        <p:txBody>
          <a:bodyPr>
            <a:normAutofit fontScale="92500"/>
          </a:bodyPr>
          <a:lstStyle/>
          <a:p>
            <a:r>
              <a:rPr lang="en-US" dirty="0" smtClean="0"/>
              <a:t>RB Gene: Governor of cell cycle,13q14</a:t>
            </a:r>
          </a:p>
          <a:p>
            <a:r>
              <a:rPr lang="en-US" dirty="0" smtClean="0"/>
              <a:t>RB-1</a:t>
            </a:r>
            <a:r>
              <a:rPr lang="en-US" baseline="30000" dirty="0" smtClean="0"/>
              <a:t>st</a:t>
            </a:r>
            <a:r>
              <a:rPr lang="en-US" dirty="0" smtClean="0"/>
              <a:t> tumor suppressor gene, a prototypical representative</a:t>
            </a:r>
          </a:p>
          <a:p>
            <a:r>
              <a:rPr lang="en-US" dirty="0" smtClean="0"/>
              <a:t>Involved in </a:t>
            </a:r>
            <a:r>
              <a:rPr lang="en-US" dirty="0" err="1" smtClean="0"/>
              <a:t>Retinoblastoma:Familial</a:t>
            </a:r>
            <a:r>
              <a:rPr lang="en-US" dirty="0" smtClean="0"/>
              <a:t> &amp; sporadic</a:t>
            </a:r>
          </a:p>
          <a:p>
            <a:r>
              <a:rPr lang="en-US" b="1" dirty="0" smtClean="0">
                <a:solidFill>
                  <a:srgbClr val="C00000"/>
                </a:solidFill>
              </a:rPr>
              <a:t>Two Hit </a:t>
            </a:r>
            <a:r>
              <a:rPr lang="en-US" b="1" dirty="0" err="1" smtClean="0">
                <a:solidFill>
                  <a:srgbClr val="C00000"/>
                </a:solidFill>
              </a:rPr>
              <a:t>Hypothesis:</a:t>
            </a:r>
            <a:r>
              <a:rPr lang="en-US" dirty="0" err="1" smtClean="0"/>
              <a:t>Both</a:t>
            </a:r>
            <a:r>
              <a:rPr lang="en-US" dirty="0" smtClean="0"/>
              <a:t> normal alleles of RB locus must be inactivated</a:t>
            </a:r>
          </a:p>
          <a:p>
            <a:r>
              <a:rPr lang="en-US" b="1" dirty="0" smtClean="0">
                <a:solidFill>
                  <a:srgbClr val="C00000"/>
                </a:solidFill>
              </a:rPr>
              <a:t>Familial </a:t>
            </a:r>
            <a:r>
              <a:rPr lang="en-US" b="1" dirty="0" err="1" smtClean="0">
                <a:solidFill>
                  <a:srgbClr val="C00000"/>
                </a:solidFill>
              </a:rPr>
              <a:t>cases:</a:t>
            </a:r>
            <a:r>
              <a:rPr lang="en-US" dirty="0" err="1" smtClean="0"/>
              <a:t>Children</a:t>
            </a:r>
            <a:r>
              <a:rPr lang="en-US" dirty="0" smtClean="0"/>
              <a:t> inherit 1 defective copy of RB gene in germ </a:t>
            </a:r>
            <a:r>
              <a:rPr lang="en-US" dirty="0" err="1" smtClean="0"/>
              <a:t>line,other</a:t>
            </a:r>
            <a:r>
              <a:rPr lang="en-US" dirty="0" smtClean="0"/>
              <a:t> copy is normal which is lost as a result of somatic </a:t>
            </a:r>
            <a:r>
              <a:rPr lang="en-US" dirty="0" err="1" smtClean="0"/>
              <a:t>mutation,so</a:t>
            </a:r>
            <a:r>
              <a:rPr lang="en-US" dirty="0" smtClean="0"/>
              <a:t> AD</a:t>
            </a:r>
          </a:p>
          <a:p>
            <a:r>
              <a:rPr lang="en-US" b="1" dirty="0" smtClean="0">
                <a:solidFill>
                  <a:srgbClr val="C00000"/>
                </a:solidFill>
              </a:rPr>
              <a:t>Sporadic </a:t>
            </a:r>
            <a:r>
              <a:rPr lang="en-US" b="1" dirty="0" err="1" smtClean="0">
                <a:solidFill>
                  <a:srgbClr val="C00000"/>
                </a:solidFill>
              </a:rPr>
              <a:t>cases:</a:t>
            </a:r>
            <a:r>
              <a:rPr lang="en-US" dirty="0" err="1" smtClean="0"/>
              <a:t>Both</a:t>
            </a:r>
            <a:r>
              <a:rPr lang="en-US" dirty="0" smtClean="0"/>
              <a:t> normal RB alleles are lost by somatic mutation</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32.jpg"/>
          <p:cNvPicPr>
            <a:picLocks noGrp="1" noChangeAspect="1"/>
          </p:cNvPicPr>
          <p:nvPr>
            <p:ph idx="1"/>
          </p:nvPr>
        </p:nvPicPr>
        <p:blipFill>
          <a:blip r:embed="rId2" cstate="print"/>
          <a:stretch>
            <a:fillRect/>
          </a:stretch>
        </p:blipFill>
        <p:spPr>
          <a:xfrm>
            <a:off x="685800" y="0"/>
            <a:ext cx="7924800" cy="6858000"/>
          </a:xfr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normAutofit fontScale="90000"/>
          </a:bodyPr>
          <a:lstStyle/>
          <a:p>
            <a:pPr algn="ctr"/>
            <a:r>
              <a:rPr lang="en-US" dirty="0" smtClean="0"/>
              <a:t>P53 Gene: Guardian of Genome</a:t>
            </a:r>
            <a:endParaRPr lang="en-US" dirty="0"/>
          </a:p>
        </p:txBody>
      </p:sp>
      <p:sp>
        <p:nvSpPr>
          <p:cNvPr id="3" name="Content Placeholder 2"/>
          <p:cNvSpPr>
            <a:spLocks noGrp="1"/>
          </p:cNvSpPr>
          <p:nvPr>
            <p:ph idx="1"/>
          </p:nvPr>
        </p:nvSpPr>
        <p:spPr>
          <a:xfrm>
            <a:off x="228600" y="1295400"/>
            <a:ext cx="8915400" cy="4830763"/>
          </a:xfrm>
        </p:spPr>
        <p:txBody>
          <a:bodyPr/>
          <a:lstStyle/>
          <a:p>
            <a:r>
              <a:rPr lang="en-US" dirty="0" smtClean="0"/>
              <a:t>One of the most commonly mutated gene</a:t>
            </a:r>
          </a:p>
          <a:p>
            <a:r>
              <a:rPr lang="en-US" dirty="0" smtClean="0"/>
              <a:t>It does </a:t>
            </a:r>
            <a:r>
              <a:rPr lang="en-US" dirty="0" err="1" smtClean="0"/>
              <a:t>neoplastic</a:t>
            </a:r>
            <a:r>
              <a:rPr lang="en-US" dirty="0" smtClean="0"/>
              <a:t> transformation by 3 mechanisms:</a:t>
            </a:r>
          </a:p>
          <a:p>
            <a:pPr marL="1303020" lvl="2" indent="-571500">
              <a:buFont typeface="+mj-lt"/>
              <a:buAutoNum type="romanUcPeriod"/>
            </a:pPr>
            <a:r>
              <a:rPr lang="en-US" sz="2800" dirty="0" smtClean="0"/>
              <a:t>Activation of temporary cell cycle arrest (</a:t>
            </a:r>
            <a:r>
              <a:rPr lang="en-US" sz="2800" b="1" dirty="0" smtClean="0">
                <a:solidFill>
                  <a:srgbClr val="C00000"/>
                </a:solidFill>
              </a:rPr>
              <a:t>Quiescence</a:t>
            </a:r>
            <a:r>
              <a:rPr lang="en-US" sz="2800" dirty="0" smtClean="0"/>
              <a:t>)</a:t>
            </a:r>
          </a:p>
          <a:p>
            <a:pPr marL="1303020" lvl="2" indent="-571500">
              <a:buFont typeface="+mj-lt"/>
              <a:buAutoNum type="romanUcPeriod"/>
            </a:pPr>
            <a:r>
              <a:rPr lang="en-US" sz="2800" dirty="0" smtClean="0"/>
              <a:t>Induction of permanent cell cycle arrest (</a:t>
            </a:r>
            <a:r>
              <a:rPr lang="en-US" sz="2800" b="1" dirty="0" smtClean="0">
                <a:solidFill>
                  <a:srgbClr val="C00000"/>
                </a:solidFill>
              </a:rPr>
              <a:t>Senescence</a:t>
            </a:r>
            <a:r>
              <a:rPr lang="en-US" sz="2800" dirty="0" smtClean="0"/>
              <a:t>)</a:t>
            </a:r>
          </a:p>
          <a:p>
            <a:pPr marL="1303020" lvl="2" indent="-571500">
              <a:buFont typeface="+mj-lt"/>
              <a:buAutoNum type="romanUcPeriod"/>
            </a:pPr>
            <a:r>
              <a:rPr lang="en-US" sz="2800" dirty="0" smtClean="0"/>
              <a:t>Triggering of </a:t>
            </a:r>
            <a:r>
              <a:rPr lang="en-US" sz="2800" dirty="0" err="1" smtClean="0"/>
              <a:t>progammed</a:t>
            </a:r>
            <a:r>
              <a:rPr lang="en-US" sz="2800" dirty="0" smtClean="0"/>
              <a:t> cell death (</a:t>
            </a:r>
            <a:r>
              <a:rPr lang="en-US" sz="2800" b="1" dirty="0" smtClean="0">
                <a:solidFill>
                  <a:srgbClr val="C00000"/>
                </a:solidFill>
              </a:rPr>
              <a:t>Apoptosis</a:t>
            </a:r>
            <a:r>
              <a:rPr lang="en-US" sz="2800" dirty="0" smtClean="0"/>
              <a:t>)</a:t>
            </a:r>
            <a:endParaRPr lang="en-US" sz="28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609600"/>
          </a:xfrm>
        </p:spPr>
        <p:txBody>
          <a:bodyPr>
            <a:normAutofit fontScale="90000"/>
          </a:bodyPr>
          <a:lstStyle/>
          <a:p>
            <a:pPr algn="ctr"/>
            <a:r>
              <a:rPr lang="en-US" b="1" dirty="0" err="1"/>
              <a:t>Leiomyosarcoma</a:t>
            </a:r>
            <a:r>
              <a:rPr lang="en-US" b="1" dirty="0"/>
              <a:t>.</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762000"/>
            <a:ext cx="76676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6795"/>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467600" cy="868362"/>
          </a:xfrm>
        </p:spPr>
        <p:txBody>
          <a:bodyPr/>
          <a:lstStyle/>
          <a:p>
            <a:pPr algn="ctr"/>
            <a:r>
              <a:rPr lang="en-US" b="1" dirty="0" smtClean="0">
                <a:solidFill>
                  <a:srgbClr val="C00000"/>
                </a:solidFill>
              </a:rPr>
              <a:t>III.</a:t>
            </a:r>
            <a:r>
              <a:rPr lang="en-US" b="1" dirty="0" smtClean="0"/>
              <a:t>  </a:t>
            </a:r>
            <a:r>
              <a:rPr lang="en-US" b="1" u="sng" dirty="0" smtClean="0"/>
              <a:t>EVASION OF APOPTOSIS</a:t>
            </a:r>
            <a:endParaRPr lang="en-US" b="1" u="sng" dirty="0"/>
          </a:p>
        </p:txBody>
      </p:sp>
      <p:sp>
        <p:nvSpPr>
          <p:cNvPr id="3" name="Content Placeholder 2"/>
          <p:cNvSpPr>
            <a:spLocks noGrp="1"/>
          </p:cNvSpPr>
          <p:nvPr>
            <p:ph idx="1"/>
          </p:nvPr>
        </p:nvSpPr>
        <p:spPr>
          <a:xfrm>
            <a:off x="457200" y="1143000"/>
            <a:ext cx="8229600" cy="4983163"/>
          </a:xfrm>
        </p:spPr>
        <p:txBody>
          <a:bodyPr/>
          <a:lstStyle/>
          <a:p>
            <a:r>
              <a:rPr lang="en-US" dirty="0" smtClean="0"/>
              <a:t>Apoptotic </a:t>
            </a:r>
            <a:r>
              <a:rPr lang="en-US" dirty="0" err="1" smtClean="0"/>
              <a:t>pathway,divided</a:t>
            </a:r>
            <a:r>
              <a:rPr lang="en-US" dirty="0" smtClean="0"/>
              <a:t> into </a:t>
            </a:r>
            <a:r>
              <a:rPr lang="en-US" u="sng" dirty="0" smtClean="0"/>
              <a:t>upstream regulators</a:t>
            </a:r>
            <a:r>
              <a:rPr lang="en-US" dirty="0" smtClean="0"/>
              <a:t> and </a:t>
            </a:r>
            <a:r>
              <a:rPr lang="en-US" u="sng" dirty="0" smtClean="0"/>
              <a:t>downstream effectors</a:t>
            </a:r>
          </a:p>
          <a:p>
            <a:r>
              <a:rPr lang="en-US" dirty="0" smtClean="0"/>
              <a:t>Regulators divided into two</a:t>
            </a:r>
          </a:p>
          <a:p>
            <a:pPr lvl="1"/>
            <a:r>
              <a:rPr lang="en-US" sz="2800" dirty="0" err="1" smtClean="0"/>
              <a:t>i</a:t>
            </a:r>
            <a:r>
              <a:rPr lang="en-US" sz="2800" dirty="0" smtClean="0"/>
              <a:t>.  One interpreting E/C signals</a:t>
            </a:r>
          </a:p>
          <a:p>
            <a:pPr lvl="1"/>
            <a:r>
              <a:rPr lang="en-US" sz="2800" dirty="0" smtClean="0"/>
              <a:t>Ii. Other interpreting I/C signals</a:t>
            </a:r>
          </a:p>
          <a:p>
            <a:r>
              <a:rPr lang="en-US" dirty="0" smtClean="0"/>
              <a:t>Stimulation of either results in activation of normally inactive proteases: </a:t>
            </a:r>
            <a:r>
              <a:rPr lang="en-US" dirty="0" err="1" smtClean="0"/>
              <a:t>Caspase</a:t>
            </a:r>
            <a:r>
              <a:rPr lang="en-US" dirty="0" smtClean="0"/>
              <a:t> 8 &amp; 9</a:t>
            </a:r>
          </a:p>
          <a:p>
            <a:r>
              <a:rPr lang="en-US" dirty="0" smtClean="0"/>
              <a:t>So cell is disassembled-</a:t>
            </a:r>
            <a:r>
              <a:rPr lang="en-US" dirty="0" err="1" smtClean="0"/>
              <a:t>phagocytosis</a:t>
            </a:r>
            <a:endParaRPr lang="en-US"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467600" cy="533400"/>
          </a:xfrm>
        </p:spPr>
        <p:txBody>
          <a:bodyPr>
            <a:noAutofit/>
          </a:bodyPr>
          <a:lstStyle/>
          <a:p>
            <a:pPr algn="ctr"/>
            <a:r>
              <a:rPr lang="en-US" sz="3200" b="1" u="sng" dirty="0" smtClean="0"/>
              <a:t>EXTRINSIC (</a:t>
            </a:r>
            <a:r>
              <a:rPr lang="en-US" sz="3200" b="1" u="sng" dirty="0" smtClean="0">
                <a:solidFill>
                  <a:srgbClr val="C00000"/>
                </a:solidFill>
              </a:rPr>
              <a:t>DEATH</a:t>
            </a:r>
            <a:r>
              <a:rPr lang="en-US" sz="3200" b="1" u="sng" dirty="0" smtClean="0"/>
              <a:t> </a:t>
            </a:r>
            <a:r>
              <a:rPr lang="en-US" sz="3200" b="1" u="sng" dirty="0" smtClean="0">
                <a:solidFill>
                  <a:srgbClr val="C00000"/>
                </a:solidFill>
              </a:rPr>
              <a:t>RECEPTOR</a:t>
            </a:r>
            <a:r>
              <a:rPr lang="en-US" sz="3200" b="1" u="sng" dirty="0" smtClean="0"/>
              <a:t>) PATHWAY</a:t>
            </a:r>
            <a:endParaRPr lang="en-US" sz="3200" b="1" u="sng" dirty="0"/>
          </a:p>
        </p:txBody>
      </p:sp>
      <p:sp>
        <p:nvSpPr>
          <p:cNvPr id="3" name="Content Placeholder 2"/>
          <p:cNvSpPr>
            <a:spLocks noGrp="1"/>
          </p:cNvSpPr>
          <p:nvPr>
            <p:ph idx="1"/>
          </p:nvPr>
        </p:nvSpPr>
        <p:spPr>
          <a:xfrm>
            <a:off x="685800" y="990600"/>
            <a:ext cx="8001000" cy="5516563"/>
          </a:xfrm>
        </p:spPr>
        <p:txBody>
          <a:bodyPr/>
          <a:lstStyle/>
          <a:p>
            <a:r>
              <a:rPr lang="en-US" dirty="0" smtClean="0"/>
              <a:t> Initiated when a TNF receptor such as CD95(</a:t>
            </a:r>
            <a:r>
              <a:rPr lang="en-US" dirty="0" err="1" smtClean="0"/>
              <a:t>Fas</a:t>
            </a:r>
            <a:r>
              <a:rPr lang="en-US" dirty="0" smtClean="0"/>
              <a:t>) is bound to CD95L</a:t>
            </a:r>
          </a:p>
          <a:p>
            <a:r>
              <a:rPr lang="en-US" dirty="0" smtClean="0"/>
              <a:t> </a:t>
            </a:r>
            <a:r>
              <a:rPr lang="en-US" b="1" dirty="0" smtClean="0">
                <a:solidFill>
                  <a:srgbClr val="C00000"/>
                </a:solidFill>
                <a:sym typeface="Wingdings" pitchFamily="2" charset="2"/>
              </a:rPr>
              <a:t></a:t>
            </a:r>
            <a:r>
              <a:rPr lang="en-US" dirty="0" smtClean="0"/>
              <a:t>Trimerization of receptor &amp; its </a:t>
            </a:r>
            <a:r>
              <a:rPr lang="en-US" dirty="0" err="1" smtClean="0"/>
              <a:t>cytoplasmic</a:t>
            </a:r>
            <a:r>
              <a:rPr lang="en-US" dirty="0" smtClean="0"/>
              <a:t> death domains which attract I/C adaptor protein FADD</a:t>
            </a:r>
          </a:p>
          <a:p>
            <a:r>
              <a:rPr lang="en-US" b="1" dirty="0" smtClean="0">
                <a:solidFill>
                  <a:srgbClr val="C00000"/>
                </a:solidFill>
                <a:sym typeface="Wingdings" pitchFamily="2" charset="2"/>
              </a:rPr>
              <a:t></a:t>
            </a:r>
            <a:r>
              <a:rPr lang="en-US" dirty="0" smtClean="0">
                <a:sym typeface="Wingdings" pitchFamily="2" charset="2"/>
              </a:rPr>
              <a:t> This recruits </a:t>
            </a:r>
            <a:r>
              <a:rPr lang="en-US" dirty="0" err="1" smtClean="0">
                <a:sym typeface="Wingdings" pitchFamily="2" charset="2"/>
              </a:rPr>
              <a:t>Caspase</a:t>
            </a:r>
            <a:r>
              <a:rPr lang="en-US" dirty="0" smtClean="0">
                <a:sym typeface="Wingdings" pitchFamily="2" charset="2"/>
              </a:rPr>
              <a:t> 8</a:t>
            </a:r>
          </a:p>
          <a:p>
            <a:r>
              <a:rPr lang="en-US" b="1" dirty="0" smtClean="0">
                <a:solidFill>
                  <a:srgbClr val="C00000"/>
                </a:solidFill>
                <a:sym typeface="Wingdings" pitchFamily="2" charset="2"/>
              </a:rPr>
              <a:t></a:t>
            </a:r>
            <a:r>
              <a:rPr lang="en-US" dirty="0" smtClean="0">
                <a:sym typeface="Wingdings" pitchFamily="2" charset="2"/>
              </a:rPr>
              <a:t>activation of downstream </a:t>
            </a:r>
            <a:r>
              <a:rPr lang="en-US" dirty="0" err="1" smtClean="0">
                <a:sym typeface="Wingdings" pitchFamily="2" charset="2"/>
              </a:rPr>
              <a:t>Caspases</a:t>
            </a:r>
            <a:r>
              <a:rPr lang="en-US" dirty="0" smtClean="0">
                <a:sym typeface="Wingdings" pitchFamily="2" charset="2"/>
              </a:rPr>
              <a:t> such as </a:t>
            </a:r>
            <a:r>
              <a:rPr lang="en-US" dirty="0" err="1" smtClean="0">
                <a:sym typeface="Wingdings" pitchFamily="2" charset="2"/>
              </a:rPr>
              <a:t>Caspase</a:t>
            </a:r>
            <a:r>
              <a:rPr lang="en-US" dirty="0" smtClean="0">
                <a:sym typeface="Wingdings" pitchFamily="2" charset="2"/>
              </a:rPr>
              <a:t> 3</a:t>
            </a:r>
          </a:p>
          <a:p>
            <a:r>
              <a:rPr lang="en-US" b="1" dirty="0" smtClean="0">
                <a:solidFill>
                  <a:srgbClr val="C00000"/>
                </a:solidFill>
                <a:sym typeface="Wingdings" pitchFamily="2" charset="2"/>
              </a:rPr>
              <a:t></a:t>
            </a:r>
            <a:r>
              <a:rPr lang="en-US" dirty="0" smtClean="0">
                <a:sym typeface="Wingdings" pitchFamily="2" charset="2"/>
              </a:rPr>
              <a:t> this cleaves DNA &amp; other substances</a:t>
            </a:r>
          </a:p>
          <a:p>
            <a:r>
              <a:rPr lang="en-US" b="1" dirty="0" smtClean="0">
                <a:solidFill>
                  <a:srgbClr val="C00000"/>
                </a:solidFill>
                <a:sym typeface="Wingdings" pitchFamily="2" charset="2"/>
              </a:rPr>
              <a:t></a:t>
            </a:r>
            <a:r>
              <a:rPr lang="en-US" b="1" dirty="0" smtClean="0">
                <a:sym typeface="Wingdings" pitchFamily="2" charset="2"/>
              </a:rPr>
              <a:t> </a:t>
            </a:r>
            <a:r>
              <a:rPr lang="en-US" dirty="0" smtClean="0">
                <a:sym typeface="Wingdings" pitchFamily="2" charset="2"/>
              </a:rPr>
              <a:t>Cell Death</a:t>
            </a:r>
            <a:endParaRPr lang="en-US"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792162"/>
          </a:xfrm>
        </p:spPr>
        <p:txBody>
          <a:bodyPr>
            <a:normAutofit/>
          </a:bodyPr>
          <a:lstStyle/>
          <a:p>
            <a:r>
              <a:rPr lang="en-US" sz="3600" b="1" u="sng" dirty="0" smtClean="0"/>
              <a:t>INTRINSIC (</a:t>
            </a:r>
            <a:r>
              <a:rPr lang="en-US" sz="3600" b="1" u="sng" dirty="0" smtClean="0">
                <a:solidFill>
                  <a:srgbClr val="C00000"/>
                </a:solidFill>
              </a:rPr>
              <a:t>MITOCHONDRIAL</a:t>
            </a:r>
            <a:r>
              <a:rPr lang="en-US" sz="3600" b="1" u="sng" dirty="0" smtClean="0"/>
              <a:t>) PATHWAY</a:t>
            </a:r>
            <a:endParaRPr lang="en-US" sz="3600" b="1" u="sng" dirty="0"/>
          </a:p>
        </p:txBody>
      </p:sp>
      <p:sp>
        <p:nvSpPr>
          <p:cNvPr id="3" name="Content Placeholder 2"/>
          <p:cNvSpPr>
            <a:spLocks noGrp="1"/>
          </p:cNvSpPr>
          <p:nvPr>
            <p:ph idx="1"/>
          </p:nvPr>
        </p:nvSpPr>
        <p:spPr>
          <a:xfrm>
            <a:off x="457200" y="1219200"/>
            <a:ext cx="8001000" cy="4906963"/>
          </a:xfrm>
        </p:spPr>
        <p:txBody>
          <a:bodyPr>
            <a:normAutofit lnSpcReduction="10000"/>
          </a:bodyPr>
          <a:lstStyle/>
          <a:p>
            <a:r>
              <a:rPr lang="en-US" dirty="0" smtClean="0"/>
              <a:t>Initiated by stress, injury</a:t>
            </a:r>
          </a:p>
          <a:p>
            <a:r>
              <a:rPr lang="en-US" dirty="0" smtClean="0"/>
              <a:t>Its activation leads to </a:t>
            </a:r>
            <a:r>
              <a:rPr lang="en-US" dirty="0" err="1" smtClean="0"/>
              <a:t>permeabilization</a:t>
            </a:r>
            <a:r>
              <a:rPr lang="en-US" dirty="0" smtClean="0"/>
              <a:t> of mitochondrial outer </a:t>
            </a:r>
            <a:r>
              <a:rPr lang="en-US" dirty="0" err="1" smtClean="0"/>
              <a:t>memb</a:t>
            </a:r>
            <a:r>
              <a:rPr lang="en-US" b="1" dirty="0" smtClean="0">
                <a:solidFill>
                  <a:srgbClr val="C00000"/>
                </a:solidFill>
                <a:sym typeface="Wingdings" pitchFamily="2" charset="2"/>
              </a:rPr>
              <a:t></a:t>
            </a:r>
            <a:r>
              <a:rPr lang="en-US" dirty="0" smtClean="0">
                <a:sym typeface="Wingdings" pitchFamily="2" charset="2"/>
              </a:rPr>
              <a:t> Release of </a:t>
            </a:r>
            <a:r>
              <a:rPr lang="en-US" dirty="0" err="1" smtClean="0">
                <a:sym typeface="Wingdings" pitchFamily="2" charset="2"/>
              </a:rPr>
              <a:t>cytochrome</a:t>
            </a:r>
            <a:r>
              <a:rPr lang="en-US" dirty="0" smtClean="0">
                <a:sym typeface="Wingdings" pitchFamily="2" charset="2"/>
              </a:rPr>
              <a:t> c</a:t>
            </a:r>
            <a:r>
              <a:rPr lang="en-US" b="1" dirty="0" smtClean="0">
                <a:solidFill>
                  <a:srgbClr val="C00000"/>
                </a:solidFill>
                <a:sym typeface="Wingdings" pitchFamily="2" charset="2"/>
              </a:rPr>
              <a:t></a:t>
            </a:r>
            <a:r>
              <a:rPr lang="en-US" dirty="0" smtClean="0">
                <a:sym typeface="Wingdings" pitchFamily="2" charset="2"/>
              </a:rPr>
              <a:t> this initiates apoptosis</a:t>
            </a:r>
          </a:p>
          <a:p>
            <a:r>
              <a:rPr lang="en-US" dirty="0" err="1" smtClean="0">
                <a:sym typeface="Wingdings" pitchFamily="2" charset="2"/>
              </a:rPr>
              <a:t>Integriyt</a:t>
            </a:r>
            <a:r>
              <a:rPr lang="en-US" dirty="0" smtClean="0">
                <a:sym typeface="Wingdings" pitchFamily="2" charset="2"/>
              </a:rPr>
              <a:t> of mitochondrial </a:t>
            </a:r>
            <a:r>
              <a:rPr lang="en-US" dirty="0" err="1" smtClean="0">
                <a:sym typeface="Wingdings" pitchFamily="2" charset="2"/>
              </a:rPr>
              <a:t>memb</a:t>
            </a:r>
            <a:r>
              <a:rPr lang="en-US" dirty="0" smtClean="0">
                <a:sym typeface="Wingdings" pitchFamily="2" charset="2"/>
              </a:rPr>
              <a:t> is regulated by pro-apoptotic(BAX &amp; BAK) and anti-apoptotic(BCL2 &amp; BCL-XL) proteins</a:t>
            </a:r>
          </a:p>
          <a:p>
            <a:r>
              <a:rPr lang="en-US" dirty="0" smtClean="0">
                <a:sym typeface="Wingdings" pitchFamily="2" charset="2"/>
              </a:rPr>
              <a:t>A 3</a:t>
            </a:r>
            <a:r>
              <a:rPr lang="en-US" baseline="30000" dirty="0" smtClean="0">
                <a:sym typeface="Wingdings" pitchFamily="2" charset="2"/>
              </a:rPr>
              <a:t>rd</a:t>
            </a:r>
            <a:r>
              <a:rPr lang="en-US" dirty="0" smtClean="0">
                <a:sym typeface="Wingdings" pitchFamily="2" charset="2"/>
              </a:rPr>
              <a:t> set called </a:t>
            </a:r>
            <a:r>
              <a:rPr lang="en-US" b="1" dirty="0" smtClean="0">
                <a:solidFill>
                  <a:srgbClr val="C00000"/>
                </a:solidFill>
                <a:sym typeface="Wingdings" pitchFamily="2" charset="2"/>
              </a:rPr>
              <a:t>BH3-only</a:t>
            </a:r>
            <a:r>
              <a:rPr lang="en-US" dirty="0" smtClean="0">
                <a:sym typeface="Wingdings" pitchFamily="2" charset="2"/>
              </a:rPr>
              <a:t> proteins include BAD,BID &amp; PUMA regulate balance b/w pro &amp; anti-apoptotic members</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792162"/>
          </a:xfrm>
        </p:spPr>
        <p:txBody>
          <a:bodyPr>
            <a:noAutofit/>
          </a:bodyPr>
          <a:lstStyle/>
          <a:p>
            <a:r>
              <a:rPr lang="en-US" sz="4000" b="1" dirty="0" smtClean="0">
                <a:solidFill>
                  <a:srgbClr val="C00000"/>
                </a:solidFill>
              </a:rPr>
              <a:t>IV.</a:t>
            </a:r>
            <a:r>
              <a:rPr lang="en-US" sz="4000" b="1" dirty="0" smtClean="0"/>
              <a:t>  </a:t>
            </a:r>
            <a:r>
              <a:rPr lang="en-US" sz="4000" b="1" u="sng" dirty="0" smtClean="0"/>
              <a:t>LIMITLESS REPLICATIVE POTENTIAL</a:t>
            </a:r>
            <a:endParaRPr lang="en-US" sz="4000" b="1" u="sng" dirty="0"/>
          </a:p>
        </p:txBody>
      </p:sp>
      <p:sp>
        <p:nvSpPr>
          <p:cNvPr id="3" name="Content Placeholder 2"/>
          <p:cNvSpPr>
            <a:spLocks noGrp="1"/>
          </p:cNvSpPr>
          <p:nvPr>
            <p:ph idx="1"/>
          </p:nvPr>
        </p:nvSpPr>
        <p:spPr>
          <a:xfrm>
            <a:off x="457200" y="1066800"/>
            <a:ext cx="8153400" cy="5334000"/>
          </a:xfrm>
        </p:spPr>
        <p:txBody>
          <a:bodyPr>
            <a:normAutofit lnSpcReduction="10000"/>
          </a:bodyPr>
          <a:lstStyle/>
          <a:p>
            <a:r>
              <a:rPr lang="en-US" dirty="0" smtClean="0"/>
              <a:t>Each normal dividing cell can count their cell division. </a:t>
            </a:r>
          </a:p>
          <a:p>
            <a:r>
              <a:rPr lang="en-US" dirty="0" smtClean="0"/>
              <a:t>After each cell division there is shortening of some specialized structure, called </a:t>
            </a:r>
            <a:r>
              <a:rPr lang="en-US" u="sng" dirty="0" smtClean="0">
                <a:solidFill>
                  <a:srgbClr val="FF0000"/>
                </a:solidFill>
              </a:rPr>
              <a:t>telomere</a:t>
            </a:r>
            <a:r>
              <a:rPr lang="en-US" dirty="0" smtClean="0"/>
              <a:t>. </a:t>
            </a:r>
          </a:p>
          <a:p>
            <a:r>
              <a:rPr lang="en-US" dirty="0" smtClean="0"/>
              <a:t>Once the telomeres are shortened beyond cretin point it leads to activation of </a:t>
            </a:r>
            <a:r>
              <a:rPr lang="en-US" b="1" u="sng" dirty="0" smtClean="0">
                <a:solidFill>
                  <a:srgbClr val="FF0000"/>
                </a:solidFill>
              </a:rPr>
              <a:t>p53</a:t>
            </a:r>
            <a:r>
              <a:rPr lang="en-US" dirty="0" smtClean="0"/>
              <a:t> dependent cell cycle check points, causing proliferative arrest or apoptosis. </a:t>
            </a:r>
          </a:p>
          <a:p>
            <a:r>
              <a:rPr lang="en-US" dirty="0" smtClean="0"/>
              <a:t>Telomerase activity and maintenance of telomere are essential for maintenance of </a:t>
            </a:r>
            <a:r>
              <a:rPr lang="en-US" dirty="0" err="1" smtClean="0"/>
              <a:t>replicative</a:t>
            </a:r>
            <a:r>
              <a:rPr lang="en-US" dirty="0" smtClean="0"/>
              <a:t> potential in cancer cell.               </a:t>
            </a:r>
          </a:p>
          <a:p>
            <a:endParaRPr lang="en-US"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47.jpg"/>
          <p:cNvPicPr>
            <a:picLocks noGrp="1" noChangeAspect="1"/>
          </p:cNvPicPr>
          <p:nvPr>
            <p:ph idx="1"/>
          </p:nvPr>
        </p:nvPicPr>
        <p:blipFill>
          <a:blip r:embed="rId2" cstate="print"/>
          <a:srcRect l="2774" t="2656" r="5548" b="2656"/>
          <a:stretch>
            <a:fillRect/>
          </a:stretch>
        </p:blipFill>
        <p:spPr>
          <a:xfrm>
            <a:off x="533400" y="0"/>
            <a:ext cx="7848600" cy="6818687"/>
          </a:xfr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334962"/>
          </a:xfrm>
        </p:spPr>
        <p:txBody>
          <a:bodyPr>
            <a:normAutofit fontScale="90000"/>
          </a:bodyPr>
          <a:lstStyle/>
          <a:p>
            <a:endParaRPr lang="en-US" dirty="0"/>
          </a:p>
        </p:txBody>
      </p:sp>
      <p:sp>
        <p:nvSpPr>
          <p:cNvPr id="3" name="Content Placeholder 2"/>
          <p:cNvSpPr>
            <a:spLocks noGrp="1"/>
          </p:cNvSpPr>
          <p:nvPr>
            <p:ph idx="1"/>
          </p:nvPr>
        </p:nvSpPr>
        <p:spPr>
          <a:xfrm>
            <a:off x="381000" y="731837"/>
            <a:ext cx="8153400" cy="5364163"/>
          </a:xfrm>
        </p:spPr>
        <p:txBody>
          <a:bodyPr/>
          <a:lstStyle/>
          <a:p>
            <a:r>
              <a:rPr lang="en-US" dirty="0" smtClean="0"/>
              <a:t>Cancer cells exhibit </a:t>
            </a:r>
            <a:r>
              <a:rPr lang="en-US" b="1" i="1" u="sng" dirty="0">
                <a:solidFill>
                  <a:srgbClr val="FF0000"/>
                </a:solidFill>
              </a:rPr>
              <a:t>E</a:t>
            </a:r>
            <a:r>
              <a:rPr lang="en-US" b="1" i="1" u="sng" dirty="0" smtClean="0">
                <a:solidFill>
                  <a:srgbClr val="FF0000"/>
                </a:solidFill>
              </a:rPr>
              <a:t>vasion of Apoptosis</a:t>
            </a:r>
          </a:p>
          <a:p>
            <a:r>
              <a:rPr lang="en-US" dirty="0" smtClean="0"/>
              <a:t>Best established is the role of </a:t>
            </a:r>
            <a:r>
              <a:rPr lang="en-US" b="1" dirty="0" smtClean="0">
                <a:solidFill>
                  <a:srgbClr val="FF0000"/>
                </a:solidFill>
              </a:rPr>
              <a:t>BCL2</a:t>
            </a:r>
            <a:r>
              <a:rPr lang="en-US" dirty="0" smtClean="0"/>
              <a:t> in protecting tumor cells from apoptosis</a:t>
            </a:r>
          </a:p>
          <a:p>
            <a:r>
              <a:rPr lang="en-US" dirty="0" smtClean="0"/>
              <a:t>BCL2 is over-expressed in Lymphomas (Follicular), Protects lymphocytes from apoptosis</a:t>
            </a:r>
            <a:endParaRPr lang="en-US" dirty="0"/>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rPr>
              <a:t>V.</a:t>
            </a:r>
            <a:r>
              <a:rPr lang="en-US" sz="4000" b="1" dirty="0" smtClean="0"/>
              <a:t>  </a:t>
            </a:r>
            <a:r>
              <a:rPr lang="en-US" sz="4000" b="1" u="sng" dirty="0" smtClean="0"/>
              <a:t>SUSTAINED ANGIOGENESIS</a:t>
            </a:r>
            <a:endParaRPr lang="en-US" sz="4000" b="1" u="sng" dirty="0"/>
          </a:p>
        </p:txBody>
      </p:sp>
      <p:sp>
        <p:nvSpPr>
          <p:cNvPr id="3" name="Content Placeholder 2"/>
          <p:cNvSpPr>
            <a:spLocks noGrp="1"/>
          </p:cNvSpPr>
          <p:nvPr>
            <p:ph idx="1"/>
          </p:nvPr>
        </p:nvSpPr>
        <p:spPr>
          <a:xfrm>
            <a:off x="457200" y="1600200"/>
            <a:ext cx="8229600" cy="4525963"/>
          </a:xfrm>
        </p:spPr>
        <p:txBody>
          <a:bodyPr/>
          <a:lstStyle/>
          <a:p>
            <a:r>
              <a:rPr lang="en-US" dirty="0" smtClean="0"/>
              <a:t>Solid tumors can not enlarge beyond 1-2mm in diameter unless they are </a:t>
            </a:r>
            <a:r>
              <a:rPr lang="en-US" dirty="0" err="1" smtClean="0"/>
              <a:t>vascularized</a:t>
            </a:r>
            <a:endParaRPr lang="en-US" dirty="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hidden="1"/>
          <p:cNvSpPr>
            <a:spLocks noGrp="1" noChangeArrowheads="1"/>
          </p:cNvSpPr>
          <p:nvPr>
            <p:ph type="title"/>
          </p:nvPr>
        </p:nvSpPr>
        <p:spPr/>
        <p:txBody>
          <a:bodyPr/>
          <a:lstStyle/>
          <a:p>
            <a:pPr eaLnBrk="1" hangingPunct="1">
              <a:defRPr/>
            </a:pPr>
            <a:endParaRPr lang="en-US" smtClean="0"/>
          </a:p>
        </p:txBody>
      </p:sp>
      <p:sp>
        <p:nvSpPr>
          <p:cNvPr id="44035" name="Rectangle 3" descr="IMG_030"/>
          <p:cNvSpPr>
            <a:spLocks noGrp="1" noChangeAspect="1" noChangeArrowheads="1"/>
          </p:cNvSpPr>
          <p:nvPr isPhoto="1"/>
        </p:nvSpPr>
        <p:spPr bwMode="auto">
          <a:xfrm>
            <a:off x="1447800" y="304800"/>
            <a:ext cx="6096000" cy="6331362"/>
          </a:xfrm>
          <a:prstGeom prst="rect">
            <a:avLst/>
          </a:prstGeom>
          <a:blipFill dpi="0" rotWithShape="1">
            <a:blip r:embed="rId3" cstate="print">
              <a:lum bright="6000"/>
            </a:blip>
            <a:srcRect/>
            <a:stretch>
              <a:fillRect/>
            </a:stretch>
          </a:blipFill>
          <a:ln w="9525">
            <a:solidFill>
              <a:schemeClr val="tx1"/>
            </a:solidFill>
            <a:miter lim="800000"/>
            <a:headEnd/>
            <a:tailEnd/>
          </a:ln>
        </p:spPr>
        <p:txBody>
          <a:bodyPr/>
          <a:lstStyle/>
          <a:p>
            <a:pPr algn="ctr" eaLnBrk="0" hangingPunct="0">
              <a:spcBef>
                <a:spcPct val="50000"/>
              </a:spcBef>
              <a:buSzPct val="80000"/>
            </a:pPr>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p:txBody>
          <a:bodyPr/>
          <a:lstStyle/>
          <a:p>
            <a:pPr eaLnBrk="1" hangingPunct="1">
              <a:defRPr/>
            </a:pPr>
            <a:endParaRPr lang="en-US" smtClean="0"/>
          </a:p>
        </p:txBody>
      </p:sp>
      <p:sp>
        <p:nvSpPr>
          <p:cNvPr id="45059" name="Rectangle 3" descr="f7"/>
          <p:cNvSpPr>
            <a:spLocks noGrp="1" noChangeAspect="1" noChangeArrowheads="1"/>
          </p:cNvSpPr>
          <p:nvPr isPhoto="1"/>
        </p:nvSpPr>
        <p:spPr bwMode="auto">
          <a:xfrm>
            <a:off x="1371600" y="304800"/>
            <a:ext cx="6400800" cy="6242538"/>
          </a:xfrm>
          <a:prstGeom prst="rect">
            <a:avLst/>
          </a:prstGeom>
          <a:blipFill dpi="0" rotWithShape="1">
            <a:blip r:embed="rId3" cstate="print"/>
            <a:srcRect/>
            <a:stretch>
              <a:fillRect/>
            </a:stretch>
          </a:blipFill>
          <a:ln w="9525">
            <a:solidFill>
              <a:schemeClr val="tx1"/>
            </a:solidFill>
            <a:miter lim="800000"/>
            <a:headEnd/>
            <a:tailEnd/>
          </a:ln>
        </p:spPr>
        <p:txBody>
          <a:bodyPr/>
          <a:lstStyle/>
          <a:p>
            <a:pPr algn="ctr" eaLnBrk="0" hangingPunct="0">
              <a:spcBef>
                <a:spcPct val="50000"/>
              </a:spcBef>
              <a:buSzPct val="80000"/>
            </a:pPr>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p:cNvSpPr>
            <a:spLocks noGrp="1" noChangeArrowheads="1"/>
          </p:cNvSpPr>
          <p:nvPr>
            <p:ph type="title"/>
          </p:nvPr>
        </p:nvSpPr>
        <p:spPr/>
        <p:txBody>
          <a:bodyPr/>
          <a:lstStyle/>
          <a:p>
            <a:pPr eaLnBrk="1" hangingPunct="1">
              <a:defRPr/>
            </a:pPr>
            <a:endParaRPr lang="en-US" smtClean="0"/>
          </a:p>
        </p:txBody>
      </p:sp>
      <p:sp>
        <p:nvSpPr>
          <p:cNvPr id="46083" name="Rectangle 3" descr="f7"/>
          <p:cNvSpPr>
            <a:spLocks noGrp="1" noChangeAspect="1" noChangeArrowheads="1"/>
          </p:cNvSpPr>
          <p:nvPr isPhoto="1"/>
        </p:nvSpPr>
        <p:spPr bwMode="auto">
          <a:xfrm>
            <a:off x="1524000" y="228600"/>
            <a:ext cx="5486400" cy="6374717"/>
          </a:xfrm>
          <a:prstGeom prst="rect">
            <a:avLst/>
          </a:prstGeom>
          <a:blipFill dpi="0" rotWithShape="1">
            <a:blip r:embed="rId3" cstate="print"/>
            <a:srcRect/>
            <a:stretch>
              <a:fillRect/>
            </a:stretch>
          </a:blipFill>
          <a:ln w="9525">
            <a:solidFill>
              <a:schemeClr val="tx1"/>
            </a:solidFill>
            <a:miter lim="800000"/>
            <a:headEnd/>
            <a:tailEnd/>
          </a:ln>
        </p:spPr>
        <p:txBody>
          <a:bodyPr/>
          <a:lstStyle/>
          <a:p>
            <a:pPr algn="ctr" eaLnBrk="0" hangingPunct="0">
              <a:spcBef>
                <a:spcPct val="50000"/>
              </a:spcBef>
              <a:buSzPct val="80000"/>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020762"/>
          </a:xfrm>
        </p:spPr>
        <p:txBody>
          <a:bodyPr>
            <a:noAutofit/>
          </a:bodyPr>
          <a:lstStyle/>
          <a:p>
            <a:pPr algn="ctr"/>
            <a:r>
              <a:rPr lang="en-US" sz="2400" b="1" dirty="0" smtClean="0"/>
              <a:t>Traumatic </a:t>
            </a:r>
            <a:r>
              <a:rPr lang="en-US" sz="3600" b="1" u="sng" dirty="0" smtClean="0"/>
              <a:t>Neuroma</a:t>
            </a:r>
            <a:r>
              <a:rPr lang="en-US" sz="2400" b="1" dirty="0"/>
              <a:t/>
            </a:r>
            <a:br>
              <a:rPr lang="en-US" sz="2400" b="1" dirty="0"/>
            </a:br>
            <a:r>
              <a:rPr lang="en-US" sz="2400" b="1" dirty="0" smtClean="0"/>
              <a:t>The </a:t>
            </a:r>
            <a:r>
              <a:rPr lang="en-US" sz="2400" b="1" dirty="0"/>
              <a:t>haphazardly distributed nerve trunks are surrounded by fibrous tissue.</a:t>
            </a:r>
            <a:br>
              <a:rPr lang="en-US" sz="2400" b="1" dirty="0"/>
            </a:br>
            <a:endParaRPr lang="en-US" sz="2400" b="1"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371600"/>
            <a:ext cx="8534400" cy="526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598978"/>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C00000"/>
                </a:solidFill>
              </a:rPr>
              <a:t>VI. </a:t>
            </a:r>
            <a:r>
              <a:rPr lang="en-US" b="1" dirty="0" smtClean="0"/>
              <a:t> </a:t>
            </a:r>
            <a:r>
              <a:rPr lang="en-US" b="1" u="sng" dirty="0" smtClean="0"/>
              <a:t>INVASION AND METASTASIS</a:t>
            </a:r>
            <a:endParaRPr lang="en-US" b="1" u="sng"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showimage"/>
          <p:cNvPicPr>
            <a:picLocks noChangeAspect="1" noChangeArrowheads="1"/>
          </p:cNvPicPr>
          <p:nvPr/>
        </p:nvPicPr>
        <p:blipFill>
          <a:blip r:embed="rId3" cstate="print"/>
          <a:srcRect b="2286"/>
          <a:stretch>
            <a:fillRect/>
          </a:stretch>
        </p:blipFill>
        <p:spPr bwMode="auto">
          <a:xfrm>
            <a:off x="0" y="270906"/>
            <a:ext cx="5715000" cy="6587094"/>
          </a:xfrm>
          <a:prstGeom prst="rect">
            <a:avLst/>
          </a:prstGeom>
          <a:noFill/>
          <a:ln w="9525">
            <a:noFill/>
            <a:miter lim="800000"/>
            <a:headEnd/>
            <a:tailEnd/>
          </a:ln>
        </p:spPr>
      </p:pic>
      <p:sp>
        <p:nvSpPr>
          <p:cNvPr id="94212" name="Text Box 6"/>
          <p:cNvSpPr txBox="1">
            <a:spLocks noChangeArrowheads="1"/>
          </p:cNvSpPr>
          <p:nvPr/>
        </p:nvSpPr>
        <p:spPr bwMode="auto">
          <a:xfrm>
            <a:off x="5867400" y="609600"/>
            <a:ext cx="2362200" cy="366713"/>
          </a:xfrm>
          <a:prstGeom prst="rect">
            <a:avLst/>
          </a:prstGeom>
          <a:noFill/>
          <a:ln w="12700" algn="ctr">
            <a:noFill/>
            <a:miter lim="800000"/>
            <a:headEnd/>
            <a:tailEnd/>
          </a:ln>
        </p:spPr>
        <p:txBody>
          <a:bodyPr>
            <a:spAutoFit/>
          </a:bodyPr>
          <a:lstStyle/>
          <a:p>
            <a:pPr eaLnBrk="0" hangingPunct="0">
              <a:spcBef>
                <a:spcPct val="50000"/>
              </a:spcBef>
              <a:buSzPct val="80000"/>
              <a:defRPr/>
            </a:pPr>
            <a:r>
              <a:rPr lang="en-US" sz="1800" dirty="0" err="1">
                <a:latin typeface="Arial" pitchFamily="34" charset="0"/>
              </a:rPr>
              <a:t>clonal</a:t>
            </a:r>
            <a:r>
              <a:rPr lang="en-US" sz="1800" dirty="0">
                <a:latin typeface="Arial" pitchFamily="34" charset="0"/>
              </a:rPr>
              <a:t> growth</a:t>
            </a:r>
          </a:p>
        </p:txBody>
      </p:sp>
      <p:sp>
        <p:nvSpPr>
          <p:cNvPr id="56324" name="Text Box 7"/>
          <p:cNvSpPr txBox="1">
            <a:spLocks noChangeArrowheads="1"/>
          </p:cNvSpPr>
          <p:nvPr/>
        </p:nvSpPr>
        <p:spPr bwMode="auto">
          <a:xfrm>
            <a:off x="5867400" y="2209800"/>
            <a:ext cx="2362200" cy="366713"/>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err="1">
                <a:solidFill>
                  <a:srgbClr val="4D4D4D"/>
                </a:solidFill>
                <a:latin typeface="Arial" charset="0"/>
              </a:rPr>
              <a:t>intravasation</a:t>
            </a:r>
            <a:endParaRPr lang="en-US" sz="1800" dirty="0">
              <a:solidFill>
                <a:srgbClr val="4D4D4D"/>
              </a:solidFill>
              <a:latin typeface="Arial" charset="0"/>
            </a:endParaRPr>
          </a:p>
        </p:txBody>
      </p:sp>
      <p:sp>
        <p:nvSpPr>
          <p:cNvPr id="94214" name="Text Box 8"/>
          <p:cNvSpPr txBox="1">
            <a:spLocks noChangeArrowheads="1"/>
          </p:cNvSpPr>
          <p:nvPr/>
        </p:nvSpPr>
        <p:spPr bwMode="auto">
          <a:xfrm>
            <a:off x="5867400" y="1371600"/>
            <a:ext cx="2362200" cy="366713"/>
          </a:xfrm>
          <a:prstGeom prst="rect">
            <a:avLst/>
          </a:prstGeom>
          <a:noFill/>
          <a:ln w="12700" algn="ctr">
            <a:noFill/>
            <a:miter lim="800000"/>
            <a:headEnd/>
            <a:tailEnd/>
          </a:ln>
        </p:spPr>
        <p:txBody>
          <a:bodyPr>
            <a:spAutoFit/>
          </a:bodyPr>
          <a:lstStyle/>
          <a:p>
            <a:pPr eaLnBrk="0" hangingPunct="0">
              <a:spcBef>
                <a:spcPct val="50000"/>
              </a:spcBef>
              <a:buSzPct val="80000"/>
              <a:defRPr/>
            </a:pPr>
            <a:r>
              <a:rPr lang="en-US" sz="1800" dirty="0">
                <a:latin typeface="Arial" pitchFamily="34" charset="0"/>
              </a:rPr>
              <a:t>metastatic </a:t>
            </a:r>
            <a:r>
              <a:rPr lang="en-US" sz="1800" dirty="0" err="1">
                <a:latin typeface="Arial" pitchFamily="34" charset="0"/>
              </a:rPr>
              <a:t>subclone</a:t>
            </a:r>
            <a:endParaRPr lang="en-US" sz="1800" dirty="0">
              <a:latin typeface="Arial" pitchFamily="34" charset="0"/>
            </a:endParaRPr>
          </a:p>
        </p:txBody>
      </p:sp>
      <p:sp>
        <p:nvSpPr>
          <p:cNvPr id="56326" name="Text Box 9"/>
          <p:cNvSpPr txBox="1">
            <a:spLocks noChangeArrowheads="1"/>
          </p:cNvSpPr>
          <p:nvPr/>
        </p:nvSpPr>
        <p:spPr bwMode="auto">
          <a:xfrm>
            <a:off x="5943600" y="3505200"/>
            <a:ext cx="2362200" cy="366713"/>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a:solidFill>
                  <a:srgbClr val="4D4D4D"/>
                </a:solidFill>
                <a:latin typeface="Arial" charset="0"/>
              </a:rPr>
              <a:t>tumor cell embolus</a:t>
            </a:r>
          </a:p>
        </p:txBody>
      </p:sp>
      <p:sp>
        <p:nvSpPr>
          <p:cNvPr id="56327" name="Text Box 10"/>
          <p:cNvSpPr txBox="1">
            <a:spLocks noChangeArrowheads="1"/>
          </p:cNvSpPr>
          <p:nvPr/>
        </p:nvSpPr>
        <p:spPr bwMode="auto">
          <a:xfrm>
            <a:off x="5943600" y="4876800"/>
            <a:ext cx="2362200" cy="366712"/>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err="1">
                <a:solidFill>
                  <a:srgbClr val="4D4D4D"/>
                </a:solidFill>
                <a:latin typeface="Arial" charset="0"/>
              </a:rPr>
              <a:t>extravasation</a:t>
            </a:r>
            <a:endParaRPr lang="en-US" sz="1800" dirty="0">
              <a:solidFill>
                <a:srgbClr val="4D4D4D"/>
              </a:solidFill>
              <a:latin typeface="Arial"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normAutofit fontScale="90000"/>
          </a:bodyPr>
          <a:lstStyle/>
          <a:p>
            <a:pPr algn="ctr"/>
            <a:r>
              <a:rPr lang="en-US" b="1" dirty="0" smtClean="0"/>
              <a:t/>
            </a:r>
            <a:br>
              <a:rPr lang="en-US" b="1" dirty="0" smtClean="0"/>
            </a:br>
            <a:r>
              <a:rPr lang="en-US" b="1" dirty="0"/>
              <a:t>O</a:t>
            </a:r>
            <a:r>
              <a:rPr lang="en-US" b="1" dirty="0" smtClean="0"/>
              <a:t>ther hall marks</a:t>
            </a:r>
            <a:br>
              <a:rPr lang="en-US" b="1" dirty="0" smtClean="0"/>
            </a:br>
            <a:endParaRPr lang="en-US" b="1" dirty="0"/>
          </a:p>
        </p:txBody>
      </p:sp>
      <p:sp>
        <p:nvSpPr>
          <p:cNvPr id="3" name="Content Placeholder 2"/>
          <p:cNvSpPr>
            <a:spLocks noGrp="1"/>
          </p:cNvSpPr>
          <p:nvPr>
            <p:ph idx="1"/>
          </p:nvPr>
        </p:nvSpPr>
        <p:spPr>
          <a:xfrm>
            <a:off x="304800" y="1600200"/>
            <a:ext cx="8382000" cy="4525963"/>
          </a:xfrm>
        </p:spPr>
        <p:txBody>
          <a:bodyPr/>
          <a:lstStyle/>
          <a:p>
            <a:r>
              <a:rPr lang="en-US" dirty="0" smtClean="0"/>
              <a:t>Genomic instability as an enabler of malignancy-</a:t>
            </a:r>
            <a:r>
              <a:rPr lang="en-US" dirty="0" err="1" smtClean="0"/>
              <a:t>HNPCC,Xeroderma,BRCA</a:t>
            </a:r>
            <a:endParaRPr lang="en-US" dirty="0" smtClean="0"/>
          </a:p>
          <a:p>
            <a:r>
              <a:rPr lang="en-US" dirty="0" smtClean="0"/>
              <a:t>Evasion of immune system - </a:t>
            </a:r>
            <a:r>
              <a:rPr lang="en-US" dirty="0"/>
              <a:t>R</a:t>
            </a:r>
            <a:r>
              <a:rPr lang="en-US" dirty="0" smtClean="0"/>
              <a:t>eprogramming of energy metabolism</a:t>
            </a:r>
          </a:p>
          <a:p>
            <a:r>
              <a:rPr lang="en-US" dirty="0" smtClean="0"/>
              <a:t>Tumor </a:t>
            </a:r>
            <a:r>
              <a:rPr lang="en-US" dirty="0" err="1" smtClean="0"/>
              <a:t>ptomoting</a:t>
            </a:r>
            <a:r>
              <a:rPr lang="en-US" dirty="0" smtClean="0"/>
              <a:t> inflammation as an enabler of malignancy – H-pylori</a:t>
            </a:r>
          </a:p>
          <a:p>
            <a:pPr marL="36576" indent="0">
              <a:buNone/>
            </a:pPr>
            <a:endParaRPr lang="en-US" dirty="0"/>
          </a:p>
        </p:txBody>
      </p:sp>
    </p:spTree>
    <p:extLst>
      <p:ext uri="{BB962C8B-B14F-4D97-AF65-F5344CB8AC3E}">
        <p14:creationId xmlns:p14="http://schemas.microsoft.com/office/powerpoint/2010/main" val="832479734"/>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Lab Diagnosis of cancer</a:t>
            </a:r>
            <a:endParaRPr lang="en-US" b="1" dirty="0"/>
          </a:p>
        </p:txBody>
      </p:sp>
      <p:sp>
        <p:nvSpPr>
          <p:cNvPr id="3" name="Content Placeholder 2"/>
          <p:cNvSpPr>
            <a:spLocks noGrp="1"/>
          </p:cNvSpPr>
          <p:nvPr>
            <p:ph idx="1"/>
          </p:nvPr>
        </p:nvSpPr>
        <p:spPr>
          <a:xfrm>
            <a:off x="457200" y="1600200"/>
            <a:ext cx="8382000" cy="4525963"/>
          </a:xfrm>
        </p:spPr>
        <p:txBody>
          <a:bodyPr/>
          <a:lstStyle/>
          <a:p>
            <a:r>
              <a:rPr lang="en-US" dirty="0" smtClean="0"/>
              <a:t>Morphologic methods</a:t>
            </a:r>
          </a:p>
          <a:p>
            <a:pPr lvl="4">
              <a:buFont typeface="Wingdings" pitchFamily="2" charset="2"/>
              <a:buChar char="Ø"/>
            </a:pPr>
            <a:r>
              <a:rPr lang="en-US" sz="2800" dirty="0" smtClean="0"/>
              <a:t>Histopathology</a:t>
            </a:r>
          </a:p>
          <a:p>
            <a:pPr lvl="4">
              <a:buFont typeface="Wingdings" pitchFamily="2" charset="2"/>
              <a:buChar char="Ø"/>
            </a:pPr>
            <a:r>
              <a:rPr lang="en-US" sz="2800" dirty="0" smtClean="0"/>
              <a:t>Cytopathology (</a:t>
            </a:r>
            <a:r>
              <a:rPr lang="en-US" sz="2800" dirty="0" err="1" smtClean="0"/>
              <a:t>FNAc</a:t>
            </a:r>
            <a:r>
              <a:rPr lang="en-US" sz="2800" dirty="0" smtClean="0"/>
              <a:t>) and cytology</a:t>
            </a:r>
          </a:p>
          <a:p>
            <a:pPr lvl="4">
              <a:buFont typeface="Wingdings" pitchFamily="2" charset="2"/>
              <a:buChar char="Ø"/>
            </a:pPr>
            <a:r>
              <a:rPr lang="en-US" sz="2800" dirty="0" smtClean="0"/>
              <a:t>Immunohistochemistry(Tumor markers)</a:t>
            </a:r>
          </a:p>
          <a:p>
            <a:r>
              <a:rPr lang="en-US" dirty="0" smtClean="0"/>
              <a:t>Molecular Diagnosis</a:t>
            </a:r>
          </a:p>
          <a:p>
            <a:r>
              <a:rPr lang="en-US" dirty="0" smtClean="0"/>
              <a:t>Molecular </a:t>
            </a:r>
            <a:r>
              <a:rPr lang="en-US" dirty="0" err="1" smtClean="0"/>
              <a:t>profiliong</a:t>
            </a:r>
            <a:r>
              <a:rPr lang="en-US" dirty="0" smtClean="0"/>
              <a:t> of tumors</a:t>
            </a:r>
          </a:p>
          <a:p>
            <a:r>
              <a:rPr lang="en-US" dirty="0" smtClean="0"/>
              <a:t>Whole genome sequencing</a:t>
            </a:r>
          </a:p>
          <a:p>
            <a:endParaRPr lang="en-US" dirty="0"/>
          </a:p>
        </p:txBody>
      </p:sp>
    </p:spTree>
    <p:extLst>
      <p:ext uri="{BB962C8B-B14F-4D97-AF65-F5344CB8AC3E}">
        <p14:creationId xmlns:p14="http://schemas.microsoft.com/office/powerpoint/2010/main" val="2982403035"/>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42"/>
            <a:ext cx="9144000" cy="681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292986"/>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TUMOR MARKERS</a:t>
            </a:r>
            <a:endParaRPr lang="en-US" b="1" dirty="0"/>
          </a:p>
        </p:txBody>
      </p:sp>
      <p:sp>
        <p:nvSpPr>
          <p:cNvPr id="3" name="Content Placeholder 2"/>
          <p:cNvSpPr>
            <a:spLocks noGrp="1"/>
          </p:cNvSpPr>
          <p:nvPr>
            <p:ph idx="1"/>
          </p:nvPr>
        </p:nvSpPr>
        <p:spPr>
          <a:xfrm>
            <a:off x="457200" y="1600200"/>
            <a:ext cx="8153400" cy="4525963"/>
          </a:xfrm>
        </p:spPr>
        <p:txBody>
          <a:bodyPr>
            <a:normAutofit fontScale="92500" lnSpcReduction="10000"/>
          </a:bodyPr>
          <a:lstStyle/>
          <a:p>
            <a:r>
              <a:rPr lang="en-US" dirty="0" smtClean="0"/>
              <a:t>Tumor associated enzymes or hormones</a:t>
            </a:r>
          </a:p>
          <a:p>
            <a:r>
              <a:rPr lang="en-US" dirty="0" smtClean="0"/>
              <a:t>Not for definitive diagnosis but for</a:t>
            </a:r>
          </a:p>
          <a:p>
            <a:pPr lvl="4"/>
            <a:r>
              <a:rPr lang="en-US" sz="2600" dirty="0" smtClean="0"/>
              <a:t>Screening</a:t>
            </a:r>
          </a:p>
          <a:p>
            <a:pPr lvl="4"/>
            <a:r>
              <a:rPr lang="en-US" sz="2600" dirty="0" smtClean="0"/>
              <a:t>Response to therapy</a:t>
            </a:r>
          </a:p>
          <a:p>
            <a:pPr lvl="4"/>
            <a:r>
              <a:rPr lang="en-US" sz="2600" dirty="0" smtClean="0"/>
              <a:t>Detecting recurrence</a:t>
            </a:r>
          </a:p>
          <a:p>
            <a:r>
              <a:rPr lang="en-US" dirty="0" smtClean="0"/>
              <a:t>PSA</a:t>
            </a:r>
          </a:p>
          <a:p>
            <a:r>
              <a:rPr lang="en-US" dirty="0" err="1" smtClean="0"/>
              <a:t>Cytokeratins</a:t>
            </a:r>
            <a:r>
              <a:rPr lang="en-US" dirty="0" smtClean="0"/>
              <a:t> (CK)</a:t>
            </a:r>
          </a:p>
          <a:p>
            <a:r>
              <a:rPr lang="en-US" dirty="0" err="1" smtClean="0"/>
              <a:t>vimentins</a:t>
            </a:r>
            <a:endParaRPr lang="en-US" dirty="0" smtClean="0"/>
          </a:p>
          <a:p>
            <a:r>
              <a:rPr lang="en-US" dirty="0" smtClean="0"/>
              <a:t>CEA</a:t>
            </a:r>
          </a:p>
          <a:p>
            <a:r>
              <a:rPr lang="en-US" dirty="0" smtClean="0"/>
              <a:t>EMA</a:t>
            </a:r>
          </a:p>
        </p:txBody>
      </p:sp>
    </p:spTree>
    <p:extLst>
      <p:ext uri="{BB962C8B-B14F-4D97-AF65-F5344CB8AC3E}">
        <p14:creationId xmlns:p14="http://schemas.microsoft.com/office/powerpoint/2010/main" val="1563522339"/>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152400"/>
            <a:ext cx="7467600" cy="4525963"/>
          </a:xfrm>
        </p:spPr>
        <p:txBody>
          <a:bodyPr/>
          <a:lstStyle/>
          <a:p>
            <a:endParaRPr lang="en-US" dirty="0"/>
          </a:p>
        </p:txBody>
      </p:sp>
      <p:pic>
        <p:nvPicPr>
          <p:cNvPr id="2050" name="Picture 2" descr="H:\scan0023.jpg"/>
          <p:cNvPicPr>
            <a:picLocks noChangeAspect="1" noChangeArrowheads="1"/>
          </p:cNvPicPr>
          <p:nvPr/>
        </p:nvPicPr>
        <p:blipFill>
          <a:blip r:embed="rId2" cstate="print"/>
          <a:srcRect/>
          <a:stretch>
            <a:fillRect/>
          </a:stretch>
        </p:blipFill>
        <p:spPr bwMode="auto">
          <a:xfrm>
            <a:off x="1371600" y="152400"/>
            <a:ext cx="6172200" cy="6400800"/>
          </a:xfrm>
          <a:prstGeom prst="rect">
            <a:avLst/>
          </a:prstGeom>
          <a:noFill/>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question-mark.jpg"/>
          <p:cNvPicPr>
            <a:picLocks noGrp="1" noChangeAspect="1"/>
          </p:cNvPicPr>
          <p:nvPr>
            <p:ph idx="1"/>
          </p:nvPr>
        </p:nvPicPr>
        <p:blipFill>
          <a:blip r:embed="rId2" cstate="print"/>
          <a:stretch>
            <a:fillRect/>
          </a:stretch>
        </p:blipFill>
        <p:spPr>
          <a:xfrm>
            <a:off x="1600200" y="304800"/>
            <a:ext cx="6019800" cy="6248400"/>
          </a:xfrm>
        </p:spPr>
      </p:pic>
    </p:spTree>
    <p:extLst>
      <p:ext uri="{BB962C8B-B14F-4D97-AF65-F5344CB8AC3E}">
        <p14:creationId xmlns:p14="http://schemas.microsoft.com/office/powerpoint/2010/main" val="162905556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2590800"/>
            <a:ext cx="3730508"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rush Script MT" pitchFamily="66" charset="0"/>
              </a:rPr>
              <a:t>THANK YOU</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rush Script MT" pitchFamily="66"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944562"/>
          </a:xfrm>
        </p:spPr>
        <p:txBody>
          <a:bodyPr>
            <a:noAutofit/>
          </a:bodyPr>
          <a:lstStyle/>
          <a:p>
            <a:r>
              <a:rPr lang="en-US" sz="2400" b="1" u="sng" dirty="0" smtClean="0"/>
              <a:t>Benign </a:t>
            </a:r>
            <a:r>
              <a:rPr lang="en-US" sz="2400" b="1" u="sng" dirty="0" err="1" smtClean="0"/>
              <a:t>tumor:Adenoma</a:t>
            </a:r>
            <a:r>
              <a:rPr lang="en-US" sz="2400" b="1" u="sng" dirty="0" smtClean="0"/>
              <a:t>) of the thyroid</a:t>
            </a:r>
            <a:r>
              <a:rPr lang="en-US" sz="2000" b="1" dirty="0" smtClean="0"/>
              <a:t>. Note the normal-looking (well-differentiated), colloid-filled thyroid follicles.</a:t>
            </a:r>
            <a:br>
              <a:rPr lang="en-US" sz="2000" b="1" dirty="0" smtClean="0"/>
            </a:br>
            <a:endParaRPr lang="en-US" sz="20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990600"/>
            <a:ext cx="9144000" cy="586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noAutofit/>
          </a:bodyPr>
          <a:lstStyle/>
          <a:p>
            <a:r>
              <a:rPr lang="en-US" sz="2400" b="1" u="sng" dirty="0" err="1" smtClean="0"/>
              <a:t>Adenocarcinoma</a:t>
            </a:r>
            <a:r>
              <a:rPr lang="en-US" sz="2000" b="1" u="sng" dirty="0" smtClean="0"/>
              <a:t> </a:t>
            </a:r>
            <a:r>
              <a:rPr lang="en-US" sz="2400" b="1" u="sng" dirty="0" smtClean="0"/>
              <a:t>of</a:t>
            </a:r>
            <a:r>
              <a:rPr lang="en-US" sz="2000" b="1" u="sng" dirty="0" smtClean="0"/>
              <a:t> </a:t>
            </a:r>
            <a:r>
              <a:rPr lang="en-US" sz="2400" b="1" u="sng" dirty="0" smtClean="0"/>
              <a:t>colon</a:t>
            </a:r>
            <a:r>
              <a:rPr lang="en-US" sz="2000" b="1" u="sng" dirty="0" smtClean="0"/>
              <a:t>. </a:t>
            </a:r>
            <a:r>
              <a:rPr lang="en-US" sz="2000" b="1" dirty="0" smtClean="0"/>
              <a:t>Note that the cancerous glands are irregular in shape and size and do not resemble the normal colonic glands. This tumor is considered differentiated because gland formation can be seen. </a:t>
            </a:r>
            <a:br>
              <a:rPr lang="en-US" sz="2000" b="1" dirty="0" smtClean="0"/>
            </a:br>
            <a:endParaRPr lang="en-US" sz="20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1219200"/>
            <a:ext cx="9144000" cy="5638800"/>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a:stretch>
            <a:fillRect/>
          </a:stretch>
        </p:blipFill>
        <p:spPr bwMode="auto">
          <a:xfrm>
            <a:off x="152400" y="1371600"/>
            <a:ext cx="9144000"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question-mark.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5663" y="982663"/>
            <a:ext cx="48926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81516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ormAutofit/>
          </a:bodyPr>
          <a:lstStyle/>
          <a:p>
            <a:pPr algn="ctr"/>
            <a:r>
              <a:rPr lang="en-US" sz="3600" b="1" u="sng" dirty="0" smtClean="0">
                <a:solidFill>
                  <a:srgbClr val="FF0000"/>
                </a:solidFill>
              </a:rPr>
              <a:t>NOMENCLATURE OF SPECIAL TUMORS</a:t>
            </a:r>
            <a:endParaRPr lang="en-US" sz="3600" b="1" u="sng" dirty="0">
              <a:solidFill>
                <a:srgbClr val="FF0000"/>
              </a:solidFill>
            </a:endParaRPr>
          </a:p>
        </p:txBody>
      </p:sp>
      <p:sp>
        <p:nvSpPr>
          <p:cNvPr id="3" name="Content Placeholder 2"/>
          <p:cNvSpPr>
            <a:spLocks noGrp="1"/>
          </p:cNvSpPr>
          <p:nvPr>
            <p:ph idx="1"/>
          </p:nvPr>
        </p:nvSpPr>
        <p:spPr>
          <a:xfrm>
            <a:off x="457200" y="1371600"/>
            <a:ext cx="7696200" cy="4754563"/>
          </a:xfrm>
        </p:spPr>
        <p:txBody>
          <a:bodyPr/>
          <a:lstStyle/>
          <a:p>
            <a:r>
              <a:rPr lang="en-US" b="1" dirty="0" smtClean="0"/>
              <a:t>MIXED TUMORS:</a:t>
            </a:r>
            <a:r>
              <a:rPr lang="en-US" dirty="0" smtClean="0"/>
              <a:t> More than one type of cells derived from same germ layer</a:t>
            </a:r>
          </a:p>
          <a:p>
            <a:r>
              <a:rPr lang="en-US" b="1" dirty="0" smtClean="0"/>
              <a:t>TERATOMAS</a:t>
            </a:r>
          </a:p>
          <a:p>
            <a:r>
              <a:rPr lang="en-US" b="1" dirty="0" smtClean="0"/>
              <a:t>HAMARTOMAS: </a:t>
            </a:r>
            <a:r>
              <a:rPr lang="en-US" dirty="0" smtClean="0"/>
              <a:t>Disorganized overgrowth of mature cells indigenous to that part</a:t>
            </a:r>
          </a:p>
          <a:p>
            <a:r>
              <a:rPr lang="en-US" b="1" dirty="0" smtClean="0"/>
              <a:t>CHORISTOMA:</a:t>
            </a:r>
            <a:r>
              <a:rPr lang="en-US" dirty="0" smtClean="0"/>
              <a:t> Presence of well developed &amp; normally organized tissue of one organ in another</a:t>
            </a:r>
          </a:p>
          <a:p>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0"/>
            <a:ext cx="7772400" cy="1470025"/>
          </a:xfrm>
        </p:spPr>
        <p:txBody>
          <a:bodyPr>
            <a:normAutofit/>
          </a:bodyPr>
          <a:lstStyle/>
          <a:p>
            <a:pPr algn="ctr"/>
            <a:r>
              <a:rPr lang="en-US" sz="6600" dirty="0" smtClean="0">
                <a:solidFill>
                  <a:schemeClr val="tx1">
                    <a:lumMod val="95000"/>
                    <a:lumOff val="5000"/>
                  </a:schemeClr>
                </a:solidFill>
              </a:rPr>
              <a:t>NEOPLASIA</a:t>
            </a:r>
            <a:endParaRPr lang="en-US" sz="6600" b="1" dirty="0">
              <a:solidFill>
                <a:schemeClr val="tx1">
                  <a:lumMod val="95000"/>
                  <a:lumOff val="5000"/>
                </a:schemeClr>
              </a:solidFill>
            </a:endParaRPr>
          </a:p>
        </p:txBody>
      </p:sp>
      <p:sp>
        <p:nvSpPr>
          <p:cNvPr id="3" name="Subtitle 2"/>
          <p:cNvSpPr>
            <a:spLocks noGrp="1"/>
          </p:cNvSpPr>
          <p:nvPr>
            <p:ph type="subTitle" idx="1"/>
          </p:nvPr>
        </p:nvSpPr>
        <p:spPr>
          <a:xfrm>
            <a:off x="838200" y="2438400"/>
            <a:ext cx="4724400" cy="2286000"/>
          </a:xfrm>
        </p:spPr>
        <p:txBody>
          <a:bodyPr>
            <a:noAutofit/>
          </a:bodyPr>
          <a:lstStyle/>
          <a:p>
            <a:pPr algn="ctr"/>
            <a:r>
              <a:rPr lang="en-US" sz="2400" b="1" dirty="0" smtClean="0">
                <a:solidFill>
                  <a:schemeClr val="tx1"/>
                </a:solidFill>
              </a:rPr>
              <a:t>By</a:t>
            </a:r>
          </a:p>
          <a:p>
            <a:pPr algn="ctr"/>
            <a:r>
              <a:rPr lang="en-US" sz="3200" b="1" dirty="0" smtClean="0">
                <a:solidFill>
                  <a:schemeClr val="tx1"/>
                </a:solidFill>
              </a:rPr>
              <a:t>Dr. </a:t>
            </a:r>
            <a:r>
              <a:rPr lang="en-US" sz="3200" b="1" dirty="0" err="1" smtClean="0">
                <a:solidFill>
                  <a:schemeClr val="tx1"/>
                </a:solidFill>
              </a:rPr>
              <a:t>Tahira</a:t>
            </a:r>
            <a:r>
              <a:rPr lang="en-US" sz="3200" b="1" dirty="0" smtClean="0">
                <a:solidFill>
                  <a:schemeClr val="tx1"/>
                </a:solidFill>
              </a:rPr>
              <a:t> </a:t>
            </a:r>
            <a:r>
              <a:rPr lang="en-US" sz="3200" b="1" dirty="0" err="1" smtClean="0">
                <a:solidFill>
                  <a:schemeClr val="tx1"/>
                </a:solidFill>
              </a:rPr>
              <a:t>Tabassum</a:t>
            </a:r>
            <a:endParaRPr lang="en-US" sz="3200" b="1" dirty="0" smtClean="0">
              <a:solidFill>
                <a:schemeClr val="tx1"/>
              </a:solidFill>
            </a:endParaRPr>
          </a:p>
          <a:p>
            <a:pPr algn="ctr"/>
            <a:r>
              <a:rPr lang="en-US" sz="2400" b="1" dirty="0" smtClean="0">
                <a:solidFill>
                  <a:schemeClr val="tx1"/>
                </a:solidFill>
              </a:rPr>
              <a:t>Associate Professor,</a:t>
            </a:r>
          </a:p>
          <a:p>
            <a:pPr algn="ctr"/>
            <a:r>
              <a:rPr lang="en-US" sz="1800" b="1" dirty="0" smtClean="0">
                <a:solidFill>
                  <a:schemeClr val="tx1"/>
                </a:solidFill>
              </a:rPr>
              <a:t>Department of </a:t>
            </a:r>
            <a:r>
              <a:rPr lang="en-US" sz="1800" b="1" dirty="0" err="1" smtClean="0">
                <a:solidFill>
                  <a:schemeClr val="tx1"/>
                </a:solidFill>
              </a:rPr>
              <a:t>Pathology,SMC</a:t>
            </a:r>
            <a:endParaRPr lang="en-US" sz="1800" b="1" dirty="0"/>
          </a:p>
          <a:p>
            <a:pPr algn="ctr"/>
            <a:r>
              <a:rPr lang="en-US" sz="1800" b="1" dirty="0" smtClean="0">
                <a:solidFill>
                  <a:schemeClr val="tx1"/>
                </a:solidFill>
              </a:rPr>
              <a:t>Consultant </a:t>
            </a:r>
            <a:r>
              <a:rPr lang="en-US" sz="1800" b="1" dirty="0" err="1" smtClean="0">
                <a:solidFill>
                  <a:schemeClr val="tx1"/>
                </a:solidFill>
              </a:rPr>
              <a:t>Histopathologist</a:t>
            </a:r>
            <a:r>
              <a:rPr lang="en-US" sz="1800" b="1" dirty="0" smtClean="0">
                <a:solidFill>
                  <a:schemeClr val="tx1"/>
                </a:solidFill>
              </a:rPr>
              <a:t> UMC&amp;RC, Sargodha</a:t>
            </a:r>
            <a:endParaRPr lang="en-US" sz="1800" b="1" dirty="0">
              <a:solidFill>
                <a:schemeClr val="tx1"/>
              </a:solidFill>
            </a:endParaRPr>
          </a:p>
        </p:txBody>
      </p:sp>
    </p:spTree>
    <p:extLst>
      <p:ext uri="{BB962C8B-B14F-4D97-AF65-F5344CB8AC3E}">
        <p14:creationId xmlns:p14="http://schemas.microsoft.com/office/powerpoint/2010/main" val="371664745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6172200" cy="1112838"/>
          </a:xfrm>
        </p:spPr>
        <p:txBody>
          <a:bodyPr/>
          <a:lstStyle/>
          <a:p>
            <a:pPr algn="ctr"/>
            <a:r>
              <a:rPr lang="en-US" b="1" dirty="0" smtClean="0"/>
              <a:t>EXCEPTIONS</a:t>
            </a:r>
            <a:endParaRPr lang="en-US" b="1" dirty="0"/>
          </a:p>
        </p:txBody>
      </p:sp>
      <p:sp>
        <p:nvSpPr>
          <p:cNvPr id="3" name="Content Placeholder 2"/>
          <p:cNvSpPr>
            <a:spLocks noGrp="1"/>
          </p:cNvSpPr>
          <p:nvPr>
            <p:ph idx="1"/>
          </p:nvPr>
        </p:nvSpPr>
        <p:spPr>
          <a:xfrm>
            <a:off x="2057400" y="1600200"/>
            <a:ext cx="4724400" cy="4525963"/>
          </a:xfrm>
        </p:spPr>
        <p:txBody>
          <a:bodyPr>
            <a:noAutofit/>
          </a:bodyPr>
          <a:lstStyle/>
          <a:p>
            <a:r>
              <a:rPr lang="en-US" sz="3600" dirty="0" smtClean="0"/>
              <a:t>Melanoma</a:t>
            </a:r>
          </a:p>
          <a:p>
            <a:pPr>
              <a:buNone/>
            </a:pPr>
            <a:endParaRPr lang="en-US" sz="3600" dirty="0" smtClean="0"/>
          </a:p>
          <a:p>
            <a:r>
              <a:rPr lang="en-US" sz="3600" dirty="0" smtClean="0"/>
              <a:t>Lymphoma</a:t>
            </a:r>
          </a:p>
          <a:p>
            <a:pPr>
              <a:buNone/>
            </a:pPr>
            <a:endParaRPr lang="en-US" sz="3600" dirty="0" smtClean="0"/>
          </a:p>
          <a:p>
            <a:r>
              <a:rPr lang="en-US" sz="3600" dirty="0" err="1" smtClean="0"/>
              <a:t>Hepatoma</a:t>
            </a:r>
            <a:endParaRPr lang="en-US" sz="3600" dirty="0" smtClean="0"/>
          </a:p>
          <a:p>
            <a:pPr>
              <a:buNone/>
            </a:pPr>
            <a:endParaRPr lang="en-US" sz="3600" dirty="0" smtClean="0"/>
          </a:p>
          <a:p>
            <a:r>
              <a:rPr lang="en-US" sz="3600" dirty="0" err="1" smtClean="0"/>
              <a:t>Mesothelioma</a:t>
            </a:r>
            <a:endParaRPr lang="en-US" sz="36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066800"/>
            <a:ext cx="7467600" cy="5059363"/>
          </a:xfrm>
        </p:spPr>
        <p:txBody>
          <a:bodyPr>
            <a:normAutofit/>
          </a:bodyPr>
          <a:lstStyle/>
          <a:p>
            <a:pPr>
              <a:buNone/>
            </a:pPr>
            <a:endParaRPr lang="en-US" b="1" dirty="0" smtClean="0"/>
          </a:p>
          <a:p>
            <a:r>
              <a:rPr lang="en-US" b="1" dirty="0" err="1" smtClean="0"/>
              <a:t>Neoplasms</a:t>
            </a:r>
            <a:r>
              <a:rPr lang="en-US" b="1" dirty="0" smtClean="0"/>
              <a:t> are of monoclonal origin. Infrequently, divergent differentiation of a single </a:t>
            </a:r>
            <a:r>
              <a:rPr lang="en-US" b="1" dirty="0" err="1" smtClean="0"/>
              <a:t>neoplastic</a:t>
            </a:r>
            <a:r>
              <a:rPr lang="en-US" b="1" dirty="0" smtClean="0"/>
              <a:t> clone along two lineages creates what are called </a:t>
            </a:r>
            <a:r>
              <a:rPr lang="en-US" b="1" i="1" dirty="0" smtClean="0"/>
              <a:t>mixed tumors</a:t>
            </a:r>
            <a:r>
              <a:rPr lang="en-US" b="1" dirty="0" smtClean="0"/>
              <a:t>.</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MONOCLONALITY</a:t>
            </a:r>
            <a:endParaRPr lang="en-US" b="1" u="sng" dirty="0"/>
          </a:p>
        </p:txBody>
      </p:sp>
      <p:sp>
        <p:nvSpPr>
          <p:cNvPr id="3" name="Content Placeholder 2"/>
          <p:cNvSpPr>
            <a:spLocks noGrp="1"/>
          </p:cNvSpPr>
          <p:nvPr>
            <p:ph idx="1"/>
          </p:nvPr>
        </p:nvSpPr>
        <p:spPr>
          <a:xfrm>
            <a:off x="457200" y="1600200"/>
            <a:ext cx="7848600" cy="4525963"/>
          </a:xfrm>
        </p:spPr>
        <p:txBody>
          <a:bodyPr/>
          <a:lstStyle/>
          <a:p>
            <a:r>
              <a:rPr lang="en-US" b="1" dirty="0" smtClean="0"/>
              <a:t>The entire population of </a:t>
            </a:r>
            <a:r>
              <a:rPr lang="en-US" b="1" dirty="0" err="1" smtClean="0"/>
              <a:t>neoplastic</a:t>
            </a:r>
            <a:r>
              <a:rPr lang="en-US" b="1" dirty="0" smtClean="0"/>
              <a:t> cells within an individual tumor arises from a single cell that has incurred genetic change, and hence tumors are said to be monoclonal.</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1" y="14287"/>
            <a:ext cx="9115425"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17265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01.jpg"/>
          <p:cNvPicPr>
            <a:picLocks noGrp="1" noChangeAspect="1"/>
          </p:cNvPicPr>
          <p:nvPr>
            <p:ph idx="1"/>
          </p:nvPr>
        </p:nvPicPr>
        <p:blipFill>
          <a:blip r:embed="rId2" cstate="print"/>
          <a:stretch>
            <a:fillRect/>
          </a:stretch>
        </p:blipFill>
        <p:spPr>
          <a:xfrm>
            <a:off x="533400" y="990600"/>
            <a:ext cx="4156668" cy="2590800"/>
          </a:xfrm>
        </p:spPr>
      </p:pic>
      <p:pic>
        <p:nvPicPr>
          <p:cNvPr id="5" name="Picture 4" descr="scan0002.jpg"/>
          <p:cNvPicPr>
            <a:picLocks noChangeAspect="1"/>
          </p:cNvPicPr>
          <p:nvPr/>
        </p:nvPicPr>
        <p:blipFill>
          <a:blip r:embed="rId3" cstate="print"/>
          <a:stretch>
            <a:fillRect/>
          </a:stretch>
        </p:blipFill>
        <p:spPr>
          <a:xfrm>
            <a:off x="4267199" y="3158930"/>
            <a:ext cx="4876801" cy="369907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03.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04.jpg"/>
          <p:cNvPicPr>
            <a:picLocks noGrp="1" noChangeAspect="1"/>
          </p:cNvPicPr>
          <p:nvPr>
            <p:ph idx="1"/>
          </p:nvPr>
        </p:nvPicPr>
        <p:blipFill>
          <a:blip r:embed="rId2" cstate="print"/>
          <a:stretch>
            <a:fillRect/>
          </a:stretch>
        </p:blipFill>
        <p:spPr>
          <a:xfrm>
            <a:off x="152400" y="914400"/>
            <a:ext cx="8839200" cy="48768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u="sng" dirty="0" smtClean="0"/>
              <a:t>Components Of Benign And Malignant Tumors</a:t>
            </a:r>
            <a:endParaRPr lang="en-US" sz="4400" b="1" u="sng" dirty="0"/>
          </a:p>
        </p:txBody>
      </p:sp>
      <p:sp>
        <p:nvSpPr>
          <p:cNvPr id="3" name="Content Placeholder 2"/>
          <p:cNvSpPr>
            <a:spLocks noGrp="1"/>
          </p:cNvSpPr>
          <p:nvPr>
            <p:ph idx="1"/>
          </p:nvPr>
        </p:nvSpPr>
        <p:spPr>
          <a:xfrm>
            <a:off x="1600200" y="2438400"/>
            <a:ext cx="6324600" cy="3687763"/>
          </a:xfrm>
        </p:spPr>
        <p:txBody>
          <a:bodyPr>
            <a:normAutofit/>
          </a:bodyPr>
          <a:lstStyle/>
          <a:p>
            <a:pPr marL="550926" indent="-514350">
              <a:buFont typeface="+mj-lt"/>
              <a:buAutoNum type="arabicPeriod"/>
            </a:pPr>
            <a:r>
              <a:rPr lang="en-US" sz="4000" b="1" dirty="0" smtClean="0"/>
              <a:t>Parenchyma</a:t>
            </a:r>
          </a:p>
          <a:p>
            <a:pPr marL="550926" indent="-514350">
              <a:buFont typeface="+mj-lt"/>
              <a:buAutoNum type="arabicPeriod"/>
            </a:pPr>
            <a:r>
              <a:rPr lang="en-US" sz="4000" b="1" dirty="0" err="1" smtClean="0"/>
              <a:t>Stroma</a:t>
            </a:r>
            <a:endParaRPr lang="en-US" sz="4000" b="1" dirty="0"/>
          </a:p>
        </p:txBody>
      </p:sp>
    </p:spTree>
    <p:extLst>
      <p:ext uri="{BB962C8B-B14F-4D97-AF65-F5344CB8AC3E}">
        <p14:creationId xmlns:p14="http://schemas.microsoft.com/office/powerpoint/2010/main" val="388294596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7" y="76200"/>
            <a:ext cx="8763000" cy="1143000"/>
          </a:xfrm>
        </p:spPr>
        <p:txBody>
          <a:bodyPr>
            <a:noAutofit/>
          </a:bodyPr>
          <a:lstStyle/>
          <a:p>
            <a:r>
              <a:rPr lang="en-US" sz="2000" b="1" dirty="0" smtClean="0"/>
              <a:t/>
            </a:r>
            <a:br>
              <a:rPr lang="en-US" sz="2000" b="1" dirty="0" smtClean="0"/>
            </a:br>
            <a:endParaRPr lang="en-US" sz="20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1219200"/>
            <a:ext cx="9144000" cy="5638800"/>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a:stretch>
            <a:fillRect/>
          </a:stretch>
        </p:blipFill>
        <p:spPr bwMode="auto">
          <a:xfrm>
            <a:off x="152400" y="0"/>
            <a:ext cx="9144000" cy="7010400"/>
          </a:xfrm>
          <a:prstGeom prst="rect">
            <a:avLst/>
          </a:prstGeom>
          <a:noFill/>
          <a:ln w="9525">
            <a:noFill/>
            <a:miter lim="800000"/>
            <a:headEnd/>
            <a:tailEnd/>
          </a:ln>
        </p:spPr>
      </p:pic>
    </p:spTree>
    <p:extLst>
      <p:ext uri="{BB962C8B-B14F-4D97-AF65-F5344CB8AC3E}">
        <p14:creationId xmlns:p14="http://schemas.microsoft.com/office/powerpoint/2010/main" val="260616851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467600" cy="1143000"/>
          </a:xfrm>
        </p:spPr>
        <p:txBody>
          <a:bodyPr>
            <a:noAutofit/>
          </a:bodyPr>
          <a:lstStyle/>
          <a:p>
            <a:pPr algn="ctr"/>
            <a:r>
              <a:rPr lang="en-US" sz="3200" b="1" u="sng" dirty="0" smtClean="0">
                <a:effectLst>
                  <a:outerShdw blurRad="38100" dist="38100" dir="2700000" algn="tl">
                    <a:srgbClr val="000000">
                      <a:alpha val="43137"/>
                    </a:srgbClr>
                  </a:outerShdw>
                </a:effectLst>
              </a:rPr>
              <a:t>Components Of All Benign And Malignant Tumors</a:t>
            </a:r>
          </a:p>
        </p:txBody>
      </p:sp>
      <p:sp>
        <p:nvSpPr>
          <p:cNvPr id="3" name="Content Placeholder 2"/>
          <p:cNvSpPr>
            <a:spLocks noGrp="1"/>
          </p:cNvSpPr>
          <p:nvPr>
            <p:ph idx="1"/>
          </p:nvPr>
        </p:nvSpPr>
        <p:spPr>
          <a:xfrm>
            <a:off x="76200" y="1143000"/>
            <a:ext cx="9067800" cy="5029200"/>
          </a:xfrm>
        </p:spPr>
        <p:txBody>
          <a:bodyPr>
            <a:normAutofit fontScale="92500" lnSpcReduction="20000"/>
          </a:bodyPr>
          <a:lstStyle/>
          <a:p>
            <a:pPr>
              <a:buNone/>
            </a:pPr>
            <a:endParaRPr lang="en-US" b="1" dirty="0" smtClean="0"/>
          </a:p>
          <a:p>
            <a:r>
              <a:rPr lang="en-US" dirty="0" smtClean="0"/>
              <a:t>(1)</a:t>
            </a:r>
            <a:r>
              <a:rPr lang="en-US" sz="3200" b="1" i="1" u="sng" dirty="0" smtClean="0"/>
              <a:t> parenchyma</a:t>
            </a:r>
            <a:r>
              <a:rPr lang="en-US" dirty="0" smtClean="0"/>
              <a:t> </a:t>
            </a:r>
            <a:r>
              <a:rPr lang="en-US" dirty="0" err="1" smtClean="0"/>
              <a:t>Clonal</a:t>
            </a:r>
            <a:r>
              <a:rPr lang="en-US" dirty="0" smtClean="0"/>
              <a:t> </a:t>
            </a:r>
            <a:r>
              <a:rPr lang="en-US" dirty="0" err="1" smtClean="0"/>
              <a:t>neoplastic</a:t>
            </a:r>
            <a:r>
              <a:rPr lang="en-US" dirty="0" smtClean="0"/>
              <a:t> </a:t>
            </a:r>
            <a:r>
              <a:rPr lang="en-US" b="1" dirty="0" smtClean="0">
                <a:solidFill>
                  <a:srgbClr val="FF0000"/>
                </a:solidFill>
              </a:rPr>
              <a:t>cells</a:t>
            </a:r>
            <a:r>
              <a:rPr lang="en-US" dirty="0" smtClean="0"/>
              <a:t> constitute parenchyma </a:t>
            </a:r>
            <a:r>
              <a:rPr lang="en-US" sz="3500" b="1" u="sng" dirty="0" smtClean="0"/>
              <a:t> </a:t>
            </a:r>
          </a:p>
          <a:p>
            <a:r>
              <a:rPr lang="en-US" dirty="0" smtClean="0"/>
              <a:t>(2) </a:t>
            </a:r>
            <a:r>
              <a:rPr lang="en-US" sz="3500" b="1" i="1" u="sng" dirty="0" err="1" smtClean="0"/>
              <a:t>Stroma</a:t>
            </a:r>
            <a:r>
              <a:rPr lang="en-US" dirty="0" smtClean="0"/>
              <a:t> made up of </a:t>
            </a:r>
            <a:r>
              <a:rPr lang="en-US" b="1" dirty="0" smtClean="0">
                <a:solidFill>
                  <a:srgbClr val="FF0000"/>
                </a:solidFill>
              </a:rPr>
              <a:t>connective tissue</a:t>
            </a:r>
            <a:r>
              <a:rPr lang="en-US" dirty="0" smtClean="0"/>
              <a:t>, 	blood vessels, and variable numbers of macrophages 	and lymphocytes. </a:t>
            </a:r>
          </a:p>
          <a:p>
            <a:r>
              <a:rPr lang="en-US" dirty="0" err="1" smtClean="0"/>
              <a:t>Neoplastic</a:t>
            </a:r>
            <a:r>
              <a:rPr lang="en-US" dirty="0" smtClean="0"/>
              <a:t> cells largely determine a tumor's </a:t>
            </a:r>
            <a:r>
              <a:rPr lang="en-US" b="1" u="sng" dirty="0" smtClean="0"/>
              <a:t>behavior</a:t>
            </a:r>
            <a:r>
              <a:rPr lang="en-US" dirty="0" smtClean="0"/>
              <a:t>, their </a:t>
            </a:r>
            <a:r>
              <a:rPr lang="en-US" b="1" u="sng" dirty="0" smtClean="0"/>
              <a:t>growth</a:t>
            </a:r>
            <a:r>
              <a:rPr lang="en-US" u="sng" dirty="0" smtClean="0"/>
              <a:t> </a:t>
            </a:r>
            <a:r>
              <a:rPr lang="en-US" dirty="0" smtClean="0"/>
              <a:t>is dependent on </a:t>
            </a:r>
            <a:r>
              <a:rPr lang="en-US" dirty="0" err="1" smtClean="0"/>
              <a:t>stroma</a:t>
            </a:r>
            <a:r>
              <a:rPr lang="en-US" dirty="0" smtClean="0"/>
              <a:t>. Adequate </a:t>
            </a:r>
            <a:r>
              <a:rPr lang="en-US" dirty="0" err="1" smtClean="0"/>
              <a:t>stromal</a:t>
            </a:r>
            <a:r>
              <a:rPr lang="en-US" dirty="0" smtClean="0"/>
              <a:t> blood supply is requisite for the tumor cells to live and divide, and the </a:t>
            </a:r>
            <a:r>
              <a:rPr lang="en-US" dirty="0" err="1" smtClean="0"/>
              <a:t>stromal</a:t>
            </a:r>
            <a:r>
              <a:rPr lang="en-US" dirty="0" smtClean="0"/>
              <a:t> connective tissue provides structural framework essential for the growing cells</a:t>
            </a:r>
            <a:r>
              <a:rPr lang="en-US" b="1" dirty="0" smtClean="0"/>
              <a:t>..</a:t>
            </a:r>
          </a:p>
          <a:p>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87362"/>
          </a:xfrm>
        </p:spPr>
        <p:txBody>
          <a:bodyPr>
            <a:normAutofit fontScale="90000"/>
          </a:bodyPr>
          <a:lstStyle/>
          <a:p>
            <a:endParaRPr lang="en-US" dirty="0"/>
          </a:p>
        </p:txBody>
      </p:sp>
      <p:sp>
        <p:nvSpPr>
          <p:cNvPr id="3" name="Content Placeholder 2"/>
          <p:cNvSpPr>
            <a:spLocks noGrp="1"/>
          </p:cNvSpPr>
          <p:nvPr>
            <p:ph idx="1"/>
          </p:nvPr>
        </p:nvSpPr>
        <p:spPr>
          <a:xfrm>
            <a:off x="457200" y="1066800"/>
            <a:ext cx="7467600" cy="5059363"/>
          </a:xfrm>
        </p:spPr>
        <p:txBody>
          <a:bodyPr/>
          <a:lstStyle/>
          <a:p>
            <a:pPr>
              <a:buNone/>
            </a:pPr>
            <a:r>
              <a:rPr lang="en-US" sz="3600" b="1" dirty="0" smtClean="0"/>
              <a:t>                  </a:t>
            </a:r>
          </a:p>
        </p:txBody>
      </p:sp>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287"/>
            <a:ext cx="9115425"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82090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447800"/>
            <a:ext cx="7467600" cy="1981200"/>
          </a:xfrm>
        </p:spPr>
        <p:txBody>
          <a:bodyPr>
            <a:noAutofit/>
          </a:bodyPr>
          <a:lstStyle/>
          <a:p>
            <a:pPr algn="ctr"/>
            <a:r>
              <a:rPr lang="en-US" sz="4800" b="1" dirty="0" smtClean="0"/>
              <a:t>CONSTRASTING FEATURES OF BENIGN &amp; MALIGNANT TUMORS</a:t>
            </a:r>
            <a:endParaRPr lang="en-US" sz="4800" b="1" dirty="0"/>
          </a:p>
        </p:txBody>
      </p:sp>
      <p:sp>
        <p:nvSpPr>
          <p:cNvPr id="3" name="Content Placeholder 2"/>
          <p:cNvSpPr>
            <a:spLocks noGrp="1"/>
          </p:cNvSpPr>
          <p:nvPr>
            <p:ph idx="1"/>
          </p:nvPr>
        </p:nvSpPr>
        <p:spPr>
          <a:xfrm>
            <a:off x="457200" y="4876800"/>
            <a:ext cx="7467600" cy="1249363"/>
          </a:xfrm>
        </p:spPr>
        <p:txBody>
          <a:bodyPr/>
          <a:lstStyle/>
          <a:p>
            <a:endParaRPr lang="en-US"/>
          </a:p>
        </p:txBody>
      </p:sp>
    </p:spTree>
    <p:extLst>
      <p:ext uri="{BB962C8B-B14F-4D97-AF65-F5344CB8AC3E}">
        <p14:creationId xmlns:p14="http://schemas.microsoft.com/office/powerpoint/2010/main" val="199797850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1447800"/>
          </a:xfrm>
        </p:spPr>
        <p:txBody>
          <a:bodyPr>
            <a:noAutofit/>
          </a:bodyPr>
          <a:lstStyle/>
          <a:p>
            <a:pPr algn="ctr"/>
            <a:r>
              <a:rPr lang="en-US" sz="4400" b="1" u="sng" dirty="0" smtClean="0"/>
              <a:t>Contrasting Features Of Benign &amp; </a:t>
            </a:r>
            <a:r>
              <a:rPr lang="en-US" sz="4400" b="1" u="sng" dirty="0" err="1" smtClean="0"/>
              <a:t>Malignat</a:t>
            </a:r>
            <a:r>
              <a:rPr lang="en-US" sz="4400" b="1" u="sng" dirty="0" smtClean="0"/>
              <a:t> Tumors</a:t>
            </a:r>
            <a:endParaRPr lang="en-US" sz="4400" b="1" u="sng" dirty="0"/>
          </a:p>
        </p:txBody>
      </p:sp>
      <p:sp>
        <p:nvSpPr>
          <p:cNvPr id="3" name="Content Placeholder 2"/>
          <p:cNvSpPr>
            <a:spLocks noGrp="1"/>
          </p:cNvSpPr>
          <p:nvPr>
            <p:ph idx="1"/>
          </p:nvPr>
        </p:nvSpPr>
        <p:spPr>
          <a:xfrm>
            <a:off x="457200" y="1828800"/>
            <a:ext cx="8153400" cy="4297363"/>
          </a:xfrm>
        </p:spPr>
        <p:txBody>
          <a:bodyPr/>
          <a:lstStyle/>
          <a:p>
            <a:r>
              <a:rPr lang="en-US" sz="4000" b="1" u="sng" dirty="0"/>
              <a:t>I</a:t>
            </a:r>
            <a:r>
              <a:rPr lang="en-US" sz="4000" b="1" u="sng" dirty="0" smtClean="0"/>
              <a:t>. Clinical &amp; Gross Features</a:t>
            </a:r>
          </a:p>
          <a:p>
            <a:pPr marL="338328" lvl="1" indent="0">
              <a:buNone/>
            </a:pPr>
            <a:r>
              <a:rPr lang="en-US" sz="4000" dirty="0" smtClean="0"/>
              <a:t>1. </a:t>
            </a:r>
            <a:r>
              <a:rPr lang="en-US" sz="4000" dirty="0" err="1" smtClean="0"/>
              <a:t>Boundries</a:t>
            </a:r>
            <a:endParaRPr lang="en-US" sz="4000" dirty="0" smtClean="0"/>
          </a:p>
          <a:p>
            <a:pPr marL="338328" lvl="1" indent="0">
              <a:buNone/>
            </a:pPr>
            <a:r>
              <a:rPr lang="en-US" sz="4000" dirty="0" smtClean="0"/>
              <a:t>2. Surrounding Tissue</a:t>
            </a:r>
          </a:p>
          <a:p>
            <a:pPr marL="338328" lvl="1" indent="0">
              <a:buNone/>
            </a:pPr>
            <a:r>
              <a:rPr lang="en-US" sz="4000" dirty="0" smtClean="0"/>
              <a:t>3. Size</a:t>
            </a:r>
          </a:p>
          <a:p>
            <a:pPr marL="338328" lvl="1" indent="0">
              <a:buNone/>
            </a:pPr>
            <a:r>
              <a:rPr lang="en-US" sz="4000" dirty="0" smtClean="0"/>
              <a:t>4. Secondary Changes</a:t>
            </a:r>
            <a:endParaRPr lang="en-US" sz="4000" dirty="0"/>
          </a:p>
        </p:txBody>
      </p:sp>
    </p:spTree>
    <p:extLst>
      <p:ext uri="{BB962C8B-B14F-4D97-AF65-F5344CB8AC3E}">
        <p14:creationId xmlns:p14="http://schemas.microsoft.com/office/powerpoint/2010/main" val="164571453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Autofit/>
          </a:bodyPr>
          <a:lstStyle/>
          <a:p>
            <a:pPr algn="ctr"/>
            <a:r>
              <a:rPr lang="en-US" sz="4800" b="1" u="sng" dirty="0" smtClean="0"/>
              <a:t>II. Microscopic Features</a:t>
            </a:r>
            <a:endParaRPr lang="en-US" sz="4800" b="1" u="sng" dirty="0"/>
          </a:p>
        </p:txBody>
      </p:sp>
      <p:sp>
        <p:nvSpPr>
          <p:cNvPr id="3" name="Content Placeholder 2"/>
          <p:cNvSpPr>
            <a:spLocks noGrp="1"/>
          </p:cNvSpPr>
          <p:nvPr>
            <p:ph idx="1"/>
          </p:nvPr>
        </p:nvSpPr>
        <p:spPr>
          <a:xfrm>
            <a:off x="457200" y="1143000"/>
            <a:ext cx="8382000" cy="4983163"/>
          </a:xfrm>
        </p:spPr>
        <p:txBody>
          <a:bodyPr>
            <a:noAutofit/>
          </a:bodyPr>
          <a:lstStyle/>
          <a:p>
            <a:pPr marL="1620774" lvl="4" indent="-514350">
              <a:buFont typeface="+mj-lt"/>
              <a:buAutoNum type="arabicPeriod"/>
            </a:pPr>
            <a:r>
              <a:rPr lang="en-US" sz="2800" dirty="0" smtClean="0"/>
              <a:t>Pattern or </a:t>
            </a:r>
            <a:r>
              <a:rPr lang="en-US" sz="2800" dirty="0" err="1" smtClean="0"/>
              <a:t>Resemblence</a:t>
            </a:r>
            <a:endParaRPr lang="en-US" sz="2800" dirty="0" smtClean="0"/>
          </a:p>
          <a:p>
            <a:pPr marL="1620774" lvl="4" indent="-514350">
              <a:buFont typeface="+mj-lt"/>
              <a:buAutoNum type="arabicPeriod"/>
            </a:pPr>
            <a:r>
              <a:rPr lang="en-US" sz="2800" dirty="0" smtClean="0"/>
              <a:t>Basal Polarity</a:t>
            </a:r>
          </a:p>
          <a:p>
            <a:pPr marL="1620774" lvl="4" indent="-514350">
              <a:buFont typeface="+mj-lt"/>
              <a:buAutoNum type="arabicPeriod"/>
            </a:pPr>
            <a:r>
              <a:rPr lang="en-US" sz="2800" dirty="0" err="1" smtClean="0"/>
              <a:t>Pleomorphism</a:t>
            </a:r>
            <a:endParaRPr lang="en-US" sz="2800" dirty="0" smtClean="0"/>
          </a:p>
          <a:p>
            <a:pPr marL="1620774" lvl="4" indent="-514350">
              <a:buFont typeface="+mj-lt"/>
              <a:buAutoNum type="arabicPeriod"/>
            </a:pPr>
            <a:r>
              <a:rPr lang="en-US" sz="2800" dirty="0" err="1" smtClean="0"/>
              <a:t>Hyperchromatism</a:t>
            </a:r>
            <a:endParaRPr lang="en-US" sz="2800" dirty="0" smtClean="0"/>
          </a:p>
          <a:p>
            <a:pPr marL="1620774" lvl="4" indent="-514350">
              <a:buFont typeface="+mj-lt"/>
              <a:buAutoNum type="arabicPeriod"/>
            </a:pPr>
            <a:r>
              <a:rPr lang="en-US" sz="2800" dirty="0" smtClean="0"/>
              <a:t>N/C Ratio</a:t>
            </a:r>
          </a:p>
          <a:p>
            <a:pPr marL="1620774" lvl="4" indent="-514350">
              <a:buFont typeface="+mj-lt"/>
              <a:buAutoNum type="arabicPeriod"/>
            </a:pPr>
            <a:r>
              <a:rPr lang="en-US" sz="2800" dirty="0" err="1" smtClean="0"/>
              <a:t>Anisonucleosis</a:t>
            </a:r>
            <a:endParaRPr lang="en-US" sz="2800" dirty="0" smtClean="0"/>
          </a:p>
          <a:p>
            <a:pPr marL="1620774" lvl="4" indent="-514350">
              <a:buFont typeface="+mj-lt"/>
              <a:buAutoNum type="arabicPeriod"/>
            </a:pPr>
            <a:r>
              <a:rPr lang="en-US" sz="2800" dirty="0" smtClean="0"/>
              <a:t>Prominent Nucleoli</a:t>
            </a:r>
          </a:p>
          <a:p>
            <a:pPr marL="1620774" lvl="4" indent="-514350">
              <a:buFont typeface="+mj-lt"/>
              <a:buAutoNum type="arabicPeriod"/>
            </a:pPr>
            <a:r>
              <a:rPr lang="en-US" sz="2800" dirty="0" smtClean="0"/>
              <a:t>Mitoses</a:t>
            </a:r>
          </a:p>
          <a:p>
            <a:pPr marL="1620774" lvl="4" indent="-514350">
              <a:buFont typeface="+mj-lt"/>
              <a:buAutoNum type="arabicPeriod"/>
            </a:pPr>
            <a:r>
              <a:rPr lang="en-US" sz="2800" dirty="0" smtClean="0"/>
              <a:t>Tumor Giant Cells</a:t>
            </a:r>
          </a:p>
          <a:p>
            <a:pPr marL="1620774" lvl="4" indent="-514350">
              <a:buFont typeface="+mj-lt"/>
              <a:buAutoNum type="arabicPeriod"/>
            </a:pPr>
            <a:r>
              <a:rPr lang="en-US" sz="2800" dirty="0" smtClean="0"/>
              <a:t>Function</a:t>
            </a:r>
            <a:endParaRPr lang="en-US" sz="2800" dirty="0"/>
          </a:p>
        </p:txBody>
      </p:sp>
    </p:spTree>
    <p:extLst>
      <p:ext uri="{BB962C8B-B14F-4D97-AF65-F5344CB8AC3E}">
        <p14:creationId xmlns:p14="http://schemas.microsoft.com/office/powerpoint/2010/main" val="266346245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scan0010.jpg"/>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6996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11162"/>
          </a:xfrm>
        </p:spPr>
        <p:txBody>
          <a:bodyPr>
            <a:normAutofit fontScale="90000"/>
          </a:bodyPr>
          <a:lstStyle/>
          <a:p>
            <a:endParaRPr lang="en-US" dirty="0"/>
          </a:p>
        </p:txBody>
      </p:sp>
      <p:sp>
        <p:nvSpPr>
          <p:cNvPr id="3" name="Content Placeholder 2"/>
          <p:cNvSpPr>
            <a:spLocks noGrp="1"/>
          </p:cNvSpPr>
          <p:nvPr>
            <p:ph idx="1"/>
          </p:nvPr>
        </p:nvSpPr>
        <p:spPr>
          <a:xfrm>
            <a:off x="228600" y="762000"/>
            <a:ext cx="8305800" cy="5364163"/>
          </a:xfrm>
        </p:spPr>
        <p:txBody>
          <a:bodyPr>
            <a:normAutofit/>
          </a:bodyPr>
          <a:lstStyle/>
          <a:p>
            <a:pPr marL="1753362" lvl="3" indent="-857250">
              <a:buFont typeface="+mj-lt"/>
              <a:buAutoNum type="arabicPeriod"/>
            </a:pPr>
            <a:r>
              <a:rPr lang="en-US" sz="4000" dirty="0" smtClean="0"/>
              <a:t>Gross/Clinical Features</a:t>
            </a:r>
          </a:p>
          <a:p>
            <a:pPr marL="1753362" lvl="3" indent="-857250">
              <a:buFont typeface="+mj-lt"/>
              <a:buAutoNum type="arabicPeriod"/>
            </a:pPr>
            <a:r>
              <a:rPr lang="en-US" sz="4000" dirty="0" smtClean="0"/>
              <a:t>Microscopic Features</a:t>
            </a:r>
          </a:p>
          <a:p>
            <a:pPr marL="1753362" lvl="3" indent="-857250">
              <a:buFont typeface="+mj-lt"/>
              <a:buAutoNum type="arabicPeriod"/>
            </a:pPr>
            <a:r>
              <a:rPr lang="en-US" sz="4000" dirty="0" smtClean="0"/>
              <a:t>Growth Rate</a:t>
            </a:r>
          </a:p>
          <a:p>
            <a:pPr marL="1753362" lvl="3" indent="-857250">
              <a:buFont typeface="+mj-lt"/>
              <a:buAutoNum type="arabicPeriod"/>
            </a:pPr>
            <a:r>
              <a:rPr lang="en-US" sz="4000" dirty="0" smtClean="0"/>
              <a:t>Local Invasion</a:t>
            </a:r>
          </a:p>
          <a:p>
            <a:pPr marL="1753362" lvl="3" indent="-857250">
              <a:buFont typeface="+mj-lt"/>
              <a:buAutoNum type="arabicPeriod"/>
            </a:pPr>
            <a:r>
              <a:rPr lang="en-US" sz="4000" dirty="0" smtClean="0"/>
              <a:t>Metastasis</a:t>
            </a:r>
            <a:endParaRPr lang="en-US" sz="4000" dirty="0"/>
          </a:p>
          <a:p>
            <a:pPr marL="1753362" lvl="3" indent="-857250">
              <a:buFont typeface="+mj-lt"/>
              <a:buAutoNum type="arabicPeriod"/>
            </a:pPr>
            <a:r>
              <a:rPr lang="en-US" sz="4000" dirty="0" smtClean="0"/>
              <a:t>Prognosis</a:t>
            </a:r>
            <a:endParaRPr lang="en-US" sz="4000" dirty="0"/>
          </a:p>
        </p:txBody>
      </p:sp>
    </p:spTree>
    <p:extLst>
      <p:ext uri="{BB962C8B-B14F-4D97-AF65-F5344CB8AC3E}">
        <p14:creationId xmlns:p14="http://schemas.microsoft.com/office/powerpoint/2010/main" val="95184023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showimage"/>
          <p:cNvPicPr>
            <a:picLocks noChangeAspect="1" noChangeArrowheads="1"/>
          </p:cNvPicPr>
          <p:nvPr/>
        </p:nvPicPr>
        <p:blipFill>
          <a:blip r:embed="rId3" cstate="print"/>
          <a:srcRect b="2286"/>
          <a:stretch>
            <a:fillRect/>
          </a:stretch>
        </p:blipFill>
        <p:spPr bwMode="auto">
          <a:xfrm>
            <a:off x="21609" y="18197"/>
            <a:ext cx="5867400" cy="6705600"/>
          </a:xfrm>
          <a:prstGeom prst="rect">
            <a:avLst/>
          </a:prstGeom>
          <a:noFill/>
          <a:ln w="9525">
            <a:noFill/>
            <a:miter lim="800000"/>
            <a:headEnd/>
            <a:tailEnd/>
          </a:ln>
        </p:spPr>
      </p:pic>
      <p:sp>
        <p:nvSpPr>
          <p:cNvPr id="94212" name="Text Box 6"/>
          <p:cNvSpPr txBox="1">
            <a:spLocks noChangeArrowheads="1"/>
          </p:cNvSpPr>
          <p:nvPr/>
        </p:nvSpPr>
        <p:spPr bwMode="auto">
          <a:xfrm>
            <a:off x="5867400" y="609600"/>
            <a:ext cx="2362200" cy="366713"/>
          </a:xfrm>
          <a:prstGeom prst="rect">
            <a:avLst/>
          </a:prstGeom>
          <a:noFill/>
          <a:ln w="12700" algn="ctr">
            <a:noFill/>
            <a:miter lim="800000"/>
            <a:headEnd/>
            <a:tailEnd/>
          </a:ln>
        </p:spPr>
        <p:txBody>
          <a:bodyPr>
            <a:spAutoFit/>
          </a:bodyPr>
          <a:lstStyle/>
          <a:p>
            <a:pPr eaLnBrk="0" hangingPunct="0">
              <a:spcBef>
                <a:spcPct val="50000"/>
              </a:spcBef>
              <a:buSzPct val="80000"/>
              <a:defRPr/>
            </a:pPr>
            <a:r>
              <a:rPr lang="en-US" sz="1800" dirty="0" err="1">
                <a:latin typeface="Arial" pitchFamily="34" charset="0"/>
              </a:rPr>
              <a:t>clonal</a:t>
            </a:r>
            <a:r>
              <a:rPr lang="en-US" sz="1800" dirty="0">
                <a:latin typeface="Arial" pitchFamily="34" charset="0"/>
              </a:rPr>
              <a:t> growth</a:t>
            </a:r>
          </a:p>
        </p:txBody>
      </p:sp>
      <p:sp>
        <p:nvSpPr>
          <p:cNvPr id="56324" name="Text Box 7"/>
          <p:cNvSpPr txBox="1">
            <a:spLocks noChangeArrowheads="1"/>
          </p:cNvSpPr>
          <p:nvPr/>
        </p:nvSpPr>
        <p:spPr bwMode="auto">
          <a:xfrm>
            <a:off x="5867400" y="2209800"/>
            <a:ext cx="2362200" cy="366713"/>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err="1">
                <a:solidFill>
                  <a:srgbClr val="4D4D4D"/>
                </a:solidFill>
                <a:latin typeface="Arial" charset="0"/>
              </a:rPr>
              <a:t>intravasation</a:t>
            </a:r>
            <a:endParaRPr lang="en-US" sz="1800" dirty="0">
              <a:solidFill>
                <a:srgbClr val="4D4D4D"/>
              </a:solidFill>
              <a:latin typeface="Arial" charset="0"/>
            </a:endParaRPr>
          </a:p>
        </p:txBody>
      </p:sp>
      <p:sp>
        <p:nvSpPr>
          <p:cNvPr id="94214" name="Text Box 8"/>
          <p:cNvSpPr txBox="1">
            <a:spLocks noChangeArrowheads="1"/>
          </p:cNvSpPr>
          <p:nvPr/>
        </p:nvSpPr>
        <p:spPr bwMode="auto">
          <a:xfrm>
            <a:off x="5867400" y="1371600"/>
            <a:ext cx="2362200" cy="366713"/>
          </a:xfrm>
          <a:prstGeom prst="rect">
            <a:avLst/>
          </a:prstGeom>
          <a:noFill/>
          <a:ln w="12700" algn="ctr">
            <a:noFill/>
            <a:miter lim="800000"/>
            <a:headEnd/>
            <a:tailEnd/>
          </a:ln>
        </p:spPr>
        <p:txBody>
          <a:bodyPr>
            <a:spAutoFit/>
          </a:bodyPr>
          <a:lstStyle/>
          <a:p>
            <a:pPr eaLnBrk="0" hangingPunct="0">
              <a:spcBef>
                <a:spcPct val="50000"/>
              </a:spcBef>
              <a:buSzPct val="80000"/>
              <a:defRPr/>
            </a:pPr>
            <a:r>
              <a:rPr lang="en-US" sz="1800" dirty="0">
                <a:latin typeface="Arial" pitchFamily="34" charset="0"/>
              </a:rPr>
              <a:t>metastatic </a:t>
            </a:r>
            <a:r>
              <a:rPr lang="en-US" sz="1800" dirty="0" err="1">
                <a:latin typeface="Arial" pitchFamily="34" charset="0"/>
              </a:rPr>
              <a:t>subclone</a:t>
            </a:r>
            <a:endParaRPr lang="en-US" sz="1800" dirty="0">
              <a:latin typeface="Arial" pitchFamily="34" charset="0"/>
            </a:endParaRPr>
          </a:p>
        </p:txBody>
      </p:sp>
      <p:sp>
        <p:nvSpPr>
          <p:cNvPr id="56326" name="Text Box 9"/>
          <p:cNvSpPr txBox="1">
            <a:spLocks noChangeArrowheads="1"/>
          </p:cNvSpPr>
          <p:nvPr/>
        </p:nvSpPr>
        <p:spPr bwMode="auto">
          <a:xfrm>
            <a:off x="5943600" y="3505200"/>
            <a:ext cx="2362200" cy="366713"/>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a:solidFill>
                  <a:srgbClr val="4D4D4D"/>
                </a:solidFill>
                <a:latin typeface="Arial" charset="0"/>
              </a:rPr>
              <a:t>tumor cell embolus</a:t>
            </a:r>
          </a:p>
        </p:txBody>
      </p:sp>
      <p:sp>
        <p:nvSpPr>
          <p:cNvPr id="56327" name="Text Box 10"/>
          <p:cNvSpPr txBox="1">
            <a:spLocks noChangeArrowheads="1"/>
          </p:cNvSpPr>
          <p:nvPr/>
        </p:nvSpPr>
        <p:spPr bwMode="auto">
          <a:xfrm>
            <a:off x="5943600" y="4876800"/>
            <a:ext cx="2362200" cy="366712"/>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err="1">
                <a:solidFill>
                  <a:srgbClr val="4D4D4D"/>
                </a:solidFill>
                <a:latin typeface="Arial" charset="0"/>
              </a:rPr>
              <a:t>extravasation</a:t>
            </a:r>
            <a:endParaRPr lang="en-US" sz="1800" dirty="0">
              <a:solidFill>
                <a:srgbClr val="4D4D4D"/>
              </a:solidFill>
              <a:latin typeface="Arial" charset="0"/>
            </a:endParaRPr>
          </a:p>
        </p:txBody>
      </p:sp>
    </p:spTree>
    <p:extLst>
      <p:ext uri="{BB962C8B-B14F-4D97-AF65-F5344CB8AC3E}">
        <p14:creationId xmlns:p14="http://schemas.microsoft.com/office/powerpoint/2010/main" val="3802146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1143000"/>
          </a:xfrm>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287"/>
            <a:ext cx="9115425"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36483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CHARACTERISTICS OF BENIGN &amp; MALIGNANT TUMORS</a:t>
            </a:r>
            <a:endParaRPr lang="en-US" b="1" dirty="0"/>
          </a:p>
        </p:txBody>
      </p:sp>
      <p:sp>
        <p:nvSpPr>
          <p:cNvPr id="3" name="Content Placeholder 2"/>
          <p:cNvSpPr>
            <a:spLocks noGrp="1"/>
          </p:cNvSpPr>
          <p:nvPr>
            <p:ph idx="1"/>
          </p:nvPr>
        </p:nvSpPr>
        <p:spPr>
          <a:xfrm>
            <a:off x="533400" y="1600200"/>
            <a:ext cx="7467600" cy="3763963"/>
          </a:xfrm>
        </p:spPr>
        <p:txBody>
          <a:bodyPr>
            <a:normAutofit/>
          </a:bodyPr>
          <a:lstStyle/>
          <a:p>
            <a:endParaRPr lang="en-US" sz="3600" dirty="0" smtClean="0"/>
          </a:p>
          <a:p>
            <a:r>
              <a:rPr lang="en-US" sz="3600" dirty="0" smtClean="0"/>
              <a:t> Differentiation &amp; </a:t>
            </a:r>
            <a:r>
              <a:rPr lang="en-US" sz="3600" dirty="0" err="1" smtClean="0"/>
              <a:t>anaplasia</a:t>
            </a:r>
            <a:endParaRPr lang="en-US" sz="3600" dirty="0" smtClean="0"/>
          </a:p>
          <a:p>
            <a:r>
              <a:rPr lang="en-US" sz="3600" dirty="0" smtClean="0"/>
              <a:t> Rate of growth</a:t>
            </a:r>
          </a:p>
          <a:p>
            <a:r>
              <a:rPr lang="en-US" sz="3600" dirty="0" smtClean="0"/>
              <a:t> Encapsulation &amp; local invasion</a:t>
            </a:r>
          </a:p>
          <a:p>
            <a:r>
              <a:rPr lang="en-US" sz="3600" dirty="0" smtClean="0"/>
              <a:t> Metastasis</a:t>
            </a:r>
            <a:endParaRPr lang="en-US" sz="36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5719"/>
          </a:xfrm>
        </p:spPr>
        <p:txBody>
          <a:bodyPr>
            <a:normAutofit fontScale="90000"/>
          </a:bodyPr>
          <a:lstStyle/>
          <a:p>
            <a:pPr algn="ctr"/>
            <a:endParaRPr lang="en-US" dirty="0"/>
          </a:p>
        </p:txBody>
      </p:sp>
      <p:sp>
        <p:nvSpPr>
          <p:cNvPr id="3" name="Content Placeholder 2"/>
          <p:cNvSpPr>
            <a:spLocks noGrp="1"/>
          </p:cNvSpPr>
          <p:nvPr>
            <p:ph idx="1"/>
          </p:nvPr>
        </p:nvSpPr>
        <p:spPr>
          <a:xfrm>
            <a:off x="457200" y="609600"/>
            <a:ext cx="7467600" cy="5516563"/>
          </a:xfrm>
        </p:spPr>
        <p:txBody>
          <a:bodyPr>
            <a:normAutofit/>
          </a:bodyPr>
          <a:lstStyle/>
          <a:p>
            <a:r>
              <a:rPr lang="en-US" b="1" u="sng" dirty="0" smtClean="0"/>
              <a:t>Differentiation and </a:t>
            </a:r>
            <a:r>
              <a:rPr lang="en-US" b="1" u="sng" dirty="0" err="1" smtClean="0"/>
              <a:t>Ananplasia</a:t>
            </a:r>
            <a:r>
              <a:rPr lang="en-US" b="1" u="sng" dirty="0" smtClean="0"/>
              <a:t> </a:t>
            </a:r>
          </a:p>
          <a:p>
            <a:r>
              <a:rPr lang="en-US" dirty="0" smtClean="0"/>
              <a:t>Differentiation refers to extent to which </a:t>
            </a:r>
            <a:r>
              <a:rPr lang="en-US" dirty="0" err="1" smtClean="0"/>
              <a:t>neopalstic</a:t>
            </a:r>
            <a:r>
              <a:rPr lang="en-US" dirty="0" smtClean="0"/>
              <a:t> cells resemble normal cells both morphologically and functionally, lack of differentiation is called </a:t>
            </a:r>
            <a:r>
              <a:rPr lang="en-US" dirty="0" err="1" smtClean="0"/>
              <a:t>anaplasia</a:t>
            </a:r>
            <a:r>
              <a:rPr lang="en-US" dirty="0" smtClean="0"/>
              <a:t>. </a:t>
            </a:r>
          </a:p>
          <a:p>
            <a:r>
              <a:rPr lang="en-US" smtClean="0"/>
              <a:t>Some tumors </a:t>
            </a:r>
            <a:r>
              <a:rPr lang="en-US" dirty="0" smtClean="0"/>
              <a:t>are well differentiated and extreme variant is called poorly differentiated while in between of above two is called moderately differentiated tumors.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fontScale="90000"/>
          </a:bodyPr>
          <a:lstStyle/>
          <a:p>
            <a:endParaRPr lang="en-US" dirty="0"/>
          </a:p>
        </p:txBody>
      </p:sp>
      <p:sp>
        <p:nvSpPr>
          <p:cNvPr id="3" name="Content Placeholder 2"/>
          <p:cNvSpPr>
            <a:spLocks noGrp="1"/>
          </p:cNvSpPr>
          <p:nvPr>
            <p:ph idx="1"/>
          </p:nvPr>
        </p:nvSpPr>
        <p:spPr>
          <a:xfrm>
            <a:off x="457200" y="914400"/>
            <a:ext cx="7467600" cy="5211763"/>
          </a:xfrm>
        </p:spPr>
        <p:txBody>
          <a:bodyPr/>
          <a:lstStyle/>
          <a:p>
            <a:r>
              <a:rPr lang="en-US" sz="3200" b="1" dirty="0" smtClean="0"/>
              <a:t>                 </a:t>
            </a:r>
            <a:r>
              <a:rPr lang="en-US" sz="3600" b="1" dirty="0" smtClean="0"/>
              <a:t>NEOPLASM</a:t>
            </a:r>
            <a:endParaRPr lang="en-US" sz="3200" b="1" dirty="0" smtClean="0"/>
          </a:p>
          <a:p>
            <a:pPr>
              <a:buNone/>
            </a:pPr>
            <a:r>
              <a:rPr lang="en-US" sz="3200" b="1" dirty="0" smtClean="0"/>
              <a:t>   </a:t>
            </a:r>
            <a:r>
              <a:rPr lang="en-US" dirty="0" smtClean="0"/>
              <a:t> An abnormal mass of tissue, the growth of which exceeds &amp; is uncoordinated with that of normal tissues &amp; persists in the same excessive manner after the cassation of the stimuli which evoked the change </a:t>
            </a:r>
          </a:p>
          <a:p>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p:spPr>
        <p:txBody>
          <a:bodyPr>
            <a:normAutofit fontScale="92500" lnSpcReduction="10000"/>
          </a:bodyPr>
          <a:lstStyle/>
          <a:p>
            <a:r>
              <a:rPr lang="en-US" dirty="0" smtClean="0"/>
              <a:t>Lack of differentiation (</a:t>
            </a:r>
            <a:r>
              <a:rPr lang="en-US" b="1" dirty="0" err="1" smtClean="0">
                <a:solidFill>
                  <a:srgbClr val="FF0000"/>
                </a:solidFill>
              </a:rPr>
              <a:t>anaplasia</a:t>
            </a:r>
            <a:r>
              <a:rPr lang="en-US" dirty="0" smtClean="0"/>
              <a:t>) is characterized by…</a:t>
            </a:r>
          </a:p>
          <a:p>
            <a:pPr marL="420624" lvl="1" indent="-384048">
              <a:buSzPct val="80000"/>
              <a:buFont typeface="Wingdings 2"/>
              <a:buChar char=""/>
            </a:pPr>
            <a:r>
              <a:rPr lang="en-US" dirty="0" smtClean="0"/>
              <a:t> </a:t>
            </a:r>
            <a:r>
              <a:rPr lang="en-US" b="1" u="sng" dirty="0" err="1" smtClean="0"/>
              <a:t>Pleomorphism</a:t>
            </a:r>
            <a:endParaRPr lang="en-US" b="1" u="sng" dirty="0" smtClean="0"/>
          </a:p>
          <a:p>
            <a:pPr marL="420624" lvl="1" indent="-384048">
              <a:buSzPct val="80000"/>
              <a:buFont typeface="Wingdings 2"/>
              <a:buChar char=""/>
            </a:pPr>
            <a:r>
              <a:rPr lang="en-US" dirty="0" smtClean="0"/>
              <a:t>Both cells and the nuclei display </a:t>
            </a:r>
            <a:r>
              <a:rPr lang="en-US" dirty="0" err="1" smtClean="0"/>
              <a:t>pleomorphism</a:t>
            </a:r>
            <a:r>
              <a:rPr lang="en-US" dirty="0" smtClean="0"/>
              <a:t> (variation and size and shape)</a:t>
            </a:r>
            <a:endParaRPr lang="en-US" dirty="0" smtClean="0">
              <a:solidFill>
                <a:srgbClr val="FF0000"/>
              </a:solidFill>
            </a:endParaRPr>
          </a:p>
          <a:p>
            <a:r>
              <a:rPr lang="en-US" b="1" u="sng" dirty="0" smtClean="0"/>
              <a:t>Hyperchromasia</a:t>
            </a:r>
          </a:p>
          <a:p>
            <a:r>
              <a:rPr lang="en-US" dirty="0" smtClean="0"/>
              <a:t>Nuclei contain abundance of DNA showing dark staining (</a:t>
            </a:r>
            <a:r>
              <a:rPr lang="en-US" dirty="0" err="1" smtClean="0"/>
              <a:t>hyperchromatic</a:t>
            </a:r>
            <a:r>
              <a:rPr lang="en-US" dirty="0" smtClean="0"/>
              <a:t>) </a:t>
            </a:r>
            <a:endParaRPr lang="en-US" dirty="0" smtClean="0">
              <a:solidFill>
                <a:schemeClr val="tx1"/>
              </a:solidFill>
            </a:endParaRPr>
          </a:p>
          <a:p>
            <a:r>
              <a:rPr lang="en-US" b="1" u="sng" dirty="0" smtClean="0"/>
              <a:t>High N/C  ratio</a:t>
            </a:r>
          </a:p>
          <a:p>
            <a:pPr lvl="1"/>
            <a:r>
              <a:rPr lang="en-US" dirty="0" smtClean="0">
                <a:solidFill>
                  <a:schemeClr val="tx1"/>
                </a:solidFill>
              </a:rPr>
              <a:t>1:1 changes to 1:4 </a:t>
            </a:r>
            <a:r>
              <a:rPr lang="en-US" dirty="0" smtClean="0"/>
              <a:t>or</a:t>
            </a:r>
            <a:r>
              <a:rPr lang="en-US" dirty="0" smtClean="0">
                <a:solidFill>
                  <a:schemeClr val="tx1"/>
                </a:solidFill>
              </a:rPr>
              <a:t> 1:6. </a:t>
            </a:r>
            <a:r>
              <a:rPr lang="en-US" dirty="0" smtClean="0"/>
              <a:t> </a:t>
            </a:r>
          </a:p>
          <a:p>
            <a:r>
              <a:rPr lang="en-US" b="1" u="sng" dirty="0" smtClean="0"/>
              <a:t>Mitoses.</a:t>
            </a:r>
          </a:p>
          <a:p>
            <a:pPr lvl="1"/>
            <a:r>
              <a:rPr lang="en-US" dirty="0" smtClean="0"/>
              <a:t>B</a:t>
            </a:r>
            <a:r>
              <a:rPr lang="en-US" dirty="0" smtClean="0">
                <a:solidFill>
                  <a:schemeClr val="tx1"/>
                </a:solidFill>
              </a:rPr>
              <a:t>izarre mitotic figures may be </a:t>
            </a:r>
            <a:r>
              <a:rPr lang="en-US" dirty="0" err="1" smtClean="0">
                <a:solidFill>
                  <a:schemeClr val="tx1"/>
                </a:solidFill>
              </a:rPr>
              <a:t>tripolar</a:t>
            </a:r>
            <a:r>
              <a:rPr lang="en-US" dirty="0" smtClean="0">
                <a:solidFill>
                  <a:schemeClr val="tx1"/>
                </a:solidFill>
              </a:rPr>
              <a:t>, </a:t>
            </a:r>
            <a:r>
              <a:rPr lang="en-US" dirty="0" err="1" smtClean="0">
                <a:solidFill>
                  <a:schemeClr val="tx1"/>
                </a:solidFill>
              </a:rPr>
              <a:t>quadripolar</a:t>
            </a:r>
            <a:r>
              <a:rPr lang="en-US" dirty="0" smtClean="0">
                <a:solidFill>
                  <a:schemeClr val="tx1"/>
                </a:solidFill>
              </a:rPr>
              <a:t> instead of bipolar.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36336"/>
          </a:xfrm>
        </p:spPr>
        <p:txBody>
          <a:bodyPr>
            <a:normAutofit lnSpcReduction="10000"/>
          </a:bodyPr>
          <a:lstStyle/>
          <a:p>
            <a:r>
              <a:rPr lang="en-US" b="1" u="sng" dirty="0" smtClean="0"/>
              <a:t>Loss of polarity.</a:t>
            </a:r>
          </a:p>
          <a:p>
            <a:pPr lvl="1"/>
            <a:r>
              <a:rPr lang="en-US" dirty="0" smtClean="0">
                <a:solidFill>
                  <a:schemeClr val="tx1"/>
                </a:solidFill>
              </a:rPr>
              <a:t>Orientations of </a:t>
            </a:r>
            <a:r>
              <a:rPr lang="en-US" dirty="0" err="1" smtClean="0">
                <a:solidFill>
                  <a:schemeClr val="tx1"/>
                </a:solidFill>
              </a:rPr>
              <a:t>anaplastic</a:t>
            </a:r>
            <a:r>
              <a:rPr lang="en-US" dirty="0" smtClean="0">
                <a:solidFill>
                  <a:schemeClr val="tx1"/>
                </a:solidFill>
              </a:rPr>
              <a:t> cells is markedly disturbed (lose normal polarity). Sheets and masses of tumor cells.   </a:t>
            </a:r>
          </a:p>
          <a:p>
            <a:r>
              <a:rPr lang="en-US" b="1" u="sng" dirty="0" smtClean="0"/>
              <a:t>Tumor giant cells</a:t>
            </a:r>
          </a:p>
          <a:p>
            <a:r>
              <a:rPr lang="en-US" b="1" u="sng" dirty="0" smtClean="0"/>
              <a:t>Dysplasia</a:t>
            </a:r>
            <a:r>
              <a:rPr lang="en-US" dirty="0" smtClean="0">
                <a:solidFill>
                  <a:schemeClr val="tx1"/>
                </a:solidFill>
              </a:rPr>
              <a:t> disorderly but non-neoplastic proliferation. </a:t>
            </a:r>
            <a:r>
              <a:rPr lang="en-US" dirty="0" smtClean="0"/>
              <a:t>L</a:t>
            </a:r>
            <a:r>
              <a:rPr lang="en-US" dirty="0" smtClean="0">
                <a:solidFill>
                  <a:schemeClr val="tx1"/>
                </a:solidFill>
              </a:rPr>
              <a:t>oss of uniformity of individual cells as well as loss in their architectural orientation.</a:t>
            </a:r>
          </a:p>
          <a:p>
            <a:r>
              <a:rPr lang="en-US" b="1" u="sng" dirty="0" smtClean="0"/>
              <a:t>Carcinoma in situ</a:t>
            </a:r>
            <a:r>
              <a:rPr lang="en-US" b="1" dirty="0" smtClean="0"/>
              <a:t>: </a:t>
            </a:r>
            <a:r>
              <a:rPr lang="en-US" dirty="0" smtClean="0"/>
              <a:t>Pre-invasive stage</a:t>
            </a:r>
            <a:r>
              <a:rPr lang="en-US" dirty="0" smtClean="0">
                <a:solidFill>
                  <a:srgbClr val="FF0000"/>
                </a:solidFill>
              </a:rPr>
              <a:t>  </a:t>
            </a:r>
          </a:p>
          <a:p>
            <a:pPr>
              <a:buNone/>
            </a:pPr>
            <a:r>
              <a:rPr lang="en-US" dirty="0" smtClean="0"/>
              <a:t>    Dysplastic  changes are marked &amp; involve entire thickness  of </a:t>
            </a:r>
            <a:r>
              <a:rPr lang="en-US" dirty="0" err="1" smtClean="0"/>
              <a:t>epith.but</a:t>
            </a:r>
            <a:r>
              <a:rPr lang="en-US" dirty="0" smtClean="0"/>
              <a:t> do not invade the basal layer</a:t>
            </a:r>
            <a:endParaRPr lang="en-US" dirty="0" smtClean="0">
              <a:solidFill>
                <a:schemeClr val="tx1"/>
              </a:solidFill>
            </a:endParaRP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12.jpg"/>
          <p:cNvPicPr>
            <a:picLocks noGrp="1" noChangeAspect="1"/>
          </p:cNvPicPr>
          <p:nvPr>
            <p:ph idx="1"/>
          </p:nvPr>
        </p:nvPicPr>
        <p:blipFill>
          <a:blip r:embed="rId2" cstate="print"/>
          <a:srcRect r="1471" b="4376"/>
          <a:stretch>
            <a:fillRect/>
          </a:stretch>
        </p:blipFill>
        <p:spPr>
          <a:xfrm>
            <a:off x="0" y="2209800"/>
            <a:ext cx="8930362" cy="2912364"/>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11.jpg"/>
          <p:cNvPicPr>
            <a:picLocks noGrp="1" noChangeAspect="1"/>
          </p:cNvPicPr>
          <p:nvPr>
            <p:ph idx="1"/>
          </p:nvPr>
        </p:nvPicPr>
        <p:blipFill>
          <a:blip r:embed="rId2" cstate="print"/>
          <a:srcRect r="2946"/>
          <a:stretch>
            <a:fillRect/>
          </a:stretch>
        </p:blipFill>
        <p:spPr>
          <a:xfrm>
            <a:off x="1" y="0"/>
            <a:ext cx="9144000" cy="6858000"/>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10.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792162"/>
          </a:xfrm>
        </p:spPr>
        <p:txBody>
          <a:bodyPr>
            <a:noAutofit/>
          </a:bodyPr>
          <a:lstStyle/>
          <a:p>
            <a:r>
              <a:rPr lang="en-US" sz="2000" b="1" dirty="0" err="1" smtClean="0"/>
              <a:t>Anaplastic</a:t>
            </a:r>
            <a:r>
              <a:rPr lang="en-US" sz="2000" b="1" dirty="0" smtClean="0"/>
              <a:t> tumor of the skeletal muscle (</a:t>
            </a:r>
            <a:r>
              <a:rPr lang="en-US" sz="2000" b="1" dirty="0" err="1" smtClean="0"/>
              <a:t>rhabdomyosarcoma</a:t>
            </a:r>
            <a:r>
              <a:rPr lang="en-US" sz="2000" b="1" dirty="0" smtClean="0"/>
              <a:t>). Note the marked cellular and nuclear </a:t>
            </a:r>
            <a:r>
              <a:rPr lang="en-US" sz="2000" b="1" dirty="0" err="1" smtClean="0"/>
              <a:t>pleomorphism</a:t>
            </a:r>
            <a:r>
              <a:rPr lang="en-US" sz="2000" b="1" dirty="0" smtClean="0"/>
              <a:t>, </a:t>
            </a:r>
            <a:r>
              <a:rPr lang="en-US" sz="2000" b="1" dirty="0" err="1" smtClean="0"/>
              <a:t>hyperchromatic</a:t>
            </a:r>
            <a:r>
              <a:rPr lang="en-US" sz="2000" b="1" dirty="0" smtClean="0"/>
              <a:t> nuclei, and tumor giant cells.</a:t>
            </a:r>
            <a:br>
              <a:rPr lang="en-US" sz="2000" b="1" dirty="0" smtClean="0"/>
            </a:br>
            <a:endParaRPr lang="en-US" sz="20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219200"/>
            <a:ext cx="8915400"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fontScale="90000"/>
          </a:bodyPr>
          <a:lstStyle/>
          <a:p>
            <a:r>
              <a:rPr lang="en-US" dirty="0" smtClean="0"/>
              <a:t>RATE OF GROWTH </a:t>
            </a:r>
            <a:endParaRPr lang="en-US" dirty="0"/>
          </a:p>
        </p:txBody>
      </p:sp>
      <p:sp>
        <p:nvSpPr>
          <p:cNvPr id="3" name="Content Placeholder 2"/>
          <p:cNvSpPr>
            <a:spLocks noGrp="1"/>
          </p:cNvSpPr>
          <p:nvPr>
            <p:ph idx="1"/>
          </p:nvPr>
        </p:nvSpPr>
        <p:spPr>
          <a:xfrm>
            <a:off x="457200" y="1524000"/>
            <a:ext cx="8229600" cy="5050536"/>
          </a:xfrm>
        </p:spPr>
        <p:txBody>
          <a:bodyPr>
            <a:normAutofit/>
          </a:bodyPr>
          <a:lstStyle/>
          <a:p>
            <a:r>
              <a:rPr lang="en-US" dirty="0" smtClean="0"/>
              <a:t>Determined by three main factors…</a:t>
            </a:r>
          </a:p>
          <a:p>
            <a:pPr marL="1207008" lvl="2" indent="-457200">
              <a:buFont typeface="+mj-lt"/>
              <a:buAutoNum type="arabicPeriod"/>
            </a:pPr>
            <a:r>
              <a:rPr lang="en-US" sz="2800" dirty="0" smtClean="0"/>
              <a:t>Doubling time of tumor cells </a:t>
            </a:r>
          </a:p>
          <a:p>
            <a:pPr marL="1207008" lvl="2" indent="-457200">
              <a:buFont typeface="+mj-lt"/>
              <a:buAutoNum type="arabicPeriod"/>
            </a:pPr>
            <a:r>
              <a:rPr lang="en-US" sz="2800" dirty="0" smtClean="0"/>
              <a:t>Fraction of tumor cells which are present in </a:t>
            </a:r>
            <a:r>
              <a:rPr lang="en-US" sz="2800" dirty="0" err="1" smtClean="0"/>
              <a:t>replicative</a:t>
            </a:r>
            <a:r>
              <a:rPr lang="en-US" sz="2800" dirty="0" smtClean="0"/>
              <a:t> pool </a:t>
            </a:r>
          </a:p>
          <a:p>
            <a:pPr marL="1207008" lvl="2" indent="-457200">
              <a:buFont typeface="+mj-lt"/>
              <a:buAutoNum type="arabicPeriod"/>
            </a:pPr>
            <a:r>
              <a:rPr lang="en-US" sz="2800" dirty="0" smtClean="0"/>
              <a:t>Rate at which cells are shed  </a:t>
            </a:r>
          </a:p>
          <a:p>
            <a:r>
              <a:rPr lang="en-US" dirty="0" smtClean="0"/>
              <a:t>Minimum tumor size detectable is usually seen after 30 doublings of </a:t>
            </a:r>
            <a:r>
              <a:rPr lang="en-US" dirty="0" err="1" smtClean="0"/>
              <a:t>neopalstic</a:t>
            </a:r>
            <a:r>
              <a:rPr lang="en-US" dirty="0" smtClean="0"/>
              <a:t> cells (1 gm in weight) and maximum size of 1 kg is seen after 10 doublings of the previous detectable mass</a:t>
            </a:r>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457200"/>
          </a:xfrm>
        </p:spPr>
        <p:txBody>
          <a:bodyPr>
            <a:normAutofit fontScale="90000"/>
          </a:bodyPr>
          <a:lstStyle/>
          <a:p>
            <a:pPr algn="ctr"/>
            <a:r>
              <a:rPr lang="en-US" dirty="0" smtClean="0"/>
              <a:t>  Rate of Growth</a:t>
            </a:r>
            <a:endParaRPr lang="en-US" dirty="0"/>
          </a:p>
        </p:txBody>
      </p:sp>
      <p:pic>
        <p:nvPicPr>
          <p:cNvPr id="4" name="Picture 3" descr="scan0026.jpg"/>
          <p:cNvPicPr>
            <a:picLocks noChangeAspect="1"/>
          </p:cNvPicPr>
          <p:nvPr/>
        </p:nvPicPr>
        <p:blipFill>
          <a:blip r:embed="rId2" cstate="print"/>
          <a:stretch>
            <a:fillRect/>
          </a:stretch>
        </p:blipFill>
        <p:spPr>
          <a:xfrm>
            <a:off x="644652" y="896448"/>
            <a:ext cx="7813548" cy="592616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62000"/>
            <a:ext cx="7239000" cy="5334000"/>
          </a:xfrm>
        </p:spPr>
        <p:txBody>
          <a:bodyPr>
            <a:normAutofit/>
          </a:bodyPr>
          <a:lstStyle/>
          <a:p>
            <a:pPr>
              <a:buNone/>
            </a:pPr>
            <a:endParaRPr lang="en-US" dirty="0" smtClean="0"/>
          </a:p>
          <a:p>
            <a:r>
              <a:rPr lang="en-US" dirty="0" smtClean="0"/>
              <a:t>Growth rate of tumors </a:t>
            </a:r>
            <a:r>
              <a:rPr lang="en-US" dirty="0" err="1" smtClean="0"/>
              <a:t>corelates</a:t>
            </a:r>
            <a:r>
              <a:rPr lang="en-US" dirty="0" smtClean="0"/>
              <a:t> with their level of differentiation thus most malignant tumors grow more rapidly  than benign lesions</a:t>
            </a:r>
          </a:p>
          <a:p>
            <a:r>
              <a:rPr lang="en-US" dirty="0" smtClean="0"/>
              <a:t>The growth fraction of tumor cells has a profound effect on their susceptibility to cancer chemotherapy.     </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fontScale="90000"/>
          </a:bodyPr>
          <a:lstStyle/>
          <a:p>
            <a:endParaRPr lang="en-US" dirty="0"/>
          </a:p>
        </p:txBody>
      </p:sp>
      <p:graphicFrame>
        <p:nvGraphicFramePr>
          <p:cNvPr id="4" name="Content Placeholder 3"/>
          <p:cNvGraphicFramePr>
            <a:graphicFrameLocks noGrp="1"/>
          </p:cNvGraphicFramePr>
          <p:nvPr>
            <p:ph idx="1"/>
          </p:nvPr>
        </p:nvGraphicFramePr>
        <p:xfrm>
          <a:off x="685800" y="990600"/>
          <a:ext cx="7467600" cy="5059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rmAutofit fontScale="90000"/>
          </a:bodyPr>
          <a:lstStyle/>
          <a:p>
            <a:pPr algn="ctr"/>
            <a:r>
              <a:rPr lang="en-US" b="1" u="sng" dirty="0" smtClean="0"/>
              <a:t>LOCAL INVASION</a:t>
            </a:r>
            <a:endParaRPr lang="en-US" b="1" u="sng" dirty="0"/>
          </a:p>
        </p:txBody>
      </p:sp>
      <p:sp>
        <p:nvSpPr>
          <p:cNvPr id="3" name="Content Placeholder 2"/>
          <p:cNvSpPr>
            <a:spLocks noGrp="1"/>
          </p:cNvSpPr>
          <p:nvPr>
            <p:ph idx="1"/>
          </p:nvPr>
        </p:nvSpPr>
        <p:spPr>
          <a:xfrm>
            <a:off x="304800" y="1219200"/>
            <a:ext cx="8686800" cy="5059363"/>
          </a:xfrm>
        </p:spPr>
        <p:txBody>
          <a:bodyPr/>
          <a:lstStyle/>
          <a:p>
            <a:r>
              <a:rPr lang="en-US" dirty="0" smtClean="0"/>
              <a:t>Benign Tumors grow as </a:t>
            </a:r>
            <a:r>
              <a:rPr lang="en-US" dirty="0" err="1" smtClean="0"/>
              <a:t>expensile</a:t>
            </a:r>
            <a:r>
              <a:rPr lang="en-US" dirty="0" smtClean="0"/>
              <a:t> masses that remain localized and do not invade or metastasize</a:t>
            </a:r>
          </a:p>
          <a:p>
            <a:r>
              <a:rPr lang="en-US" dirty="0" smtClean="0"/>
              <a:t>A </a:t>
            </a:r>
            <a:r>
              <a:rPr lang="en-US" dirty="0" smtClean="0">
                <a:solidFill>
                  <a:srgbClr val="FF0000"/>
                </a:solidFill>
              </a:rPr>
              <a:t>well defined cleavage plane </a:t>
            </a:r>
            <a:r>
              <a:rPr lang="en-US" dirty="0" smtClean="0"/>
              <a:t>exists around most benign tumors but </a:t>
            </a:r>
            <a:r>
              <a:rPr lang="en-US" dirty="0" err="1" smtClean="0">
                <a:solidFill>
                  <a:srgbClr val="00B050"/>
                </a:solidFill>
              </a:rPr>
              <a:t>Hemangioma</a:t>
            </a:r>
            <a:r>
              <a:rPr lang="en-US" dirty="0" smtClean="0">
                <a:solidFill>
                  <a:srgbClr val="00B050"/>
                </a:solidFill>
              </a:rPr>
              <a:t> </a:t>
            </a:r>
            <a:r>
              <a:rPr lang="en-US" dirty="0" smtClean="0"/>
              <a:t>is an exception</a:t>
            </a:r>
          </a:p>
          <a:p>
            <a:r>
              <a:rPr lang="en-US" dirty="0" smtClean="0"/>
              <a:t>Malignant tumors grow by progressive infiltration, invasion &amp; destruction of surrounding tissue, a well defined cleavage plane is lacking so are invasive</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Next to the development of </a:t>
            </a:r>
            <a:r>
              <a:rPr lang="en-US" b="1" dirty="0" smtClean="0"/>
              <a:t>metastasis</a:t>
            </a:r>
            <a:r>
              <a:rPr lang="en-US" dirty="0" smtClean="0"/>
              <a:t>, </a:t>
            </a:r>
            <a:r>
              <a:rPr lang="en-US" b="1" dirty="0" smtClean="0"/>
              <a:t>invasiveness</a:t>
            </a:r>
            <a:r>
              <a:rPr lang="en-US" dirty="0" smtClean="0"/>
              <a:t> is the most reliable feature that differentiates malignant from benign tumors</a:t>
            </a:r>
            <a:endParaRPr lang="en-US" dirty="0"/>
          </a:p>
        </p:txBody>
      </p:sp>
      <p:pic>
        <p:nvPicPr>
          <p:cNvPr id="4" name="Picture 4" descr="em288"/>
          <p:cNvPicPr>
            <a:picLocks noChangeAspect="1" noChangeArrowheads="1" noCrop="1"/>
          </p:cNvPicPr>
          <p:nvPr/>
        </p:nvPicPr>
        <p:blipFill>
          <a:blip r:embed="rId2" cstate="print"/>
          <a:srcRect/>
          <a:stretch>
            <a:fillRect/>
          </a:stretch>
        </p:blipFill>
        <p:spPr bwMode="auto">
          <a:xfrm>
            <a:off x="1042988" y="476250"/>
            <a:ext cx="1441450" cy="960438"/>
          </a:xfrm>
          <a:prstGeom prst="rect">
            <a:avLst/>
          </a:prstGeom>
          <a:noFill/>
          <a:ln w="9525">
            <a:noFill/>
            <a:miter lim="800000"/>
            <a:headEnd/>
            <a:tailEnd/>
          </a:ln>
        </p:spPr>
      </p:pic>
      <p:pic>
        <p:nvPicPr>
          <p:cNvPr id="5" name="Picture 4" descr="em288"/>
          <p:cNvPicPr>
            <a:picLocks noChangeAspect="1" noChangeArrowheads="1" noCrop="1"/>
          </p:cNvPicPr>
          <p:nvPr/>
        </p:nvPicPr>
        <p:blipFill>
          <a:blip r:embed="rId2" cstate="print"/>
          <a:srcRect/>
          <a:stretch>
            <a:fillRect/>
          </a:stretch>
        </p:blipFill>
        <p:spPr bwMode="auto">
          <a:xfrm>
            <a:off x="1066800" y="533400"/>
            <a:ext cx="1441450" cy="960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15962"/>
          </a:xfrm>
        </p:spPr>
        <p:txBody>
          <a:bodyPr>
            <a:noAutofit/>
          </a:bodyPr>
          <a:lstStyle/>
          <a:p>
            <a:pPr algn="ctr"/>
            <a:r>
              <a:rPr lang="en-US" sz="2400" b="1" dirty="0" smtClean="0"/>
              <a:t>Cut section of an invasive </a:t>
            </a:r>
            <a:r>
              <a:rPr lang="en-US" sz="2400" b="1" dirty="0" err="1" smtClean="0"/>
              <a:t>ductal</a:t>
            </a:r>
            <a:r>
              <a:rPr lang="en-US" sz="2400" b="1" dirty="0" smtClean="0"/>
              <a:t> carcinoma of the breast. </a:t>
            </a:r>
            <a:br>
              <a:rPr lang="en-US" sz="2400" b="1" dirty="0" smtClean="0"/>
            </a:br>
            <a:endParaRPr lang="en-US" sz="24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914400"/>
            <a:ext cx="9144000"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pPr algn="ctr"/>
            <a:r>
              <a:rPr lang="en-US" b="1" dirty="0" smtClean="0"/>
              <a:t>METASTASIS</a:t>
            </a:r>
            <a:r>
              <a:rPr lang="en-US" dirty="0" smtClean="0"/>
              <a:t> </a:t>
            </a:r>
            <a:endParaRPr lang="en-US" dirty="0"/>
          </a:p>
        </p:txBody>
      </p:sp>
      <p:sp>
        <p:nvSpPr>
          <p:cNvPr id="3" name="Content Placeholder 2"/>
          <p:cNvSpPr>
            <a:spLocks noGrp="1"/>
          </p:cNvSpPr>
          <p:nvPr>
            <p:ph idx="1"/>
          </p:nvPr>
        </p:nvSpPr>
        <p:spPr>
          <a:xfrm>
            <a:off x="152400" y="1447800"/>
            <a:ext cx="8763000" cy="4953000"/>
          </a:xfrm>
        </p:spPr>
        <p:txBody>
          <a:bodyPr>
            <a:normAutofit/>
          </a:bodyPr>
          <a:lstStyle/>
          <a:p>
            <a:r>
              <a:rPr lang="en-US" sz="3200" dirty="0" smtClean="0"/>
              <a:t>Development of secondary implant discontinuous with primary tumor</a:t>
            </a:r>
          </a:p>
          <a:p>
            <a:r>
              <a:rPr lang="en-US" sz="3200" dirty="0" smtClean="0"/>
              <a:t>Several mechanisms: Tumor cells first must become discohesive &amp; detach from primary site then attach elsewhere</a:t>
            </a:r>
          </a:p>
          <a:p>
            <a:pPr marL="36576" indent="0">
              <a:buNone/>
            </a:pPr>
            <a:endParaRPr lang="en-US" sz="3200" dirty="0" smtClean="0">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pPr algn="ctr"/>
            <a:r>
              <a:rPr lang="en-US" sz="5400" b="1" dirty="0" smtClean="0"/>
              <a:t>Metastasis</a:t>
            </a:r>
            <a:endParaRPr lang="en-US" sz="5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37705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187276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fontScale="90000"/>
          </a:bodyPr>
          <a:lstStyle/>
          <a:p>
            <a:endParaRPr lang="en-US" dirty="0"/>
          </a:p>
        </p:txBody>
      </p:sp>
      <p:sp>
        <p:nvSpPr>
          <p:cNvPr id="3" name="Content Placeholder 2"/>
          <p:cNvSpPr>
            <a:spLocks noGrp="1"/>
          </p:cNvSpPr>
          <p:nvPr>
            <p:ph idx="1"/>
          </p:nvPr>
        </p:nvSpPr>
        <p:spPr>
          <a:xfrm>
            <a:off x="457200" y="1295400"/>
            <a:ext cx="8153400" cy="4830763"/>
          </a:xfrm>
        </p:spPr>
        <p:txBody>
          <a:bodyPr/>
          <a:lstStyle/>
          <a:p>
            <a:r>
              <a:rPr lang="en-US" sz="3200" dirty="0"/>
              <a:t>Tumor cells tend to have many more </a:t>
            </a:r>
            <a:r>
              <a:rPr lang="en-US" sz="3200" dirty="0" err="1">
                <a:solidFill>
                  <a:srgbClr val="C00000"/>
                </a:solidFill>
              </a:rPr>
              <a:t>laminin</a:t>
            </a:r>
            <a:r>
              <a:rPr lang="en-US" sz="3200" dirty="0"/>
              <a:t> receptors than do normal cells, allowing them to attach more readily to basement membranes at distant sites </a:t>
            </a:r>
            <a:r>
              <a:rPr lang="en-US" sz="3200" dirty="0">
                <a:solidFill>
                  <a:srgbClr val="FF0000"/>
                </a:solidFill>
              </a:rPr>
              <a:t>Exceptions:</a:t>
            </a:r>
            <a:r>
              <a:rPr lang="en-US" sz="3200" dirty="0"/>
              <a:t> BCC, Primary CNS tumors</a:t>
            </a:r>
            <a:endParaRPr lang="en-US" sz="3200" dirty="0">
              <a:solidFill>
                <a:srgbClr val="FF0000"/>
              </a:solidFill>
            </a:endParaRPr>
          </a:p>
          <a:p>
            <a:endParaRPr lang="en-US" dirty="0"/>
          </a:p>
        </p:txBody>
      </p:sp>
    </p:spTree>
    <p:extLst>
      <p:ext uri="{BB962C8B-B14F-4D97-AF65-F5344CB8AC3E}">
        <p14:creationId xmlns:p14="http://schemas.microsoft.com/office/powerpoint/2010/main" val="103637363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287"/>
            <a:ext cx="9115425"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55152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showimage"/>
          <p:cNvPicPr>
            <a:picLocks noChangeAspect="1" noChangeArrowheads="1"/>
          </p:cNvPicPr>
          <p:nvPr/>
        </p:nvPicPr>
        <p:blipFill>
          <a:blip r:embed="rId3" cstate="print"/>
          <a:srcRect b="2286"/>
          <a:stretch>
            <a:fillRect/>
          </a:stretch>
        </p:blipFill>
        <p:spPr bwMode="auto">
          <a:xfrm>
            <a:off x="0" y="270906"/>
            <a:ext cx="5715000" cy="6587094"/>
          </a:xfrm>
          <a:prstGeom prst="rect">
            <a:avLst/>
          </a:prstGeom>
          <a:noFill/>
          <a:ln w="9525">
            <a:noFill/>
            <a:miter lim="800000"/>
            <a:headEnd/>
            <a:tailEnd/>
          </a:ln>
        </p:spPr>
      </p:pic>
      <p:sp>
        <p:nvSpPr>
          <p:cNvPr id="94212" name="Text Box 6"/>
          <p:cNvSpPr txBox="1">
            <a:spLocks noChangeArrowheads="1"/>
          </p:cNvSpPr>
          <p:nvPr/>
        </p:nvSpPr>
        <p:spPr bwMode="auto">
          <a:xfrm>
            <a:off x="5867400" y="609600"/>
            <a:ext cx="2362200" cy="366713"/>
          </a:xfrm>
          <a:prstGeom prst="rect">
            <a:avLst/>
          </a:prstGeom>
          <a:noFill/>
          <a:ln w="12700" algn="ctr">
            <a:noFill/>
            <a:miter lim="800000"/>
            <a:headEnd/>
            <a:tailEnd/>
          </a:ln>
        </p:spPr>
        <p:txBody>
          <a:bodyPr>
            <a:spAutoFit/>
          </a:bodyPr>
          <a:lstStyle/>
          <a:p>
            <a:pPr eaLnBrk="0" hangingPunct="0">
              <a:spcBef>
                <a:spcPct val="50000"/>
              </a:spcBef>
              <a:buSzPct val="80000"/>
              <a:defRPr/>
            </a:pPr>
            <a:r>
              <a:rPr lang="en-US" sz="1800" dirty="0" err="1">
                <a:latin typeface="Arial" pitchFamily="34" charset="0"/>
              </a:rPr>
              <a:t>clonal</a:t>
            </a:r>
            <a:r>
              <a:rPr lang="en-US" sz="1800" dirty="0">
                <a:latin typeface="Arial" pitchFamily="34" charset="0"/>
              </a:rPr>
              <a:t> growth</a:t>
            </a:r>
          </a:p>
        </p:txBody>
      </p:sp>
      <p:sp>
        <p:nvSpPr>
          <p:cNvPr id="56324" name="Text Box 7"/>
          <p:cNvSpPr txBox="1">
            <a:spLocks noChangeArrowheads="1"/>
          </p:cNvSpPr>
          <p:nvPr/>
        </p:nvSpPr>
        <p:spPr bwMode="auto">
          <a:xfrm>
            <a:off x="5867400" y="2209800"/>
            <a:ext cx="2362200" cy="366713"/>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err="1">
                <a:solidFill>
                  <a:srgbClr val="4D4D4D"/>
                </a:solidFill>
                <a:latin typeface="Arial" charset="0"/>
              </a:rPr>
              <a:t>intravasation</a:t>
            </a:r>
            <a:endParaRPr lang="en-US" sz="1800" dirty="0">
              <a:solidFill>
                <a:srgbClr val="4D4D4D"/>
              </a:solidFill>
              <a:latin typeface="Arial" charset="0"/>
            </a:endParaRPr>
          </a:p>
        </p:txBody>
      </p:sp>
      <p:sp>
        <p:nvSpPr>
          <p:cNvPr id="94214" name="Text Box 8"/>
          <p:cNvSpPr txBox="1">
            <a:spLocks noChangeArrowheads="1"/>
          </p:cNvSpPr>
          <p:nvPr/>
        </p:nvSpPr>
        <p:spPr bwMode="auto">
          <a:xfrm>
            <a:off x="5867400" y="1371600"/>
            <a:ext cx="2362200" cy="366713"/>
          </a:xfrm>
          <a:prstGeom prst="rect">
            <a:avLst/>
          </a:prstGeom>
          <a:noFill/>
          <a:ln w="12700" algn="ctr">
            <a:noFill/>
            <a:miter lim="800000"/>
            <a:headEnd/>
            <a:tailEnd/>
          </a:ln>
        </p:spPr>
        <p:txBody>
          <a:bodyPr>
            <a:spAutoFit/>
          </a:bodyPr>
          <a:lstStyle/>
          <a:p>
            <a:pPr eaLnBrk="0" hangingPunct="0">
              <a:spcBef>
                <a:spcPct val="50000"/>
              </a:spcBef>
              <a:buSzPct val="80000"/>
              <a:defRPr/>
            </a:pPr>
            <a:r>
              <a:rPr lang="en-US" sz="1800" dirty="0">
                <a:latin typeface="Arial" pitchFamily="34" charset="0"/>
              </a:rPr>
              <a:t>metastatic </a:t>
            </a:r>
            <a:r>
              <a:rPr lang="en-US" sz="1800" dirty="0" err="1">
                <a:latin typeface="Arial" pitchFamily="34" charset="0"/>
              </a:rPr>
              <a:t>subclone</a:t>
            </a:r>
            <a:endParaRPr lang="en-US" sz="1800" dirty="0">
              <a:latin typeface="Arial" pitchFamily="34" charset="0"/>
            </a:endParaRPr>
          </a:p>
        </p:txBody>
      </p:sp>
      <p:sp>
        <p:nvSpPr>
          <p:cNvPr id="56326" name="Text Box 9"/>
          <p:cNvSpPr txBox="1">
            <a:spLocks noChangeArrowheads="1"/>
          </p:cNvSpPr>
          <p:nvPr/>
        </p:nvSpPr>
        <p:spPr bwMode="auto">
          <a:xfrm>
            <a:off x="5943600" y="3505200"/>
            <a:ext cx="2362200" cy="366713"/>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a:solidFill>
                  <a:srgbClr val="4D4D4D"/>
                </a:solidFill>
                <a:latin typeface="Arial" charset="0"/>
              </a:rPr>
              <a:t>tumor cell embolus</a:t>
            </a:r>
          </a:p>
        </p:txBody>
      </p:sp>
      <p:sp>
        <p:nvSpPr>
          <p:cNvPr id="56327" name="Text Box 10"/>
          <p:cNvSpPr txBox="1">
            <a:spLocks noChangeArrowheads="1"/>
          </p:cNvSpPr>
          <p:nvPr/>
        </p:nvSpPr>
        <p:spPr bwMode="auto">
          <a:xfrm>
            <a:off x="5943600" y="4876800"/>
            <a:ext cx="2362200" cy="366712"/>
          </a:xfrm>
          <a:prstGeom prst="rect">
            <a:avLst/>
          </a:prstGeom>
          <a:noFill/>
          <a:ln w="12700" algn="ctr">
            <a:noFill/>
            <a:miter lim="800000"/>
            <a:headEnd/>
            <a:tailEnd/>
          </a:ln>
        </p:spPr>
        <p:txBody>
          <a:bodyPr>
            <a:spAutoFit/>
          </a:bodyPr>
          <a:lstStyle/>
          <a:p>
            <a:pPr eaLnBrk="0" hangingPunct="0">
              <a:spcBef>
                <a:spcPct val="50000"/>
              </a:spcBef>
              <a:buSzPct val="80000"/>
            </a:pPr>
            <a:r>
              <a:rPr lang="en-US" sz="1800" dirty="0" err="1">
                <a:solidFill>
                  <a:srgbClr val="4D4D4D"/>
                </a:solidFill>
                <a:latin typeface="Arial" charset="0"/>
              </a:rPr>
              <a:t>extravasation</a:t>
            </a:r>
            <a:endParaRPr lang="en-US" sz="1800" dirty="0">
              <a:solidFill>
                <a:srgbClr val="4D4D4D"/>
              </a:solidFill>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6477000" cy="1143000"/>
          </a:xfrm>
        </p:spPr>
        <p:txBody>
          <a:bodyPr/>
          <a:lstStyle/>
          <a:p>
            <a:r>
              <a:rPr lang="en-US" dirty="0" smtClean="0"/>
              <a:t>  </a:t>
            </a:r>
            <a:r>
              <a:rPr lang="en-US" b="1" dirty="0" smtClean="0"/>
              <a:t>TYPES OF NEOPLASMS</a:t>
            </a:r>
            <a:endParaRPr lang="en-US" b="1" dirty="0"/>
          </a:p>
        </p:txBody>
      </p:sp>
      <p:sp>
        <p:nvSpPr>
          <p:cNvPr id="3" name="Content Placeholder 2"/>
          <p:cNvSpPr>
            <a:spLocks noGrp="1"/>
          </p:cNvSpPr>
          <p:nvPr>
            <p:ph idx="1"/>
          </p:nvPr>
        </p:nvSpPr>
        <p:spPr/>
        <p:txBody>
          <a:bodyPr/>
          <a:lstStyle/>
          <a:p>
            <a:r>
              <a:rPr lang="en-US" sz="3600" b="1" dirty="0" smtClean="0"/>
              <a:t>BENIGN:</a:t>
            </a:r>
            <a:r>
              <a:rPr lang="en-US" dirty="0" smtClean="0"/>
              <a:t> Remain localized, can not spread to other sites, amenable to local surgical removal &amp; pt. survives</a:t>
            </a:r>
          </a:p>
          <a:p>
            <a:pPr>
              <a:buNone/>
            </a:pPr>
            <a:endParaRPr lang="en-US" dirty="0" smtClean="0"/>
          </a:p>
          <a:p>
            <a:r>
              <a:rPr lang="en-US" sz="3600" b="1" dirty="0" smtClean="0"/>
              <a:t>MALIGNANT:</a:t>
            </a:r>
            <a:r>
              <a:rPr lang="en-US" dirty="0" smtClean="0"/>
              <a:t> Invade &amp; destroy adjacent structures, spread to distant sites, pt. dies</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19.jpg"/>
          <p:cNvPicPr>
            <a:picLocks noGrp="1" noChangeAspect="1"/>
          </p:cNvPicPr>
          <p:nvPr>
            <p:ph idx="1"/>
          </p:nvPr>
        </p:nvPicPr>
        <p:blipFill>
          <a:blip r:embed="rId2" cstate="print"/>
          <a:stretch>
            <a:fillRect/>
          </a:stretch>
        </p:blipFill>
        <p:spPr>
          <a:xfrm>
            <a:off x="101133" y="2057400"/>
            <a:ext cx="8796954" cy="2997708"/>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45719"/>
          </a:xfrm>
        </p:spPr>
        <p:txBody>
          <a:bodyPr>
            <a:normAutofit fontScale="90000"/>
          </a:bodyPr>
          <a:lstStyle/>
          <a:p>
            <a:endParaRPr lang="en-US" dirty="0"/>
          </a:p>
        </p:txBody>
      </p:sp>
      <p:sp>
        <p:nvSpPr>
          <p:cNvPr id="3" name="Content Placeholder 2"/>
          <p:cNvSpPr>
            <a:spLocks noGrp="1"/>
          </p:cNvSpPr>
          <p:nvPr>
            <p:ph idx="1"/>
          </p:nvPr>
        </p:nvSpPr>
        <p:spPr>
          <a:xfrm>
            <a:off x="1295400" y="990600"/>
            <a:ext cx="6248400" cy="3657600"/>
          </a:xfrm>
        </p:spPr>
        <p:txBody>
          <a:bodyPr/>
          <a:lstStyle/>
          <a:p>
            <a:pPr algn="ctr">
              <a:buNone/>
            </a:pPr>
            <a:r>
              <a:rPr lang="en-US" sz="3200" b="1" u="sng" dirty="0" smtClean="0"/>
              <a:t>PATHWAYS OF SPREAD</a:t>
            </a:r>
          </a:p>
          <a:p>
            <a:pPr>
              <a:buNone/>
            </a:pPr>
            <a:endParaRPr lang="en-US" sz="3200" b="1" dirty="0" smtClean="0"/>
          </a:p>
          <a:p>
            <a:r>
              <a:rPr lang="en-US" sz="3200" dirty="0" smtClean="0"/>
              <a:t>Seeding of body cavities</a:t>
            </a:r>
          </a:p>
          <a:p>
            <a:r>
              <a:rPr lang="en-US" sz="3200" dirty="0" smtClean="0"/>
              <a:t>Lymphatic spread</a:t>
            </a:r>
          </a:p>
          <a:p>
            <a:r>
              <a:rPr lang="en-US" sz="3200" dirty="0" err="1" smtClean="0"/>
              <a:t>Hematogenous</a:t>
            </a:r>
            <a:r>
              <a:rPr lang="en-US" sz="3200" dirty="0" smtClean="0"/>
              <a:t> spread</a:t>
            </a:r>
            <a:endParaRPr lang="en-US" sz="320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382000" cy="5888736"/>
          </a:xfrm>
        </p:spPr>
        <p:txBody>
          <a:bodyPr>
            <a:normAutofit/>
          </a:bodyPr>
          <a:lstStyle/>
          <a:p>
            <a:pPr algn="ctr">
              <a:buNone/>
            </a:pPr>
            <a:r>
              <a:rPr lang="en-US" b="1" u="sng" dirty="0" smtClean="0"/>
              <a:t>SEEDING OF BODY CAVITIES</a:t>
            </a:r>
          </a:p>
          <a:p>
            <a:r>
              <a:rPr lang="en-US" dirty="0" smtClean="0"/>
              <a:t>Malignant neoplasm penetrate into natural cavity (pleural, pericardial, peritoneal, subarachnoid and joint space) </a:t>
            </a:r>
          </a:p>
          <a:p>
            <a:r>
              <a:rPr lang="en-US" dirty="0" smtClean="0"/>
              <a:t>This mode of transmission is characteristic of cancers of ovary</a:t>
            </a:r>
          </a:p>
          <a:p>
            <a:r>
              <a:rPr lang="en-US" dirty="0" err="1" smtClean="0"/>
              <a:t>Neoplasms</a:t>
            </a:r>
            <a:r>
              <a:rPr lang="en-US" dirty="0" smtClean="0"/>
              <a:t> of CNS </a:t>
            </a:r>
            <a:r>
              <a:rPr lang="en-US" dirty="0" err="1" smtClean="0"/>
              <a:t>e.g</a:t>
            </a:r>
            <a:r>
              <a:rPr lang="en-US" dirty="0" smtClean="0"/>
              <a:t>; </a:t>
            </a:r>
            <a:r>
              <a:rPr lang="en-US" dirty="0" err="1" smtClean="0"/>
              <a:t>medulloblastoma</a:t>
            </a:r>
            <a:r>
              <a:rPr lang="en-US" dirty="0" smtClean="0"/>
              <a:t> or </a:t>
            </a:r>
            <a:r>
              <a:rPr lang="en-US" dirty="0" err="1" smtClean="0"/>
              <a:t>ependymoma</a:t>
            </a:r>
            <a:r>
              <a:rPr lang="en-US" dirty="0" smtClean="0"/>
              <a:t> penetrate cerebral ventricles, carried by CSF to </a:t>
            </a:r>
            <a:r>
              <a:rPr lang="en-US" dirty="0" err="1" smtClean="0"/>
              <a:t>reimplant</a:t>
            </a:r>
            <a:r>
              <a:rPr lang="en-US" dirty="0" smtClean="0"/>
              <a:t> on </a:t>
            </a:r>
            <a:r>
              <a:rPr lang="en-US" dirty="0" err="1" smtClean="0"/>
              <a:t>meningeal</a:t>
            </a:r>
            <a:r>
              <a:rPr lang="en-US" dirty="0" smtClean="0"/>
              <a:t> surfaces within brain or in spinal cord.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812536"/>
          </a:xfrm>
        </p:spPr>
        <p:txBody>
          <a:bodyPr>
            <a:normAutofit/>
          </a:bodyPr>
          <a:lstStyle/>
          <a:p>
            <a:pPr algn="ctr">
              <a:buNone/>
            </a:pPr>
            <a:r>
              <a:rPr lang="en-US" b="1" u="sng" dirty="0" smtClean="0"/>
              <a:t>LYMPHATIC SPREAD</a:t>
            </a:r>
          </a:p>
          <a:p>
            <a:r>
              <a:rPr lang="en-US" dirty="0" smtClean="0"/>
              <a:t>Pattern of lymph node involvement follows the natural route of lymphatic drainage e.g. CA breast in upper outer quadrants involve the </a:t>
            </a:r>
            <a:r>
              <a:rPr lang="en-US" dirty="0" err="1" smtClean="0"/>
              <a:t>axillary</a:t>
            </a:r>
            <a:r>
              <a:rPr lang="en-US" dirty="0" smtClean="0"/>
              <a:t> lymph nodes while medial breast lesions involve the lymph nodes around IMA.</a:t>
            </a:r>
          </a:p>
          <a:p>
            <a:r>
              <a:rPr lang="en-US" dirty="0" smtClean="0"/>
              <a:t>A </a:t>
            </a:r>
            <a:r>
              <a:rPr lang="en-US" b="1" dirty="0" smtClean="0"/>
              <a:t>sentinel</a:t>
            </a:r>
            <a:r>
              <a:rPr lang="en-US" dirty="0" smtClean="0"/>
              <a:t> lymph node is defined as, first node in a regional lymphatic basin that receives lymph flow from primary tumor.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660136"/>
          </a:xfrm>
        </p:spPr>
        <p:txBody>
          <a:bodyPr/>
          <a:lstStyle/>
          <a:p>
            <a:pPr algn="ctr">
              <a:buNone/>
            </a:pPr>
            <a:r>
              <a:rPr lang="en-US" b="1" u="sng" dirty="0" smtClean="0"/>
              <a:t>HEMATOGENOUS SPREAD.</a:t>
            </a:r>
          </a:p>
          <a:p>
            <a:r>
              <a:rPr lang="en-US" dirty="0" smtClean="0"/>
              <a:t>Blood born metastasis involves mainly veins  than arteries. </a:t>
            </a:r>
          </a:p>
          <a:p>
            <a:r>
              <a:rPr lang="en-US" dirty="0" smtClean="0"/>
              <a:t>Liver and lungs are frequently involved.</a:t>
            </a:r>
          </a:p>
          <a:p>
            <a:r>
              <a:rPr lang="en-US" dirty="0" smtClean="0"/>
              <a:t>Portal area drainage flows to LIVER and all </a:t>
            </a:r>
            <a:r>
              <a:rPr lang="en-US" dirty="0" err="1" smtClean="0"/>
              <a:t>caval</a:t>
            </a:r>
            <a:r>
              <a:rPr lang="en-US" dirty="0" smtClean="0"/>
              <a:t> blood flows to LUNG.</a:t>
            </a:r>
          </a:p>
          <a:p>
            <a:r>
              <a:rPr lang="en-US" dirty="0" smtClean="0"/>
              <a:t>RCC invades renal veins in snake like fashion into right side of heart through inferior vena cava.  </a:t>
            </a:r>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18.jpg"/>
          <p:cNvPicPr>
            <a:picLocks noGrp="1" noChangeAspect="1"/>
          </p:cNvPicPr>
          <p:nvPr>
            <p:ph idx="1"/>
          </p:nvPr>
        </p:nvPicPr>
        <p:blipFill>
          <a:blip r:embed="rId2" cstate="print"/>
          <a:srcRect/>
          <a:stretch>
            <a:fillRect/>
          </a:stretch>
        </p:blipFill>
        <p:spPr>
          <a:xfrm>
            <a:off x="402444" y="2362201"/>
            <a:ext cx="8255292" cy="2817846"/>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Hydrangea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239000" cy="1020762"/>
          </a:xfrm>
        </p:spPr>
        <p:txBody>
          <a:bodyPr>
            <a:normAutofit fontScale="90000"/>
          </a:bodyPr>
          <a:lstStyle/>
          <a:p>
            <a:pPr algn="ctr"/>
            <a:r>
              <a:rPr lang="en-US" b="1" u="sng" dirty="0" smtClean="0"/>
              <a:t>EPIDEMIOLOGY OF NEOPLASMS</a:t>
            </a:r>
            <a:endParaRPr lang="en-US" b="1" u="sng" dirty="0"/>
          </a:p>
        </p:txBody>
      </p:sp>
      <p:sp>
        <p:nvSpPr>
          <p:cNvPr id="3" name="Content Placeholder 2"/>
          <p:cNvSpPr>
            <a:spLocks noGrp="1"/>
          </p:cNvSpPr>
          <p:nvPr>
            <p:ph idx="1"/>
          </p:nvPr>
        </p:nvSpPr>
        <p:spPr>
          <a:xfrm>
            <a:off x="762000" y="1752600"/>
            <a:ext cx="7467600" cy="2514600"/>
          </a:xfrm>
        </p:spPr>
        <p:txBody>
          <a:bodyPr>
            <a:normAutofit/>
          </a:bodyPr>
          <a:lstStyle/>
          <a:p>
            <a:pPr algn="just"/>
            <a:r>
              <a:rPr lang="en-US" sz="3200" dirty="0" smtClean="0"/>
              <a:t>Study of relationship of various factors determining the incidence &amp; distribution of disease</a:t>
            </a:r>
            <a:endParaRPr lang="en-US" sz="3200"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pPr algn="ctr"/>
            <a:r>
              <a:rPr lang="en-US" b="1" u="sng" dirty="0" smtClean="0"/>
              <a:t>EPIDEMIOLOGY</a:t>
            </a:r>
            <a:endParaRPr lang="en-US" b="1" u="sng" dirty="0"/>
          </a:p>
        </p:txBody>
      </p:sp>
      <p:sp>
        <p:nvSpPr>
          <p:cNvPr id="3" name="Content Placeholder 2"/>
          <p:cNvSpPr>
            <a:spLocks noGrp="1"/>
          </p:cNvSpPr>
          <p:nvPr>
            <p:ph idx="1"/>
          </p:nvPr>
        </p:nvSpPr>
        <p:spPr>
          <a:xfrm>
            <a:off x="152400" y="1447800"/>
            <a:ext cx="8534400" cy="5126736"/>
          </a:xfrm>
        </p:spPr>
        <p:txBody>
          <a:bodyPr/>
          <a:lstStyle/>
          <a:p>
            <a:pPr>
              <a:buNone/>
            </a:pPr>
            <a:r>
              <a:rPr lang="en-US" dirty="0" smtClean="0"/>
              <a:t>Cancer </a:t>
            </a:r>
          </a:p>
          <a:p>
            <a:pPr>
              <a:buNone/>
            </a:pPr>
            <a:r>
              <a:rPr lang="en-US" dirty="0" smtClean="0"/>
              <a:t>incidence. </a:t>
            </a:r>
            <a:endParaRPr lang="en-US" dirty="0"/>
          </a:p>
        </p:txBody>
      </p:sp>
      <p:pic>
        <p:nvPicPr>
          <p:cNvPr id="4" name="Picture 3" descr="scan0022.jpg"/>
          <p:cNvPicPr>
            <a:picLocks noChangeAspect="1"/>
          </p:cNvPicPr>
          <p:nvPr/>
        </p:nvPicPr>
        <p:blipFill>
          <a:blip r:embed="rId2" cstate="print"/>
          <a:srcRect l="5521" t="4848" r="51070" b="16970"/>
          <a:stretch>
            <a:fillRect/>
          </a:stretch>
        </p:blipFill>
        <p:spPr>
          <a:xfrm>
            <a:off x="2057400" y="1219200"/>
            <a:ext cx="5813574" cy="525227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22.jpg"/>
          <p:cNvPicPr>
            <a:picLocks noGrp="1" noChangeAspect="1"/>
          </p:cNvPicPr>
          <p:nvPr>
            <p:ph idx="1"/>
          </p:nvPr>
        </p:nvPicPr>
        <p:blipFill>
          <a:blip r:embed="rId2" cstate="print"/>
          <a:srcRect l="51070" t="7273" r="4141" b="16970"/>
          <a:stretch>
            <a:fillRect/>
          </a:stretch>
        </p:blipFill>
        <p:spPr>
          <a:xfrm>
            <a:off x="1138388" y="591000"/>
            <a:ext cx="6329212" cy="609498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315200" cy="1143000"/>
          </a:xfrm>
        </p:spPr>
        <p:txBody>
          <a:bodyPr>
            <a:normAutofit/>
          </a:bodyPr>
          <a:lstStyle/>
          <a:p>
            <a:r>
              <a:rPr lang="en-US" sz="4000" b="1" dirty="0" smtClean="0"/>
              <a:t>    </a:t>
            </a:r>
            <a:r>
              <a:rPr lang="en-US" sz="4000" b="1" u="sng" dirty="0" smtClean="0"/>
              <a:t>NOMENCLATURE OF TUMORS</a:t>
            </a:r>
            <a:endParaRPr lang="en-US" sz="4000" b="1" u="sng" dirty="0"/>
          </a:p>
        </p:txBody>
      </p:sp>
      <p:graphicFrame>
        <p:nvGraphicFramePr>
          <p:cNvPr id="4" name="Content Placeholder 3"/>
          <p:cNvGraphicFramePr>
            <a:graphicFrameLocks noGrp="1"/>
          </p:cNvGraphicFramePr>
          <p:nvPr>
            <p:ph idx="1"/>
          </p:nvPr>
        </p:nvGraphicFramePr>
        <p:xfrm>
          <a:off x="2895600" y="1295400"/>
          <a:ext cx="2819400" cy="914400"/>
        </p:xfrm>
        <a:graphic>
          <a:graphicData uri="http://schemas.openxmlformats.org/drawingml/2006/table">
            <a:tbl>
              <a:tblPr firstRow="1" bandRow="1">
                <a:tableStyleId>{5C22544A-7EE6-4342-B048-85BDC9FD1C3A}</a:tableStyleId>
              </a:tblPr>
              <a:tblGrid>
                <a:gridCol w="2819400"/>
              </a:tblGrid>
              <a:tr h="675640">
                <a:tc>
                  <a:txBody>
                    <a:bodyPr/>
                    <a:lstStyle/>
                    <a:p>
                      <a:r>
                        <a:rPr lang="en-US" dirty="0" smtClean="0"/>
                        <a:t>         </a:t>
                      </a:r>
                    </a:p>
                    <a:p>
                      <a:r>
                        <a:rPr lang="en-US" sz="3600" b="1" dirty="0" smtClean="0">
                          <a:solidFill>
                            <a:schemeClr val="tx1"/>
                          </a:solidFill>
                        </a:rPr>
                        <a:t>  BENIGN</a:t>
                      </a:r>
                      <a:endParaRPr lang="en-US" sz="3600" b="1" dirty="0">
                        <a:solidFill>
                          <a:schemeClr val="tx1"/>
                        </a:solidFill>
                      </a:endParaRPr>
                    </a:p>
                  </a:txBody>
                  <a:tcPr/>
                </a:tc>
              </a:tr>
            </a:tbl>
          </a:graphicData>
        </a:graphic>
      </p:graphicFrame>
      <p:graphicFrame>
        <p:nvGraphicFramePr>
          <p:cNvPr id="5" name="Table 4"/>
          <p:cNvGraphicFramePr>
            <a:graphicFrameLocks noGrp="1"/>
          </p:cNvGraphicFramePr>
          <p:nvPr/>
        </p:nvGraphicFramePr>
        <p:xfrm>
          <a:off x="990600" y="2133600"/>
          <a:ext cx="7148830" cy="1219200"/>
        </p:xfrm>
        <a:graphic>
          <a:graphicData uri="http://schemas.openxmlformats.org/drawingml/2006/table">
            <a:tbl>
              <a:tblPr firstRow="1" bandRow="1">
                <a:tableStyleId>{5C22544A-7EE6-4342-B048-85BDC9FD1C3A}</a:tableStyleId>
              </a:tblPr>
              <a:tblGrid>
                <a:gridCol w="3110230"/>
                <a:gridCol w="4038600"/>
              </a:tblGrid>
              <a:tr h="838200">
                <a:tc>
                  <a:txBody>
                    <a:bodyPr/>
                    <a:lstStyle/>
                    <a:p>
                      <a:r>
                        <a:rPr lang="en-US" dirty="0" smtClean="0"/>
                        <a:t>    </a:t>
                      </a:r>
                    </a:p>
                    <a:p>
                      <a:r>
                        <a:rPr lang="en-US" sz="2800" dirty="0" smtClean="0">
                          <a:solidFill>
                            <a:schemeClr val="tx1"/>
                          </a:solidFill>
                        </a:rPr>
                        <a:t>     </a:t>
                      </a:r>
                      <a:r>
                        <a:rPr lang="en-US" sz="2800" dirty="0" err="1" smtClean="0">
                          <a:solidFill>
                            <a:schemeClr val="tx1"/>
                          </a:solidFill>
                        </a:rPr>
                        <a:t>Mesenchymal</a:t>
                      </a:r>
                      <a:endParaRPr lang="en-US" sz="2800" dirty="0">
                        <a:solidFill>
                          <a:schemeClr val="tx1"/>
                        </a:solidFill>
                      </a:endParaRPr>
                    </a:p>
                  </a:txBody>
                  <a:tcPr/>
                </a:tc>
                <a:tc>
                  <a:txBody>
                    <a:bodyPr/>
                    <a:lstStyle/>
                    <a:p>
                      <a:r>
                        <a:rPr lang="en-US" dirty="0" smtClean="0"/>
                        <a:t>           </a:t>
                      </a:r>
                    </a:p>
                    <a:p>
                      <a:r>
                        <a:rPr lang="en-US" dirty="0" smtClean="0">
                          <a:solidFill>
                            <a:schemeClr val="tx1"/>
                          </a:solidFill>
                        </a:rPr>
                        <a:t>                </a:t>
                      </a:r>
                      <a:r>
                        <a:rPr lang="en-US" sz="2800" dirty="0" smtClean="0">
                          <a:solidFill>
                            <a:schemeClr val="tx1"/>
                          </a:solidFill>
                        </a:rPr>
                        <a:t>Epithelial</a:t>
                      </a:r>
                    </a:p>
                    <a:p>
                      <a:endParaRPr lang="en-US" sz="2800" dirty="0"/>
                    </a:p>
                  </a:txBody>
                  <a:tcPr/>
                </a:tc>
              </a:tr>
            </a:tbl>
          </a:graphicData>
        </a:graphic>
      </p:graphicFrame>
      <p:graphicFrame>
        <p:nvGraphicFramePr>
          <p:cNvPr id="6" name="Table 5"/>
          <p:cNvGraphicFramePr>
            <a:graphicFrameLocks noGrp="1"/>
          </p:cNvGraphicFramePr>
          <p:nvPr/>
        </p:nvGraphicFramePr>
        <p:xfrm>
          <a:off x="990600" y="3048000"/>
          <a:ext cx="7315200" cy="2225040"/>
        </p:xfrm>
        <a:graphic>
          <a:graphicData uri="http://schemas.openxmlformats.org/drawingml/2006/table">
            <a:tbl>
              <a:tblPr firstRow="1" bandRow="1">
                <a:tableStyleId>{5C22544A-7EE6-4342-B048-85BDC9FD1C3A}</a:tableStyleId>
              </a:tblPr>
              <a:tblGrid>
                <a:gridCol w="3276600"/>
                <a:gridCol w="4038600"/>
              </a:tblGrid>
              <a:tr h="914400">
                <a:tc>
                  <a:txBody>
                    <a:bodyPr/>
                    <a:lstStyle/>
                    <a:p>
                      <a:r>
                        <a:rPr lang="en-US" dirty="0" smtClean="0"/>
                        <a:t>   </a:t>
                      </a:r>
                    </a:p>
                    <a:p>
                      <a:endParaRPr lang="en-US" dirty="0" smtClean="0"/>
                    </a:p>
                    <a:p>
                      <a:endParaRPr lang="en-US" dirty="0" smtClean="0"/>
                    </a:p>
                    <a:p>
                      <a:r>
                        <a:rPr lang="en-US" dirty="0" smtClean="0">
                          <a:solidFill>
                            <a:schemeClr val="tx1"/>
                          </a:solidFill>
                        </a:rPr>
                        <a:t>    </a:t>
                      </a:r>
                      <a:r>
                        <a:rPr lang="en-US" sz="2800" dirty="0" smtClean="0">
                          <a:solidFill>
                            <a:schemeClr val="tx1"/>
                          </a:solidFill>
                        </a:rPr>
                        <a:t>SUFFIX</a:t>
                      </a:r>
                      <a:r>
                        <a:rPr lang="en-US" sz="2800" baseline="0" dirty="0" smtClean="0">
                          <a:solidFill>
                            <a:schemeClr val="tx1"/>
                          </a:solidFill>
                        </a:rPr>
                        <a:t> “ </a:t>
                      </a:r>
                      <a:r>
                        <a:rPr lang="en-US" sz="2800" baseline="0" dirty="0" err="1" smtClean="0">
                          <a:solidFill>
                            <a:schemeClr val="tx1"/>
                          </a:solidFill>
                        </a:rPr>
                        <a:t>Oma</a:t>
                      </a:r>
                      <a:r>
                        <a:rPr lang="en-US" sz="2800" baseline="0" dirty="0" smtClean="0">
                          <a:solidFill>
                            <a:schemeClr val="tx1"/>
                          </a:solidFill>
                        </a:rPr>
                        <a:t>”</a:t>
                      </a:r>
                      <a:endParaRPr lang="en-US" sz="2800" dirty="0">
                        <a:solidFill>
                          <a:schemeClr val="tx1"/>
                        </a:solidFill>
                      </a:endParaRPr>
                    </a:p>
                  </a:txBody>
                  <a:tcPr/>
                </a:tc>
                <a:tc>
                  <a:txBody>
                    <a:bodyPr/>
                    <a:lstStyle/>
                    <a:p>
                      <a:r>
                        <a:rPr lang="en-US" sz="2800" dirty="0" smtClean="0">
                          <a:solidFill>
                            <a:schemeClr val="tx1"/>
                          </a:solidFill>
                        </a:rPr>
                        <a:t> On the basis of app</a:t>
                      </a:r>
                    </a:p>
                    <a:p>
                      <a:endParaRPr lang="en-US" sz="2800" dirty="0" smtClean="0"/>
                    </a:p>
                    <a:p>
                      <a:endParaRPr lang="en-US" sz="2800" dirty="0" smtClean="0"/>
                    </a:p>
                    <a:p>
                      <a:endParaRPr lang="en-US" sz="2800" dirty="0"/>
                    </a:p>
                    <a:p>
                      <a:endParaRPr lang="en-US" sz="2800" dirty="0" smtClean="0"/>
                    </a:p>
                  </a:txBody>
                  <a:tcPr/>
                </a:tc>
              </a:tr>
            </a:tbl>
          </a:graphicData>
        </a:graphic>
      </p:graphicFrame>
      <p:graphicFrame>
        <p:nvGraphicFramePr>
          <p:cNvPr id="10" name="Table 9"/>
          <p:cNvGraphicFramePr>
            <a:graphicFrameLocks noGrp="1"/>
          </p:cNvGraphicFramePr>
          <p:nvPr/>
        </p:nvGraphicFramePr>
        <p:xfrm>
          <a:off x="4267200" y="4038600"/>
          <a:ext cx="4038600" cy="1219200"/>
        </p:xfrm>
        <a:graphic>
          <a:graphicData uri="http://schemas.openxmlformats.org/drawingml/2006/table">
            <a:tbl>
              <a:tblPr firstRow="1" bandRow="1">
                <a:tableStyleId>{5C22544A-7EE6-4342-B048-85BDC9FD1C3A}</a:tableStyleId>
              </a:tblPr>
              <a:tblGrid>
                <a:gridCol w="4038600"/>
              </a:tblGrid>
              <a:tr h="1219200">
                <a:tc>
                  <a:txBody>
                    <a:bodyPr/>
                    <a:lstStyle/>
                    <a:p>
                      <a:r>
                        <a:rPr lang="en-US" sz="2800" dirty="0" smtClean="0">
                          <a:solidFill>
                            <a:schemeClr val="tx1"/>
                          </a:solidFill>
                        </a:rPr>
                        <a:t> On the basis of cell of      origin</a:t>
                      </a:r>
                      <a:endParaRPr lang="en-US" sz="2800" dirty="0">
                        <a:solidFill>
                          <a:schemeClr val="tx1"/>
                        </a:solidFill>
                      </a:endParaRPr>
                    </a:p>
                  </a:txBody>
                  <a:tcPr/>
                </a:tc>
              </a:tr>
            </a:tbl>
          </a:graphicData>
        </a:graphic>
      </p:graphicFrame>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p:spPr>
        <p:txBody>
          <a:bodyPr>
            <a:normAutofit fontScale="90000"/>
          </a:bodyPr>
          <a:lstStyle/>
          <a:p>
            <a:pPr algn="ctr"/>
            <a:r>
              <a:rPr lang="en-US" sz="3600" b="1" u="sng" dirty="0" smtClean="0"/>
              <a:t>GEOGRAPHIC AND ENVIRONMENTAL FACTORS </a:t>
            </a:r>
            <a:endParaRPr lang="en-US" b="1" u="sng" dirty="0"/>
          </a:p>
        </p:txBody>
      </p:sp>
      <p:sp>
        <p:nvSpPr>
          <p:cNvPr id="3" name="Content Placeholder 2"/>
          <p:cNvSpPr>
            <a:spLocks noGrp="1"/>
          </p:cNvSpPr>
          <p:nvPr>
            <p:ph idx="1"/>
          </p:nvPr>
        </p:nvSpPr>
        <p:spPr>
          <a:xfrm>
            <a:off x="457200" y="1066800"/>
            <a:ext cx="8229600" cy="5507736"/>
          </a:xfrm>
        </p:spPr>
        <p:txBody>
          <a:bodyPr>
            <a:normAutofit fontScale="92500" lnSpcReduction="10000"/>
          </a:bodyPr>
          <a:lstStyle/>
          <a:p>
            <a:pPr>
              <a:buNone/>
            </a:pPr>
            <a:r>
              <a:rPr lang="en-US" b="1" u="sng" dirty="0" smtClean="0"/>
              <a:t>I. </a:t>
            </a:r>
            <a:r>
              <a:rPr lang="en-US" sz="3500" b="1" u="sng" dirty="0" smtClean="0"/>
              <a:t>Age:</a:t>
            </a:r>
          </a:p>
          <a:p>
            <a:r>
              <a:rPr lang="en-US" dirty="0" smtClean="0"/>
              <a:t>More common after 55.</a:t>
            </a:r>
          </a:p>
          <a:p>
            <a:r>
              <a:rPr lang="en-US" dirty="0" smtClean="0"/>
              <a:t>Cancer is main cause of death in females from 40 to 79 and among male 60 to 79.</a:t>
            </a:r>
          </a:p>
          <a:p>
            <a:r>
              <a:rPr lang="en-US" dirty="0" smtClean="0"/>
              <a:t>Age &lt; 15 is not spared and 10% of all death fall in this group e.g., common neoplasm of infancy are</a:t>
            </a:r>
          </a:p>
          <a:p>
            <a:pPr lvl="1"/>
            <a:r>
              <a:rPr lang="en-US" sz="3000" dirty="0" err="1" smtClean="0"/>
              <a:t>Neuroblastoma</a:t>
            </a:r>
            <a:r>
              <a:rPr lang="en-US" sz="3000" dirty="0" smtClean="0"/>
              <a:t> </a:t>
            </a:r>
          </a:p>
          <a:p>
            <a:pPr lvl="1"/>
            <a:r>
              <a:rPr lang="en-US" sz="3000" dirty="0" err="1" smtClean="0"/>
              <a:t>Wilms</a:t>
            </a:r>
            <a:r>
              <a:rPr lang="en-US" sz="3000" dirty="0" smtClean="0"/>
              <a:t> Tumor, </a:t>
            </a:r>
          </a:p>
          <a:p>
            <a:pPr lvl="1"/>
            <a:r>
              <a:rPr lang="en-US" sz="3000" dirty="0" smtClean="0"/>
              <a:t>Retinoblastoma,</a:t>
            </a:r>
          </a:p>
          <a:p>
            <a:pPr lvl="1"/>
            <a:r>
              <a:rPr lang="en-US" sz="3000" dirty="0" smtClean="0"/>
              <a:t>Acute </a:t>
            </a:r>
            <a:r>
              <a:rPr lang="en-US" sz="3000" dirty="0" err="1" smtClean="0"/>
              <a:t>leukemias</a:t>
            </a:r>
            <a:r>
              <a:rPr lang="en-US" sz="3000" dirty="0" smtClean="0"/>
              <a:t>,</a:t>
            </a:r>
          </a:p>
          <a:p>
            <a:pPr lvl="1"/>
            <a:r>
              <a:rPr lang="en-US" sz="3000" dirty="0" err="1" smtClean="0"/>
              <a:t>Rhabdomyosarcomas</a:t>
            </a:r>
            <a:r>
              <a:rPr lang="en-US" sz="3000" dirty="0" smtClean="0"/>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457200"/>
          </a:xfrm>
        </p:spPr>
        <p:txBody>
          <a:bodyPr>
            <a:normAutofit fontScale="90000"/>
          </a:bodyPr>
          <a:lstStyle/>
          <a:p>
            <a:pPr algn="ctr"/>
            <a:r>
              <a:rPr lang="en-US" b="1" u="sng" dirty="0" smtClean="0"/>
              <a:t>OCCUPATIONAL CANCERS</a:t>
            </a:r>
            <a:endParaRPr lang="en-US" b="1" u="sng" dirty="0"/>
          </a:p>
        </p:txBody>
      </p:sp>
      <p:sp>
        <p:nvSpPr>
          <p:cNvPr id="3" name="Content Placeholder 2"/>
          <p:cNvSpPr>
            <a:spLocks noGrp="1"/>
          </p:cNvSpPr>
          <p:nvPr>
            <p:ph idx="1"/>
          </p:nvPr>
        </p:nvSpPr>
        <p:spPr>
          <a:xfrm>
            <a:off x="304800" y="914400"/>
            <a:ext cx="8610600" cy="5638800"/>
          </a:xfrm>
        </p:spPr>
        <p:txBody>
          <a:bodyPr>
            <a:normAutofit lnSpcReduction="10000"/>
          </a:bodyPr>
          <a:lstStyle/>
          <a:p>
            <a:r>
              <a:rPr lang="en-US" dirty="0" smtClean="0"/>
              <a:t>Arsenic &amp; related comp-------CA </a:t>
            </a:r>
            <a:r>
              <a:rPr lang="en-US" dirty="0" err="1" smtClean="0"/>
              <a:t>lung,Skin</a:t>
            </a:r>
            <a:r>
              <a:rPr lang="en-US" dirty="0" smtClean="0"/>
              <a:t> </a:t>
            </a:r>
          </a:p>
          <a:p>
            <a:r>
              <a:rPr lang="en-US" dirty="0" err="1" smtClean="0"/>
              <a:t>Asbestose</a:t>
            </a:r>
            <a:r>
              <a:rPr lang="en-US" dirty="0" smtClean="0"/>
              <a:t> -----------------------</a:t>
            </a:r>
            <a:r>
              <a:rPr lang="en-US" dirty="0" err="1" smtClean="0"/>
              <a:t>Mesothelioma</a:t>
            </a:r>
            <a:endParaRPr lang="en-US" dirty="0" smtClean="0"/>
          </a:p>
          <a:p>
            <a:pPr>
              <a:buNone/>
            </a:pPr>
            <a:r>
              <a:rPr lang="en-US" dirty="0" smtClean="0"/>
              <a:t>					               </a:t>
            </a:r>
            <a:r>
              <a:rPr lang="en-US" dirty="0" err="1" smtClean="0"/>
              <a:t>GIT,Lung</a:t>
            </a:r>
            <a:endParaRPr lang="en-US" dirty="0" smtClean="0"/>
          </a:p>
          <a:p>
            <a:r>
              <a:rPr lang="en-US" dirty="0" smtClean="0"/>
              <a:t>Benzene --------------------------Leukemia, HL</a:t>
            </a:r>
          </a:p>
          <a:p>
            <a:r>
              <a:rPr lang="en-US" dirty="0" smtClean="0"/>
              <a:t>Beryllium--------------------------Lung</a:t>
            </a:r>
          </a:p>
          <a:p>
            <a:r>
              <a:rPr lang="en-US" dirty="0" smtClean="0"/>
              <a:t>Cadmium-------------------------Prostate</a:t>
            </a:r>
          </a:p>
          <a:p>
            <a:r>
              <a:rPr lang="en-US" dirty="0" err="1" smtClean="0"/>
              <a:t>Ghromium</a:t>
            </a:r>
            <a:r>
              <a:rPr lang="en-US" dirty="0" smtClean="0"/>
              <a:t>------------------------Lung</a:t>
            </a:r>
          </a:p>
          <a:p>
            <a:r>
              <a:rPr lang="en-US" dirty="0" err="1" smtClean="0"/>
              <a:t>Nickle</a:t>
            </a:r>
            <a:r>
              <a:rPr lang="en-US" dirty="0" smtClean="0"/>
              <a:t> comp----------------------Nose, Lung</a:t>
            </a:r>
          </a:p>
          <a:p>
            <a:r>
              <a:rPr lang="en-US" dirty="0" smtClean="0"/>
              <a:t>Radiation--------------------------Lung</a:t>
            </a:r>
          </a:p>
          <a:p>
            <a:r>
              <a:rPr lang="en-US" dirty="0" smtClean="0"/>
              <a:t>Vinyl Chloride--------------------</a:t>
            </a:r>
            <a:r>
              <a:rPr lang="en-US" dirty="0" err="1" smtClean="0"/>
              <a:t>Angiosarcoma</a:t>
            </a:r>
            <a:r>
              <a:rPr lang="en-US" dirty="0" smtClean="0"/>
              <a:t>, 						       Liver</a:t>
            </a:r>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467600" cy="334962"/>
          </a:xfrm>
        </p:spPr>
        <p:txBody>
          <a:bodyPr>
            <a:normAutofit fontScale="90000"/>
          </a:bodyPr>
          <a:lstStyle/>
          <a:p>
            <a:endParaRPr lang="en-US" sz="2800" b="1" dirty="0"/>
          </a:p>
        </p:txBody>
      </p:sp>
      <p:sp>
        <p:nvSpPr>
          <p:cNvPr id="3" name="Content Placeholder 2"/>
          <p:cNvSpPr>
            <a:spLocks noGrp="1"/>
          </p:cNvSpPr>
          <p:nvPr>
            <p:ph idx="1"/>
          </p:nvPr>
        </p:nvSpPr>
        <p:spPr>
          <a:xfrm>
            <a:off x="304800" y="838199"/>
            <a:ext cx="8382000" cy="4800601"/>
          </a:xfrm>
        </p:spPr>
        <p:txBody>
          <a:bodyPr>
            <a:normAutofit/>
          </a:bodyPr>
          <a:lstStyle/>
          <a:p>
            <a:pPr>
              <a:buNone/>
            </a:pPr>
            <a:endParaRPr lang="en-US" sz="2800" b="1" dirty="0" smtClean="0"/>
          </a:p>
          <a:p>
            <a:pPr algn="ctr">
              <a:buNone/>
            </a:pPr>
            <a:r>
              <a:rPr lang="en-US" sz="2800" b="1" dirty="0" smtClean="0"/>
              <a:t>II  GENETIC PREDISPOSITION</a:t>
            </a:r>
          </a:p>
          <a:p>
            <a:pPr>
              <a:buNone/>
            </a:pPr>
            <a:endParaRPr lang="en-US" sz="2800" b="1" dirty="0" smtClean="0"/>
          </a:p>
          <a:p>
            <a:pPr>
              <a:buFont typeface="Wingdings" pitchFamily="2" charset="2"/>
              <a:buChar char="§"/>
            </a:pPr>
            <a:r>
              <a:rPr lang="en-US" sz="2800" dirty="0" smtClean="0"/>
              <a:t> RB    ---------------------- Retinoblastoma</a:t>
            </a:r>
          </a:p>
          <a:p>
            <a:pPr>
              <a:buFont typeface="Wingdings" pitchFamily="2" charset="2"/>
              <a:buChar char="§"/>
            </a:pPr>
            <a:r>
              <a:rPr lang="en-US" sz="2800" dirty="0" smtClean="0"/>
              <a:t> P53  ---------------------- Li-</a:t>
            </a:r>
            <a:r>
              <a:rPr lang="en-US" sz="2800" dirty="0" err="1" smtClean="0"/>
              <a:t>Fraumeni</a:t>
            </a:r>
            <a:r>
              <a:rPr lang="en-US" sz="2800" dirty="0" smtClean="0"/>
              <a:t> syndrome</a:t>
            </a:r>
          </a:p>
          <a:p>
            <a:pPr>
              <a:buFont typeface="Wingdings" pitchFamily="2" charset="2"/>
              <a:buChar char="§"/>
            </a:pPr>
            <a:r>
              <a:rPr lang="en-US" sz="2800" dirty="0" smtClean="0"/>
              <a:t> P16/INK4A -------------  Melanoma</a:t>
            </a:r>
          </a:p>
          <a:p>
            <a:pPr>
              <a:buFont typeface="Wingdings" pitchFamily="2" charset="2"/>
              <a:buChar char="§"/>
            </a:pPr>
            <a:r>
              <a:rPr lang="en-US" sz="2800" dirty="0" smtClean="0"/>
              <a:t> APC ---------------------- Familial </a:t>
            </a:r>
            <a:r>
              <a:rPr lang="en-US" sz="2800" dirty="0" err="1" smtClean="0"/>
              <a:t>ad.</a:t>
            </a:r>
            <a:r>
              <a:rPr lang="en-US" sz="2800" dirty="0" smtClean="0"/>
              <a:t> </a:t>
            </a:r>
            <a:r>
              <a:rPr lang="en-US" sz="2800" dirty="0" err="1" smtClean="0"/>
              <a:t>polyposis</a:t>
            </a:r>
            <a:r>
              <a:rPr lang="en-US" sz="2800" dirty="0" smtClean="0"/>
              <a:t> coli</a:t>
            </a:r>
          </a:p>
          <a:p>
            <a:pPr>
              <a:buFont typeface="Wingdings" pitchFamily="2" charset="2"/>
              <a:buChar char="§"/>
            </a:pPr>
            <a:r>
              <a:rPr lang="en-US" sz="2800" dirty="0" smtClean="0"/>
              <a:t> NF1, NF2 --------------- Neurofibromatosis 1 &amp; 2</a:t>
            </a:r>
          </a:p>
          <a:p>
            <a:pPr>
              <a:buFont typeface="Wingdings" pitchFamily="2" charset="2"/>
              <a:buChar char="§"/>
            </a:pPr>
            <a:r>
              <a:rPr lang="en-US" sz="2800" dirty="0" smtClean="0"/>
              <a:t> BRCA1,BRCA2 ------- Breast &amp; ovarian tumors</a:t>
            </a:r>
          </a:p>
          <a:p>
            <a:endParaRPr lang="en-US" sz="2800"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52400"/>
          </a:xfrm>
        </p:spPr>
        <p:txBody>
          <a:bodyPr>
            <a:normAutofit fontScale="90000"/>
          </a:bodyPr>
          <a:lstStyle/>
          <a:p>
            <a:endParaRPr lang="en-US" dirty="0"/>
          </a:p>
        </p:txBody>
      </p:sp>
      <p:sp>
        <p:nvSpPr>
          <p:cNvPr id="3" name="Content Placeholder 2"/>
          <p:cNvSpPr>
            <a:spLocks noGrp="1"/>
          </p:cNvSpPr>
          <p:nvPr>
            <p:ph idx="1"/>
          </p:nvPr>
        </p:nvSpPr>
        <p:spPr>
          <a:xfrm>
            <a:off x="457200" y="304800"/>
            <a:ext cx="7467600" cy="5821363"/>
          </a:xfrm>
        </p:spPr>
        <p:txBody>
          <a:bodyPr/>
          <a:lstStyle/>
          <a:p>
            <a:pPr>
              <a:buNone/>
            </a:pPr>
            <a:r>
              <a:rPr lang="en-US" sz="2800" b="1" dirty="0" smtClean="0"/>
              <a:t>III. NONHEREDITARY PREDISPOSING   CONDITIONS</a:t>
            </a:r>
          </a:p>
          <a:p>
            <a:pPr>
              <a:buNone/>
            </a:pPr>
            <a:r>
              <a:rPr lang="en-US" b="1" u="sng" dirty="0" smtClean="0"/>
              <a:t>1. Ch. Inflammation </a:t>
            </a:r>
          </a:p>
          <a:p>
            <a:pPr>
              <a:buFont typeface="Wingdings" pitchFamily="2" charset="2"/>
              <a:buChar char="v"/>
            </a:pPr>
            <a:r>
              <a:rPr lang="en-US" dirty="0" smtClean="0"/>
              <a:t>In the setting of unresolved </a:t>
            </a:r>
            <a:r>
              <a:rPr lang="en-US" dirty="0" err="1" smtClean="0"/>
              <a:t>ch</a:t>
            </a:r>
            <a:r>
              <a:rPr lang="en-US" dirty="0" smtClean="0"/>
              <a:t> inf. Immune response may become </a:t>
            </a:r>
            <a:r>
              <a:rPr lang="en-US" dirty="0" err="1" smtClean="0"/>
              <a:t>maladoptive</a:t>
            </a:r>
            <a:r>
              <a:rPr lang="en-US" dirty="0" smtClean="0"/>
              <a:t>, promoting </a:t>
            </a:r>
            <a:r>
              <a:rPr lang="en-US" dirty="0" err="1" smtClean="0"/>
              <a:t>tumorigenesis</a:t>
            </a:r>
            <a:endParaRPr lang="en-US" dirty="0" smtClean="0"/>
          </a:p>
          <a:p>
            <a:pPr>
              <a:buFont typeface="Wingdings" pitchFamily="2" charset="2"/>
              <a:buChar char="v"/>
            </a:pPr>
            <a:r>
              <a:rPr lang="en-US" dirty="0" smtClean="0"/>
              <a:t>Ch </a:t>
            </a:r>
            <a:r>
              <a:rPr lang="en-US" dirty="0" err="1" smtClean="0"/>
              <a:t>inf</a:t>
            </a:r>
            <a:r>
              <a:rPr lang="en-US" dirty="0" smtClean="0"/>
              <a:t> may increase pool of tissue stem cells which becomes subject to effect of mutagens</a:t>
            </a:r>
          </a:p>
          <a:p>
            <a:pPr>
              <a:buNone/>
            </a:pPr>
            <a:r>
              <a:rPr lang="en-US" b="1" u="sng" dirty="0" smtClean="0"/>
              <a:t>2. Precancerous conditions</a:t>
            </a:r>
          </a:p>
          <a:p>
            <a:pPr>
              <a:buNone/>
            </a:pPr>
            <a:r>
              <a:rPr lang="en-US" dirty="0" smtClean="0"/>
              <a:t>    Ch atrophic gastritis, U.C, </a:t>
            </a:r>
            <a:r>
              <a:rPr lang="en-US" dirty="0" err="1" smtClean="0"/>
              <a:t>leukoplakia</a:t>
            </a:r>
            <a:r>
              <a:rPr lang="en-US" dirty="0" smtClean="0"/>
              <a:t>  </a:t>
            </a:r>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228600"/>
          </a:xfrm>
        </p:spPr>
        <p:txBody>
          <a:bodyPr>
            <a:normAutofit fontScale="90000"/>
          </a:bodyPr>
          <a:lstStyle/>
          <a:p>
            <a:endParaRPr lang="en-US" dirty="0"/>
          </a:p>
        </p:txBody>
      </p:sp>
      <p:sp>
        <p:nvSpPr>
          <p:cNvPr id="3" name="Content Placeholder 2"/>
          <p:cNvSpPr>
            <a:spLocks noGrp="1"/>
          </p:cNvSpPr>
          <p:nvPr>
            <p:ph idx="1"/>
          </p:nvPr>
        </p:nvSpPr>
        <p:spPr>
          <a:xfrm>
            <a:off x="457200" y="533400"/>
            <a:ext cx="7924800" cy="5592763"/>
          </a:xfrm>
        </p:spPr>
        <p:txBody>
          <a:bodyPr/>
          <a:lstStyle/>
          <a:p>
            <a:pPr algn="just"/>
            <a:r>
              <a:rPr lang="en-US" dirty="0" smtClean="0"/>
              <a:t>A 32 yrs old woman has experienced dull pelvic pain for the past 2 months. Physical exam. Shows a Rt. </a:t>
            </a:r>
            <a:r>
              <a:rPr lang="en-US" dirty="0" err="1" smtClean="0"/>
              <a:t>adenexal</a:t>
            </a:r>
            <a:r>
              <a:rPr lang="en-US" dirty="0" smtClean="0"/>
              <a:t> mass. An </a:t>
            </a:r>
            <a:r>
              <a:rPr lang="en-US" dirty="0" err="1" smtClean="0"/>
              <a:t>abd</a:t>
            </a:r>
            <a:r>
              <a:rPr lang="en-US" dirty="0" smtClean="0"/>
              <a:t>. USG shows a 7.5 cm cystic ovarian mass. Mass is excised. Surface of mass is smooth &amp; it is non adherent to surrounding pelvic structures. On gross exam. Mass is cystic &amp; filled with hair. Microscopically, sq. </a:t>
            </a:r>
            <a:r>
              <a:rPr lang="en-US" dirty="0" err="1" smtClean="0"/>
              <a:t>epith</a:t>
            </a:r>
            <a:r>
              <a:rPr lang="en-US" dirty="0" smtClean="0"/>
              <a:t>, tall columnar glandular </a:t>
            </a:r>
            <a:r>
              <a:rPr lang="en-US" dirty="0" err="1" smtClean="0"/>
              <a:t>epith</a:t>
            </a:r>
            <a:r>
              <a:rPr lang="en-US" dirty="0" smtClean="0"/>
              <a:t>, cartilage &amp; fibrous C.T are present. Which of the following is most likely diagnosis? </a:t>
            </a:r>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228600"/>
          </a:xfrm>
        </p:spPr>
        <p:txBody>
          <a:bodyPr>
            <a:normAutofit fontScale="90000"/>
          </a:bodyPr>
          <a:lstStyle/>
          <a:p>
            <a:endParaRPr lang="en-US" dirty="0"/>
          </a:p>
        </p:txBody>
      </p:sp>
      <p:sp>
        <p:nvSpPr>
          <p:cNvPr id="3" name="Content Placeholder 2"/>
          <p:cNvSpPr>
            <a:spLocks noGrp="1"/>
          </p:cNvSpPr>
          <p:nvPr>
            <p:ph idx="1"/>
          </p:nvPr>
        </p:nvSpPr>
        <p:spPr>
          <a:xfrm>
            <a:off x="2209800" y="914400"/>
            <a:ext cx="4267200" cy="3810000"/>
          </a:xfrm>
        </p:spPr>
        <p:txBody>
          <a:bodyPr/>
          <a:lstStyle/>
          <a:p>
            <a:r>
              <a:rPr lang="en-US" dirty="0" smtClean="0"/>
              <a:t>(a) Adenocarcinoma</a:t>
            </a:r>
          </a:p>
          <a:p>
            <a:r>
              <a:rPr lang="en-US" dirty="0" smtClean="0"/>
              <a:t>(b) </a:t>
            </a:r>
            <a:r>
              <a:rPr lang="en-US" dirty="0" err="1" smtClean="0"/>
              <a:t>Fibroadenoma</a:t>
            </a:r>
            <a:endParaRPr lang="en-US" dirty="0" smtClean="0"/>
          </a:p>
          <a:p>
            <a:r>
              <a:rPr lang="en-US" dirty="0" smtClean="0"/>
              <a:t>(c) </a:t>
            </a:r>
            <a:r>
              <a:rPr lang="en-US" dirty="0" err="1" smtClean="0"/>
              <a:t>Glioma</a:t>
            </a:r>
            <a:endParaRPr lang="en-US" dirty="0" smtClean="0"/>
          </a:p>
          <a:p>
            <a:r>
              <a:rPr lang="en-US" dirty="0" smtClean="0"/>
              <a:t>(d) </a:t>
            </a:r>
            <a:r>
              <a:rPr lang="en-US" dirty="0" err="1" smtClean="0"/>
              <a:t>Hamartoma</a:t>
            </a:r>
            <a:endParaRPr lang="en-US" dirty="0" smtClean="0"/>
          </a:p>
          <a:p>
            <a:r>
              <a:rPr lang="en-US" dirty="0" smtClean="0"/>
              <a:t>(e) </a:t>
            </a:r>
            <a:r>
              <a:rPr lang="en-US" dirty="0" err="1" smtClean="0"/>
              <a:t>Mesothelioma</a:t>
            </a:r>
            <a:endParaRPr lang="en-US" dirty="0" smtClean="0"/>
          </a:p>
          <a:p>
            <a:r>
              <a:rPr lang="en-US" dirty="0" smtClean="0"/>
              <a:t>(f) </a:t>
            </a:r>
            <a:r>
              <a:rPr lang="en-US" dirty="0" err="1" smtClean="0"/>
              <a:t>Teratoma</a:t>
            </a:r>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45719"/>
          </a:xfrm>
        </p:spPr>
        <p:txBody>
          <a:bodyPr>
            <a:normAutofit fontScale="90000"/>
          </a:bodyPr>
          <a:lstStyle/>
          <a:p>
            <a:endParaRPr lang="en-US" dirty="0"/>
          </a:p>
        </p:txBody>
      </p:sp>
      <p:sp>
        <p:nvSpPr>
          <p:cNvPr id="3" name="Content Placeholder 2"/>
          <p:cNvSpPr>
            <a:spLocks noGrp="1"/>
          </p:cNvSpPr>
          <p:nvPr>
            <p:ph idx="1"/>
          </p:nvPr>
        </p:nvSpPr>
        <p:spPr>
          <a:xfrm>
            <a:off x="381000" y="533400"/>
            <a:ext cx="8534400" cy="5592763"/>
          </a:xfrm>
        </p:spPr>
        <p:txBody>
          <a:bodyPr>
            <a:normAutofit lnSpcReduction="10000"/>
          </a:bodyPr>
          <a:lstStyle/>
          <a:p>
            <a:r>
              <a:rPr lang="en-US" dirty="0" smtClean="0"/>
              <a:t>A 60 yrs old man comes to his physician b/c he has noted a mass in his neck that has increased rapidly in size over past 2 months. On physical exam, a firm, non tender, 10 cm mass in Lt. lateral posterior neck that appears to be fused to cervical L.N is palpated. Biopsy performed &amp; on microscopic exam, it shows abnormal lymphoid cells with many mitotic figures &amp; many apoptotic nuclei. Pt treated with cell-cycle acting chemotherapeutic agents. Masses shrink over next month. Based on history &amp; treatment, tumor cells have which of the following features:</a:t>
            </a:r>
            <a:endParaRPr lang="en-US"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82562"/>
          </a:xfrm>
        </p:spPr>
        <p:txBody>
          <a:bodyPr>
            <a:normAutofit fontScale="90000"/>
          </a:bodyPr>
          <a:lstStyle/>
          <a:p>
            <a:endParaRPr lang="en-US" dirty="0"/>
          </a:p>
        </p:txBody>
      </p:sp>
      <p:sp>
        <p:nvSpPr>
          <p:cNvPr id="3" name="Content Placeholder 2"/>
          <p:cNvSpPr>
            <a:spLocks noGrp="1"/>
          </p:cNvSpPr>
          <p:nvPr>
            <p:ph idx="1"/>
          </p:nvPr>
        </p:nvSpPr>
        <p:spPr>
          <a:xfrm>
            <a:off x="457200" y="1143000"/>
            <a:ext cx="7620000" cy="4983163"/>
          </a:xfrm>
        </p:spPr>
        <p:txBody>
          <a:bodyPr/>
          <a:lstStyle/>
          <a:p>
            <a:r>
              <a:rPr lang="en-US" dirty="0" smtClean="0"/>
              <a:t>(a) Limited capacity to metastasize</a:t>
            </a:r>
          </a:p>
          <a:p>
            <a:r>
              <a:rPr lang="en-US" dirty="0" smtClean="0"/>
              <a:t>(b) </a:t>
            </a:r>
            <a:r>
              <a:rPr lang="en-US" dirty="0" err="1" smtClean="0"/>
              <a:t>Polyclonality</a:t>
            </a:r>
            <a:endParaRPr lang="en-US" dirty="0" smtClean="0"/>
          </a:p>
          <a:p>
            <a:r>
              <a:rPr lang="en-US" dirty="0" smtClean="0"/>
              <a:t>(c) Poor </a:t>
            </a:r>
            <a:r>
              <a:rPr lang="en-US" dirty="0" err="1" smtClean="0"/>
              <a:t>vascularity</a:t>
            </a:r>
            <a:endParaRPr lang="en-US" dirty="0" smtClean="0"/>
          </a:p>
          <a:p>
            <a:r>
              <a:rPr lang="en-US" dirty="0" smtClean="0"/>
              <a:t>(d) High growth fraction</a:t>
            </a:r>
          </a:p>
          <a:p>
            <a:r>
              <a:rPr lang="en-US" dirty="0" smtClean="0"/>
              <a:t>(e) Strong expression of tumor-antigens</a:t>
            </a:r>
          </a:p>
          <a:p>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52400"/>
          </a:xfrm>
        </p:spPr>
        <p:txBody>
          <a:bodyPr>
            <a:normAutofit fontScale="90000"/>
          </a:bodyPr>
          <a:lstStyle/>
          <a:p>
            <a:endParaRPr lang="en-US" dirty="0"/>
          </a:p>
        </p:txBody>
      </p:sp>
      <p:sp>
        <p:nvSpPr>
          <p:cNvPr id="3" name="Content Placeholder 2"/>
          <p:cNvSpPr>
            <a:spLocks noGrp="1"/>
          </p:cNvSpPr>
          <p:nvPr>
            <p:ph idx="1"/>
          </p:nvPr>
        </p:nvSpPr>
        <p:spPr>
          <a:xfrm>
            <a:off x="457200" y="609600"/>
            <a:ext cx="7620000" cy="5516563"/>
          </a:xfrm>
        </p:spPr>
        <p:txBody>
          <a:bodyPr/>
          <a:lstStyle/>
          <a:p>
            <a:pPr algn="just"/>
            <a:r>
              <a:rPr lang="en-US" dirty="0" smtClean="0"/>
              <a:t>A 58 yr old woman has experienced feeling of fullness in neck for the past 3 months &amp; she has noted a 3 Kg wt. loss. On physical exam, there is a firm, fixed mass in a 3×3 cm area. C.T scan shows solid mass in Rt. Lobe of thyroid gland. Biopsy performed &amp; microscopic appearance is shown in figure. Which of the following terms best describes this </a:t>
            </a:r>
            <a:r>
              <a:rPr lang="en-US" dirty="0" err="1" smtClean="0"/>
              <a:t>neoplasms</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10.jpg"/>
          <p:cNvPicPr>
            <a:picLocks noGrp="1" noChangeAspect="1"/>
          </p:cNvPicPr>
          <p:nvPr>
            <p:ph idx="1"/>
          </p:nvPr>
        </p:nvPicPr>
        <p:blipFill>
          <a:blip r:embed="rId2" cstate="print"/>
          <a:stretch>
            <a:fillRect/>
          </a:stretch>
        </p:blipFill>
        <p:spPr>
          <a:xfrm>
            <a:off x="0" y="0"/>
            <a:ext cx="9144000" cy="6857999"/>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NOMENCLATURE OF MALIGNANT TUMORS</a:t>
            </a:r>
            <a:endParaRPr lang="en-US" sz="3200" b="1" dirty="0"/>
          </a:p>
        </p:txBody>
      </p:sp>
      <p:graphicFrame>
        <p:nvGraphicFramePr>
          <p:cNvPr id="4" name="Content Placeholder 3"/>
          <p:cNvGraphicFramePr>
            <a:graphicFrameLocks noGrp="1"/>
          </p:cNvGraphicFramePr>
          <p:nvPr>
            <p:ph idx="1"/>
          </p:nvPr>
        </p:nvGraphicFramePr>
        <p:xfrm>
          <a:off x="609600" y="1524000"/>
          <a:ext cx="7467600" cy="1295400"/>
        </p:xfrm>
        <a:graphic>
          <a:graphicData uri="http://schemas.openxmlformats.org/drawingml/2006/table">
            <a:tbl>
              <a:tblPr firstRow="1" bandRow="1">
                <a:tableStyleId>{5C22544A-7EE6-4342-B048-85BDC9FD1C3A}</a:tableStyleId>
              </a:tblPr>
              <a:tblGrid>
                <a:gridCol w="3733800"/>
                <a:gridCol w="3733800"/>
              </a:tblGrid>
              <a:tr h="1295400">
                <a:tc>
                  <a:txBody>
                    <a:bodyPr/>
                    <a:lstStyle/>
                    <a:p>
                      <a:endParaRPr lang="en-US" dirty="0" smtClean="0"/>
                    </a:p>
                    <a:p>
                      <a:endParaRPr lang="en-US" dirty="0" smtClean="0"/>
                    </a:p>
                    <a:p>
                      <a:r>
                        <a:rPr lang="en-US" sz="2800" dirty="0" smtClean="0"/>
                        <a:t>      </a:t>
                      </a:r>
                      <a:r>
                        <a:rPr lang="en-US" sz="2800" dirty="0" smtClean="0">
                          <a:solidFill>
                            <a:schemeClr val="tx1"/>
                          </a:solidFill>
                        </a:rPr>
                        <a:t>MESENCHYMAL</a:t>
                      </a:r>
                      <a:endParaRPr lang="en-US" sz="2800" dirty="0">
                        <a:solidFill>
                          <a:schemeClr val="tx1"/>
                        </a:solidFill>
                      </a:endParaRPr>
                    </a:p>
                  </a:txBody>
                  <a:tcPr/>
                </a:tc>
                <a:tc>
                  <a:txBody>
                    <a:bodyPr/>
                    <a:lstStyle/>
                    <a:p>
                      <a:endParaRPr lang="en-US" dirty="0" smtClean="0"/>
                    </a:p>
                    <a:p>
                      <a:endParaRPr lang="en-US" dirty="0" smtClean="0"/>
                    </a:p>
                    <a:p>
                      <a:r>
                        <a:rPr lang="en-US" dirty="0" smtClean="0"/>
                        <a:t>     </a:t>
                      </a:r>
                      <a:r>
                        <a:rPr lang="en-US" sz="2400" dirty="0" smtClean="0">
                          <a:solidFill>
                            <a:schemeClr val="tx1"/>
                          </a:solidFill>
                        </a:rPr>
                        <a:t>EPITHELIAL</a:t>
                      </a:r>
                      <a:endParaRPr lang="en-US" sz="2400" dirty="0">
                        <a:solidFill>
                          <a:schemeClr val="tx1"/>
                        </a:solidFill>
                      </a:endParaRPr>
                    </a:p>
                  </a:txBody>
                  <a:tcPr/>
                </a:tc>
              </a:tr>
            </a:tbl>
          </a:graphicData>
        </a:graphic>
      </p:graphicFrame>
      <p:graphicFrame>
        <p:nvGraphicFramePr>
          <p:cNvPr id="6" name="Table 5"/>
          <p:cNvGraphicFramePr>
            <a:graphicFrameLocks noGrp="1"/>
          </p:cNvGraphicFramePr>
          <p:nvPr/>
        </p:nvGraphicFramePr>
        <p:xfrm>
          <a:off x="1295400" y="2895600"/>
          <a:ext cx="6096000" cy="990600"/>
        </p:xfrm>
        <a:graphic>
          <a:graphicData uri="http://schemas.openxmlformats.org/drawingml/2006/table">
            <a:tbl>
              <a:tblPr firstRow="1" bandRow="1">
                <a:tableStyleId>{5C22544A-7EE6-4342-B048-85BDC9FD1C3A}</a:tableStyleId>
              </a:tblPr>
              <a:tblGrid>
                <a:gridCol w="3048000"/>
                <a:gridCol w="3048000"/>
              </a:tblGrid>
              <a:tr h="990600">
                <a:tc>
                  <a:txBody>
                    <a:bodyPr/>
                    <a:lstStyle/>
                    <a:p>
                      <a:r>
                        <a:rPr lang="en-US" sz="2400" dirty="0" smtClean="0"/>
                        <a:t>  </a:t>
                      </a:r>
                    </a:p>
                    <a:p>
                      <a:r>
                        <a:rPr lang="en-US" sz="2400" dirty="0" smtClean="0"/>
                        <a:t>    </a:t>
                      </a:r>
                      <a:r>
                        <a:rPr lang="en-US" sz="2400" dirty="0" smtClean="0">
                          <a:solidFill>
                            <a:schemeClr val="tx1"/>
                          </a:solidFill>
                        </a:rPr>
                        <a:t>SARCOMAS</a:t>
                      </a:r>
                      <a:endParaRPr lang="en-US" sz="2400" dirty="0">
                        <a:solidFill>
                          <a:schemeClr val="tx1"/>
                        </a:solidFill>
                      </a:endParaRPr>
                    </a:p>
                  </a:txBody>
                  <a:tcPr/>
                </a:tc>
                <a:tc>
                  <a:txBody>
                    <a:bodyPr/>
                    <a:lstStyle/>
                    <a:p>
                      <a:endParaRPr lang="en-US" sz="2400" dirty="0" smtClean="0"/>
                    </a:p>
                    <a:p>
                      <a:r>
                        <a:rPr lang="en-US" sz="2400" dirty="0" smtClean="0"/>
                        <a:t>   </a:t>
                      </a:r>
                      <a:r>
                        <a:rPr lang="en-US" sz="2400" dirty="0" smtClean="0">
                          <a:solidFill>
                            <a:schemeClr val="tx1"/>
                          </a:solidFill>
                        </a:rPr>
                        <a:t>CARCINOMAS</a:t>
                      </a:r>
                      <a:endParaRPr lang="en-US" sz="2400" dirty="0">
                        <a:solidFill>
                          <a:schemeClr val="tx1"/>
                        </a:solidFill>
                      </a:endParaRPr>
                    </a:p>
                  </a:txBody>
                  <a:tcPr/>
                </a:tc>
              </a:tr>
            </a:tbl>
          </a:graphicData>
        </a:graphic>
      </p:graphicFrame>
      <p:graphicFrame>
        <p:nvGraphicFramePr>
          <p:cNvPr id="7" name="Table 6"/>
          <p:cNvGraphicFramePr>
            <a:graphicFrameLocks noGrp="1"/>
          </p:cNvGraphicFramePr>
          <p:nvPr/>
        </p:nvGraphicFramePr>
        <p:xfrm>
          <a:off x="4343400" y="3962401"/>
          <a:ext cx="3048000" cy="2316479"/>
        </p:xfrm>
        <a:graphic>
          <a:graphicData uri="http://schemas.openxmlformats.org/drawingml/2006/table">
            <a:tbl>
              <a:tblPr firstRow="1" bandRow="1">
                <a:tableStyleId>{5C22544A-7EE6-4342-B048-85BDC9FD1C3A}</a:tableStyleId>
              </a:tblPr>
              <a:tblGrid>
                <a:gridCol w="3048000"/>
              </a:tblGrid>
              <a:tr h="1066799">
                <a:tc>
                  <a:txBody>
                    <a:bodyPr/>
                    <a:lstStyle/>
                    <a:p>
                      <a:endParaRPr lang="en-US" dirty="0" smtClean="0"/>
                    </a:p>
                    <a:p>
                      <a:r>
                        <a:rPr lang="en-US" sz="2000" b="1" dirty="0" smtClean="0">
                          <a:solidFill>
                            <a:schemeClr val="tx1"/>
                          </a:solidFill>
                        </a:rPr>
                        <a:t>ON THE BASIS OF APP.</a:t>
                      </a:r>
                    </a:p>
                    <a:p>
                      <a:endParaRPr lang="en-US" dirty="0"/>
                    </a:p>
                  </a:txBody>
                  <a:tcPr/>
                </a:tc>
              </a:tr>
              <a:tr h="370840">
                <a:tc>
                  <a:txBody>
                    <a:bodyPr/>
                    <a:lstStyle/>
                    <a:p>
                      <a:endParaRPr lang="en-US" dirty="0" smtClean="0"/>
                    </a:p>
                    <a:p>
                      <a:r>
                        <a:rPr lang="en-US" sz="2000" b="1" dirty="0" smtClean="0">
                          <a:solidFill>
                            <a:schemeClr val="tx1"/>
                          </a:solidFill>
                        </a:rPr>
                        <a:t>ON THE BASIS OF CELLS OF ORIGIN</a:t>
                      </a:r>
                    </a:p>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258762"/>
          </a:xfrm>
        </p:spPr>
        <p:txBody>
          <a:bodyPr>
            <a:normAutofit fontScale="90000"/>
          </a:bodyPr>
          <a:lstStyle/>
          <a:p>
            <a:endParaRPr lang="en-US" dirty="0"/>
          </a:p>
        </p:txBody>
      </p:sp>
      <p:sp>
        <p:nvSpPr>
          <p:cNvPr id="3" name="Content Placeholder 2"/>
          <p:cNvSpPr>
            <a:spLocks noGrp="1"/>
          </p:cNvSpPr>
          <p:nvPr>
            <p:ph idx="1"/>
          </p:nvPr>
        </p:nvSpPr>
        <p:spPr>
          <a:xfrm>
            <a:off x="990600" y="1143000"/>
            <a:ext cx="6553200" cy="3886200"/>
          </a:xfrm>
        </p:spPr>
        <p:txBody>
          <a:bodyPr>
            <a:normAutofit/>
          </a:bodyPr>
          <a:lstStyle/>
          <a:p>
            <a:r>
              <a:rPr lang="en-US" sz="3200" dirty="0" smtClean="0"/>
              <a:t>(a) adenoma</a:t>
            </a:r>
          </a:p>
          <a:p>
            <a:r>
              <a:rPr lang="en-US" sz="3200" dirty="0" smtClean="0"/>
              <a:t>(b) Well diff. adenocarcinoma</a:t>
            </a:r>
          </a:p>
          <a:p>
            <a:r>
              <a:rPr lang="en-US" sz="3200" dirty="0" smtClean="0"/>
              <a:t>(c) Squamous cell carcinoma</a:t>
            </a:r>
          </a:p>
          <a:p>
            <a:r>
              <a:rPr lang="en-US" sz="3200" dirty="0" smtClean="0"/>
              <a:t>(d) Leiomyoma</a:t>
            </a:r>
          </a:p>
          <a:p>
            <a:r>
              <a:rPr lang="en-US" sz="3200" dirty="0" smtClean="0"/>
              <a:t>(e) Anaplastic carcinoma</a:t>
            </a:r>
            <a:endParaRPr lang="en-US" sz="32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45719"/>
          </a:xfrm>
        </p:spPr>
        <p:txBody>
          <a:bodyPr>
            <a:normAutofit fontScale="90000"/>
          </a:bodyPr>
          <a:lstStyle/>
          <a:p>
            <a:endParaRPr lang="en-US" dirty="0"/>
          </a:p>
        </p:txBody>
      </p:sp>
      <p:sp>
        <p:nvSpPr>
          <p:cNvPr id="3" name="Content Placeholder 2"/>
          <p:cNvSpPr>
            <a:spLocks noGrp="1"/>
          </p:cNvSpPr>
          <p:nvPr>
            <p:ph idx="1"/>
          </p:nvPr>
        </p:nvSpPr>
        <p:spPr>
          <a:xfrm>
            <a:off x="457200" y="609600"/>
            <a:ext cx="7467600" cy="5668963"/>
          </a:xfrm>
        </p:spPr>
        <p:txBody>
          <a:bodyPr/>
          <a:lstStyle/>
          <a:p>
            <a:r>
              <a:rPr lang="en-US" dirty="0" smtClean="0"/>
              <a:t>Which one of the following numbered sequences best illustrate the postulated sequence of events that precedes the formation of an infiltrating SCC of cervix</a:t>
            </a:r>
          </a:p>
          <a:p>
            <a:r>
              <a:rPr lang="en-US" dirty="0" smtClean="0"/>
              <a:t>1. carcinoma in situ</a:t>
            </a:r>
          </a:p>
          <a:p>
            <a:r>
              <a:rPr lang="en-US" dirty="0" smtClean="0"/>
              <a:t>2. Invasive ca</a:t>
            </a:r>
          </a:p>
          <a:p>
            <a:r>
              <a:rPr lang="en-US" dirty="0" smtClean="0"/>
              <a:t>3. Mild dysplasia</a:t>
            </a:r>
          </a:p>
          <a:p>
            <a:r>
              <a:rPr lang="en-US" dirty="0" smtClean="0"/>
              <a:t>4. Mod. Dysplasia</a:t>
            </a:r>
          </a:p>
          <a:p>
            <a:r>
              <a:rPr lang="en-US" dirty="0" smtClean="0"/>
              <a:t>5. severe dysplasia</a:t>
            </a:r>
          </a:p>
          <a:p>
            <a:r>
              <a:rPr lang="en-US" dirty="0" smtClean="0"/>
              <a:t>6. Sq. </a:t>
            </a:r>
            <a:r>
              <a:rPr lang="en-US" smtClean="0"/>
              <a:t>metaplasia</a:t>
            </a:r>
            <a:endParaRPr lang="en-US"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question-mark.jpg"/>
          <p:cNvPicPr>
            <a:picLocks noGrp="1" noChangeAspect="1"/>
          </p:cNvPicPr>
          <p:nvPr>
            <p:ph idx="1"/>
          </p:nvPr>
        </p:nvPicPr>
        <p:blipFill>
          <a:blip r:embed="rId2" cstate="print"/>
          <a:stretch>
            <a:fillRect/>
          </a:stretch>
        </p:blipFill>
        <p:spPr>
          <a:xfrm>
            <a:off x="1600200" y="304800"/>
            <a:ext cx="6019800" cy="62484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C:\Users\Dr-Tahira\Documents\Flowers\images (10).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170878716"/>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287"/>
            <a:ext cx="9115425"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62260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FF0000"/>
                </a:solidFill>
              </a:rPr>
              <a:t>CARCINOGENIC AGENTS</a:t>
            </a:r>
            <a:endParaRPr lang="en-US" b="1" u="sng" dirty="0">
              <a:solidFill>
                <a:srgbClr val="FF0000"/>
              </a:solidFill>
            </a:endParaRPr>
          </a:p>
        </p:txBody>
      </p:sp>
      <p:sp>
        <p:nvSpPr>
          <p:cNvPr id="3" name="Content Placeholder 2"/>
          <p:cNvSpPr>
            <a:spLocks noGrp="1"/>
          </p:cNvSpPr>
          <p:nvPr>
            <p:ph idx="1"/>
          </p:nvPr>
        </p:nvSpPr>
        <p:spPr>
          <a:xfrm>
            <a:off x="838200" y="1600200"/>
            <a:ext cx="7086600" cy="4525963"/>
          </a:xfrm>
        </p:spPr>
        <p:txBody>
          <a:bodyPr/>
          <a:lstStyle/>
          <a:p>
            <a:pPr marL="550926" indent="-514350">
              <a:buFont typeface="+mj-lt"/>
              <a:buAutoNum type="arabicPeriod"/>
            </a:pPr>
            <a:r>
              <a:rPr lang="en-US" b="1" dirty="0" smtClean="0"/>
              <a:t>CHEMICAL  CARCINOGENS</a:t>
            </a:r>
          </a:p>
          <a:p>
            <a:pPr marL="2308860" lvl="6" indent="-571500">
              <a:buFont typeface="+mj-lt"/>
              <a:buAutoNum type="arabicPeriod"/>
            </a:pPr>
            <a:r>
              <a:rPr lang="en-US" sz="3200" b="1" dirty="0" smtClean="0"/>
              <a:t>Direct Acting</a:t>
            </a:r>
          </a:p>
          <a:p>
            <a:pPr marL="2308860" lvl="6" indent="-571500">
              <a:buFont typeface="+mj-lt"/>
              <a:buAutoNum type="arabicPeriod"/>
            </a:pPr>
            <a:r>
              <a:rPr lang="en-US" sz="3200" b="1" dirty="0" smtClean="0"/>
              <a:t>Indirect Acting</a:t>
            </a:r>
            <a:r>
              <a:rPr lang="en-US" b="1" dirty="0" smtClean="0"/>
              <a:t> </a:t>
            </a:r>
          </a:p>
          <a:p>
            <a:pPr marL="550926" indent="-514350">
              <a:buFont typeface="+mj-lt"/>
              <a:buAutoNum type="arabicPeriod"/>
            </a:pPr>
            <a:r>
              <a:rPr lang="en-US" b="1" dirty="0" smtClean="0"/>
              <a:t>RADIATION CARCINOGENS</a:t>
            </a:r>
          </a:p>
          <a:p>
            <a:pPr marL="550926" indent="-514350">
              <a:buFont typeface="+mj-lt"/>
              <a:buAutoNum type="arabicPeriod"/>
            </a:pPr>
            <a:r>
              <a:rPr lang="en-US" b="1" dirty="0" smtClean="0"/>
              <a:t>MICROBIAL CARCINOGENS</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467600" cy="808038"/>
          </a:xfrm>
        </p:spPr>
        <p:txBody>
          <a:bodyPr>
            <a:normAutofit fontScale="90000"/>
          </a:bodyPr>
          <a:lstStyle/>
          <a:p>
            <a:pPr algn="ctr"/>
            <a:r>
              <a:rPr lang="en-US" b="1" u="sng" dirty="0" smtClean="0"/>
              <a:t>CHEMICAL  CARCINOGENS</a:t>
            </a:r>
            <a:br>
              <a:rPr lang="en-US" b="1" u="sng" dirty="0" smtClean="0"/>
            </a:br>
            <a:endParaRPr lang="en-US" dirty="0"/>
          </a:p>
        </p:txBody>
      </p:sp>
      <p:sp>
        <p:nvSpPr>
          <p:cNvPr id="3" name="Content Placeholder 2"/>
          <p:cNvSpPr>
            <a:spLocks noGrp="1"/>
          </p:cNvSpPr>
          <p:nvPr>
            <p:ph idx="1"/>
          </p:nvPr>
        </p:nvSpPr>
        <p:spPr>
          <a:xfrm>
            <a:off x="762000" y="1447800"/>
            <a:ext cx="7467600" cy="4373563"/>
          </a:xfrm>
        </p:spPr>
        <p:txBody>
          <a:bodyPr/>
          <a:lstStyle/>
          <a:p>
            <a:pPr>
              <a:buNone/>
            </a:pPr>
            <a:endParaRPr lang="en-US" b="1" u="sng" dirty="0" smtClean="0"/>
          </a:p>
          <a:p>
            <a:r>
              <a:rPr lang="en-US" sz="2800" b="1" u="sng" dirty="0" smtClean="0"/>
              <a:t>1. DIRECT ACTING AGENTS</a:t>
            </a:r>
          </a:p>
          <a:p>
            <a:r>
              <a:rPr lang="en-US" dirty="0" smtClean="0"/>
              <a:t>Require no metabolic conversion</a:t>
            </a:r>
          </a:p>
          <a:p>
            <a:r>
              <a:rPr lang="en-US" dirty="0" smtClean="0"/>
              <a:t>Weak carcinogens, imp b/c chemotherapeutic agents </a:t>
            </a:r>
            <a:r>
              <a:rPr lang="en-US" dirty="0" err="1" smtClean="0"/>
              <a:t>e.g</a:t>
            </a:r>
            <a:r>
              <a:rPr lang="en-US" dirty="0" smtClean="0"/>
              <a:t>; </a:t>
            </a:r>
            <a:r>
              <a:rPr lang="en-US" dirty="0" err="1" smtClean="0"/>
              <a:t>Alkylating</a:t>
            </a:r>
            <a:r>
              <a:rPr lang="en-US" dirty="0" smtClean="0"/>
              <a:t> agents---Evoke 2</a:t>
            </a:r>
            <a:r>
              <a:rPr lang="en-US" baseline="30000" dirty="0" smtClean="0"/>
              <a:t>nd</a:t>
            </a:r>
            <a:r>
              <a:rPr lang="en-US" dirty="0" smtClean="0"/>
              <a:t> cancer, usually leukemia</a:t>
            </a:r>
          </a:p>
          <a:p>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52400"/>
          </a:xfrm>
        </p:spPr>
        <p:txBody>
          <a:bodyPr>
            <a:normAutofit fontScale="90000"/>
          </a:bodyPr>
          <a:lstStyle/>
          <a:p>
            <a:endParaRPr lang="en-US" dirty="0"/>
          </a:p>
        </p:txBody>
      </p:sp>
      <p:sp>
        <p:nvSpPr>
          <p:cNvPr id="3" name="Content Placeholder 2"/>
          <p:cNvSpPr>
            <a:spLocks noGrp="1"/>
          </p:cNvSpPr>
          <p:nvPr>
            <p:ph idx="1"/>
          </p:nvPr>
        </p:nvSpPr>
        <p:spPr>
          <a:xfrm>
            <a:off x="152400" y="286604"/>
            <a:ext cx="8541224" cy="5839560"/>
          </a:xfrm>
        </p:spPr>
        <p:txBody>
          <a:bodyPr>
            <a:normAutofit/>
          </a:bodyPr>
          <a:lstStyle/>
          <a:p>
            <a:pPr algn="ctr">
              <a:buNone/>
            </a:pPr>
            <a:r>
              <a:rPr lang="en-US" b="1" u="sng" dirty="0" smtClean="0"/>
              <a:t> 2. INDIRECT ACTING AGENTS</a:t>
            </a:r>
          </a:p>
          <a:p>
            <a:r>
              <a:rPr lang="en-US" dirty="0" smtClean="0"/>
              <a:t>Requires metabolic conversion-</a:t>
            </a:r>
            <a:r>
              <a:rPr lang="en-US" b="1" dirty="0" err="1" smtClean="0">
                <a:solidFill>
                  <a:srgbClr val="FF0000"/>
                </a:solidFill>
              </a:rPr>
              <a:t>Procarcinogen</a:t>
            </a:r>
            <a:endParaRPr lang="en-US" b="1" dirty="0" smtClean="0">
              <a:solidFill>
                <a:srgbClr val="FF0000"/>
              </a:solidFill>
            </a:endParaRPr>
          </a:p>
          <a:p>
            <a:r>
              <a:rPr lang="en-US" dirty="0" smtClean="0"/>
              <a:t>Polycyclic hydrocarbons </a:t>
            </a:r>
            <a:r>
              <a:rPr lang="en-US" dirty="0" err="1" smtClean="0"/>
              <a:t>e.g</a:t>
            </a:r>
            <a:r>
              <a:rPr lang="en-US" dirty="0" smtClean="0"/>
              <a:t>; </a:t>
            </a:r>
            <a:r>
              <a:rPr lang="en-US" dirty="0" err="1" smtClean="0"/>
              <a:t>Benzo</a:t>
            </a:r>
            <a:r>
              <a:rPr lang="en-US" dirty="0" smtClean="0"/>
              <a:t>(a)</a:t>
            </a:r>
            <a:r>
              <a:rPr lang="en-US" dirty="0" err="1" smtClean="0"/>
              <a:t>pyrine</a:t>
            </a:r>
            <a:r>
              <a:rPr lang="en-US" dirty="0" smtClean="0"/>
              <a:t> formed at high temp. from tobacco---leads to </a:t>
            </a:r>
            <a:r>
              <a:rPr lang="en-US" b="1" dirty="0" smtClean="0">
                <a:solidFill>
                  <a:srgbClr val="00B050"/>
                </a:solidFill>
              </a:rPr>
              <a:t>Ca lung</a:t>
            </a:r>
          </a:p>
          <a:p>
            <a:r>
              <a:rPr lang="en-US" dirty="0" smtClean="0"/>
              <a:t>Aromatic amines &amp; </a:t>
            </a:r>
            <a:r>
              <a:rPr lang="en-US" dirty="0" err="1" smtClean="0"/>
              <a:t>azo</a:t>
            </a:r>
            <a:r>
              <a:rPr lang="en-US" dirty="0" smtClean="0"/>
              <a:t> dyes--</a:t>
            </a:r>
            <a:r>
              <a:rPr lang="el-GR" dirty="0" smtClean="0"/>
              <a:t>β</a:t>
            </a:r>
            <a:r>
              <a:rPr lang="en-US" dirty="0" smtClean="0"/>
              <a:t> </a:t>
            </a:r>
            <a:r>
              <a:rPr lang="en-US" dirty="0" err="1" smtClean="0"/>
              <a:t>naphthalamine</a:t>
            </a:r>
            <a:r>
              <a:rPr lang="en-US" dirty="0" smtClean="0"/>
              <a:t> – </a:t>
            </a:r>
            <a:r>
              <a:rPr lang="en-US" b="1" dirty="0" smtClean="0">
                <a:solidFill>
                  <a:srgbClr val="00B050"/>
                </a:solidFill>
              </a:rPr>
              <a:t>Bladder ca</a:t>
            </a:r>
          </a:p>
          <a:p>
            <a:r>
              <a:rPr lang="en-US" dirty="0" err="1" smtClean="0"/>
              <a:t>Aflatoxin</a:t>
            </a:r>
            <a:r>
              <a:rPr lang="en-US" dirty="0" smtClean="0"/>
              <a:t> B1---------</a:t>
            </a:r>
            <a:r>
              <a:rPr lang="en-US" b="1" dirty="0" smtClean="0">
                <a:solidFill>
                  <a:srgbClr val="9D3BFF"/>
                </a:solidFill>
              </a:rPr>
              <a:t>HCC</a:t>
            </a:r>
          </a:p>
          <a:p>
            <a:r>
              <a:rPr lang="en-US" dirty="0" smtClean="0"/>
              <a:t>Preservative- Nitrite…cause </a:t>
            </a:r>
            <a:r>
              <a:rPr lang="en-US" dirty="0" err="1" smtClean="0"/>
              <a:t>nitrosylation</a:t>
            </a:r>
            <a:r>
              <a:rPr lang="en-US" dirty="0" smtClean="0"/>
              <a:t> of amines in food---Carcinogenic</a:t>
            </a:r>
            <a:endParaRPr lang="en-US"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82562"/>
          </a:xfrm>
        </p:spPr>
        <p:txBody>
          <a:bodyPr>
            <a:normAutofit fontScale="90000"/>
          </a:bodyPr>
          <a:lstStyle/>
          <a:p>
            <a:endParaRPr lang="en-US" dirty="0"/>
          </a:p>
        </p:txBody>
      </p:sp>
      <p:sp>
        <p:nvSpPr>
          <p:cNvPr id="3" name="Content Placeholder 2"/>
          <p:cNvSpPr>
            <a:spLocks noGrp="1"/>
          </p:cNvSpPr>
          <p:nvPr>
            <p:ph idx="1"/>
          </p:nvPr>
        </p:nvSpPr>
        <p:spPr>
          <a:xfrm>
            <a:off x="457200" y="457200"/>
            <a:ext cx="7924800" cy="5668963"/>
          </a:xfrm>
        </p:spPr>
        <p:txBody>
          <a:bodyPr/>
          <a:lstStyle/>
          <a:p>
            <a:pPr>
              <a:buNone/>
            </a:pPr>
            <a:r>
              <a:rPr lang="en-US" dirty="0" smtClean="0"/>
              <a:t> </a:t>
            </a:r>
            <a:endParaRPr lang="en-US" dirty="0"/>
          </a:p>
        </p:txBody>
      </p:sp>
      <p:pic>
        <p:nvPicPr>
          <p:cNvPr id="4" name="Content Placeholder 3" descr="scan0038.jpg"/>
          <p:cNvPicPr>
            <a:picLocks noChangeAspect="1"/>
          </p:cNvPicPr>
          <p:nvPr/>
        </p:nvPicPr>
        <p:blipFill>
          <a:blip r:embed="rId2" cstate="print"/>
          <a:srcRect l="5413" t="6237" r="8119" b="4158"/>
          <a:stretch>
            <a:fillRect/>
          </a:stretch>
        </p:blipFill>
        <p:spPr>
          <a:xfrm>
            <a:off x="2057400" y="381000"/>
            <a:ext cx="4595216" cy="6198922"/>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8600"/>
          </a:xfrm>
        </p:spPr>
        <p:txBody>
          <a:bodyPr>
            <a:normAutofit fontScale="90000"/>
          </a:bodyPr>
          <a:lstStyle/>
          <a:p>
            <a:pPr algn="ctr"/>
            <a:endParaRPr lang="en-US" sz="3200" dirty="0">
              <a:solidFill>
                <a:srgbClr val="FF0000"/>
              </a:solidFill>
            </a:endParaRPr>
          </a:p>
        </p:txBody>
      </p:sp>
      <p:sp>
        <p:nvSpPr>
          <p:cNvPr id="3" name="Content Placeholder 2"/>
          <p:cNvSpPr>
            <a:spLocks noGrp="1"/>
          </p:cNvSpPr>
          <p:nvPr>
            <p:ph idx="1"/>
          </p:nvPr>
        </p:nvSpPr>
        <p:spPr>
          <a:xfrm>
            <a:off x="457200" y="228600"/>
            <a:ext cx="8229600" cy="6324600"/>
          </a:xfrm>
        </p:spPr>
        <p:txBody>
          <a:bodyPr>
            <a:normAutofit/>
          </a:bodyPr>
          <a:lstStyle/>
          <a:p>
            <a:pPr>
              <a:buNone/>
            </a:pPr>
            <a:r>
              <a:rPr lang="en-US" b="1" dirty="0" smtClean="0"/>
              <a:t>   STEPS INVOLVED IN CHEMICAL CARCINOGENESIS</a:t>
            </a:r>
          </a:p>
          <a:p>
            <a:r>
              <a:rPr lang="en-US" b="1" dirty="0" smtClean="0">
                <a:solidFill>
                  <a:srgbClr val="FF0000"/>
                </a:solidFill>
              </a:rPr>
              <a:t>Initiation</a:t>
            </a:r>
            <a:r>
              <a:rPr lang="en-US" dirty="0" smtClean="0"/>
              <a:t> results from exposure of cells to a sufficient dose of carcinogenic agent (initiator) an initiated cell is altered, making it potentially capable of giving rise to a tumor. Initiation alone, however, is not sufficient for tumor formation.</a:t>
            </a:r>
          </a:p>
          <a:p>
            <a:r>
              <a:rPr lang="en-US" dirty="0" smtClean="0"/>
              <a:t>Initiation causes permanent DNA damage (mutations). It is therefore rapid and irreversible and has memory.</a:t>
            </a:r>
          </a:p>
          <a:p>
            <a:r>
              <a:rPr lang="en-US" b="1" dirty="0" smtClean="0">
                <a:solidFill>
                  <a:srgbClr val="FF0000"/>
                </a:solidFill>
              </a:rPr>
              <a:t>Promoters</a:t>
            </a:r>
            <a:r>
              <a:rPr lang="en-US" dirty="0" smtClean="0"/>
              <a:t> can induce tumors in initiated cell but they are </a:t>
            </a:r>
            <a:r>
              <a:rPr lang="en-US" dirty="0" err="1" smtClean="0"/>
              <a:t>nontumorigenic</a:t>
            </a:r>
            <a:r>
              <a:rPr lang="en-US" dirty="0" smtClean="0"/>
              <a:t> by themselves.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05.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58200" cy="6345936"/>
          </a:xfrm>
        </p:spPr>
        <p:txBody>
          <a:bodyPr>
            <a:normAutofit/>
          </a:bodyPr>
          <a:lstStyle/>
          <a:p>
            <a:pPr>
              <a:buNone/>
            </a:pPr>
            <a:r>
              <a:rPr lang="en-US" dirty="0" smtClean="0"/>
              <a:t>   </a:t>
            </a:r>
            <a:r>
              <a:rPr lang="en-US" sz="3200" b="1" dirty="0" smtClean="0"/>
              <a:t>MOLECULAR TARGETS OF CHEMICAL CARCINOGENS</a:t>
            </a:r>
          </a:p>
          <a:p>
            <a:r>
              <a:rPr lang="en-US" b="1" dirty="0" smtClean="0">
                <a:solidFill>
                  <a:srgbClr val="FF0000"/>
                </a:solidFill>
              </a:rPr>
              <a:t>Ames test, </a:t>
            </a:r>
            <a:r>
              <a:rPr lang="en-US" dirty="0" smtClean="0"/>
              <a:t>is used to check the ability of chemicals to induce mutations in microorganisms (70% to 90%).</a:t>
            </a:r>
          </a:p>
          <a:p>
            <a:r>
              <a:rPr lang="en-US" b="1" dirty="0" smtClean="0">
                <a:solidFill>
                  <a:srgbClr val="FF0000"/>
                </a:solidFill>
              </a:rPr>
              <a:t>DNA</a:t>
            </a:r>
            <a:r>
              <a:rPr lang="en-US" dirty="0" smtClean="0"/>
              <a:t> is a primary target for chemical carcinogens and result is DNA damage which may be repaired by several enzymes if damage is beyond the repairing capacity of individual damage may initiate the </a:t>
            </a:r>
            <a:r>
              <a:rPr lang="en-US" dirty="0" err="1" smtClean="0"/>
              <a:t>tumorogenic</a:t>
            </a:r>
            <a:r>
              <a:rPr lang="en-US" dirty="0" smtClean="0"/>
              <a:t> effect by causing mutations in RAS and p53 (finger prints)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39.jpg"/>
          <p:cNvPicPr>
            <a:picLocks noGrp="1" noChangeAspect="1"/>
          </p:cNvPicPr>
          <p:nvPr>
            <p:ph idx="1"/>
          </p:nvPr>
        </p:nvPicPr>
        <p:blipFill>
          <a:blip r:embed="rId2" cstate="print"/>
          <a:srcRect t="5141" r="10825" b="4627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39.jpg"/>
          <p:cNvPicPr>
            <a:picLocks noGrp="1" noChangeAspect="1"/>
          </p:cNvPicPr>
          <p:nvPr>
            <p:ph idx="1"/>
          </p:nvPr>
        </p:nvPicPr>
        <p:blipFill>
          <a:blip r:embed="rId2" cstate="print"/>
          <a:srcRect t="53128" r="35183" b="6855"/>
          <a:stretch>
            <a:fillRect/>
          </a:stretch>
        </p:blipFill>
        <p:spPr>
          <a:xfrm>
            <a:off x="304800" y="152400"/>
            <a:ext cx="8382000" cy="6477000"/>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52400"/>
          </a:xfrm>
        </p:spPr>
        <p:txBody>
          <a:bodyPr>
            <a:normAutofit fontScale="90000"/>
          </a:bodyPr>
          <a:lstStyle/>
          <a:p>
            <a:endParaRPr lang="en-US" dirty="0"/>
          </a:p>
        </p:txBody>
      </p:sp>
      <p:sp>
        <p:nvSpPr>
          <p:cNvPr id="3" name="Content Placeholder 2"/>
          <p:cNvSpPr>
            <a:spLocks noGrp="1"/>
          </p:cNvSpPr>
          <p:nvPr>
            <p:ph idx="1"/>
          </p:nvPr>
        </p:nvSpPr>
        <p:spPr>
          <a:xfrm>
            <a:off x="457200" y="762001"/>
            <a:ext cx="8305800" cy="4800600"/>
          </a:xfrm>
        </p:spPr>
        <p:txBody>
          <a:bodyPr/>
          <a:lstStyle/>
          <a:p>
            <a:pPr algn="ctr">
              <a:buNone/>
            </a:pPr>
            <a:r>
              <a:rPr lang="en-US" sz="3600" b="1" u="sng" dirty="0" smtClean="0"/>
              <a:t>RADIATION CARCINOGENESIS</a:t>
            </a:r>
          </a:p>
          <a:p>
            <a:r>
              <a:rPr lang="en-US" sz="3200" dirty="0" smtClean="0"/>
              <a:t>Radiation is an established carcinogen</a:t>
            </a:r>
          </a:p>
          <a:p>
            <a:r>
              <a:rPr lang="en-US" sz="3200" dirty="0" smtClean="0"/>
              <a:t>10 fold inc. in Ca Lung in miners of radioactive elements</a:t>
            </a:r>
          </a:p>
          <a:p>
            <a:r>
              <a:rPr lang="en-US" sz="3200" dirty="0" smtClean="0"/>
              <a:t>Atomic bomb survivors—AML, CML, thyroid, breast, colon &amp; lung Ca.</a:t>
            </a:r>
          </a:p>
          <a:p>
            <a:r>
              <a:rPr lang="en-US" sz="3200" dirty="0" smtClean="0"/>
              <a:t>Therapeutic irradiation of H&amp;N- papillary Thyroid CA</a:t>
            </a:r>
          </a:p>
          <a:p>
            <a:endParaRPr lang="en-US" dirty="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228600"/>
          </a:xfrm>
        </p:spPr>
        <p:txBody>
          <a:bodyPr>
            <a:normAutofit fontScale="90000"/>
          </a:bodyPr>
          <a:lstStyle/>
          <a:p>
            <a:endParaRPr lang="en-US" dirty="0"/>
          </a:p>
        </p:txBody>
      </p:sp>
      <p:sp>
        <p:nvSpPr>
          <p:cNvPr id="3" name="Content Placeholder 2"/>
          <p:cNvSpPr>
            <a:spLocks noGrp="1"/>
          </p:cNvSpPr>
          <p:nvPr>
            <p:ph idx="1"/>
          </p:nvPr>
        </p:nvSpPr>
        <p:spPr>
          <a:xfrm>
            <a:off x="228600" y="609600"/>
            <a:ext cx="8610600" cy="5257800"/>
          </a:xfrm>
        </p:spPr>
        <p:txBody>
          <a:bodyPr>
            <a:noAutofit/>
          </a:bodyPr>
          <a:lstStyle/>
          <a:p>
            <a:r>
              <a:rPr lang="en-US" sz="3600" dirty="0" smtClean="0"/>
              <a:t>Ionizing radiation causes</a:t>
            </a:r>
          </a:p>
          <a:p>
            <a:pPr lvl="7"/>
            <a:r>
              <a:rPr lang="en-US" sz="3200" dirty="0"/>
              <a:t>C</a:t>
            </a:r>
            <a:r>
              <a:rPr lang="en-US" sz="3200" dirty="0" smtClean="0"/>
              <a:t>hromosomal breakage</a:t>
            </a:r>
          </a:p>
          <a:p>
            <a:pPr lvl="7"/>
            <a:r>
              <a:rPr lang="en-US" sz="3200" dirty="0" smtClean="0"/>
              <a:t>Translocations</a:t>
            </a:r>
          </a:p>
          <a:p>
            <a:pPr lvl="7"/>
            <a:r>
              <a:rPr lang="en-US" sz="3200" dirty="0"/>
              <a:t>P</a:t>
            </a:r>
            <a:r>
              <a:rPr lang="en-US" sz="3200" dirty="0" smtClean="0"/>
              <a:t>oint mutations</a:t>
            </a:r>
          </a:p>
          <a:p>
            <a:r>
              <a:rPr lang="en-US" sz="3600" dirty="0" smtClean="0"/>
              <a:t>Radiation causes formation of </a:t>
            </a:r>
            <a:r>
              <a:rPr lang="en-US" sz="3600" dirty="0" err="1" smtClean="0"/>
              <a:t>pyrimidine</a:t>
            </a:r>
            <a:r>
              <a:rPr lang="en-US" sz="3600" dirty="0" smtClean="0"/>
              <a:t> </a:t>
            </a:r>
            <a:r>
              <a:rPr lang="en-US" sz="3600" dirty="0" err="1" smtClean="0"/>
              <a:t>dimers</a:t>
            </a:r>
            <a:r>
              <a:rPr lang="en-US" sz="3600" dirty="0" smtClean="0"/>
              <a:t> within DNA, leading to mutations</a:t>
            </a:r>
          </a:p>
          <a:p>
            <a:r>
              <a:rPr lang="en-US" sz="3600" dirty="0" smtClean="0"/>
              <a:t>SCC, BCC, Melanomas</a:t>
            </a:r>
            <a:endParaRPr lang="en-US" sz="3600"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228600"/>
          </a:xfrm>
        </p:spPr>
        <p:txBody>
          <a:bodyPr>
            <a:normAutofit fontScale="90000"/>
          </a:bodyPr>
          <a:lstStyle/>
          <a:p>
            <a:endParaRPr lang="en-US" dirty="0"/>
          </a:p>
        </p:txBody>
      </p:sp>
      <p:sp>
        <p:nvSpPr>
          <p:cNvPr id="3" name="Content Placeholder 2"/>
          <p:cNvSpPr>
            <a:spLocks noGrp="1"/>
          </p:cNvSpPr>
          <p:nvPr>
            <p:ph idx="1"/>
          </p:nvPr>
        </p:nvSpPr>
        <p:spPr>
          <a:xfrm>
            <a:off x="457200" y="304800"/>
            <a:ext cx="8153400" cy="5821363"/>
          </a:xfrm>
        </p:spPr>
        <p:txBody>
          <a:bodyPr/>
          <a:lstStyle/>
          <a:p>
            <a:r>
              <a:rPr lang="en-US" sz="3200" b="1" dirty="0" smtClean="0"/>
              <a:t>VIRAL &amp; MICROBIAL ONCOGENESIS</a:t>
            </a:r>
          </a:p>
          <a:p>
            <a:pPr algn="ctr">
              <a:buNone/>
            </a:pPr>
            <a:r>
              <a:rPr lang="en-US" b="1" u="sng" dirty="0" err="1" smtClean="0"/>
              <a:t>Oncogenic</a:t>
            </a:r>
            <a:r>
              <a:rPr lang="en-US" b="1" u="sng" dirty="0" smtClean="0"/>
              <a:t> RNA Viruses</a:t>
            </a:r>
          </a:p>
          <a:p>
            <a:r>
              <a:rPr lang="en-US" b="1" dirty="0" smtClean="0">
                <a:solidFill>
                  <a:srgbClr val="C00000"/>
                </a:solidFill>
              </a:rPr>
              <a:t>HTLV1-</a:t>
            </a:r>
            <a:r>
              <a:rPr lang="en-US" dirty="0" smtClean="0"/>
              <a:t> Only Retrovirus- T cell leukemia</a:t>
            </a:r>
          </a:p>
          <a:p>
            <a:r>
              <a:rPr lang="en-US" dirty="0" smtClean="0"/>
              <a:t>In </a:t>
            </a:r>
            <a:r>
              <a:rPr lang="en-US" dirty="0" err="1" smtClean="0"/>
              <a:t>immunodeficient</a:t>
            </a:r>
            <a:r>
              <a:rPr lang="en-US" dirty="0" smtClean="0"/>
              <a:t> like HIV HTLV1 has tropism for CD4 T cells</a:t>
            </a:r>
          </a:p>
          <a:p>
            <a:r>
              <a:rPr lang="en-US" dirty="0" smtClean="0"/>
              <a:t>HTLV-1 encodes viral TAX protein which turns on genes for cytokines &amp; receptors in T cells- it stimulates T-cell proliferation- initially polyclonal- these T-cells are at inc. risk of secondary mutations leading to outgrowth of monoclonal leukemia</a:t>
            </a:r>
            <a:endParaRPr lang="en-US"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52400"/>
          </a:xfrm>
        </p:spPr>
        <p:txBody>
          <a:bodyPr>
            <a:normAutofit fontScale="90000"/>
          </a:bodyPr>
          <a:lstStyle/>
          <a:p>
            <a:endParaRPr lang="en-US" dirty="0"/>
          </a:p>
        </p:txBody>
      </p:sp>
      <p:sp>
        <p:nvSpPr>
          <p:cNvPr id="3" name="Content Placeholder 2"/>
          <p:cNvSpPr>
            <a:spLocks noGrp="1"/>
          </p:cNvSpPr>
          <p:nvPr>
            <p:ph idx="1"/>
          </p:nvPr>
        </p:nvSpPr>
        <p:spPr>
          <a:xfrm>
            <a:off x="457200" y="533400"/>
            <a:ext cx="8382000" cy="5592763"/>
          </a:xfrm>
        </p:spPr>
        <p:txBody>
          <a:bodyPr/>
          <a:lstStyle/>
          <a:p>
            <a:pPr algn="ctr">
              <a:buNone/>
            </a:pPr>
            <a:r>
              <a:rPr lang="en-US" dirty="0" smtClean="0"/>
              <a:t>   </a:t>
            </a:r>
            <a:r>
              <a:rPr lang="en-US" b="1" dirty="0" smtClean="0"/>
              <a:t>ONCOGENIC DNA VIRUSES</a:t>
            </a:r>
          </a:p>
          <a:p>
            <a:r>
              <a:rPr lang="en-US" dirty="0" smtClean="0"/>
              <a:t>HPV, EBV, KSHV-HHV8, HBV, HCV.</a:t>
            </a:r>
          </a:p>
          <a:p>
            <a:r>
              <a:rPr lang="en-US" dirty="0" smtClean="0"/>
              <a:t>70-80% HCC-multifactorial but dominant effect is immunologically mediated ch.</a:t>
            </a:r>
            <a:r>
              <a:rPr lang="en-US" dirty="0"/>
              <a:t>i</a:t>
            </a:r>
            <a:r>
              <a:rPr lang="en-US" dirty="0" smtClean="0"/>
              <a:t>nf.</a:t>
            </a:r>
            <a:r>
              <a:rPr lang="en-US" dirty="0" smtClean="0">
                <a:sym typeface="Wingdings" pitchFamily="2" charset="2"/>
              </a:rPr>
              <a:t> </a:t>
            </a:r>
            <a:r>
              <a:rPr lang="en-US" dirty="0" err="1" smtClean="0"/>
              <a:t>ep.</a:t>
            </a:r>
            <a:r>
              <a:rPr lang="en-US" dirty="0" smtClean="0"/>
              <a:t> Injury- stimulation of </a:t>
            </a:r>
            <a:r>
              <a:rPr lang="en-US" dirty="0" err="1" smtClean="0"/>
              <a:t>hepatocyte</a:t>
            </a:r>
            <a:r>
              <a:rPr lang="en-US" dirty="0" smtClean="0"/>
              <a:t> proliferation-ROS-DNA damage</a:t>
            </a:r>
          </a:p>
          <a:p>
            <a:r>
              <a:rPr lang="en-US" b="1" dirty="0" err="1" smtClean="0">
                <a:solidFill>
                  <a:srgbClr val="FF0000"/>
                </a:solidFill>
              </a:rPr>
              <a:t>H.pylori</a:t>
            </a:r>
            <a:r>
              <a:rPr lang="en-US" dirty="0" smtClean="0">
                <a:solidFill>
                  <a:srgbClr val="FF0000"/>
                </a:solidFill>
              </a:rPr>
              <a:t> </a:t>
            </a:r>
            <a:r>
              <a:rPr lang="en-US" dirty="0" smtClean="0"/>
              <a:t>– immune mediated </a:t>
            </a:r>
            <a:r>
              <a:rPr lang="en-US" dirty="0" err="1" smtClean="0"/>
              <a:t>ch</a:t>
            </a:r>
            <a:r>
              <a:rPr lang="en-US" dirty="0" smtClean="0"/>
              <a:t>. Inf.-Gastric cell proliferation-ROS-DNA damage</a:t>
            </a:r>
            <a:endParaRPr lang="en-US"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81000" y="304800"/>
            <a:ext cx="8458200"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40.jpg"/>
          <p:cNvPicPr>
            <a:picLocks noGrp="1" noChangeAspect="1"/>
          </p:cNvPicPr>
          <p:nvPr>
            <p:ph idx="1"/>
          </p:nvPr>
        </p:nvPicPr>
        <p:blipFill>
          <a:blip r:embed="rId2" cstate="print"/>
          <a:srcRect t="6826" b="11945"/>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u="sng" dirty="0" smtClean="0"/>
              <a:t>Hepatitis B and C Viruses</a:t>
            </a:r>
            <a:endParaRPr lang="en-US" sz="4400" b="1" u="sng" dirty="0"/>
          </a:p>
        </p:txBody>
      </p:sp>
      <p:sp>
        <p:nvSpPr>
          <p:cNvPr id="3" name="Content Placeholder 2"/>
          <p:cNvSpPr>
            <a:spLocks noGrp="1"/>
          </p:cNvSpPr>
          <p:nvPr>
            <p:ph idx="1"/>
          </p:nvPr>
        </p:nvSpPr>
        <p:spPr>
          <a:xfrm>
            <a:off x="457200" y="1447800"/>
            <a:ext cx="7848600" cy="4678363"/>
          </a:xfrm>
        </p:spPr>
        <p:txBody>
          <a:bodyPr/>
          <a:lstStyle/>
          <a:p>
            <a:r>
              <a:rPr lang="en-US" dirty="0" smtClean="0"/>
              <a:t>Epidemiologic Studies suggest close association b/w HBV infection and liver cancer </a:t>
            </a:r>
          </a:p>
          <a:p>
            <a:r>
              <a:rPr lang="en-US" dirty="0" smtClean="0"/>
              <a:t>70 to 85% of HCC are due to HBV or  HCV</a:t>
            </a:r>
          </a:p>
          <a:p>
            <a:r>
              <a:rPr lang="en-US" dirty="0" err="1" smtClean="0"/>
              <a:t>Oncogenic</a:t>
            </a:r>
            <a:r>
              <a:rPr lang="en-US" dirty="0" smtClean="0"/>
              <a:t> effects of HBV &amp; HCV are immunologically mediated </a:t>
            </a:r>
            <a:r>
              <a:rPr lang="en-US" dirty="0" err="1" smtClean="0"/>
              <a:t>ch</a:t>
            </a:r>
            <a:r>
              <a:rPr lang="en-US" dirty="0" smtClean="0"/>
              <a:t> inflammation causing </a:t>
            </a:r>
            <a:r>
              <a:rPr lang="en-US" dirty="0" err="1" smtClean="0"/>
              <a:t>hepatocyte</a:t>
            </a:r>
            <a:r>
              <a:rPr lang="en-US" dirty="0" smtClean="0"/>
              <a:t> injury, proliferation-ROS-DNA damage </a:t>
            </a:r>
          </a:p>
          <a:p>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chnic">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4678</TotalTime>
  <Words>3842</Words>
  <Application>Microsoft Office PowerPoint</Application>
  <PresentationFormat>On-screen Show (4:3)</PresentationFormat>
  <Paragraphs>558</Paragraphs>
  <Slides>158</Slides>
  <Notes>10</Notes>
  <HiddenSlides>0</HiddenSlides>
  <MMClips>0</MMClips>
  <ScaleCrop>false</ScaleCrop>
  <HeadingPairs>
    <vt:vector size="4" baseType="variant">
      <vt:variant>
        <vt:lpstr>Theme</vt:lpstr>
      </vt:variant>
      <vt:variant>
        <vt:i4>1</vt:i4>
      </vt:variant>
      <vt:variant>
        <vt:lpstr>Slide Titles</vt:lpstr>
      </vt:variant>
      <vt:variant>
        <vt:i4>158</vt:i4>
      </vt:variant>
    </vt:vector>
  </HeadingPairs>
  <TitlesOfParts>
    <vt:vector size="159" baseType="lpstr">
      <vt:lpstr>Technic</vt:lpstr>
      <vt:lpstr>PowerPoint Presentation</vt:lpstr>
      <vt:lpstr>NEOPLASIA</vt:lpstr>
      <vt:lpstr>PowerPoint Presentation</vt:lpstr>
      <vt:lpstr>PowerPoint Presentation</vt:lpstr>
      <vt:lpstr>PowerPoint Presentation</vt:lpstr>
      <vt:lpstr>  TYPES OF NEOPLASMS</vt:lpstr>
      <vt:lpstr>    NOMENCLATURE OF TUMORS</vt:lpstr>
      <vt:lpstr>NOMENCLATURE OF MALIGNANT TUMORS</vt:lpstr>
      <vt:lpstr>PowerPoint Presentation</vt:lpstr>
      <vt:lpstr>CANCER</vt:lpstr>
      <vt:lpstr>PowerPoint Presentation</vt:lpstr>
      <vt:lpstr>PowerPoint Presentation</vt:lpstr>
      <vt:lpstr>Leiomyoma of the uterus. This benign, well-differentiated tumor contains interlacing bundles of neoplastic smooth muscle cells that are virtually identical in appearance to normal smooth muscle cells in the myometrium.  </vt:lpstr>
      <vt:lpstr>Leiomyosarcoma.</vt:lpstr>
      <vt:lpstr>Traumatic Neuroma The haphazardly distributed nerve trunks are surrounded by fibrous tissue. </vt:lpstr>
      <vt:lpstr>Benign tumor:Adenoma) of the thyroid. Note the normal-looking (well-differentiated), colloid-filled thyroid follicles. </vt:lpstr>
      <vt:lpstr>Adenocarcinoma of colon. Note that the cancerous glands are irregular in shape and size and do not resemble the normal colonic glands. This tumor is considered differentiated because gland formation can be seen.  </vt:lpstr>
      <vt:lpstr>PowerPoint Presentation</vt:lpstr>
      <vt:lpstr>NOMENCLATURE OF SPECIAL TUMORS</vt:lpstr>
      <vt:lpstr>EXCEPTIONS</vt:lpstr>
      <vt:lpstr>PowerPoint Presentation</vt:lpstr>
      <vt:lpstr>MONOCLONALITY</vt:lpstr>
      <vt:lpstr>PowerPoint Presentation</vt:lpstr>
      <vt:lpstr>PowerPoint Presentation</vt:lpstr>
      <vt:lpstr>PowerPoint Presentation</vt:lpstr>
      <vt:lpstr>PowerPoint Presentation</vt:lpstr>
      <vt:lpstr>Components Of Benign And Malignant Tumors</vt:lpstr>
      <vt:lpstr> </vt:lpstr>
      <vt:lpstr>Components Of All Benign And Malignant Tumors</vt:lpstr>
      <vt:lpstr>PowerPoint Presentation</vt:lpstr>
      <vt:lpstr>CONSTRASTING FEATURES OF BENIGN &amp; MALIGNANT TUMORS</vt:lpstr>
      <vt:lpstr>Contrasting Features Of Benign &amp; Malignat Tumors</vt:lpstr>
      <vt:lpstr>II. Microscopic Features</vt:lpstr>
      <vt:lpstr>PowerPoint Presentation</vt:lpstr>
      <vt:lpstr>PowerPoint Presentation</vt:lpstr>
      <vt:lpstr>PowerPoint Presentation</vt:lpstr>
      <vt:lpstr>PowerPoint Presentation</vt:lpstr>
      <vt:lpstr>CHARACTERISTICS OF BENIGN &amp; MALIGNANT TUMORS</vt:lpstr>
      <vt:lpstr>PowerPoint Presentation</vt:lpstr>
      <vt:lpstr>PowerPoint Presentation</vt:lpstr>
      <vt:lpstr>PowerPoint Presentation</vt:lpstr>
      <vt:lpstr>PowerPoint Presentation</vt:lpstr>
      <vt:lpstr>PowerPoint Presentation</vt:lpstr>
      <vt:lpstr>PowerPoint Presentation</vt:lpstr>
      <vt:lpstr>Anaplastic tumor of the skeletal muscle (rhabdomyosarcoma). Note the marked cellular and nuclear pleomorphism, hyperchromatic nuclei, and tumor giant cells. </vt:lpstr>
      <vt:lpstr>RATE OF GROWTH </vt:lpstr>
      <vt:lpstr>  Rate of Growth</vt:lpstr>
      <vt:lpstr>PowerPoint Presentation</vt:lpstr>
      <vt:lpstr>PowerPoint Presentation</vt:lpstr>
      <vt:lpstr>LOCAL INVASION</vt:lpstr>
      <vt:lpstr>PowerPoint Presentation</vt:lpstr>
      <vt:lpstr>PowerPoint Presentation</vt:lpstr>
      <vt:lpstr>PowerPoint Presentation</vt:lpstr>
      <vt:lpstr>Cut section of an invasive ductal carcinoma of the breast.  </vt:lpstr>
      <vt:lpstr>METASTASIS </vt:lpstr>
      <vt:lpstr>Metastasis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EPIDEMIOLOGY OF NEOPLASMS</vt:lpstr>
      <vt:lpstr>EPIDEMIOLOGY</vt:lpstr>
      <vt:lpstr>PowerPoint Presentation</vt:lpstr>
      <vt:lpstr>GEOGRAPHIC AND ENVIRONMENTAL FACTORS </vt:lpstr>
      <vt:lpstr>OCCUPATIONAL CANCERS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CARCINOGENIC AGENTS</vt:lpstr>
      <vt:lpstr>CHEMICAL  CARCINOGENS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Hepatitis B and C Viruses</vt:lpstr>
      <vt:lpstr>CLINICAL ASPECTS OF NEOPLASIA</vt:lpstr>
      <vt:lpstr>Effects Of Tumor On Host</vt:lpstr>
      <vt:lpstr>Hormone Production</vt:lpstr>
      <vt:lpstr> CANCER CACHESIA</vt:lpstr>
      <vt:lpstr>PARANEOPLASTIC SYNDROMES</vt:lpstr>
      <vt:lpstr>Paraneoplastic Syndrome</vt:lpstr>
      <vt:lpstr>GRADING AND STAGING OF CANCER</vt:lpstr>
      <vt:lpstr>CARCINOGENESIS: THE MOLECULAR BASIS OF CANCER</vt:lpstr>
      <vt:lpstr>PowerPoint Presentation</vt:lpstr>
      <vt:lpstr>PowerPoint Presentation</vt:lpstr>
      <vt:lpstr>PowerPoint Presentation</vt:lpstr>
      <vt:lpstr>PowerPoint Presentation</vt:lpstr>
      <vt:lpstr>PowerPoint Presentation</vt:lpstr>
      <vt:lpstr>Tumor Suppressor Genes</vt:lpstr>
      <vt:lpstr>PowerPoint Presentation</vt:lpstr>
      <vt:lpstr>PowerPoint Presentation</vt:lpstr>
      <vt:lpstr>GENETIC LESIONS IN CANCER</vt:lpstr>
      <vt:lpstr>KARYOTYPIC CHANGES IN TUMORS </vt:lpstr>
      <vt:lpstr>The chromosomal translocation and associated oncogene in chronic myelogenous leukemia.</vt:lpstr>
      <vt:lpstr>Amplification of the NMYC gene in Neuroblastoma NMYC gene, present on chromosome 2p</vt:lpstr>
      <vt:lpstr>MicroRNAs &amp; Cancer</vt:lpstr>
      <vt:lpstr>Epigenetic Modifications &amp; Cancer</vt:lpstr>
      <vt:lpstr>PowerPoint Presentation</vt:lpstr>
      <vt:lpstr>PowerPoint Presentation</vt:lpstr>
      <vt:lpstr>Hallmarks of cancer</vt:lpstr>
      <vt:lpstr>Hallmarks of Cancer</vt:lpstr>
      <vt:lpstr>PowerPoint Presentation</vt:lpstr>
      <vt:lpstr>Growth Factors</vt:lpstr>
      <vt:lpstr>Self-sufficiency in growth signals</vt:lpstr>
      <vt:lpstr>Growth Factors</vt:lpstr>
      <vt:lpstr>GF Receptors and Non-Receptor Tyrosine Kinases</vt:lpstr>
      <vt:lpstr>Downstream signal transducing proteins</vt:lpstr>
      <vt:lpstr>RAS Proteins</vt:lpstr>
      <vt:lpstr>ABL</vt:lpstr>
      <vt:lpstr>PowerPoint Presentation</vt:lpstr>
      <vt:lpstr>Nuclear Transcription factors</vt:lpstr>
      <vt:lpstr>Cyclins and CDKs</vt:lpstr>
      <vt:lpstr>II.  INSENSITIVITY TO GROWTH INHIBITORY SIGNALS</vt:lpstr>
      <vt:lpstr>PowerPoint Presentation</vt:lpstr>
      <vt:lpstr>P53 Gene: Guardian of Genome</vt:lpstr>
      <vt:lpstr>III.  EVASION OF APOPTOSIS</vt:lpstr>
      <vt:lpstr>EXTRINSIC (DEATH RECEPTOR) PATHWAY</vt:lpstr>
      <vt:lpstr>INTRINSIC (MITOCHONDRIAL) PATHWAY</vt:lpstr>
      <vt:lpstr>IV.  LIMITLESS REPLICATIVE POTENTIAL</vt:lpstr>
      <vt:lpstr>PowerPoint Presentation</vt:lpstr>
      <vt:lpstr>PowerPoint Presentation</vt:lpstr>
      <vt:lpstr>V.  SUSTAINED ANGIOGENESIS</vt:lpstr>
      <vt:lpstr>PowerPoint Presentation</vt:lpstr>
      <vt:lpstr>PowerPoint Presentation</vt:lpstr>
      <vt:lpstr>PowerPoint Presentation</vt:lpstr>
      <vt:lpstr>VI.  INVASION AND METASTASIS</vt:lpstr>
      <vt:lpstr>PowerPoint Presentation</vt:lpstr>
      <vt:lpstr> Other hall marks </vt:lpstr>
      <vt:lpstr>Lab Diagnosis of cancer</vt:lpstr>
      <vt:lpstr>PowerPoint Presentation</vt:lpstr>
      <vt:lpstr>TUMOR MARKERS</vt:lpstr>
      <vt:lpstr>PowerPoint Presentation</vt:lpstr>
      <vt:lpstr>PowerPoint Presentation</vt:lpstr>
      <vt:lpstr>PowerPoint Presentation</vt:lpstr>
    </vt:vector>
  </TitlesOfParts>
  <Company>UOS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  Dr. Abdul Rehman </dc:title>
  <dc:creator>M. Siddiq</dc:creator>
  <cp:lastModifiedBy>F C 4</cp:lastModifiedBy>
  <cp:revision>519</cp:revision>
  <dcterms:created xsi:type="dcterms:W3CDTF">2002-02-02T05:52:21Z</dcterms:created>
  <dcterms:modified xsi:type="dcterms:W3CDTF">2020-04-21T08:00:42Z</dcterms:modified>
</cp:coreProperties>
</file>