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70" r:id="rId12"/>
    <p:sldId id="265" r:id="rId13"/>
    <p:sldId id="271" r:id="rId14"/>
    <p:sldId id="266" r:id="rId15"/>
    <p:sldId id="272" r:id="rId16"/>
    <p:sldId id="267" r:id="rId17"/>
    <p:sldId id="273" r:id="rId18"/>
    <p:sldId id="276" r:id="rId19"/>
    <p:sldId id="274" r:id="rId20"/>
    <p:sldId id="268"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04-May-20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04-May-20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04-May-20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04-May-20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04-May-20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04-May-20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MARKET SEGMENTATION</a:t>
            </a:r>
            <a:endParaRPr lang="en-US" dirty="0"/>
          </a:p>
        </p:txBody>
      </p:sp>
      <p:sp>
        <p:nvSpPr>
          <p:cNvPr id="3" name="Subtitle 2"/>
          <p:cNvSpPr>
            <a:spLocks noGrp="1"/>
          </p:cNvSpPr>
          <p:nvPr>
            <p:ph type="subTitle" idx="1"/>
          </p:nvPr>
        </p:nvSpPr>
        <p:spPr/>
        <p:txBody>
          <a:bodyPr/>
          <a:lstStyle/>
          <a:p>
            <a:r>
              <a:rPr lang="en-US" b="1" dirty="0" smtClean="0"/>
              <a:t>ADVERTISING-II</a:t>
            </a:r>
            <a:endParaRPr lang="en-US" b="1" dirty="0"/>
          </a:p>
        </p:txBody>
      </p:sp>
    </p:spTree>
    <p:extLst>
      <p:ext uri="{BB962C8B-B14F-4D97-AF65-F5344CB8AC3E}">
        <p14:creationId xmlns:p14="http://schemas.microsoft.com/office/powerpoint/2010/main" val="370844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Segmentation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2323" y="2052638"/>
            <a:ext cx="4889129" cy="4195762"/>
          </a:xfrm>
        </p:spPr>
      </p:pic>
    </p:spTree>
    <p:extLst>
      <p:ext uri="{BB962C8B-B14F-4D97-AF65-F5344CB8AC3E}">
        <p14:creationId xmlns:p14="http://schemas.microsoft.com/office/powerpoint/2010/main" val="401374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segmentation</a:t>
            </a:r>
            <a:endParaRPr lang="en-US" dirty="0"/>
          </a:p>
        </p:txBody>
      </p:sp>
      <p:sp>
        <p:nvSpPr>
          <p:cNvPr id="3" name="Content Placeholder 2"/>
          <p:cNvSpPr>
            <a:spLocks noGrp="1"/>
          </p:cNvSpPr>
          <p:nvPr>
            <p:ph idx="1"/>
          </p:nvPr>
        </p:nvSpPr>
        <p:spPr/>
        <p:txBody>
          <a:bodyPr/>
          <a:lstStyle/>
          <a:p>
            <a:r>
              <a:rPr lang="en-US" dirty="0"/>
              <a:t>“Divide the market into groups based on variables such as age ,gender, family size</a:t>
            </a:r>
            <a:r>
              <a:rPr lang="en-US" dirty="0" smtClean="0"/>
              <a:t>, </a:t>
            </a:r>
            <a:r>
              <a:rPr lang="en-US" dirty="0" err="1" smtClean="0"/>
              <a:t>income,occupation,education,religion</a:t>
            </a:r>
            <a:r>
              <a:rPr lang="en-US" dirty="0"/>
              <a:t>, race, generation and nationality”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837" y="3120712"/>
            <a:ext cx="5043135" cy="2857500"/>
          </a:xfrm>
          <a:prstGeom prst="rect">
            <a:avLst/>
          </a:prstGeom>
        </p:spPr>
      </p:pic>
    </p:spTree>
    <p:extLst>
      <p:ext uri="{BB962C8B-B14F-4D97-AF65-F5344CB8AC3E}">
        <p14:creationId xmlns:p14="http://schemas.microsoft.com/office/powerpoint/2010/main" val="102583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Segmentation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683" y="2052638"/>
            <a:ext cx="3822410" cy="4195762"/>
          </a:xfrm>
        </p:spPr>
      </p:pic>
    </p:spTree>
    <p:extLst>
      <p:ext uri="{BB962C8B-B14F-4D97-AF65-F5344CB8AC3E}">
        <p14:creationId xmlns:p14="http://schemas.microsoft.com/office/powerpoint/2010/main" val="19006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Segmentation</a:t>
            </a:r>
          </a:p>
        </p:txBody>
      </p:sp>
      <p:sp>
        <p:nvSpPr>
          <p:cNvPr id="3" name="Content Placeholder 2"/>
          <p:cNvSpPr>
            <a:spLocks noGrp="1"/>
          </p:cNvSpPr>
          <p:nvPr>
            <p:ph idx="1"/>
          </p:nvPr>
        </p:nvSpPr>
        <p:spPr/>
        <p:txBody>
          <a:bodyPr/>
          <a:lstStyle/>
          <a:p>
            <a:r>
              <a:rPr lang="en-US" dirty="0"/>
              <a:t>Divide a market into different geographical units such </a:t>
            </a:r>
            <a:r>
              <a:rPr lang="en-US" dirty="0" smtClean="0"/>
              <a:t>as </a:t>
            </a:r>
            <a:r>
              <a:rPr lang="en-US" dirty="0"/>
              <a:t>nations</a:t>
            </a:r>
            <a:r>
              <a:rPr lang="en-US" dirty="0" smtClean="0"/>
              <a:t>, states,regions,countries,cities </a:t>
            </a:r>
            <a:r>
              <a:rPr lang="en-US" dirty="0"/>
              <a:t>or neighborhoods”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60" t="16338" r="-1060" b="847"/>
          <a:stretch/>
        </p:blipFill>
        <p:spPr>
          <a:xfrm>
            <a:off x="3598438" y="2669663"/>
            <a:ext cx="6076950" cy="3778406"/>
          </a:xfrm>
          <a:prstGeom prst="rect">
            <a:avLst/>
          </a:prstGeom>
        </p:spPr>
      </p:pic>
    </p:spTree>
    <p:extLst>
      <p:ext uri="{BB962C8B-B14F-4D97-AF65-F5344CB8AC3E}">
        <p14:creationId xmlns:p14="http://schemas.microsoft.com/office/powerpoint/2010/main" val="2943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Psychographic Segmentation</a:t>
            </a:r>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403" y="2052638"/>
            <a:ext cx="5220970" cy="4195762"/>
          </a:xfrm>
        </p:spPr>
      </p:pic>
    </p:spTree>
    <p:extLst>
      <p:ext uri="{BB962C8B-B14F-4D97-AF65-F5344CB8AC3E}">
        <p14:creationId xmlns:p14="http://schemas.microsoft.com/office/powerpoint/2010/main" val="392969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Psychographic Segmentation</a:t>
            </a:r>
          </a:p>
        </p:txBody>
      </p:sp>
      <p:sp>
        <p:nvSpPr>
          <p:cNvPr id="3" name="Content Placeholder 2"/>
          <p:cNvSpPr>
            <a:spLocks noGrp="1"/>
          </p:cNvSpPr>
          <p:nvPr>
            <p:ph idx="1"/>
          </p:nvPr>
        </p:nvSpPr>
        <p:spPr/>
        <p:txBody>
          <a:bodyPr/>
          <a:lstStyle/>
          <a:p>
            <a:r>
              <a:rPr lang="en-US" dirty="0"/>
              <a:t>Divides buyer into different groups based on social class , lifestyle, or personality </a:t>
            </a:r>
            <a:r>
              <a:rPr lang="en-US" dirty="0" smtClean="0"/>
              <a:t>characteristics</a:t>
            </a:r>
            <a:endParaRPr lang="en-US" dirty="0"/>
          </a:p>
        </p:txBody>
      </p:sp>
      <p:pic>
        <p:nvPicPr>
          <p:cNvPr id="4" name="Picture 3"/>
          <p:cNvPicPr>
            <a:picLocks noChangeAspect="1"/>
          </p:cNvPicPr>
          <p:nvPr/>
        </p:nvPicPr>
        <p:blipFill>
          <a:blip r:embed="rId2"/>
          <a:stretch>
            <a:fillRect/>
          </a:stretch>
        </p:blipFill>
        <p:spPr>
          <a:xfrm>
            <a:off x="2801155" y="3090929"/>
            <a:ext cx="4874654" cy="2744810"/>
          </a:xfrm>
          <a:prstGeom prst="rect">
            <a:avLst/>
          </a:prstGeom>
        </p:spPr>
      </p:pic>
    </p:spTree>
    <p:extLst>
      <p:ext uri="{BB962C8B-B14F-4D97-AF65-F5344CB8AC3E}">
        <p14:creationId xmlns:p14="http://schemas.microsoft.com/office/powerpoint/2010/main" val="288308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segmentation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499" y="2052638"/>
            <a:ext cx="4966778" cy="4195762"/>
          </a:xfrm>
        </p:spPr>
      </p:pic>
    </p:spTree>
    <p:extLst>
      <p:ext uri="{BB962C8B-B14F-4D97-AF65-F5344CB8AC3E}">
        <p14:creationId xmlns:p14="http://schemas.microsoft.com/office/powerpoint/2010/main" val="349491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segmentation</a:t>
            </a:r>
          </a:p>
        </p:txBody>
      </p:sp>
      <p:sp>
        <p:nvSpPr>
          <p:cNvPr id="3" name="Content Placeholder 2"/>
          <p:cNvSpPr>
            <a:spLocks noGrp="1"/>
          </p:cNvSpPr>
          <p:nvPr>
            <p:ph idx="1"/>
          </p:nvPr>
        </p:nvSpPr>
        <p:spPr/>
        <p:txBody>
          <a:bodyPr/>
          <a:lstStyle/>
          <a:p>
            <a:r>
              <a:rPr lang="en-US" dirty="0"/>
              <a:t>Divides buyer into groups based on their knowledge, attitude, or response to product”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149" y="2943225"/>
            <a:ext cx="4514850" cy="2118172"/>
          </a:xfrm>
          <a:prstGeom prst="rect">
            <a:avLst/>
          </a:prstGeom>
        </p:spPr>
      </p:pic>
    </p:spTree>
    <p:extLst>
      <p:ext uri="{BB962C8B-B14F-4D97-AF65-F5344CB8AC3E}">
        <p14:creationId xmlns:p14="http://schemas.microsoft.com/office/powerpoint/2010/main" val="121856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Market Segmentation</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Measurability </a:t>
            </a:r>
            <a:r>
              <a:rPr lang="en-US" dirty="0" smtClean="0"/>
              <a:t> </a:t>
            </a:r>
          </a:p>
          <a:p>
            <a:pPr marL="0" indent="0">
              <a:buNone/>
            </a:pPr>
            <a:r>
              <a:rPr lang="en-US" dirty="0" smtClean="0"/>
              <a:t>Accessibility </a:t>
            </a:r>
          </a:p>
          <a:p>
            <a:pPr marL="0" indent="0">
              <a:buNone/>
            </a:pPr>
            <a:r>
              <a:rPr lang="en-US" dirty="0" smtClean="0"/>
              <a:t>Substantiality</a:t>
            </a:r>
          </a:p>
          <a:p>
            <a:pPr marL="0" indent="0">
              <a:buNone/>
            </a:pPr>
            <a:r>
              <a:rPr lang="en-US" dirty="0" smtClean="0"/>
              <a:t>Differentiability </a:t>
            </a:r>
          </a:p>
          <a:p>
            <a:pPr marL="0" indent="0">
              <a:buNone/>
            </a:pPr>
            <a:r>
              <a:rPr lang="en-US" dirty="0" err="1" smtClean="0"/>
              <a:t>Actionalbility</a:t>
            </a:r>
            <a:endParaRPr lang="en-US" dirty="0"/>
          </a:p>
        </p:txBody>
      </p:sp>
    </p:spTree>
    <p:extLst>
      <p:ext uri="{BB962C8B-B14F-4D97-AF65-F5344CB8AC3E}">
        <p14:creationId xmlns:p14="http://schemas.microsoft.com/office/powerpoint/2010/main" val="245998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Market Targeting</a:t>
            </a:r>
            <a:endParaRPr lang="en-US" dirty="0"/>
          </a:p>
        </p:txBody>
      </p:sp>
      <p:sp>
        <p:nvSpPr>
          <p:cNvPr id="3" name="Content Placeholder 2"/>
          <p:cNvSpPr>
            <a:spLocks noGrp="1"/>
          </p:cNvSpPr>
          <p:nvPr>
            <p:ph idx="1"/>
          </p:nvPr>
        </p:nvSpPr>
        <p:spPr/>
        <p:txBody>
          <a:bodyPr/>
          <a:lstStyle/>
          <a:p>
            <a:r>
              <a:rPr lang="en-US" dirty="0"/>
              <a:t>Market targeting refers to picking a specific group or small set of groups to which a business will advertise. </a:t>
            </a:r>
            <a:endParaRPr lang="en-US" dirty="0" smtClean="0"/>
          </a:p>
          <a:p>
            <a:r>
              <a:rPr lang="en-US" dirty="0" smtClean="0"/>
              <a:t>It </a:t>
            </a:r>
            <a:r>
              <a:rPr lang="en-US" dirty="0"/>
              <a:t>is based on the idea that, because it's not really possible to make or do something that will please everyone, a business has to specialize. </a:t>
            </a:r>
            <a:endParaRPr lang="en-US" dirty="0" smtClean="0"/>
          </a:p>
          <a:p>
            <a:r>
              <a:rPr lang="en-US" dirty="0" smtClean="0"/>
              <a:t>Companies </a:t>
            </a:r>
            <a:r>
              <a:rPr lang="en-US" dirty="0"/>
              <a:t>select an advertising group to strengthen their brands, as well as to get an idea of potential sales for production or financing purposes. They can use three main approaches for this: universal, selective or concentrated. It is common for an organization to reevaluate its target groups and related campaigns over time because markets are always somewhat flexible</a:t>
            </a:r>
            <a:endParaRPr lang="en-US" dirty="0"/>
          </a:p>
        </p:txBody>
      </p:sp>
    </p:spTree>
    <p:extLst>
      <p:ext uri="{BB962C8B-B14F-4D97-AF65-F5344CB8AC3E}">
        <p14:creationId xmlns:p14="http://schemas.microsoft.com/office/powerpoint/2010/main" val="204264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sp>
        <p:nvSpPr>
          <p:cNvPr id="3" name="Content Placeholder 2"/>
          <p:cNvSpPr>
            <a:spLocks noGrp="1"/>
          </p:cNvSpPr>
          <p:nvPr>
            <p:ph idx="1"/>
          </p:nvPr>
        </p:nvSpPr>
        <p:spPr/>
        <p:txBody>
          <a:bodyPr/>
          <a:lstStyle/>
          <a:p>
            <a:pPr algn="just"/>
            <a:r>
              <a:rPr lang="en-US" dirty="0"/>
              <a:t>Markets are Heterogeneous; Segmentation divides them into Homogeneous Sub-Units The market for a product is nothing but the aggregate of the consumer of that product Markets break up the heterogeneous market for product into several sub units, or sub markets, each relatively more homogeneous within itself, compared to market into a number of sub markets/ distinct sub units of buyer , each with relatively more homogeneous characteristics, is known as market segmentation.</a:t>
            </a:r>
            <a:endParaRPr lang="en-US" dirty="0"/>
          </a:p>
        </p:txBody>
      </p:sp>
    </p:spTree>
    <p:extLst>
      <p:ext uri="{BB962C8B-B14F-4D97-AF65-F5344CB8AC3E}">
        <p14:creationId xmlns:p14="http://schemas.microsoft.com/office/powerpoint/2010/main" val="346587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Mix</a:t>
            </a:r>
            <a:endParaRPr lang="en-US" dirty="0"/>
          </a:p>
        </p:txBody>
      </p:sp>
      <p:sp>
        <p:nvSpPr>
          <p:cNvPr id="3" name="Content Placeholder 2"/>
          <p:cNvSpPr>
            <a:spLocks noGrp="1"/>
          </p:cNvSpPr>
          <p:nvPr>
            <p:ph idx="1"/>
          </p:nvPr>
        </p:nvSpPr>
        <p:spPr/>
        <p:txBody>
          <a:bodyPr/>
          <a:lstStyle/>
          <a:p>
            <a:r>
              <a:rPr lang="en-US" dirty="0"/>
              <a:t> Marketing Mix is a combination of marketing tools that a company uses to satisfy their target customers and achieving organizational goals. McCarthy classified all these marketing tools under four broad categories: </a:t>
            </a:r>
            <a:endParaRPr lang="en-US" dirty="0"/>
          </a:p>
          <a:p>
            <a:r>
              <a:rPr lang="en-US" dirty="0" smtClean="0"/>
              <a:t> Product</a:t>
            </a:r>
          </a:p>
          <a:p>
            <a:r>
              <a:rPr lang="en-US" dirty="0" smtClean="0"/>
              <a:t> </a:t>
            </a:r>
            <a:r>
              <a:rPr lang="en-US" dirty="0"/>
              <a:t>Price , </a:t>
            </a:r>
            <a:endParaRPr lang="en-US" dirty="0" smtClean="0"/>
          </a:p>
          <a:p>
            <a:r>
              <a:rPr lang="en-US" dirty="0" smtClean="0"/>
              <a:t> </a:t>
            </a:r>
            <a:r>
              <a:rPr lang="en-US" dirty="0"/>
              <a:t>Place </a:t>
            </a:r>
            <a:r>
              <a:rPr lang="en-US" dirty="0" smtClean="0"/>
              <a:t>,</a:t>
            </a:r>
          </a:p>
          <a:p>
            <a:r>
              <a:rPr lang="en-US" dirty="0" smtClean="0"/>
              <a:t> </a:t>
            </a:r>
            <a:r>
              <a:rPr lang="en-US" dirty="0"/>
              <a:t>Promotion </a:t>
            </a:r>
            <a:endParaRPr lang="en-US" dirty="0" smtClean="0"/>
          </a:p>
          <a:p>
            <a:r>
              <a:rPr lang="en-US" dirty="0" smtClean="0"/>
              <a:t> </a:t>
            </a:r>
            <a:r>
              <a:rPr lang="en-US" dirty="0"/>
              <a:t>These four elements are the basic components of a marketing plan and are collectively called 4 P’s of marketing.</a:t>
            </a:r>
            <a:endParaRPr lang="en-US" dirty="0"/>
          </a:p>
        </p:txBody>
      </p:sp>
    </p:spTree>
    <p:extLst>
      <p:ext uri="{BB962C8B-B14F-4D97-AF65-F5344CB8AC3E}">
        <p14:creationId xmlns:p14="http://schemas.microsoft.com/office/powerpoint/2010/main" val="244549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Mix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633" y="2052638"/>
            <a:ext cx="5588509" cy="4195762"/>
          </a:xfrm>
        </p:spPr>
      </p:pic>
    </p:spTree>
    <p:extLst>
      <p:ext uri="{BB962C8B-B14F-4D97-AF65-F5344CB8AC3E}">
        <p14:creationId xmlns:p14="http://schemas.microsoft.com/office/powerpoint/2010/main" val="3372422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Mix</a:t>
            </a:r>
            <a:endParaRPr lang="en-US" dirty="0"/>
          </a:p>
        </p:txBody>
      </p:sp>
      <p:sp>
        <p:nvSpPr>
          <p:cNvPr id="3" name="Content Placeholder 2"/>
          <p:cNvSpPr>
            <a:spLocks noGrp="1"/>
          </p:cNvSpPr>
          <p:nvPr>
            <p:ph idx="1"/>
          </p:nvPr>
        </p:nvSpPr>
        <p:spPr/>
        <p:txBody>
          <a:bodyPr/>
          <a:lstStyle/>
          <a:p>
            <a:r>
              <a:rPr lang="en-US" dirty="0"/>
              <a:t>The </a:t>
            </a:r>
            <a:r>
              <a:rPr lang="en-US" b="1" dirty="0"/>
              <a:t>product</a:t>
            </a:r>
            <a:r>
              <a:rPr lang="en-US" dirty="0"/>
              <a:t> is what the company offers to the market and the consumer. The product can be either a tangible good or a service. The product is the 1st category you should consider when work on marketing mix.</a:t>
            </a:r>
          </a:p>
          <a:p>
            <a:r>
              <a:rPr lang="en-US" dirty="0"/>
              <a:t>It is a fundamental element of the marketing mix; it is responsible for the final profit from the sale of the product. The </a:t>
            </a:r>
            <a:r>
              <a:rPr lang="en-US" b="1" dirty="0"/>
              <a:t>price</a:t>
            </a:r>
            <a:r>
              <a:rPr lang="en-US" dirty="0"/>
              <a:t> is based on the perceived value of the product by the consumer, the cost of the product, the competitors’ prices, and the desired rate of return.</a:t>
            </a:r>
          </a:p>
          <a:p>
            <a:r>
              <a:rPr lang="en-US" b="1" dirty="0"/>
              <a:t>Place</a:t>
            </a:r>
            <a:r>
              <a:rPr lang="en-US" dirty="0"/>
              <a:t> of sale designates the company’s product distribution model.</a:t>
            </a:r>
          </a:p>
          <a:p>
            <a:r>
              <a:rPr lang="en-US" dirty="0"/>
              <a:t>In the context of marketing mix, the notion is understood as all advertising </a:t>
            </a:r>
            <a:r>
              <a:rPr lang="en-US" dirty="0" smtClean="0"/>
              <a:t>communications or </a:t>
            </a:r>
            <a:r>
              <a:rPr lang="en-US" b="1" dirty="0" smtClean="0"/>
              <a:t>promotions </a:t>
            </a:r>
            <a:r>
              <a:rPr lang="en-US" dirty="0"/>
              <a:t>that allow to attract the consumer’s attention.</a:t>
            </a:r>
          </a:p>
        </p:txBody>
      </p:sp>
    </p:spTree>
    <p:extLst>
      <p:ext uri="{BB962C8B-B14F-4D97-AF65-F5344CB8AC3E}">
        <p14:creationId xmlns:p14="http://schemas.microsoft.com/office/powerpoint/2010/main" val="81483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Segmentation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33" t="14002" r="-533" b="2149"/>
          <a:stretch/>
        </p:blipFill>
        <p:spPr>
          <a:xfrm>
            <a:off x="3515932" y="2215166"/>
            <a:ext cx="4829452" cy="3518079"/>
          </a:xfrm>
        </p:spPr>
      </p:pic>
    </p:spTree>
    <p:extLst>
      <p:ext uri="{BB962C8B-B14F-4D97-AF65-F5344CB8AC3E}">
        <p14:creationId xmlns:p14="http://schemas.microsoft.com/office/powerpoint/2010/main" val="174713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sp>
        <p:nvSpPr>
          <p:cNvPr id="3" name="Content Placeholder 2"/>
          <p:cNvSpPr>
            <a:spLocks noGrp="1"/>
          </p:cNvSpPr>
          <p:nvPr>
            <p:ph idx="1"/>
          </p:nvPr>
        </p:nvSpPr>
        <p:spPr/>
        <p:txBody>
          <a:bodyPr/>
          <a:lstStyle/>
          <a:p>
            <a:pPr algn="just"/>
            <a:r>
              <a:rPr lang="en-US" dirty="0"/>
              <a:t>Market Segmentation consists of taking the total heterogeneous market for a product &amp; dividing into several sub-market of segments, each of </a:t>
            </a:r>
            <a:r>
              <a:rPr lang="en-US" dirty="0" smtClean="0"/>
              <a:t>which </a:t>
            </a:r>
            <a:r>
              <a:rPr lang="en-US" dirty="0"/>
              <a:t>tends to be homogenous in full significant </a:t>
            </a:r>
            <a:r>
              <a:rPr lang="en-US" dirty="0" smtClean="0"/>
              <a:t>aspects</a:t>
            </a:r>
          </a:p>
          <a:p>
            <a:pPr algn="just"/>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86" t="2507" r="691" b="6599"/>
          <a:stretch/>
        </p:blipFill>
        <p:spPr>
          <a:xfrm>
            <a:off x="3219718" y="3245476"/>
            <a:ext cx="4520485" cy="2743200"/>
          </a:xfrm>
          <a:prstGeom prst="rect">
            <a:avLst/>
          </a:prstGeom>
        </p:spPr>
      </p:pic>
    </p:spTree>
    <p:extLst>
      <p:ext uri="{BB962C8B-B14F-4D97-AF65-F5344CB8AC3E}">
        <p14:creationId xmlns:p14="http://schemas.microsoft.com/office/powerpoint/2010/main" val="217338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Bases for Segmentation</a:t>
            </a:r>
            <a:endParaRPr lang="en-US" dirty="0"/>
          </a:p>
        </p:txBody>
      </p:sp>
      <p:sp>
        <p:nvSpPr>
          <p:cNvPr id="3" name="Content Placeholder 2"/>
          <p:cNvSpPr>
            <a:spLocks noGrp="1"/>
          </p:cNvSpPr>
          <p:nvPr>
            <p:ph idx="1"/>
          </p:nvPr>
        </p:nvSpPr>
        <p:spPr/>
        <p:txBody>
          <a:bodyPr/>
          <a:lstStyle/>
          <a:p>
            <a:r>
              <a:rPr lang="en-US" dirty="0"/>
              <a:t>A market/ consumer population for a product can be segmented using several relevant bases. The major ones include: </a:t>
            </a:r>
            <a:endParaRPr lang="en-US" dirty="0" smtClean="0"/>
          </a:p>
          <a:p>
            <a:r>
              <a:rPr lang="en-US" dirty="0" smtClean="0"/>
              <a:t>• </a:t>
            </a:r>
            <a:r>
              <a:rPr lang="en-US" dirty="0"/>
              <a:t>Geographic </a:t>
            </a:r>
            <a:endParaRPr lang="en-US" dirty="0" smtClean="0"/>
          </a:p>
          <a:p>
            <a:r>
              <a:rPr lang="en-US" dirty="0" smtClean="0"/>
              <a:t>• </a:t>
            </a:r>
            <a:r>
              <a:rPr lang="en-US" dirty="0"/>
              <a:t>Demographics </a:t>
            </a:r>
            <a:r>
              <a:rPr lang="en-US" dirty="0" smtClean="0"/>
              <a:t> </a:t>
            </a:r>
          </a:p>
          <a:p>
            <a:r>
              <a:rPr lang="en-US" dirty="0" smtClean="0"/>
              <a:t>• </a:t>
            </a:r>
            <a:r>
              <a:rPr lang="en-US" dirty="0"/>
              <a:t>Psychographic </a:t>
            </a:r>
            <a:endParaRPr lang="en-US" dirty="0" smtClean="0"/>
          </a:p>
          <a:p>
            <a:r>
              <a:rPr lang="en-US" dirty="0" smtClean="0"/>
              <a:t>• </a:t>
            </a:r>
            <a:r>
              <a:rPr lang="en-US" dirty="0"/>
              <a:t>Buying Behavior</a:t>
            </a:r>
            <a:endParaRPr lang="en-US" dirty="0"/>
          </a:p>
        </p:txBody>
      </p:sp>
    </p:spTree>
    <p:extLst>
      <p:ext uri="{BB962C8B-B14F-4D97-AF65-F5344CB8AC3E}">
        <p14:creationId xmlns:p14="http://schemas.microsoft.com/office/powerpoint/2010/main" val="55639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Bases for Segmentation</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4962"/>
          <a:stretch/>
        </p:blipFill>
        <p:spPr>
          <a:xfrm>
            <a:off x="1804343" y="2052638"/>
            <a:ext cx="7545090" cy="3987554"/>
          </a:xfrm>
        </p:spPr>
      </p:pic>
    </p:spTree>
    <p:extLst>
      <p:ext uri="{BB962C8B-B14F-4D97-AF65-F5344CB8AC3E}">
        <p14:creationId xmlns:p14="http://schemas.microsoft.com/office/powerpoint/2010/main" val="424617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Bases for Segmentation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775"/>
          <a:stretch/>
        </p:blipFill>
        <p:spPr>
          <a:xfrm>
            <a:off x="1446173" y="2562895"/>
            <a:ext cx="7804597" cy="3659747"/>
          </a:xfrm>
        </p:spPr>
      </p:pic>
    </p:spTree>
    <p:extLst>
      <p:ext uri="{BB962C8B-B14F-4D97-AF65-F5344CB8AC3E}">
        <p14:creationId xmlns:p14="http://schemas.microsoft.com/office/powerpoint/2010/main" val="67608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015"/>
          <a:stretch/>
        </p:blipFill>
        <p:spPr>
          <a:xfrm>
            <a:off x="1661375" y="2382592"/>
            <a:ext cx="8229600" cy="3539824"/>
          </a:xfrm>
        </p:spPr>
      </p:pic>
    </p:spTree>
    <p:extLst>
      <p:ext uri="{BB962C8B-B14F-4D97-AF65-F5344CB8AC3E}">
        <p14:creationId xmlns:p14="http://schemas.microsoft.com/office/powerpoint/2010/main" val="122585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262" y="2112135"/>
            <a:ext cx="5615189" cy="3451538"/>
          </a:xfrm>
        </p:spPr>
      </p:pic>
    </p:spTree>
    <p:extLst>
      <p:ext uri="{BB962C8B-B14F-4D97-AF65-F5344CB8AC3E}">
        <p14:creationId xmlns:p14="http://schemas.microsoft.com/office/powerpoint/2010/main" val="2374647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120</TotalTime>
  <Words>513</Words>
  <Application>Microsoft Office PowerPoint</Application>
  <PresentationFormat>Widescreen</PresentationFormat>
  <Paragraphs>52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MARKET SEGMENTATION</vt:lpstr>
      <vt:lpstr>Market Segmentation</vt:lpstr>
      <vt:lpstr>Market Segmentation</vt:lpstr>
      <vt:lpstr>Market Segmentation</vt:lpstr>
      <vt:lpstr>Bases for Segmentation</vt:lpstr>
      <vt:lpstr>Bases for Segmentation</vt:lpstr>
      <vt:lpstr>Bases for Segmentation</vt:lpstr>
      <vt:lpstr>Market Segmentation</vt:lpstr>
      <vt:lpstr>Market Segmentation</vt:lpstr>
      <vt:lpstr>Demographics Segmentation</vt:lpstr>
      <vt:lpstr>Demographics segmentation</vt:lpstr>
      <vt:lpstr>Geographic Segmentation</vt:lpstr>
      <vt:lpstr>Geographic Segmentation</vt:lpstr>
      <vt:lpstr>Psychographic Segmentation</vt:lpstr>
      <vt:lpstr>Psychographic Segmentation</vt:lpstr>
      <vt:lpstr>Behavioral segmentation</vt:lpstr>
      <vt:lpstr>Behavioral segmentation</vt:lpstr>
      <vt:lpstr>Effective Market Segmentation</vt:lpstr>
      <vt:lpstr> Market Targeting</vt:lpstr>
      <vt:lpstr>Marketing Mix</vt:lpstr>
      <vt:lpstr>Marketing Mix</vt:lpstr>
      <vt:lpstr>Marketing Mix</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SEGMENTATION</dc:title>
  <dc:creator>zunaira awan</dc:creator>
  <cp:lastModifiedBy>zunaira awan</cp:lastModifiedBy>
  <cp:revision>10</cp:revision>
  <dcterms:created xsi:type="dcterms:W3CDTF">2020-05-04T17:45:37Z</dcterms:created>
  <dcterms:modified xsi:type="dcterms:W3CDTF">2020-05-04T19:45:57Z</dcterms:modified>
</cp:coreProperties>
</file>