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404" y="1392382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12</a:t>
            </a:r>
            <a:br>
              <a:rPr lang="en-US" dirty="0" smtClean="0"/>
            </a:br>
            <a:r>
              <a:rPr lang="en-US" dirty="0" smtClean="0"/>
              <a:t>Dealing with adversity and achieving a happy life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99665" y="4925291"/>
            <a:ext cx="3358138" cy="172489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Prepared 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Ms. Shahida Perveen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Department of Psychology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Sargodha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40627" y="3886200"/>
            <a:ext cx="5330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Course: social </a:t>
            </a:r>
            <a:r>
              <a:rPr lang="en-US" sz="3200" dirty="0"/>
              <a:t>psychology</a:t>
            </a:r>
          </a:p>
        </p:txBody>
      </p:sp>
    </p:spTree>
    <p:extLst>
      <p:ext uri="{BB962C8B-B14F-4D97-AF65-F5344CB8AC3E}">
        <p14:creationId xmlns:p14="http://schemas.microsoft.com/office/powerpoint/2010/main" val="241320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71"/>
    </mc:Choice>
    <mc:Fallback xmlns="">
      <p:transition spd="slow" advTm="2277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</a:t>
            </a:r>
            <a:r>
              <a:rPr lang="en-US" dirty="0" smtClean="0"/>
              <a:t>happiness</a:t>
            </a:r>
            <a:r>
              <a:rPr lang="en-US" dirty="0"/>
              <a:t> </a:t>
            </a:r>
            <a:r>
              <a:rPr lang="en-US" dirty="0" smtClean="0"/>
              <a:t>and Increasing </a:t>
            </a:r>
            <a:r>
              <a:rPr lang="en-US" dirty="0"/>
              <a:t>happiness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4747" y="1821873"/>
            <a:ext cx="9557761" cy="46308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Attitudes individuals hold concerning their jobs.</a:t>
            </a:r>
            <a:br>
              <a:rPr lang="en-US" dirty="0"/>
            </a:br>
            <a:r>
              <a:rPr lang="en-US" dirty="0"/>
              <a:t>People high in subjective well-being are more likely to experience better work outcomes, including increased productivity, higher quality of work, higher income</a:t>
            </a:r>
            <a:r>
              <a:rPr lang="en-US" dirty="0" smtClean="0"/>
              <a:t>, more </a:t>
            </a:r>
            <a:r>
              <a:rPr lang="en-US" dirty="0"/>
              <a:t>rapid promotions and job satisfaction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Happy people have more </a:t>
            </a:r>
            <a:r>
              <a:rPr lang="en-US" dirty="0"/>
              <a:t>and higher quality social relationships</a:t>
            </a:r>
          </a:p>
          <a:p>
            <a:r>
              <a:rPr lang="en-US" dirty="0" smtClean="0"/>
              <a:t>Happy people tend </a:t>
            </a:r>
            <a:r>
              <a:rPr lang="en-US" dirty="0"/>
              <a:t>to report better health and fewer unpleasant physical symptoms and deals with illness more effectively when it does occur</a:t>
            </a:r>
          </a:p>
          <a:p>
            <a:r>
              <a:rPr lang="en-US" dirty="0" smtClean="0"/>
              <a:t>Happiness increased </a:t>
            </a:r>
            <a:r>
              <a:rPr lang="en-US" dirty="0"/>
              <a:t>resistance to cold and flu viruses</a:t>
            </a:r>
          </a:p>
          <a:p>
            <a:r>
              <a:rPr lang="en-US" dirty="0" smtClean="0"/>
              <a:t>Happy people seem </a:t>
            </a:r>
            <a:r>
              <a:rPr lang="en-US" dirty="0"/>
              <a:t>to </a:t>
            </a:r>
            <a:r>
              <a:rPr lang="en-US" dirty="0" smtClean="0"/>
              <a:t>live longer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Steps to increase personal happiness</a:t>
            </a:r>
          </a:p>
          <a:p>
            <a:r>
              <a:rPr lang="en-US" dirty="0"/>
              <a:t>Start an upward spiral</a:t>
            </a:r>
          </a:p>
          <a:p>
            <a:r>
              <a:rPr lang="en-US" dirty="0"/>
              <a:t>Build close personal relationships. This may be the single most important thing that can be done to increase happiness</a:t>
            </a:r>
          </a:p>
          <a:p>
            <a:r>
              <a:rPr lang="en-US" dirty="0"/>
              <a:t>Build personal skills that contribute to being happy</a:t>
            </a:r>
          </a:p>
          <a:p>
            <a:r>
              <a:rPr lang="en-US" dirty="0"/>
              <a:t>Stop doing counter productive things.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957"/>
    </mc:Choice>
    <mc:Fallback xmlns="">
      <p:transition spd="slow" advTm="18295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089" y="2878938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END OF CHAPTER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5501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28"/>
    </mc:Choice>
    <mc:Fallback xmlns="">
      <p:transition spd="slow" advTm="1402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3573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Social sources of stress and their effect on personal well being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337" y="865910"/>
            <a:ext cx="1050520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>
                <a:solidFill>
                  <a:srgbClr val="FF0000"/>
                </a:solidFill>
              </a:rPr>
              <a:t>Stress</a:t>
            </a:r>
            <a:r>
              <a:rPr lang="en-US" sz="1600" dirty="0" smtClean="0"/>
              <a:t>: Our </a:t>
            </a:r>
            <a:r>
              <a:rPr lang="en-US" sz="1600" dirty="0"/>
              <a:t>response to events that disrupt, or threaten to disrupt, our physical or psychological </a:t>
            </a:r>
            <a:r>
              <a:rPr lang="en-US" sz="1600" dirty="0" smtClean="0"/>
              <a:t>functioning</a:t>
            </a:r>
          </a:p>
          <a:p>
            <a:pPr lvl="1"/>
            <a:r>
              <a:rPr lang="en-US" dirty="0" smtClean="0"/>
              <a:t>Major </a:t>
            </a:r>
            <a:r>
              <a:rPr lang="en-US" dirty="0"/>
              <a:t>life events such as the death of a loved one or divorce</a:t>
            </a:r>
          </a:p>
          <a:p>
            <a:pPr lvl="1"/>
            <a:r>
              <a:rPr lang="en-US" dirty="0"/>
              <a:t>Hassles---minor annoyances of daily life---are also important, making up for their relatively low intensity by their much higher </a:t>
            </a:r>
            <a:r>
              <a:rPr lang="en-US" dirty="0" smtClean="0"/>
              <a:t>frequency</a:t>
            </a:r>
          </a:p>
          <a:p>
            <a:r>
              <a:rPr lang="en-US" sz="1600" dirty="0" smtClean="0"/>
              <a:t>Effect of stress on health.</a:t>
            </a:r>
          </a:p>
          <a:p>
            <a:pPr lvl="1"/>
            <a:r>
              <a:rPr lang="en-US" dirty="0"/>
              <a:t>a) </a:t>
            </a:r>
            <a:r>
              <a:rPr lang="en-US" dirty="0" smtClean="0"/>
              <a:t>increase </a:t>
            </a:r>
            <a:r>
              <a:rPr lang="en-US" dirty="0"/>
              <a:t>mortality</a:t>
            </a:r>
            <a:br>
              <a:rPr lang="en-US" dirty="0"/>
            </a:br>
            <a:r>
              <a:rPr lang="en-US" dirty="0"/>
              <a:t>b) interferes with immune system (reduces white blood cells that fight infection/disease, increases cortisol which suppress immunity) and increases vulnerability to illness</a:t>
            </a:r>
            <a:br>
              <a:rPr lang="en-US" dirty="0"/>
            </a:br>
            <a:r>
              <a:rPr lang="en-US" dirty="0"/>
              <a:t>c) encourage unhealthy </a:t>
            </a:r>
            <a:r>
              <a:rPr lang="en-US" dirty="0" smtClean="0"/>
              <a:t>behaviors </a:t>
            </a:r>
            <a:r>
              <a:rPr lang="en-US" dirty="0"/>
              <a:t>(smoking, alcohol use, less sleep, no exercise</a:t>
            </a:r>
            <a:r>
              <a:rPr lang="en-US" dirty="0" smtClean="0"/>
              <a:t>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The </a:t>
            </a:r>
            <a:r>
              <a:rPr lang="en-US" sz="1600" dirty="0">
                <a:solidFill>
                  <a:srgbClr val="FF0000"/>
                </a:solidFill>
              </a:rPr>
              <a:t>impact of social relationships on </a:t>
            </a:r>
            <a:r>
              <a:rPr lang="en-US" sz="1600" dirty="0" smtClean="0">
                <a:solidFill>
                  <a:srgbClr val="FF0000"/>
                </a:solidFill>
              </a:rPr>
              <a:t>health</a:t>
            </a:r>
          </a:p>
          <a:p>
            <a:r>
              <a:rPr lang="en-US" sz="1600" dirty="0"/>
              <a:t>Social relationships—both quantity and quality—affect mental health, health behavior, physical health, and mortality risk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The benefits of social network size on health are </a:t>
            </a:r>
            <a:r>
              <a:rPr lang="en-US" sz="1600" dirty="0" smtClean="0"/>
              <a:t>robust</a:t>
            </a:r>
          </a:p>
          <a:p>
            <a:r>
              <a:rPr lang="en-US" sz="1600" dirty="0"/>
              <a:t>Health benefits vary across type of relationship because not all relationships are equal. </a:t>
            </a:r>
            <a:endParaRPr lang="en-US" sz="1600" dirty="0" smtClean="0"/>
          </a:p>
          <a:p>
            <a:r>
              <a:rPr lang="en-US" sz="1600" dirty="0" smtClean="0"/>
              <a:t>Marriage </a:t>
            </a:r>
            <a:r>
              <a:rPr lang="en-US" sz="1600" dirty="0"/>
              <a:t>and intimate partnerships generally offer </a:t>
            </a:r>
            <a:r>
              <a:rPr lang="en-US" sz="1600" dirty="0">
                <a:solidFill>
                  <a:srgbClr val="FF0000"/>
                </a:solidFill>
              </a:rPr>
              <a:t>protective functions</a:t>
            </a:r>
            <a:r>
              <a:rPr lang="en-US" sz="1600" dirty="0"/>
              <a:t> to health (Burleson et al., 2013). </a:t>
            </a:r>
            <a:r>
              <a:rPr lang="en-US" sz="1600" dirty="0" smtClean="0"/>
              <a:t>Marital </a:t>
            </a:r>
            <a:r>
              <a:rPr lang="en-US" sz="1600" dirty="0"/>
              <a:t>partners can offer the widest range of </a:t>
            </a:r>
            <a:r>
              <a:rPr lang="en-US" sz="1600" dirty="0">
                <a:solidFill>
                  <a:srgbClr val="FF0000"/>
                </a:solidFill>
              </a:rPr>
              <a:t>support</a:t>
            </a:r>
            <a:r>
              <a:rPr lang="en-US" sz="1600" dirty="0"/>
              <a:t> functions because of the high rate of integration in each others’ lives, including </a:t>
            </a:r>
            <a:r>
              <a:rPr lang="en-US" sz="1600" dirty="0">
                <a:solidFill>
                  <a:srgbClr val="FF0000"/>
                </a:solidFill>
              </a:rPr>
              <a:t>companionship, emotional support, and instrumental </a:t>
            </a:r>
            <a:r>
              <a:rPr lang="en-US" sz="1600" dirty="0" smtClean="0">
                <a:solidFill>
                  <a:srgbClr val="FF0000"/>
                </a:solidFill>
              </a:rPr>
              <a:t>assistance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9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220"/>
    </mc:Choice>
    <mc:Fallback xmlns="">
      <p:transition spd="slow" advTm="16622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impact of social relationships on </a:t>
            </a:r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4999"/>
            <a:ext cx="8911686" cy="42775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 marriage may not have a simple, nor singular, effect on health.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>
                <a:solidFill>
                  <a:srgbClr val="FF0000"/>
                </a:solidFill>
              </a:rPr>
              <a:t>good marriage</a:t>
            </a:r>
            <a:r>
              <a:rPr lang="en-US" dirty="0"/>
              <a:t>, embedded within a socially supportive broader family or community network, may have a different impact on health than a good marriage in a socially isolated world, or a </a:t>
            </a:r>
            <a:r>
              <a:rPr lang="en-US" dirty="0">
                <a:solidFill>
                  <a:srgbClr val="FF0000"/>
                </a:solidFill>
              </a:rPr>
              <a:t>difficult marriage</a:t>
            </a:r>
            <a:r>
              <a:rPr lang="en-US" dirty="0"/>
              <a:t> within a non-supportive social </a:t>
            </a:r>
            <a:r>
              <a:rPr lang="en-US" dirty="0" smtClean="0"/>
              <a:t>network</a:t>
            </a:r>
          </a:p>
          <a:p>
            <a:r>
              <a:rPr lang="en-US" dirty="0"/>
              <a:t> Adult children are important sources of emotional and </a:t>
            </a:r>
            <a:r>
              <a:rPr lang="en-US" dirty="0" smtClean="0"/>
              <a:t>instrumental</a:t>
            </a:r>
            <a:r>
              <a:rPr lang="en-US" dirty="0"/>
              <a:t> 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Sibling </a:t>
            </a:r>
            <a:r>
              <a:rPr lang="en-US" dirty="0"/>
              <a:t>relationships increase in value and importance in later life (</a:t>
            </a:r>
            <a:r>
              <a:rPr lang="en-US" dirty="0" err="1"/>
              <a:t>Blieszner</a:t>
            </a:r>
            <a:r>
              <a:rPr lang="en-US" dirty="0"/>
              <a:t>, 2009</a:t>
            </a:r>
            <a:r>
              <a:rPr lang="en-US" dirty="0" smtClean="0"/>
              <a:t>).</a:t>
            </a:r>
          </a:p>
          <a:p>
            <a:r>
              <a:rPr lang="en-US" dirty="0" smtClean="0"/>
              <a:t>Friendships </a:t>
            </a:r>
            <a:r>
              <a:rPr lang="en-US" dirty="0"/>
              <a:t>are important sources of well-being, </a:t>
            </a:r>
            <a:r>
              <a:rPr lang="en-US" dirty="0" smtClean="0"/>
              <a:t>including </a:t>
            </a:r>
            <a:r>
              <a:rPr lang="en-US" dirty="0"/>
              <a:t>positive effects on physical </a:t>
            </a:r>
            <a:r>
              <a:rPr lang="en-US" dirty="0" smtClean="0"/>
              <a:t>health. </a:t>
            </a:r>
          </a:p>
          <a:p>
            <a:r>
              <a:rPr lang="en-US" dirty="0" smtClean="0"/>
              <a:t>Relationships </a:t>
            </a:r>
            <a:r>
              <a:rPr lang="en-US" dirty="0"/>
              <a:t>formed within the context of volunteering also have positive effects on health (</a:t>
            </a:r>
            <a:r>
              <a:rPr lang="en-US" dirty="0" err="1"/>
              <a:t>Konrath</a:t>
            </a:r>
            <a:r>
              <a:rPr lang="en-US" dirty="0"/>
              <a:t> and Brown, 2013</a:t>
            </a:r>
            <a:r>
              <a:rPr lang="en-US" dirty="0" smtClean="0"/>
              <a:t>).</a:t>
            </a:r>
          </a:p>
          <a:p>
            <a:r>
              <a:rPr lang="en-US" dirty="0">
                <a:solidFill>
                  <a:srgbClr val="FF0000"/>
                </a:solidFill>
              </a:rPr>
              <a:t>We live within overlapping social networks, with some relationships nested in other networks, such that the effects of relationships on health can be multifaceted and overlapping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61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547"/>
    </mc:Choice>
    <mc:Fallback xmlns="">
      <p:transition spd="slow" advTm="12254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impact of social relationships on </a:t>
            </a:r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0839" y="1832262"/>
            <a:ext cx="9505806" cy="4817920"/>
          </a:xfrm>
        </p:spPr>
        <p:txBody>
          <a:bodyPr>
            <a:normAutofit fontScale="92500" lnSpcReduction="20000"/>
          </a:bodyPr>
          <a:lstStyle/>
          <a:p>
            <a:r>
              <a:rPr lang="en-US" sz="2300" b="1" dirty="0" smtClean="0"/>
              <a:t>The </a:t>
            </a:r>
            <a:r>
              <a:rPr lang="en-US" sz="2300" b="1" dirty="0"/>
              <a:t>struggle to </a:t>
            </a:r>
            <a:r>
              <a:rPr lang="en-US" sz="2300" b="1" dirty="0" smtClean="0"/>
              <a:t>belong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Loneliness</a:t>
            </a:r>
            <a:r>
              <a:rPr lang="en-US" dirty="0" smtClean="0"/>
              <a:t>: </a:t>
            </a:r>
            <a:r>
              <a:rPr lang="en-US" dirty="0"/>
              <a:t>the unpleasant emotion and cognitive state based on desiring close relationships but being unable to attain them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Social exchange theory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each partner expects to receives something back from the other that is equivalent to their own </a:t>
            </a:r>
            <a:r>
              <a:rPr lang="en-US" dirty="0" smtClean="0"/>
              <a:t>contributions</a:t>
            </a:r>
          </a:p>
          <a:p>
            <a:r>
              <a:rPr lang="en-US" dirty="0">
                <a:solidFill>
                  <a:srgbClr val="FF0000"/>
                </a:solidFill>
              </a:rPr>
              <a:t>Communal approach</a:t>
            </a:r>
            <a:r>
              <a:rPr lang="en-US" dirty="0"/>
              <a:t>: In the context of long-term relationships, a principle suggesting that each partner should try to meet the other's needs, not seek to balance the benefits that each receives from the relationship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</a:t>
            </a:r>
            <a:r>
              <a:rPr lang="en-US" dirty="0"/>
              <a:t>most people perceive the communal perspective or norm as ideal, it often fades with time.</a:t>
            </a:r>
          </a:p>
          <a:p>
            <a:r>
              <a:rPr lang="en-US" dirty="0"/>
              <a:t>The greater the extent to which a communal approach is replaced by an exchange </a:t>
            </a:r>
            <a:r>
              <a:rPr lang="en-US" dirty="0" smtClean="0"/>
              <a:t>(one </a:t>
            </a:r>
            <a:r>
              <a:rPr lang="en-US" dirty="0"/>
              <a:t>in which the benefits provided by the two partners should be equal or </a:t>
            </a:r>
            <a:r>
              <a:rPr lang="en-US" dirty="0" smtClean="0"/>
              <a:t>balanced), </a:t>
            </a:r>
            <a:r>
              <a:rPr lang="en-US" dirty="0"/>
              <a:t>the lower the satisfaction with the relationship.</a:t>
            </a:r>
          </a:p>
          <a:p>
            <a:r>
              <a:rPr lang="en-US" dirty="0"/>
              <a:t>This shift toward an exchange rather than a communal approach appears to be more likely to occur among people who are securely attached than ones who have avoidant or anxiety attachment styles.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150"/>
    </mc:Choice>
    <mc:Fallback xmlns="">
      <p:transition spd="slow" advTm="2211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Social tactics for decreasing harmful effects of stress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8415" y="1738744"/>
            <a:ext cx="9961130" cy="4880265"/>
          </a:xfrm>
        </p:spPr>
        <p:txBody>
          <a:bodyPr>
            <a:normAutofit fontScale="92500"/>
          </a:bodyPr>
          <a:lstStyle/>
          <a:p>
            <a:r>
              <a:rPr lang="en-US" dirty="0"/>
              <a:t>Using social groups to improve health</a:t>
            </a:r>
          </a:p>
          <a:p>
            <a:r>
              <a:rPr lang="en-US" dirty="0"/>
              <a:t>Social identification as means for managing stress</a:t>
            </a:r>
          </a:p>
          <a:p>
            <a:r>
              <a:rPr lang="en-US" dirty="0"/>
              <a:t>Accepting ourselves</a:t>
            </a:r>
          </a:p>
          <a:p>
            <a:r>
              <a:rPr lang="en-US" dirty="0" smtClean="0"/>
              <a:t>Social skills</a:t>
            </a:r>
          </a:p>
          <a:p>
            <a:pPr lvl="1"/>
            <a:r>
              <a:rPr lang="en-US" dirty="0"/>
              <a:t>The ability to </a:t>
            </a:r>
            <a:r>
              <a:rPr lang="en-US" dirty="0" smtClean="0"/>
              <a:t>read </a:t>
            </a:r>
            <a:r>
              <a:rPr lang="en-US" dirty="0"/>
              <a:t>others accurately</a:t>
            </a:r>
          </a:p>
          <a:p>
            <a:pPr lvl="1"/>
            <a:r>
              <a:rPr lang="en-US" dirty="0"/>
              <a:t>To know what they are thinking or feeling</a:t>
            </a:r>
          </a:p>
          <a:p>
            <a:pPr lvl="1"/>
            <a:r>
              <a:rPr lang="en-US" dirty="0"/>
              <a:t>The ability to make a good first impression on others, 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regulate our own emotions</a:t>
            </a:r>
          </a:p>
          <a:p>
            <a:pPr lvl="1"/>
            <a:r>
              <a:rPr lang="en-US" dirty="0"/>
              <a:t>The ability to adapt to new social situations</a:t>
            </a:r>
          </a:p>
          <a:p>
            <a:r>
              <a:rPr lang="en-US" dirty="0"/>
              <a:t>Social skills can be acquired by</a:t>
            </a:r>
          </a:p>
          <a:p>
            <a:pPr lvl="1"/>
            <a:r>
              <a:rPr lang="en-US" dirty="0"/>
              <a:t>Having individuals interact with strangers and then showing them tapes of their own behavior.</a:t>
            </a:r>
          </a:p>
          <a:p>
            <a:pPr lvl="1"/>
            <a:r>
              <a:rPr lang="en-US" dirty="0"/>
              <a:t>Cognitive therapy, which is designed to get the people receiving treatment to think differently about </a:t>
            </a:r>
            <a:r>
              <a:rPr lang="en-US" dirty="0" smtClean="0"/>
              <a:t>others, and </a:t>
            </a:r>
            <a:r>
              <a:rPr lang="en-US" dirty="0"/>
              <a:t>to develop more </a:t>
            </a:r>
            <a:r>
              <a:rPr lang="en-US" dirty="0" smtClean="0"/>
              <a:t>realistic </a:t>
            </a:r>
            <a:r>
              <a:rPr lang="en-US" dirty="0"/>
              <a:t>expectations about </a:t>
            </a:r>
            <a:r>
              <a:rPr lang="en-US" dirty="0" smtClean="0"/>
              <a:t>social </a:t>
            </a:r>
            <a:r>
              <a:rPr lang="en-US" dirty="0"/>
              <a:t>interactions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6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810"/>
    </mc:Choice>
    <mc:Fallback xmlns="">
      <p:transition spd="slow" advTm="20481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influence </a:t>
            </a:r>
            <a:r>
              <a:rPr lang="en-US" dirty="0"/>
              <a:t>i</a:t>
            </a:r>
            <a:r>
              <a:rPr lang="en-US" dirty="0" smtClean="0"/>
              <a:t>n legal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966" y="1832263"/>
            <a:ext cx="9859097" cy="4651663"/>
          </a:xfrm>
        </p:spPr>
        <p:txBody>
          <a:bodyPr>
            <a:normAutofit/>
          </a:bodyPr>
          <a:lstStyle/>
          <a:p>
            <a:r>
              <a:rPr lang="en-US" dirty="0"/>
              <a:t>Prejudice plays an important role in legal proceedings because defendants' race, age, and physical attractiveness often strongly influence jurors' perceptions of them, and judgments of innocence or guilt.</a:t>
            </a:r>
          </a:p>
          <a:p>
            <a:r>
              <a:rPr lang="en-US" dirty="0"/>
              <a:t>Careful deliberations by juries as they discuss available evidence tend to reduce such effects, although not, of course, in all instances.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Line ups:</a:t>
            </a:r>
            <a:r>
              <a:rPr lang="en-US" dirty="0" smtClean="0"/>
              <a:t> </a:t>
            </a:r>
            <a:r>
              <a:rPr lang="en-US" dirty="0"/>
              <a:t>a procedure in which witnesses to a crime are shown several people, one or more of whom may be suspects in a case, and asked to identify those that they recognized as the person who committed the </a:t>
            </a:r>
            <a:r>
              <a:rPr lang="en-US" dirty="0" smtClean="0"/>
              <a:t>crime</a:t>
            </a:r>
          </a:p>
          <a:p>
            <a:pPr fontAlgn="t"/>
            <a:r>
              <a:rPr lang="en-US" dirty="0">
                <a:solidFill>
                  <a:srgbClr val="FF0000"/>
                </a:solidFill>
              </a:rPr>
              <a:t>Simultaneous </a:t>
            </a:r>
            <a:r>
              <a:rPr lang="en-US" dirty="0" smtClean="0">
                <a:solidFill>
                  <a:srgbClr val="FF0000"/>
                </a:solidFill>
              </a:rPr>
              <a:t>lineup: </a:t>
            </a:r>
            <a:r>
              <a:rPr lang="en-US" dirty="0" smtClean="0"/>
              <a:t>Subjects </a:t>
            </a:r>
            <a:r>
              <a:rPr lang="en-US" dirty="0"/>
              <a:t>are presented all at one time to the witness.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Sequential lineups:</a:t>
            </a:r>
            <a:r>
              <a:rPr lang="en-US" dirty="0" smtClean="0"/>
              <a:t> </a:t>
            </a:r>
            <a:r>
              <a:rPr lang="en-US" dirty="0"/>
              <a:t>Where the suspects are presented one at a time and witnesses indicate whether they recognize each one.</a:t>
            </a:r>
          </a:p>
          <a:p>
            <a:r>
              <a:rPr lang="en-US" dirty="0"/>
              <a:t>Many studies indicate that sequential lineups are better in the sense that reduce the likelihood that witnesses will make a serious mistake.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4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94"/>
    </mc:Choice>
    <mc:Fallback xmlns="">
      <p:transition spd="slow" advTm="17509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Happiness</a:t>
            </a:r>
            <a:r>
              <a:rPr lang="en-US" dirty="0"/>
              <a:t>: Factors that influence happiness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357" y="1354282"/>
            <a:ext cx="9630498" cy="52335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Definition</a:t>
            </a:r>
          </a:p>
          <a:p>
            <a:r>
              <a:rPr lang="en-US" dirty="0"/>
              <a:t>Refers to subjective well-being, which involves global life satisfaction, satisfaction with specific life domains, frequent positive feelings, and relatively few negative feelings.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80% of all respondents in large surveys indicate that are very happy and satisfied.</a:t>
            </a:r>
            <a:endParaRPr lang="en-US" dirty="0" smtClean="0"/>
          </a:p>
          <a:p>
            <a:r>
              <a:rPr lang="en-US" dirty="0" smtClean="0"/>
              <a:t>Happy </a:t>
            </a:r>
            <a:r>
              <a:rPr lang="en-US" dirty="0"/>
              <a:t>people report experiencing higher levels of positive emotions and lower levels of negative emotions than less happy people.</a:t>
            </a:r>
          </a:p>
          <a:p>
            <a:r>
              <a:rPr lang="en-US" dirty="0"/>
              <a:t>Good social relations with other people---close friends, family, and romantic partners</a:t>
            </a:r>
          </a:p>
          <a:p>
            <a:r>
              <a:rPr lang="en-US" dirty="0"/>
              <a:t>Having goals and the resources---personal, economic, and otherwise---necessary to reach them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 basic factors of personal happiness</a:t>
            </a:r>
          </a:p>
          <a:p>
            <a:r>
              <a:rPr lang="en-US" dirty="0"/>
              <a:t>Global life satisfaction-- feeling generally happy with our lives</a:t>
            </a:r>
          </a:p>
          <a:p>
            <a:r>
              <a:rPr lang="en-US" dirty="0"/>
              <a:t>Satisfaction with important life domains---being satisfied with our work, relationship, and family</a:t>
            </a:r>
          </a:p>
          <a:p>
            <a:r>
              <a:rPr lang="en-US" dirty="0"/>
              <a:t>Positive feelings-----experiencing positive emotions and moods often</a:t>
            </a:r>
          </a:p>
          <a:p>
            <a:r>
              <a:rPr lang="en-US" dirty="0"/>
              <a:t>Negative feelings----experiencing negative feelings or emotions less often or, preferable, rarely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8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290"/>
    </mc:Choice>
    <mc:Fallback xmlns="">
      <p:transition spd="slow" advTm="18029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monetary wealth create happiness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12" y="1904999"/>
            <a:ext cx="9869488" cy="4371109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/>
              <a:t>Household income is related to global feelings of </a:t>
            </a:r>
            <a:r>
              <a:rPr lang="en-US" dirty="0" smtClean="0"/>
              <a:t>well-being </a:t>
            </a:r>
            <a:r>
              <a:rPr lang="en-US" dirty="0"/>
              <a:t>but primarily at the </a:t>
            </a:r>
            <a:r>
              <a:rPr lang="en-US" dirty="0">
                <a:solidFill>
                  <a:srgbClr val="FF0000"/>
                </a:solidFill>
              </a:rPr>
              <a:t>low </a:t>
            </a:r>
            <a:r>
              <a:rPr lang="en-US" dirty="0" smtClean="0">
                <a:solidFill>
                  <a:srgbClr val="FF0000"/>
                </a:solidFill>
              </a:rPr>
              <a:t>income</a:t>
            </a:r>
            <a:r>
              <a:rPr lang="en-US" dirty="0" smtClean="0"/>
              <a:t> levels.</a:t>
            </a:r>
            <a:endParaRPr lang="en-US" dirty="0"/>
          </a:p>
          <a:p>
            <a:r>
              <a:rPr lang="en-US" dirty="0"/>
              <a:t>At </a:t>
            </a:r>
            <a:r>
              <a:rPr lang="en-US" dirty="0">
                <a:solidFill>
                  <a:srgbClr val="FF0000"/>
                </a:solidFill>
              </a:rPr>
              <a:t>higher income levels</a:t>
            </a:r>
            <a:r>
              <a:rPr lang="en-US" dirty="0"/>
              <a:t>, income is not strongly correlated with happiness: People already have all the basics and some of the luxuriates, so increasing wealth still further does not strongly increase their happiness or life satisfaction.</a:t>
            </a:r>
          </a:p>
          <a:p>
            <a:r>
              <a:rPr lang="en-US" dirty="0"/>
              <a:t>Wealth is not associated with positive feelings; wealth is not clearly linked to the social side of life and happiness</a:t>
            </a:r>
          </a:p>
          <a:p>
            <a:r>
              <a:rPr lang="en-US" dirty="0"/>
              <a:t>What we seem to care about is doing better than others, not just being wealthy ourselves</a:t>
            </a:r>
          </a:p>
          <a:p>
            <a:r>
              <a:rPr lang="en-US" dirty="0"/>
              <a:t>While wealth may give us the material possessions we want, and lots of comforts, it may take away something just as important: the capacity to savor and enjoy the  little pleasures of life.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Is happiness what you want or enjoying what you </a:t>
            </a:r>
            <a:r>
              <a:rPr lang="en-US" dirty="0" smtClean="0">
                <a:solidFill>
                  <a:srgbClr val="FF0000"/>
                </a:solidFill>
              </a:rPr>
              <a:t>have?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4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806"/>
    </mc:Choice>
    <mc:Fallback xmlns="">
      <p:transition spd="slow" advTm="21880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 between happy and unhappy people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41022"/>
              </p:ext>
            </p:extLst>
          </p:nvPr>
        </p:nvGraphicFramePr>
        <p:xfrm>
          <a:off x="2589212" y="1821873"/>
          <a:ext cx="89154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Happy people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Unhappy people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Feel happy now, enjoy every moment of their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Wait for something to make them happy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Admire great achievers,</a:t>
                      </a:r>
                      <a:r>
                        <a:rPr lang="en-US" baseline="0" dirty="0" smtClean="0"/>
                        <a:t> learn from them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Envy successful people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Enjoy what they have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Envy what others have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understanding, forgiving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Brooding, vengeful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Compassionate, loving, sociable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Self-focused, antagonistic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Self confident, kind, friendly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Frustrated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thinkers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 thinkers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Create positive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Fear change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Love what they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Hate their job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Creative,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innovative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29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646"/>
    </mc:Choice>
    <mc:Fallback xmlns="">
      <p:transition spd="slow" advTm="15664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772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Chapter 12 Dealing with adversity and achieving a happy life</vt:lpstr>
      <vt:lpstr>Social sources of stress and their effect on personal well being </vt:lpstr>
      <vt:lpstr>The impact of social relationships on health</vt:lpstr>
      <vt:lpstr>The impact of social relationships on health</vt:lpstr>
      <vt:lpstr>Social tactics for decreasing harmful effects of stress </vt:lpstr>
      <vt:lpstr>Social influence in legal system</vt:lpstr>
      <vt:lpstr>Happiness: Factors that influence happiness </vt:lpstr>
      <vt:lpstr>Does monetary wealth create happiness</vt:lpstr>
      <vt:lpstr>Difference between happy and unhappy people </vt:lpstr>
      <vt:lpstr>Benefits of happiness and Increasing happiness </vt:lpstr>
      <vt:lpstr>END OF CHAPTER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adversity and achieving a happy life</dc:title>
  <dc:creator>Shahida</dc:creator>
  <cp:lastModifiedBy>Shahida</cp:lastModifiedBy>
  <cp:revision>16</cp:revision>
  <dcterms:created xsi:type="dcterms:W3CDTF">2020-04-26T05:02:26Z</dcterms:created>
  <dcterms:modified xsi:type="dcterms:W3CDTF">2020-05-03T15:26:54Z</dcterms:modified>
</cp:coreProperties>
</file>