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1B8F12-B257-46E8-A172-F66D3D645E50}" type="datetimeFigureOut">
              <a:rPr lang="en-GB" smtClean="0"/>
              <a:t>17/03/2020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244841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1B8F12-B257-46E8-A172-F66D3D645E50}" type="datetimeFigureOut">
              <a:rPr lang="en-GB" smtClean="0"/>
              <a:t>17/03/2020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37181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1B8F12-B257-46E8-A172-F66D3D645E50}" type="datetimeFigureOut">
              <a:rPr lang="en-GB" smtClean="0"/>
              <a:t>17/03/2020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410794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1B8F12-B257-46E8-A172-F66D3D645E50}" type="datetimeFigureOut">
              <a:rPr lang="en-GB" smtClean="0"/>
              <a:t>17/03/2020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345128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1B8F12-B257-46E8-A172-F66D3D645E50}" type="datetimeFigureOut">
              <a:rPr lang="en-GB" smtClean="0"/>
              <a:t>17/03/2020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238327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1B8F12-B257-46E8-A172-F66D3D645E50}" type="datetimeFigureOut">
              <a:rPr lang="en-GB" smtClean="0"/>
              <a:t>17/03/2020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3613970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1B8F12-B257-46E8-A172-F66D3D645E50}" type="datetimeFigureOut">
              <a:rPr lang="en-GB" smtClean="0"/>
              <a:t>17/03/2020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184110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B8F12-B257-46E8-A172-F66D3D645E50}" type="datetimeFigureOut">
              <a:rPr lang="en-GB" smtClean="0"/>
              <a:t>17/03/2020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6963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B8F12-B257-46E8-A172-F66D3D645E50}" type="datetimeFigureOut">
              <a:rPr lang="en-GB" smtClean="0"/>
              <a:t>17/03/2020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872189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1B8F12-B257-46E8-A172-F66D3D645E50}" type="datetimeFigureOut">
              <a:rPr lang="en-GB" smtClean="0"/>
              <a:t>17/03/2020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332540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1B8F12-B257-46E8-A172-F66D3D645E50}" type="datetimeFigureOut">
              <a:rPr lang="en-GB" smtClean="0"/>
              <a:t>17/03/2020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438DF-6C12-48B2-A177-5788DAD4274F}" type="slidenum">
              <a:rPr lang="en-GB" smtClean="0"/>
              <a:t>‹#›</a:t>
            </a:fld>
            <a:endParaRPr lang="en-GB"/>
          </a:p>
        </p:txBody>
      </p:sp>
    </p:spTree>
    <p:extLst>
      <p:ext uri="{BB962C8B-B14F-4D97-AF65-F5344CB8AC3E}">
        <p14:creationId xmlns:p14="http://schemas.microsoft.com/office/powerpoint/2010/main" val="2504532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B8F12-B257-46E8-A172-F66D3D645E50}" type="datetimeFigureOut">
              <a:rPr lang="en-GB" smtClean="0"/>
              <a:t>17/03/2020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438DF-6C12-48B2-A177-5788DAD4274F}" type="slidenum">
              <a:rPr lang="en-GB" smtClean="0"/>
              <a:t>‹#›</a:t>
            </a:fld>
            <a:endParaRPr lang="en-GB"/>
          </a:p>
        </p:txBody>
      </p:sp>
    </p:spTree>
    <p:extLst>
      <p:ext uri="{BB962C8B-B14F-4D97-AF65-F5344CB8AC3E}">
        <p14:creationId xmlns:p14="http://schemas.microsoft.com/office/powerpoint/2010/main" val="3038146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tatistics.laerd.com/spss-tutorials/cochrans-q-test-in-spss-statistics.php#procedur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3299" y="1347855"/>
            <a:ext cx="7621073" cy="4801314"/>
          </a:xfrm>
          <a:prstGeom prst="rect">
            <a:avLst/>
          </a:prstGeom>
          <a:noFill/>
        </p:spPr>
        <p:txBody>
          <a:bodyPr wrap="square" rtlCol="0">
            <a:spAutoFit/>
          </a:bodyPr>
          <a:lstStyle/>
          <a:p>
            <a:r>
              <a:rPr lang="en-US" sz="3000" b="1" dirty="0">
                <a:solidFill>
                  <a:schemeClr val="accent2"/>
                </a:solidFill>
                <a:latin typeface="Times New Roman" panose="02020603050405020304" pitchFamily="18" charset="0"/>
                <a:cs typeface="Times New Roman" panose="02020603050405020304" pitchFamily="18" charset="0"/>
              </a:rPr>
              <a:t>Cochran’s Test For Related Observations</a:t>
            </a:r>
          </a:p>
          <a:p>
            <a:pPr algn="just"/>
            <a:r>
              <a:rPr lang="en-US"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In some investigations that utilize the randomized block design (RCBD), the response to a treatment may take on only one of two values. We may designate theses two possible outcomes “ success or 1”, and “failure or 0”. </a:t>
            </a:r>
          </a:p>
          <a:p>
            <a:pPr algn="just"/>
            <a:r>
              <a:rPr lang="en-US" sz="2400" dirty="0">
                <a:latin typeface="Times New Roman" panose="02020603050405020304" pitchFamily="18" charset="0"/>
                <a:cs typeface="Times New Roman" panose="02020603050405020304" pitchFamily="18" charset="0"/>
              </a:rPr>
              <a:t>Cochran proposed a procedure for testing the null hypothesis of equal treatment effectiveness OR the treatments have identical effects. </a:t>
            </a:r>
          </a:p>
          <a:p>
            <a:pPr algn="just"/>
            <a:r>
              <a:rPr lang="en-US" sz="2400" dirty="0">
                <a:latin typeface="Times New Roman" panose="02020603050405020304" pitchFamily="18" charset="0"/>
                <a:cs typeface="Times New Roman" panose="02020603050405020304" pitchFamily="18" charset="0"/>
              </a:rPr>
              <a:t>The test known as Cochran’s Q test</a:t>
            </a:r>
            <a:r>
              <a:rPr lang="en-US" sz="2400" dirty="0" smtClean="0">
                <a:latin typeface="Times New Roman" panose="02020603050405020304" pitchFamily="18" charset="0"/>
                <a:cs typeface="Times New Roman" panose="02020603050405020304" pitchFamily="18" charset="0"/>
              </a:rPr>
              <a:t>.</a:t>
            </a:r>
          </a:p>
          <a:p>
            <a:pPr algn="just"/>
            <a:r>
              <a:rPr lang="en-GB" sz="2400" dirty="0">
                <a:hlinkClick r:id="rId2"/>
              </a:rPr>
              <a:t>https://statistics.laerd.com/spss-tutorials/cochrans-q-test-in-spss-statistics.php#procedure</a:t>
            </a:r>
            <a:endParaRPr lang="en-US" sz="2400"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2950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0575" y="1504950"/>
            <a:ext cx="7800975" cy="3600986"/>
          </a:xfrm>
          <a:prstGeom prst="rect">
            <a:avLst/>
          </a:prstGeom>
          <a:noFill/>
        </p:spPr>
        <p:txBody>
          <a:bodyPr wrap="square" rtlCol="0">
            <a:spAutoFit/>
          </a:bodyPr>
          <a:lstStyle/>
          <a:p>
            <a:pPr algn="ctr"/>
            <a:r>
              <a:rPr lang="en-US" sz="3000" b="1" dirty="0">
                <a:solidFill>
                  <a:schemeClr val="accent1"/>
                </a:solidFill>
                <a:latin typeface="Times New Roman" panose="02020603050405020304" pitchFamily="18" charset="0"/>
                <a:cs typeface="Times New Roman" panose="02020603050405020304" pitchFamily="18" charset="0"/>
              </a:rPr>
              <a:t>Assumptions</a:t>
            </a:r>
          </a:p>
          <a:p>
            <a:pPr algn="ctr"/>
            <a:endParaRPr lang="en-US" sz="3000" b="1" dirty="0">
              <a:solidFill>
                <a:schemeClr val="accent1"/>
              </a:solidFill>
              <a:latin typeface="Times New Roman" panose="02020603050405020304" pitchFamily="18" charset="0"/>
              <a:cs typeface="Times New Roman" panose="02020603050405020304" pitchFamily="18" charset="0"/>
            </a:endParaRPr>
          </a:p>
          <a:p>
            <a:pPr marL="342900" indent="-342900" algn="just">
              <a:buFont typeface="+mj-lt"/>
              <a:buAutoNum type="alphaUcPeriod"/>
            </a:pPr>
            <a:r>
              <a:rPr lang="en-US" sz="2400" dirty="0">
                <a:latin typeface="Times New Roman" panose="02020603050405020304" pitchFamily="18" charset="0"/>
                <a:cs typeface="Times New Roman" panose="02020603050405020304" pitchFamily="18" charset="0"/>
              </a:rPr>
              <a:t>The data for analysis consist of responses of “r” blocks to “c” independently applied treatments.</a:t>
            </a:r>
          </a:p>
          <a:p>
            <a:pPr marL="342900" indent="-342900" algn="just">
              <a:buFont typeface="+mj-lt"/>
              <a:buAutoNum type="alphaUcPeriod"/>
            </a:pPr>
            <a:r>
              <a:rPr lang="en-US" sz="2400" dirty="0">
                <a:latin typeface="Times New Roman" panose="02020603050405020304" pitchFamily="18" charset="0"/>
                <a:cs typeface="Times New Roman" panose="02020603050405020304" pitchFamily="18" charset="0"/>
              </a:rPr>
              <a:t>The responses are 1 for “success” or 0 for “failure”. The results may be displayed in a contingency table where the X’s are either 0’s or 1’s.</a:t>
            </a:r>
          </a:p>
          <a:p>
            <a:pPr marL="342900" indent="-342900" algn="just">
              <a:buFont typeface="+mj-lt"/>
              <a:buAutoNum type="alphaUcPeriod"/>
            </a:pPr>
            <a:r>
              <a:rPr lang="en-US" sz="2400" dirty="0">
                <a:latin typeface="Times New Roman" panose="02020603050405020304" pitchFamily="18" charset="0"/>
                <a:cs typeface="Times New Roman" panose="02020603050405020304" pitchFamily="18" charset="0"/>
              </a:rPr>
              <a:t>The blocks are random selection of blocks from a population of all possible blocks.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593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0625" y="933450"/>
            <a:ext cx="6934200" cy="1038746"/>
          </a:xfrm>
          <a:prstGeom prst="rect">
            <a:avLst/>
          </a:prstGeom>
          <a:noFill/>
        </p:spPr>
        <p:txBody>
          <a:bodyPr wrap="square" rtlCol="0">
            <a:spAutoFit/>
          </a:bodyPr>
          <a:lstStyle/>
          <a:p>
            <a:pPr algn="ctr"/>
            <a:r>
              <a:rPr lang="en-US" sz="2400" dirty="0">
                <a:solidFill>
                  <a:schemeClr val="accent2"/>
                </a:solidFill>
                <a:latin typeface="Times New Roman" panose="02020603050405020304" pitchFamily="18" charset="0"/>
                <a:cs typeface="Times New Roman" panose="02020603050405020304" pitchFamily="18" charset="0"/>
              </a:rPr>
              <a:t>Contingency table for data layout for Cochran’s Q test</a:t>
            </a:r>
          </a:p>
          <a:p>
            <a:pPr algn="ctr"/>
            <a:endParaRPr lang="en-US" sz="2400" dirty="0">
              <a:solidFill>
                <a:schemeClr val="accent2"/>
              </a:solidFill>
              <a:latin typeface="Times New Roman" panose="02020603050405020304" pitchFamily="18" charset="0"/>
              <a:cs typeface="Times New Roman" panose="02020603050405020304" pitchFamily="18" charset="0"/>
            </a:endParaRPr>
          </a:p>
          <a:p>
            <a:r>
              <a:rPr lang="en-US" sz="1350" dirty="0"/>
              <a:t> </a:t>
            </a:r>
            <a:endParaRPr lang="en-GB" sz="1350" dirty="0"/>
          </a:p>
        </p:txBody>
      </p:sp>
      <mc:AlternateContent xmlns:mc="http://schemas.openxmlformats.org/markup-compatibility/2006">
        <mc:Choice xmlns:a14="http://schemas.microsoft.com/office/drawing/2010/main" Requires="a14">
          <p:graphicFrame>
            <p:nvGraphicFramePr>
              <p:cNvPr id="3" name="Table 2"/>
              <p:cNvGraphicFramePr>
                <a:graphicFrameLocks noGrp="1"/>
              </p:cNvGraphicFramePr>
              <p:nvPr>
                <p:extLst>
                  <p:ext uri="{D42A27DB-BD31-4B8C-83A1-F6EECF244321}">
                    <p14:modId xmlns:p14="http://schemas.microsoft.com/office/powerpoint/2010/main" val="1158101742"/>
                  </p:ext>
                </p:extLst>
              </p:nvPr>
            </p:nvGraphicFramePr>
            <p:xfrm>
              <a:off x="1028700" y="1396999"/>
              <a:ext cx="7353304" cy="3879850"/>
            </p:xfrm>
            <a:graphic>
              <a:graphicData uri="http://schemas.openxmlformats.org/drawingml/2006/table">
                <a:tbl>
                  <a:tblPr firstRow="1" bandRow="1">
                    <a:tableStyleId>{93296810-A885-4BE3-A3E7-6D5BEEA58F35}</a:tableStyleId>
                  </a:tblPr>
                  <a:tblGrid>
                    <a:gridCol w="1050472"/>
                    <a:gridCol w="1050472"/>
                    <a:gridCol w="1050472"/>
                    <a:gridCol w="1050472"/>
                    <a:gridCol w="1050472"/>
                    <a:gridCol w="1050472"/>
                    <a:gridCol w="1050472"/>
                  </a:tblGrid>
                  <a:tr h="427925">
                    <a:tc gridSpan="7">
                      <a:txBody>
                        <a:bodyPr/>
                        <a:lstStyle/>
                        <a:p>
                          <a:pPr algn="ctr"/>
                          <a:r>
                            <a:rPr lang="en-US" sz="1800" dirty="0" smtClean="0"/>
                            <a:t>Treatments</a:t>
                          </a:r>
                          <a:endParaRPr lang="en-GB" sz="18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marL="68580" marR="68580" marT="34290" marB="34290"/>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656151">
                    <a:tc>
                      <a:txBody>
                        <a:bodyPr/>
                        <a:lstStyle/>
                        <a:p>
                          <a:r>
                            <a:rPr lang="en-US" sz="1500" b="1" dirty="0" smtClean="0">
                              <a:latin typeface="Times New Roman" panose="02020603050405020304" pitchFamily="18" charset="0"/>
                              <a:cs typeface="Times New Roman" panose="02020603050405020304" pitchFamily="18" charset="0"/>
                            </a:rPr>
                            <a:t>Blocks</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b="1" dirty="0" smtClean="0">
                              <a:latin typeface="Times New Roman" panose="02020603050405020304" pitchFamily="18" charset="0"/>
                              <a:cs typeface="Times New Roman" panose="02020603050405020304" pitchFamily="18" charset="0"/>
                            </a:rPr>
                            <a:t>1</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b="1" dirty="0" smtClean="0">
                              <a:latin typeface="Times New Roman" panose="02020603050405020304" pitchFamily="18" charset="0"/>
                              <a:cs typeface="Times New Roman" panose="02020603050405020304" pitchFamily="18" charset="0"/>
                            </a:rPr>
                            <a:t>2</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gridSpan="2">
                      <a:txBody>
                        <a:bodyPr/>
                        <a:lstStyle/>
                        <a:p>
                          <a:r>
                            <a:rPr lang="en-US" sz="1500" b="1" dirty="0" smtClean="0">
                              <a:latin typeface="Times New Roman" panose="02020603050405020304" pitchFamily="18" charset="0"/>
                              <a:cs typeface="Times New Roman" panose="02020603050405020304" pitchFamily="18" charset="0"/>
                            </a:rPr>
                            <a:t>3………………………………</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hMerge="1">
                      <a:txBody>
                        <a:bodyPr/>
                        <a:lstStyle/>
                        <a:p>
                          <a:endParaRPr lang="en-GB" dirty="0"/>
                        </a:p>
                      </a:txBody>
                      <a:tcPr/>
                    </a:tc>
                    <a:tc>
                      <a:txBody>
                        <a:bodyPr/>
                        <a:lstStyle/>
                        <a:p>
                          <a:r>
                            <a:rPr lang="en-US" sz="1500" b="1" dirty="0" smtClean="0">
                              <a:latin typeface="Times New Roman" panose="02020603050405020304" pitchFamily="18" charset="0"/>
                              <a:cs typeface="Times New Roman" panose="02020603050405020304" pitchFamily="18" charset="0"/>
                            </a:rPr>
                            <a:t>c</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b="1" dirty="0" smtClean="0">
                              <a:latin typeface="Times New Roman" panose="02020603050405020304" pitchFamily="18" charset="0"/>
                              <a:cs typeface="Times New Roman" panose="02020603050405020304" pitchFamily="18" charset="0"/>
                            </a:rPr>
                            <a:t>Blocks total</a:t>
                          </a:r>
                          <a:endParaRPr lang="en-GB" sz="1500" b="1" dirty="0">
                            <a:latin typeface="Times New Roman" panose="02020603050405020304" pitchFamily="18" charset="0"/>
                            <a:cs typeface="Times New Roman" panose="02020603050405020304" pitchFamily="18" charset="0"/>
                          </a:endParaRPr>
                        </a:p>
                      </a:txBody>
                      <a:tcPr marL="68580" marR="68580" marT="34290" marB="34290"/>
                    </a:tc>
                  </a:tr>
                  <a:tr h="370868">
                    <a:tc>
                      <a:txBody>
                        <a:bodyPr/>
                        <a:lstStyle/>
                        <a:p>
                          <a:r>
                            <a:rPr lang="en-US" sz="1500" dirty="0" smtClean="0">
                              <a:latin typeface="Times New Roman" panose="02020603050405020304" pitchFamily="18" charset="0"/>
                              <a:cs typeface="Times New Roman" panose="02020603050405020304" pitchFamily="18" charset="0"/>
                            </a:rPr>
                            <a:t>1</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11</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12</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13</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1</m:t>
                                    </m:r>
                                    <m:r>
                                      <a:rPr lang="en-US" sz="1500" b="0" i="1" smtClean="0">
                                        <a:latin typeface="Cambria Math" panose="02040503050406030204" pitchFamily="18" charset="0"/>
                                      </a:rPr>
                                      <m:t>𝑐</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𝑅</m:t>
                                    </m:r>
                                  </m:e>
                                  <m:sub>
                                    <m:r>
                                      <a:rPr lang="en-US" sz="1500" b="0" i="1" smtClean="0">
                                        <a:latin typeface="Cambria Math" panose="02040503050406030204" pitchFamily="18" charset="0"/>
                                      </a:rPr>
                                      <m:t>1</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r>
                  <a:tr h="370868">
                    <a:tc>
                      <a:txBody>
                        <a:bodyPr/>
                        <a:lstStyle/>
                        <a:p>
                          <a:r>
                            <a:rPr lang="en-US" sz="1500" dirty="0" smtClean="0">
                              <a:latin typeface="Times New Roman" panose="02020603050405020304" pitchFamily="18" charset="0"/>
                              <a:cs typeface="Times New Roman" panose="02020603050405020304" pitchFamily="18" charset="0"/>
                            </a:rPr>
                            <a:t>2</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21</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22</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23</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2</m:t>
                                    </m:r>
                                    <m:r>
                                      <a:rPr lang="en-US" sz="1500" b="0" i="1" smtClean="0">
                                        <a:latin typeface="Cambria Math" panose="02040503050406030204" pitchFamily="18" charset="0"/>
                                      </a:rPr>
                                      <m:t>𝑐</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𝑅</m:t>
                                    </m:r>
                                  </m:e>
                                  <m:sub>
                                    <m:r>
                                      <a:rPr lang="en-US" sz="1500" b="0" i="1" smtClean="0">
                                        <a:latin typeface="Cambria Math" panose="02040503050406030204" pitchFamily="18" charset="0"/>
                                      </a:rPr>
                                      <m:t>2</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r>
                  <a:tr h="370868">
                    <a:tc rowSpan="2">
                      <a:txBody>
                        <a:bodyPr/>
                        <a:lstStyle/>
                        <a:p>
                          <a:r>
                            <a:rPr lang="en-US" sz="1500" dirty="0" smtClean="0">
                              <a:latin typeface="Times New Roman" panose="02020603050405020304" pitchFamily="18" charset="0"/>
                              <a:cs typeface="Times New Roman" panose="02020603050405020304" pitchFamily="18" charset="0"/>
                            </a:rPr>
                            <a:t>3……</a:t>
                          </a:r>
                        </a:p>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31</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32</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33</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3</m:t>
                                    </m:r>
                                    <m:r>
                                      <a:rPr lang="en-US" sz="1500" b="0" i="1" smtClean="0">
                                        <a:latin typeface="Cambria Math" panose="02040503050406030204" pitchFamily="18" charset="0"/>
                                      </a:rPr>
                                      <m:t>𝑐</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𝑅</m:t>
                                    </m:r>
                                  </m:e>
                                  <m:sub>
                                    <m:r>
                                      <a:rPr lang="en-US" sz="1500" b="0" i="1" smtClean="0">
                                        <a:latin typeface="Cambria Math" panose="02040503050406030204" pitchFamily="18" charset="0"/>
                                      </a:rPr>
                                      <m:t>3</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r>
                  <a:tr h="656151">
                    <a:tc vMerge="1">
                      <a:txBody>
                        <a:bodyPr/>
                        <a:lstStyle/>
                        <a:p>
                          <a:endParaRPr lang="en-GB" dirty="0"/>
                        </a:p>
                      </a:txBody>
                      <a:tcPr/>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r>
                  <a:tr h="370868">
                    <a:tc>
                      <a:txBody>
                        <a:bodyPr/>
                        <a:lstStyle/>
                        <a:p>
                          <a:r>
                            <a:rPr lang="en-US" sz="1500" dirty="0" smtClean="0">
                              <a:latin typeface="Times New Roman" panose="02020603050405020304" pitchFamily="18" charset="0"/>
                              <a:cs typeface="Times New Roman" panose="02020603050405020304" pitchFamily="18" charset="0"/>
                            </a:rPr>
                            <a:t>r</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𝑟</m:t>
                                    </m:r>
                                    <m:r>
                                      <a:rPr lang="en-US" sz="1500" b="0" i="1" smtClean="0">
                                        <a:latin typeface="Cambria Math" panose="02040503050406030204" pitchFamily="18" charset="0"/>
                                      </a:rPr>
                                      <m:t>1</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𝑟</m:t>
                                    </m:r>
                                    <m:r>
                                      <a:rPr lang="en-US" sz="1500" b="0" i="1" smtClean="0">
                                        <a:latin typeface="Cambria Math" panose="02040503050406030204" pitchFamily="18" charset="0"/>
                                      </a:rPr>
                                      <m:t>2</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𝑟</m:t>
                                    </m:r>
                                    <m:r>
                                      <a:rPr lang="en-US" sz="1500" b="0" i="1" smtClean="0">
                                        <a:latin typeface="Cambria Math" panose="02040503050406030204" pitchFamily="18" charset="0"/>
                                      </a:rPr>
                                      <m:t>3</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𝑋</m:t>
                                    </m:r>
                                  </m:e>
                                  <m:sub>
                                    <m:r>
                                      <a:rPr lang="en-US" sz="1500" b="0" i="1" smtClean="0">
                                        <a:latin typeface="Cambria Math" panose="02040503050406030204" pitchFamily="18" charset="0"/>
                                      </a:rPr>
                                      <m:t>𝑟𝑐</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𝑅</m:t>
                                    </m:r>
                                  </m:e>
                                  <m:sub>
                                    <m:r>
                                      <a:rPr lang="en-US" sz="1500" b="0" i="1" smtClean="0">
                                        <a:latin typeface="Cambria Math" panose="02040503050406030204" pitchFamily="18" charset="0"/>
                                      </a:rPr>
                                      <m:t>𝑟</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r>
                  <a:tr h="656151">
                    <a:tc>
                      <a:txBody>
                        <a:bodyPr/>
                        <a:lstStyle/>
                        <a:p>
                          <a:r>
                            <a:rPr lang="en-US" sz="1500" b="1" dirty="0" smtClean="0">
                              <a:latin typeface="Times New Roman" panose="02020603050405020304" pitchFamily="18" charset="0"/>
                              <a:cs typeface="Times New Roman" panose="02020603050405020304" pitchFamily="18" charset="0"/>
                            </a:rPr>
                            <a:t>Treatment</a:t>
                          </a:r>
                          <a:r>
                            <a:rPr lang="en-US" sz="1500" b="1" baseline="0" dirty="0" smtClean="0">
                              <a:latin typeface="Times New Roman" panose="02020603050405020304" pitchFamily="18" charset="0"/>
                              <a:cs typeface="Times New Roman" panose="02020603050405020304" pitchFamily="18" charset="0"/>
                            </a:rPr>
                            <a:t> total</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𝐶</m:t>
                                    </m:r>
                                  </m:e>
                                  <m:sub>
                                    <m:r>
                                      <a:rPr lang="en-US" sz="1500" b="0" i="1" smtClean="0">
                                        <a:latin typeface="Cambria Math" panose="02040503050406030204" pitchFamily="18" charset="0"/>
                                      </a:rPr>
                                      <m:t>1</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𝐶</m:t>
                                    </m:r>
                                  </m:e>
                                  <m:sub>
                                    <m:r>
                                      <a:rPr lang="en-US" sz="1500" b="0" i="1" smtClean="0">
                                        <a:latin typeface="Cambria Math" panose="02040503050406030204" pitchFamily="18" charset="0"/>
                                      </a:rPr>
                                      <m:t>2</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𝐶</m:t>
                                    </m:r>
                                  </m:e>
                                  <m:sub>
                                    <m:r>
                                      <a:rPr lang="en-US" sz="1500" b="0" i="1" smtClean="0">
                                        <a:latin typeface="Cambria Math" panose="02040503050406030204" pitchFamily="18" charset="0"/>
                                      </a:rPr>
                                      <m:t>3</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pPr/>
                          <a14:m>
                            <m:oMathPara xmlns:m="http://schemas.openxmlformats.org/officeDocument/2006/math">
                              <m:oMathParaPr>
                                <m:jc m:val="centerGroup"/>
                              </m:oMathParaPr>
                              <m:oMath xmlns:m="http://schemas.openxmlformats.org/officeDocument/2006/math">
                                <m:sSub>
                                  <m:sSubPr>
                                    <m:ctrlPr>
                                      <a:rPr lang="en-GB" sz="1500" i="1" smtClean="0">
                                        <a:latin typeface="Cambria Math" panose="02040503050406030204" pitchFamily="18" charset="0"/>
                                      </a:rPr>
                                    </m:ctrlPr>
                                  </m:sSubPr>
                                  <m:e>
                                    <m:r>
                                      <a:rPr lang="en-US" sz="1500" b="0" i="1" smtClean="0">
                                        <a:latin typeface="Cambria Math" panose="02040503050406030204" pitchFamily="18" charset="0"/>
                                      </a:rPr>
                                      <m:t>𝐶</m:t>
                                    </m:r>
                                  </m:e>
                                  <m:sub>
                                    <m:r>
                                      <a:rPr lang="en-US" sz="1500" b="0" i="1" smtClean="0">
                                        <a:latin typeface="Cambria Math" panose="02040503050406030204" pitchFamily="18" charset="0"/>
                                      </a:rPr>
                                      <m:t>𝑐</m:t>
                                    </m:r>
                                  </m:sub>
                                </m:sSub>
                              </m:oMath>
                            </m:oMathPara>
                          </a14:m>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N= Grand total</a:t>
                          </a:r>
                          <a:endParaRPr lang="en-GB" sz="1500" dirty="0">
                            <a:latin typeface="Times New Roman" panose="02020603050405020304" pitchFamily="18" charset="0"/>
                            <a:cs typeface="Times New Roman" panose="02020603050405020304" pitchFamily="18" charset="0"/>
                          </a:endParaRPr>
                        </a:p>
                      </a:txBody>
                      <a:tcPr marL="68580" marR="68580" marT="34290" marB="34290"/>
                    </a:tc>
                  </a:tr>
                </a:tbl>
              </a:graphicData>
            </a:graphic>
          </p:graphicFrame>
        </mc:Choice>
        <mc:Fallback>
          <p:graphicFrame>
            <p:nvGraphicFramePr>
              <p:cNvPr id="3" name="Table 2"/>
              <p:cNvGraphicFramePr>
                <a:graphicFrameLocks noGrp="1"/>
              </p:cNvGraphicFramePr>
              <p:nvPr>
                <p:extLst>
                  <p:ext uri="{D42A27DB-BD31-4B8C-83A1-F6EECF244321}">
                    <p14:modId xmlns:p14="http://schemas.microsoft.com/office/powerpoint/2010/main" val="1158101742"/>
                  </p:ext>
                </p:extLst>
              </p:nvPr>
            </p:nvGraphicFramePr>
            <p:xfrm>
              <a:off x="1028700" y="1396999"/>
              <a:ext cx="7353304" cy="3879850"/>
            </p:xfrm>
            <a:graphic>
              <a:graphicData uri="http://schemas.openxmlformats.org/drawingml/2006/table">
                <a:tbl>
                  <a:tblPr firstRow="1" bandRow="1">
                    <a:tableStyleId>{93296810-A885-4BE3-A3E7-6D5BEEA58F35}</a:tableStyleId>
                  </a:tblPr>
                  <a:tblGrid>
                    <a:gridCol w="1050472"/>
                    <a:gridCol w="1050472"/>
                    <a:gridCol w="1050472"/>
                    <a:gridCol w="1050472"/>
                    <a:gridCol w="1050472"/>
                    <a:gridCol w="1050472"/>
                    <a:gridCol w="1050472"/>
                  </a:tblGrid>
                  <a:tr h="427925">
                    <a:tc gridSpan="7">
                      <a:txBody>
                        <a:bodyPr/>
                        <a:lstStyle/>
                        <a:p>
                          <a:pPr algn="ctr"/>
                          <a:r>
                            <a:rPr lang="en-US" sz="1800" dirty="0" smtClean="0"/>
                            <a:t>Treatments</a:t>
                          </a:r>
                          <a:endParaRPr lang="en-GB" sz="18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marL="68580" marR="68580" marT="34290" marB="34290"/>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656151">
                    <a:tc>
                      <a:txBody>
                        <a:bodyPr/>
                        <a:lstStyle/>
                        <a:p>
                          <a:r>
                            <a:rPr lang="en-US" sz="1500" b="1" dirty="0" smtClean="0">
                              <a:latin typeface="Times New Roman" panose="02020603050405020304" pitchFamily="18" charset="0"/>
                              <a:cs typeface="Times New Roman" panose="02020603050405020304" pitchFamily="18" charset="0"/>
                            </a:rPr>
                            <a:t>Blocks</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b="1" dirty="0" smtClean="0">
                              <a:latin typeface="Times New Roman" panose="02020603050405020304" pitchFamily="18" charset="0"/>
                              <a:cs typeface="Times New Roman" panose="02020603050405020304" pitchFamily="18" charset="0"/>
                            </a:rPr>
                            <a:t>1</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b="1" dirty="0" smtClean="0">
                              <a:latin typeface="Times New Roman" panose="02020603050405020304" pitchFamily="18" charset="0"/>
                              <a:cs typeface="Times New Roman" panose="02020603050405020304" pitchFamily="18" charset="0"/>
                            </a:rPr>
                            <a:t>2</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gridSpan="2">
                      <a:txBody>
                        <a:bodyPr/>
                        <a:lstStyle/>
                        <a:p>
                          <a:r>
                            <a:rPr lang="en-US" sz="1500" b="1" dirty="0" smtClean="0">
                              <a:latin typeface="Times New Roman" panose="02020603050405020304" pitchFamily="18" charset="0"/>
                              <a:cs typeface="Times New Roman" panose="02020603050405020304" pitchFamily="18" charset="0"/>
                            </a:rPr>
                            <a:t>3………………………………</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hMerge="1">
                      <a:txBody>
                        <a:bodyPr/>
                        <a:lstStyle/>
                        <a:p>
                          <a:endParaRPr lang="en-GB" dirty="0"/>
                        </a:p>
                      </a:txBody>
                      <a:tcPr/>
                    </a:tc>
                    <a:tc>
                      <a:txBody>
                        <a:bodyPr/>
                        <a:lstStyle/>
                        <a:p>
                          <a:r>
                            <a:rPr lang="en-US" sz="1500" b="1" dirty="0" smtClean="0">
                              <a:latin typeface="Times New Roman" panose="02020603050405020304" pitchFamily="18" charset="0"/>
                              <a:cs typeface="Times New Roman" panose="02020603050405020304" pitchFamily="18" charset="0"/>
                            </a:rPr>
                            <a:t>c</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b="1" dirty="0" smtClean="0">
                              <a:latin typeface="Times New Roman" panose="02020603050405020304" pitchFamily="18" charset="0"/>
                              <a:cs typeface="Times New Roman" panose="02020603050405020304" pitchFamily="18" charset="0"/>
                            </a:rPr>
                            <a:t>Blocks total</a:t>
                          </a:r>
                          <a:endParaRPr lang="en-GB" sz="1500" b="1" dirty="0">
                            <a:latin typeface="Times New Roman" panose="02020603050405020304" pitchFamily="18" charset="0"/>
                            <a:cs typeface="Times New Roman" panose="02020603050405020304" pitchFamily="18" charset="0"/>
                          </a:endParaRPr>
                        </a:p>
                      </a:txBody>
                      <a:tcPr marL="68580" marR="68580" marT="34290" marB="34290"/>
                    </a:tc>
                  </a:tr>
                  <a:tr h="370868">
                    <a:tc>
                      <a:txBody>
                        <a:bodyPr/>
                        <a:lstStyle/>
                        <a:p>
                          <a:r>
                            <a:rPr lang="en-US" sz="1500" dirty="0" smtClean="0">
                              <a:latin typeface="Times New Roman" panose="02020603050405020304" pitchFamily="18" charset="0"/>
                              <a:cs typeface="Times New Roman" panose="02020603050405020304" pitchFamily="18" charset="0"/>
                            </a:rPr>
                            <a:t>1</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101163" t="-303279" r="-504070" b="-655738"/>
                          </a:stretch>
                        </a:blipFill>
                      </a:tcPr>
                    </a:tc>
                    <a:tc>
                      <a:txBody>
                        <a:bodyPr/>
                        <a:lstStyle/>
                        <a:p>
                          <a:endParaRPr lang="en-US"/>
                        </a:p>
                      </a:txBody>
                      <a:tcPr marL="68580" marR="68580" marT="34290" marB="34290">
                        <a:blipFill rotWithShape="0">
                          <a:blip r:embed="rId2"/>
                          <a:stretch>
                            <a:fillRect l="-200000" t="-303279" r="-401156" b="-655738"/>
                          </a:stretch>
                        </a:blipFill>
                      </a:tcPr>
                    </a:tc>
                    <a:tc>
                      <a:txBody>
                        <a:bodyPr/>
                        <a:lstStyle/>
                        <a:p>
                          <a:endParaRPr lang="en-US"/>
                        </a:p>
                      </a:txBody>
                      <a:tcPr marL="68580" marR="68580" marT="34290" marB="34290">
                        <a:blipFill rotWithShape="0">
                          <a:blip r:embed="rId2"/>
                          <a:stretch>
                            <a:fillRect l="-301744" t="-303279" r="-303488" b="-655738"/>
                          </a:stretch>
                        </a:blipFill>
                      </a:tcPr>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502326" t="-303279" r="-102907" b="-655738"/>
                          </a:stretch>
                        </a:blipFill>
                      </a:tcPr>
                    </a:tc>
                    <a:tc>
                      <a:txBody>
                        <a:bodyPr/>
                        <a:lstStyle/>
                        <a:p>
                          <a:endParaRPr lang="en-US"/>
                        </a:p>
                      </a:txBody>
                      <a:tcPr marL="68580" marR="68580" marT="34290" marB="34290">
                        <a:blipFill rotWithShape="0">
                          <a:blip r:embed="rId2"/>
                          <a:stretch>
                            <a:fillRect l="-598844" t="-303279" r="-2312" b="-655738"/>
                          </a:stretch>
                        </a:blipFill>
                      </a:tcPr>
                    </a:tc>
                  </a:tr>
                  <a:tr h="370868">
                    <a:tc>
                      <a:txBody>
                        <a:bodyPr/>
                        <a:lstStyle/>
                        <a:p>
                          <a:r>
                            <a:rPr lang="en-US" sz="1500" dirty="0" smtClean="0">
                              <a:latin typeface="Times New Roman" panose="02020603050405020304" pitchFamily="18" charset="0"/>
                              <a:cs typeface="Times New Roman" panose="02020603050405020304" pitchFamily="18" charset="0"/>
                            </a:rPr>
                            <a:t>2</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101163" t="-403279" r="-504070" b="-555738"/>
                          </a:stretch>
                        </a:blipFill>
                      </a:tcPr>
                    </a:tc>
                    <a:tc>
                      <a:txBody>
                        <a:bodyPr/>
                        <a:lstStyle/>
                        <a:p>
                          <a:endParaRPr lang="en-US"/>
                        </a:p>
                      </a:txBody>
                      <a:tcPr marL="68580" marR="68580" marT="34290" marB="34290">
                        <a:blipFill rotWithShape="0">
                          <a:blip r:embed="rId2"/>
                          <a:stretch>
                            <a:fillRect l="-200000" t="-403279" r="-401156" b="-555738"/>
                          </a:stretch>
                        </a:blipFill>
                      </a:tcPr>
                    </a:tc>
                    <a:tc>
                      <a:txBody>
                        <a:bodyPr/>
                        <a:lstStyle/>
                        <a:p>
                          <a:endParaRPr lang="en-US"/>
                        </a:p>
                      </a:txBody>
                      <a:tcPr marL="68580" marR="68580" marT="34290" marB="34290">
                        <a:blipFill rotWithShape="0">
                          <a:blip r:embed="rId2"/>
                          <a:stretch>
                            <a:fillRect l="-301744" t="-403279" r="-303488" b="-555738"/>
                          </a:stretch>
                        </a:blipFill>
                      </a:tcPr>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502326" t="-403279" r="-102907" b="-555738"/>
                          </a:stretch>
                        </a:blipFill>
                      </a:tcPr>
                    </a:tc>
                    <a:tc>
                      <a:txBody>
                        <a:bodyPr/>
                        <a:lstStyle/>
                        <a:p>
                          <a:endParaRPr lang="en-US"/>
                        </a:p>
                      </a:txBody>
                      <a:tcPr marL="68580" marR="68580" marT="34290" marB="34290">
                        <a:blipFill rotWithShape="0">
                          <a:blip r:embed="rId2"/>
                          <a:stretch>
                            <a:fillRect l="-598844" t="-403279" r="-2312" b="-555738"/>
                          </a:stretch>
                        </a:blipFill>
                      </a:tcPr>
                    </a:tc>
                  </a:tr>
                  <a:tr h="370868">
                    <a:tc rowSpan="2">
                      <a:txBody>
                        <a:bodyPr/>
                        <a:lstStyle/>
                        <a:p>
                          <a:r>
                            <a:rPr lang="en-US" sz="1500" dirty="0" smtClean="0">
                              <a:latin typeface="Times New Roman" panose="02020603050405020304" pitchFamily="18" charset="0"/>
                              <a:cs typeface="Times New Roman" panose="02020603050405020304" pitchFamily="18" charset="0"/>
                            </a:rPr>
                            <a:t>3……</a:t>
                          </a:r>
                        </a:p>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101163" t="-503279" r="-504070" b="-455738"/>
                          </a:stretch>
                        </a:blipFill>
                      </a:tcPr>
                    </a:tc>
                    <a:tc>
                      <a:txBody>
                        <a:bodyPr/>
                        <a:lstStyle/>
                        <a:p>
                          <a:endParaRPr lang="en-US"/>
                        </a:p>
                      </a:txBody>
                      <a:tcPr marL="68580" marR="68580" marT="34290" marB="34290">
                        <a:blipFill rotWithShape="0">
                          <a:blip r:embed="rId2"/>
                          <a:stretch>
                            <a:fillRect l="-200000" t="-503279" r="-401156" b="-455738"/>
                          </a:stretch>
                        </a:blipFill>
                      </a:tcPr>
                    </a:tc>
                    <a:tc>
                      <a:txBody>
                        <a:bodyPr/>
                        <a:lstStyle/>
                        <a:p>
                          <a:endParaRPr lang="en-US"/>
                        </a:p>
                      </a:txBody>
                      <a:tcPr marL="68580" marR="68580" marT="34290" marB="34290">
                        <a:blipFill rotWithShape="0">
                          <a:blip r:embed="rId2"/>
                          <a:stretch>
                            <a:fillRect l="-301744" t="-503279" r="-303488" b="-455738"/>
                          </a:stretch>
                        </a:blipFill>
                      </a:tcPr>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502326" t="-503279" r="-102907" b="-455738"/>
                          </a:stretch>
                        </a:blipFill>
                      </a:tcPr>
                    </a:tc>
                    <a:tc>
                      <a:txBody>
                        <a:bodyPr/>
                        <a:lstStyle/>
                        <a:p>
                          <a:endParaRPr lang="en-US"/>
                        </a:p>
                      </a:txBody>
                      <a:tcPr marL="68580" marR="68580" marT="34290" marB="34290">
                        <a:blipFill rotWithShape="0">
                          <a:blip r:embed="rId2"/>
                          <a:stretch>
                            <a:fillRect l="-598844" t="-503279" r="-2312" b="-455738"/>
                          </a:stretch>
                        </a:blipFill>
                      </a:tcPr>
                    </a:tc>
                  </a:tr>
                  <a:tr h="656151">
                    <a:tc vMerge="1">
                      <a:txBody>
                        <a:bodyPr/>
                        <a:lstStyle/>
                        <a:p>
                          <a:endParaRPr lang="en-GB" dirty="0"/>
                        </a:p>
                      </a:txBody>
                      <a:tcPr/>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r>
                  <a:tr h="370868">
                    <a:tc>
                      <a:txBody>
                        <a:bodyPr/>
                        <a:lstStyle/>
                        <a:p>
                          <a:r>
                            <a:rPr lang="en-US" sz="1500" dirty="0" smtClean="0">
                              <a:latin typeface="Times New Roman" panose="02020603050405020304" pitchFamily="18" charset="0"/>
                              <a:cs typeface="Times New Roman" panose="02020603050405020304" pitchFamily="18" charset="0"/>
                            </a:rPr>
                            <a:t>r</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101163" t="-778689" r="-504070" b="-180328"/>
                          </a:stretch>
                        </a:blipFill>
                      </a:tcPr>
                    </a:tc>
                    <a:tc>
                      <a:txBody>
                        <a:bodyPr/>
                        <a:lstStyle/>
                        <a:p>
                          <a:endParaRPr lang="en-US"/>
                        </a:p>
                      </a:txBody>
                      <a:tcPr marL="68580" marR="68580" marT="34290" marB="34290">
                        <a:blipFill rotWithShape="0">
                          <a:blip r:embed="rId2"/>
                          <a:stretch>
                            <a:fillRect l="-200000" t="-778689" r="-401156" b="-180328"/>
                          </a:stretch>
                        </a:blipFill>
                      </a:tcPr>
                    </a:tc>
                    <a:tc>
                      <a:txBody>
                        <a:bodyPr/>
                        <a:lstStyle/>
                        <a:p>
                          <a:endParaRPr lang="en-US"/>
                        </a:p>
                      </a:txBody>
                      <a:tcPr marL="68580" marR="68580" marT="34290" marB="34290">
                        <a:blipFill rotWithShape="0">
                          <a:blip r:embed="rId2"/>
                          <a:stretch>
                            <a:fillRect l="-301744" t="-778689" r="-303488" b="-180328"/>
                          </a:stretch>
                        </a:blipFill>
                      </a:tcPr>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502326" t="-778689" r="-102907" b="-180328"/>
                          </a:stretch>
                        </a:blipFill>
                      </a:tcPr>
                    </a:tc>
                    <a:tc>
                      <a:txBody>
                        <a:bodyPr/>
                        <a:lstStyle/>
                        <a:p>
                          <a:endParaRPr lang="en-US"/>
                        </a:p>
                      </a:txBody>
                      <a:tcPr marL="68580" marR="68580" marT="34290" marB="34290">
                        <a:blipFill rotWithShape="0">
                          <a:blip r:embed="rId2"/>
                          <a:stretch>
                            <a:fillRect l="-598844" t="-778689" r="-2312" b="-180328"/>
                          </a:stretch>
                        </a:blipFill>
                      </a:tcPr>
                    </a:tc>
                  </a:tr>
                  <a:tr h="656151">
                    <a:tc>
                      <a:txBody>
                        <a:bodyPr/>
                        <a:lstStyle/>
                        <a:p>
                          <a:r>
                            <a:rPr lang="en-US" sz="1500" b="1" dirty="0" smtClean="0">
                              <a:latin typeface="Times New Roman" panose="02020603050405020304" pitchFamily="18" charset="0"/>
                              <a:cs typeface="Times New Roman" panose="02020603050405020304" pitchFamily="18" charset="0"/>
                            </a:rPr>
                            <a:t>Treatment</a:t>
                          </a:r>
                          <a:r>
                            <a:rPr lang="en-US" sz="1500" b="1" baseline="0" dirty="0" smtClean="0">
                              <a:latin typeface="Times New Roman" panose="02020603050405020304" pitchFamily="18" charset="0"/>
                              <a:cs typeface="Times New Roman" panose="02020603050405020304" pitchFamily="18" charset="0"/>
                            </a:rPr>
                            <a:t> total</a:t>
                          </a:r>
                          <a:endParaRPr lang="en-GB" sz="1500" b="1"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101163" t="-496296" r="-504070" b="-1852"/>
                          </a:stretch>
                        </a:blipFill>
                      </a:tcPr>
                    </a:tc>
                    <a:tc>
                      <a:txBody>
                        <a:bodyPr/>
                        <a:lstStyle/>
                        <a:p>
                          <a:endParaRPr lang="en-US"/>
                        </a:p>
                      </a:txBody>
                      <a:tcPr marL="68580" marR="68580" marT="34290" marB="34290">
                        <a:blipFill rotWithShape="0">
                          <a:blip r:embed="rId2"/>
                          <a:stretch>
                            <a:fillRect l="-200000" t="-496296" r="-401156" b="-1852"/>
                          </a:stretch>
                        </a:blipFill>
                      </a:tcPr>
                    </a:tc>
                    <a:tc>
                      <a:txBody>
                        <a:bodyPr/>
                        <a:lstStyle/>
                        <a:p>
                          <a:endParaRPr lang="en-US"/>
                        </a:p>
                      </a:txBody>
                      <a:tcPr marL="68580" marR="68580" marT="34290" marB="34290">
                        <a:blipFill rotWithShape="0">
                          <a:blip r:embed="rId2"/>
                          <a:stretch>
                            <a:fillRect l="-301744" t="-496296" r="-303488" b="-1852"/>
                          </a:stretch>
                        </a:blipFill>
                      </a:tcPr>
                    </a:tc>
                    <a:tc>
                      <a:txBody>
                        <a:bodyPr/>
                        <a:lstStyle/>
                        <a:p>
                          <a:r>
                            <a:rPr lang="en-US" sz="1500" dirty="0" smtClean="0">
                              <a:latin typeface="Times New Roman" panose="02020603050405020304" pitchFamily="18" charset="0"/>
                              <a:cs typeface="Times New Roman" panose="02020603050405020304" pitchFamily="18" charset="0"/>
                            </a:rPr>
                            <a:t>………...</a:t>
                          </a:r>
                          <a:endParaRPr lang="en-GB" sz="1500" dirty="0">
                            <a:latin typeface="Times New Roman" panose="02020603050405020304" pitchFamily="18" charset="0"/>
                            <a:cs typeface="Times New Roman" panose="02020603050405020304" pitchFamily="18" charset="0"/>
                          </a:endParaRPr>
                        </a:p>
                      </a:txBody>
                      <a:tcPr marL="68580" marR="68580" marT="34290" marB="34290"/>
                    </a:tc>
                    <a:tc>
                      <a:txBody>
                        <a:bodyPr/>
                        <a:lstStyle/>
                        <a:p>
                          <a:endParaRPr lang="en-US"/>
                        </a:p>
                      </a:txBody>
                      <a:tcPr marL="68580" marR="68580" marT="34290" marB="34290">
                        <a:blipFill rotWithShape="0">
                          <a:blip r:embed="rId2"/>
                          <a:stretch>
                            <a:fillRect l="-502326" t="-496296" r="-102907" b="-1852"/>
                          </a:stretch>
                        </a:blipFill>
                      </a:tcPr>
                    </a:tc>
                    <a:tc>
                      <a:txBody>
                        <a:bodyPr/>
                        <a:lstStyle/>
                        <a:p>
                          <a:r>
                            <a:rPr lang="en-US" sz="1500" dirty="0" smtClean="0">
                              <a:latin typeface="Times New Roman" panose="02020603050405020304" pitchFamily="18" charset="0"/>
                              <a:cs typeface="Times New Roman" panose="02020603050405020304" pitchFamily="18" charset="0"/>
                            </a:rPr>
                            <a:t>N= Grand total</a:t>
                          </a:r>
                          <a:endParaRPr lang="en-GB" sz="1500" dirty="0">
                            <a:latin typeface="Times New Roman" panose="02020603050405020304" pitchFamily="18" charset="0"/>
                            <a:cs typeface="Times New Roman" panose="02020603050405020304" pitchFamily="18" charset="0"/>
                          </a:endParaRPr>
                        </a:p>
                      </a:txBody>
                      <a:tcPr marL="68580" marR="68580" marT="34290" marB="34290"/>
                    </a:tc>
                  </a:tr>
                </a:tbl>
              </a:graphicData>
            </a:graphic>
          </p:graphicFrame>
        </mc:Fallback>
      </mc:AlternateContent>
    </p:spTree>
    <p:extLst>
      <p:ext uri="{BB962C8B-B14F-4D97-AF65-F5344CB8AC3E}">
        <p14:creationId xmlns:p14="http://schemas.microsoft.com/office/powerpoint/2010/main" val="2568218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21838" y="867715"/>
                <a:ext cx="8279237" cy="5041188"/>
              </a:xfrm>
              <a:prstGeom prst="rect">
                <a:avLst/>
              </a:prstGeom>
              <a:noFill/>
            </p:spPr>
            <p:txBody>
              <a:bodyPr wrap="square" rtlCol="0">
                <a:spAutoFit/>
              </a:bodyPr>
              <a:lstStyle/>
              <a:p>
                <a:pPr algn="ctr"/>
                <a:r>
                  <a:rPr lang="en-US" sz="1350" dirty="0"/>
                  <a:t>		</a:t>
                </a:r>
                <a:r>
                  <a:rPr lang="en-US" sz="3000" b="1" dirty="0">
                    <a:solidFill>
                      <a:schemeClr val="accent2"/>
                    </a:solidFill>
                    <a:latin typeface="Times New Roman" panose="02020603050405020304" pitchFamily="18" charset="0"/>
                    <a:cs typeface="Times New Roman" panose="02020603050405020304" pitchFamily="18" charset="0"/>
                  </a:rPr>
                  <a:t>General </a:t>
                </a:r>
                <a:r>
                  <a:rPr lang="en-US" sz="3000" b="1" dirty="0" smtClean="0">
                    <a:solidFill>
                      <a:schemeClr val="accent2"/>
                    </a:solidFill>
                    <a:latin typeface="Times New Roman" panose="02020603050405020304" pitchFamily="18" charset="0"/>
                    <a:cs typeface="Times New Roman" panose="02020603050405020304" pitchFamily="18" charset="0"/>
                  </a:rPr>
                  <a:t>Procedure</a:t>
                </a:r>
              </a:p>
              <a:p>
                <a:pPr algn="ctr"/>
                <a:endParaRPr lang="en-US" sz="3000" b="1" dirty="0">
                  <a:solidFill>
                    <a:schemeClr val="accent2"/>
                  </a:solidFill>
                  <a:latin typeface="Times New Roman" panose="02020603050405020304" pitchFamily="18" charset="0"/>
                  <a:cs typeface="Times New Roman" panose="02020603050405020304" pitchFamily="18" charset="0"/>
                </a:endParaRPr>
              </a:p>
              <a:p>
                <a:r>
                  <a:rPr lang="en-US" sz="2700" b="1" i="1" dirty="0">
                    <a:latin typeface="Times New Roman" panose="02020603050405020304" pitchFamily="18" charset="0"/>
                    <a:cs typeface="Times New Roman" panose="02020603050405020304" pitchFamily="18" charset="0"/>
                  </a:rPr>
                  <a:t>Hypotheses</a:t>
                </a:r>
              </a:p>
              <a:p>
                <a:pPr/>
                <a14:m>
                  <m:oMathPara xmlns:m="http://schemas.openxmlformats.org/officeDocument/2006/math">
                    <m:oMathParaPr>
                      <m:jc m:val="centerGroup"/>
                    </m:oMathParaPr>
                    <m:oMath xmlns:m="http://schemas.openxmlformats.org/officeDocument/2006/math">
                      <m:sSub>
                        <m:sSubPr>
                          <m:ctrlPr>
                            <a:rPr lang="en-GB" i="1">
                              <a:latin typeface="Cambria Math" panose="02040503050406030204" pitchFamily="18" charset="0"/>
                              <a:cs typeface="Times New Roman" panose="02020603050405020304" pitchFamily="18" charset="0"/>
                            </a:rPr>
                          </m:ctrlPr>
                        </m:sSubPr>
                        <m:e>
                          <m:r>
                            <a:rPr lang="en-US" i="1">
                              <a:latin typeface="Cambria Math" panose="02040503050406030204" pitchFamily="18" charset="0"/>
                              <a:cs typeface="Times New Roman" panose="02020603050405020304" pitchFamily="18" charset="0"/>
                            </a:rPr>
                            <m:t>𝐻</m:t>
                          </m:r>
                        </m:e>
                        <m:sub>
                          <m:r>
                            <a:rPr lang="en-US" i="1">
                              <a:latin typeface="Cambria Math" panose="02040503050406030204" pitchFamily="18" charset="0"/>
                              <a:cs typeface="Times New Roman" panose="02020603050405020304" pitchFamily="18" charset="0"/>
                            </a:rPr>
                            <m:t>0</m:t>
                          </m:r>
                        </m:sub>
                      </m:sSub>
                      <m:r>
                        <a:rPr lang="en-US" i="1">
                          <a:latin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𝑇h𝑒</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𝑡𝑟𝑒𝑎𝑡𝑚𝑒𝑛𝑡𝑠</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𝑎𝑟𝑒</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𝑒𝑞𝑢𝑎𝑙𝑙𝑦</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𝑒𝑓𝑓𝑒𝑐𝑡𝑖𝑣𝑒</m:t>
                      </m:r>
                    </m:oMath>
                  </m:oMathPara>
                </a14:m>
                <a:endParaRPr lang="en-US"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en-GB" i="1">
                              <a:latin typeface="Cambria Math" panose="02040503050406030204" pitchFamily="18" charset="0"/>
                              <a:cs typeface="Times New Roman" panose="02020603050405020304" pitchFamily="18" charset="0"/>
                            </a:rPr>
                          </m:ctrlPr>
                        </m:sSubPr>
                        <m:e>
                          <m:r>
                            <a:rPr lang="en-US" i="1">
                              <a:latin typeface="Cambria Math" panose="02040503050406030204" pitchFamily="18" charset="0"/>
                              <a:cs typeface="Times New Roman" panose="02020603050405020304" pitchFamily="18" charset="0"/>
                            </a:rPr>
                            <m:t>𝐻</m:t>
                          </m:r>
                        </m:e>
                        <m:sub>
                          <m:r>
                            <a:rPr lang="en-US" i="1">
                              <a:latin typeface="Cambria Math" panose="02040503050406030204" pitchFamily="18" charset="0"/>
                              <a:cs typeface="Times New Roman" panose="02020603050405020304" pitchFamily="18" charset="0"/>
                            </a:rPr>
                            <m:t>1</m:t>
                          </m:r>
                        </m:sub>
                      </m:sSub>
                      <m:r>
                        <a:rPr lang="en-US" i="1">
                          <a:latin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𝑇h𝑒</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𝑡𝑟𝑒𝑎𝑡𝑚𝑒𝑛𝑡𝑠</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𝑑𝑜</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𝑛𝑜𝑡</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𝑎𝑙𝑙</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h𝑎𝑣𝑒</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𝑡h𝑒</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𝑠𝑎𝑚𝑒</m:t>
                      </m:r>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𝑒𝑓𝑓𝑒𝑐𝑡</m:t>
                      </m:r>
                      <m:r>
                        <a:rPr lang="en-US" i="1">
                          <a:latin typeface="Cambria Math" panose="02040503050406030204" pitchFamily="18" charset="0"/>
                          <a:cs typeface="Times New Roman" panose="02020603050405020304" pitchFamily="18" charset="0"/>
                        </a:rPr>
                        <m:t>.</m:t>
                      </m:r>
                    </m:oMath>
                  </m:oMathPara>
                </a14:m>
                <a:endParaRPr lang="en-US"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sz="2700" b="1" i="1" dirty="0">
                    <a:latin typeface="Times New Roman" panose="02020603050405020304" pitchFamily="18" charset="0"/>
                    <a:cs typeface="Times New Roman" panose="02020603050405020304" pitchFamily="18" charset="0"/>
                  </a:rPr>
                  <a:t>Test Statistics</a:t>
                </a:r>
              </a:p>
              <a:p>
                <a:pPr algn="just"/>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objective of the test is to determine whether the treatment totals differ </a:t>
                </a:r>
                <a:r>
                  <a:rPr lang="en-US" dirty="0" smtClean="0">
                    <a:latin typeface="Times New Roman" panose="02020603050405020304" pitchFamily="18" charset="0"/>
                    <a:cs typeface="Times New Roman" panose="02020603050405020304" pitchFamily="18" charset="0"/>
                  </a:rPr>
                  <a:t>	significantly </a:t>
                </a:r>
                <a:r>
                  <a:rPr lang="en-US" dirty="0">
                    <a:latin typeface="Times New Roman" panose="02020603050405020304" pitchFamily="18" charset="0"/>
                    <a:cs typeface="Times New Roman" panose="02020603050405020304" pitchFamily="18" charset="0"/>
                  </a:rPr>
                  <a:t>among the treatment.</a:t>
                </a:r>
              </a:p>
              <a:p>
                <a:pPr algn="just"/>
                <a:r>
                  <a:rPr lang="en-US" dirty="0">
                    <a:latin typeface="Times New Roman" panose="02020603050405020304" pitchFamily="18" charset="0"/>
                    <a:cs typeface="Times New Roman" panose="02020603050405020304" pitchFamily="18" charset="0"/>
                  </a:rPr>
                  <a:t>The test statistic is</a:t>
                </a:r>
              </a:p>
              <a:p>
                <a:pPr algn="just"/>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cs typeface="Times New Roman" panose="02020603050405020304" pitchFamily="18" charset="0"/>
                        </a:rPr>
                        <m:t>𝑄</m:t>
                      </m:r>
                      <m:r>
                        <a:rPr lang="en-US" i="1">
                          <a:latin typeface="Cambria Math" panose="02040503050406030204" pitchFamily="18" charset="0"/>
                          <a:cs typeface="Times New Roman" panose="02020603050405020304" pitchFamily="18" charset="0"/>
                        </a:rPr>
                        <m:t>=</m:t>
                      </m:r>
                      <m:f>
                        <m:fPr>
                          <m:ctrlPr>
                            <a:rPr lang="en-US" i="1">
                              <a:latin typeface="Cambria Math" panose="02040503050406030204" pitchFamily="18" charset="0"/>
                              <a:cs typeface="Times New Roman" panose="02020603050405020304" pitchFamily="18" charset="0"/>
                            </a:rPr>
                          </m:ctrlPr>
                        </m:fPr>
                        <m:num>
                          <m:r>
                            <a:rPr lang="en-US" i="1">
                              <a:latin typeface="Cambria Math" panose="02040503050406030204" pitchFamily="18" charset="0"/>
                              <a:cs typeface="Times New Roman" panose="02020603050405020304" pitchFamily="18" charset="0"/>
                            </a:rPr>
                            <m:t>𝑐</m:t>
                          </m:r>
                          <m:r>
                            <a:rPr lang="en-US" i="1">
                              <a:latin typeface="Cambria Math" panose="02040503050406030204" pitchFamily="18" charset="0"/>
                              <a:cs typeface="Times New Roman" panose="02020603050405020304" pitchFamily="18" charset="0"/>
                            </a:rPr>
                            <m:t>(</m:t>
                          </m:r>
                          <m:r>
                            <a:rPr lang="en-US" i="1">
                              <a:latin typeface="Cambria Math" panose="02040503050406030204" pitchFamily="18" charset="0"/>
                              <a:cs typeface="Times New Roman" panose="02020603050405020304" pitchFamily="18" charset="0"/>
                            </a:rPr>
                            <m:t>𝑐</m:t>
                          </m:r>
                          <m:r>
                            <a:rPr lang="en-US" i="1">
                              <a:latin typeface="Cambria Math" panose="02040503050406030204" pitchFamily="18" charset="0"/>
                              <a:cs typeface="Times New Roman" panose="02020603050405020304" pitchFamily="18" charset="0"/>
                            </a:rPr>
                            <m:t>−1)</m:t>
                          </m:r>
                          <m:nary>
                            <m:naryPr>
                              <m:chr m:val="∑"/>
                              <m:ctrlPr>
                                <a:rPr lang="en-US" i="1">
                                  <a:latin typeface="Cambria Math" panose="02040503050406030204" pitchFamily="18" charset="0"/>
                                  <a:cs typeface="Times New Roman" panose="02020603050405020304" pitchFamily="18" charset="0"/>
                                </a:rPr>
                              </m:ctrlPr>
                            </m:naryPr>
                            <m:sub>
                              <m:r>
                                <m:rPr>
                                  <m:brk m:alnAt="23"/>
                                </m:rPr>
                                <a:rPr lang="en-US" i="1">
                                  <a:latin typeface="Cambria Math" panose="02040503050406030204" pitchFamily="18" charset="0"/>
                                  <a:cs typeface="Times New Roman" panose="02020603050405020304" pitchFamily="18" charset="0"/>
                                </a:rPr>
                                <m:t>𝑖</m:t>
                              </m:r>
                              <m:r>
                                <a:rPr lang="en-US" i="1">
                                  <a:latin typeface="Cambria Math" panose="02040503050406030204" pitchFamily="18" charset="0"/>
                                  <a:cs typeface="Times New Roman" panose="02020603050405020304" pitchFamily="18" charset="0"/>
                                </a:rPr>
                                <m:t>=1</m:t>
                              </m:r>
                            </m:sub>
                            <m:sup>
                              <m:r>
                                <a:rPr lang="en-US" i="1">
                                  <a:latin typeface="Cambria Math" panose="02040503050406030204" pitchFamily="18" charset="0"/>
                                  <a:cs typeface="Times New Roman" panose="02020603050405020304" pitchFamily="18" charset="0"/>
                                </a:rPr>
                                <m:t>𝑐</m:t>
                              </m:r>
                            </m:sup>
                            <m:e>
                              <m:sSubSup>
                                <m:sSubSupPr>
                                  <m:ctrlPr>
                                    <a:rPr lang="en-US" i="1">
                                      <a:latin typeface="Cambria Math" panose="02040503050406030204" pitchFamily="18" charset="0"/>
                                      <a:cs typeface="Times New Roman" panose="02020603050405020304" pitchFamily="18" charset="0"/>
                                    </a:rPr>
                                  </m:ctrlPr>
                                </m:sSubSupPr>
                                <m:e>
                                  <m:r>
                                    <a:rPr lang="en-US" i="1">
                                      <a:latin typeface="Cambria Math" panose="02040503050406030204" pitchFamily="18" charset="0"/>
                                      <a:cs typeface="Times New Roman" panose="02020603050405020304" pitchFamily="18" charset="0"/>
                                    </a:rPr>
                                    <m:t>𝑐</m:t>
                                  </m:r>
                                </m:e>
                                <m:sub>
                                  <m:r>
                                    <a:rPr lang="en-US" i="1">
                                      <a:latin typeface="Cambria Math" panose="02040503050406030204" pitchFamily="18" charset="0"/>
                                      <a:cs typeface="Times New Roman" panose="02020603050405020304" pitchFamily="18" charset="0"/>
                                    </a:rPr>
                                    <m:t>𝑗</m:t>
                                  </m:r>
                                </m:sub>
                                <m:sup>
                                  <m:r>
                                    <a:rPr lang="en-US" i="1">
                                      <a:latin typeface="Cambria Math" panose="02040503050406030204" pitchFamily="18" charset="0"/>
                                      <a:cs typeface="Times New Roman" panose="02020603050405020304" pitchFamily="18" charset="0"/>
                                    </a:rPr>
                                    <m:t>2</m:t>
                                  </m:r>
                                </m:sup>
                              </m:sSubSup>
                              <m:r>
                                <a:rPr lang="en-US" i="1">
                                  <a:latin typeface="Cambria Math" panose="02040503050406030204" pitchFamily="18" charset="0"/>
                                  <a:cs typeface="Times New Roman" panose="02020603050405020304" pitchFamily="18" charset="0"/>
                                </a:rPr>
                                <m:t> −(</m:t>
                              </m:r>
                              <m:r>
                                <a:rPr lang="en-US" i="1">
                                  <a:latin typeface="Cambria Math" panose="02040503050406030204" pitchFamily="18" charset="0"/>
                                  <a:cs typeface="Times New Roman" panose="02020603050405020304" pitchFamily="18" charset="0"/>
                                </a:rPr>
                                <m:t>𝑐</m:t>
                              </m:r>
                              <m:r>
                                <a:rPr lang="en-US" i="1">
                                  <a:latin typeface="Cambria Math" panose="02040503050406030204" pitchFamily="18" charset="0"/>
                                  <a:cs typeface="Times New Roman" panose="02020603050405020304" pitchFamily="18" charset="0"/>
                                </a:rPr>
                                <m:t>−1)</m:t>
                              </m:r>
                              <m:sSup>
                                <m:sSupPr>
                                  <m:ctrlPr>
                                    <a:rPr lang="en-US" i="1">
                                      <a:latin typeface="Cambria Math" panose="02040503050406030204" pitchFamily="18" charset="0"/>
                                      <a:cs typeface="Times New Roman" panose="02020603050405020304" pitchFamily="18" charset="0"/>
                                    </a:rPr>
                                  </m:ctrlPr>
                                </m:sSupPr>
                                <m:e>
                                  <m:r>
                                    <a:rPr lang="en-US" i="1">
                                      <a:latin typeface="Cambria Math" panose="02040503050406030204" pitchFamily="18" charset="0"/>
                                      <a:cs typeface="Times New Roman" panose="02020603050405020304" pitchFamily="18" charset="0"/>
                                    </a:rPr>
                                    <m:t>𝑁</m:t>
                                  </m:r>
                                </m:e>
                                <m:sup>
                                  <m:r>
                                    <a:rPr lang="en-US" i="1">
                                      <a:latin typeface="Cambria Math" panose="02040503050406030204" pitchFamily="18" charset="0"/>
                                      <a:cs typeface="Times New Roman" panose="02020603050405020304" pitchFamily="18" charset="0"/>
                                    </a:rPr>
                                    <m:t>2</m:t>
                                  </m:r>
                                </m:sup>
                              </m:sSup>
                            </m:e>
                          </m:nary>
                        </m:num>
                        <m:den>
                          <m:r>
                            <a:rPr lang="en-US" i="1">
                              <a:latin typeface="Cambria Math" panose="02040503050406030204" pitchFamily="18" charset="0"/>
                              <a:cs typeface="Times New Roman" panose="02020603050405020304" pitchFamily="18" charset="0"/>
                            </a:rPr>
                            <m:t>𝐶𝑁</m:t>
                          </m:r>
                          <m:r>
                            <a:rPr lang="en-US" i="1">
                              <a:latin typeface="Cambria Math" panose="02040503050406030204" pitchFamily="18" charset="0"/>
                              <a:cs typeface="Times New Roman" panose="02020603050405020304" pitchFamily="18" charset="0"/>
                            </a:rPr>
                            <m:t>−</m:t>
                          </m:r>
                          <m:nary>
                            <m:naryPr>
                              <m:chr m:val="∑"/>
                              <m:ctrlPr>
                                <a:rPr lang="en-US" i="1">
                                  <a:latin typeface="Cambria Math" panose="02040503050406030204" pitchFamily="18" charset="0"/>
                                  <a:cs typeface="Times New Roman" panose="02020603050405020304" pitchFamily="18" charset="0"/>
                                </a:rPr>
                              </m:ctrlPr>
                            </m:naryPr>
                            <m:sub>
                              <m:r>
                                <m:rPr>
                                  <m:brk m:alnAt="23"/>
                                </m:rPr>
                                <a:rPr lang="en-US" i="1">
                                  <a:latin typeface="Cambria Math" panose="02040503050406030204" pitchFamily="18" charset="0"/>
                                  <a:cs typeface="Times New Roman" panose="02020603050405020304" pitchFamily="18" charset="0"/>
                                </a:rPr>
                                <m:t>𝑖</m:t>
                              </m:r>
                              <m:r>
                                <a:rPr lang="en-US" i="1">
                                  <a:latin typeface="Cambria Math" panose="02040503050406030204" pitchFamily="18" charset="0"/>
                                  <a:cs typeface="Times New Roman" panose="02020603050405020304" pitchFamily="18" charset="0"/>
                                </a:rPr>
                                <m:t>=1</m:t>
                              </m:r>
                            </m:sub>
                            <m:sup>
                              <m:r>
                                <a:rPr lang="en-US" i="1">
                                  <a:latin typeface="Cambria Math" panose="02040503050406030204" pitchFamily="18" charset="0"/>
                                  <a:cs typeface="Times New Roman" panose="02020603050405020304" pitchFamily="18" charset="0"/>
                                </a:rPr>
                                <m:t>𝑟</m:t>
                              </m:r>
                            </m:sup>
                            <m:e>
                              <m:sSubSup>
                                <m:sSubSupPr>
                                  <m:ctrlPr>
                                    <a:rPr lang="en-US" i="1">
                                      <a:latin typeface="Cambria Math" panose="02040503050406030204" pitchFamily="18" charset="0"/>
                                      <a:cs typeface="Times New Roman" panose="02020603050405020304" pitchFamily="18" charset="0"/>
                                    </a:rPr>
                                  </m:ctrlPr>
                                </m:sSubSupPr>
                                <m:e>
                                  <m:r>
                                    <a:rPr lang="en-US" i="1">
                                      <a:latin typeface="Cambria Math" panose="02040503050406030204" pitchFamily="18" charset="0"/>
                                      <a:cs typeface="Times New Roman" panose="02020603050405020304" pitchFamily="18" charset="0"/>
                                    </a:rPr>
                                    <m:t>𝑅</m:t>
                                  </m:r>
                                </m:e>
                                <m:sub>
                                  <m:r>
                                    <a:rPr lang="en-US" i="1">
                                      <a:latin typeface="Cambria Math" panose="02040503050406030204" pitchFamily="18" charset="0"/>
                                      <a:cs typeface="Times New Roman" panose="02020603050405020304" pitchFamily="18" charset="0"/>
                                    </a:rPr>
                                    <m:t>𝑖</m:t>
                                  </m:r>
                                </m:sub>
                                <m:sup>
                                  <m:r>
                                    <a:rPr lang="en-US" i="1">
                                      <a:latin typeface="Cambria Math" panose="02040503050406030204" pitchFamily="18" charset="0"/>
                                      <a:cs typeface="Times New Roman" panose="02020603050405020304" pitchFamily="18" charset="0"/>
                                    </a:rPr>
                                    <m:t>2</m:t>
                                  </m:r>
                                </m:sup>
                              </m:sSubSup>
                            </m:e>
                          </m:nary>
                        </m:den>
                      </m:f>
                    </m:oMath>
                  </m:oMathPara>
                </a14:m>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Where</a:t>
                </a:r>
              </a:p>
              <a:p>
                <a:pPr algn="just"/>
                <a:r>
                  <a:rPr lang="en-US" dirty="0">
                    <a:latin typeface="Times New Roman" panose="02020603050405020304" pitchFamily="18" charset="0"/>
                    <a:cs typeface="Times New Roman" panose="02020603050405020304" pitchFamily="18" charset="0"/>
                  </a:rPr>
                  <a:t>N= grand total, c= No. of columns, r= No. of rows, </a:t>
                </a:r>
                <a14:m>
                  <m:oMath xmlns:m="http://schemas.openxmlformats.org/officeDocument/2006/math">
                    <m:sSubSup>
                      <m:sSubSupPr>
                        <m:ctrlPr>
                          <a:rPr lang="en-US" i="1">
                            <a:latin typeface="Cambria Math" panose="02040503050406030204" pitchFamily="18" charset="0"/>
                            <a:cs typeface="Times New Roman" panose="02020603050405020304" pitchFamily="18" charset="0"/>
                          </a:rPr>
                        </m:ctrlPr>
                      </m:sSubSupPr>
                      <m:e>
                        <m:r>
                          <a:rPr lang="en-US" i="1">
                            <a:latin typeface="Cambria Math" panose="02040503050406030204" pitchFamily="18" charset="0"/>
                            <a:cs typeface="Times New Roman" panose="02020603050405020304" pitchFamily="18" charset="0"/>
                          </a:rPr>
                          <m:t>𝑐</m:t>
                        </m:r>
                      </m:e>
                      <m:sub>
                        <m:r>
                          <a:rPr lang="en-US" i="1">
                            <a:latin typeface="Cambria Math" panose="02040503050406030204" pitchFamily="18" charset="0"/>
                            <a:cs typeface="Times New Roman" panose="02020603050405020304" pitchFamily="18" charset="0"/>
                          </a:rPr>
                          <m:t>𝑗</m:t>
                        </m:r>
                      </m:sub>
                      <m:sup>
                        <m:r>
                          <a:rPr lang="en-US" i="1">
                            <a:latin typeface="Cambria Math" panose="02040503050406030204" pitchFamily="18" charset="0"/>
                            <a:cs typeface="Times New Roman" panose="02020603050405020304" pitchFamily="18" charset="0"/>
                          </a:rPr>
                          <m:t>2</m:t>
                        </m:r>
                      </m:sup>
                    </m:sSubSup>
                  </m:oMath>
                </a14:m>
                <a:r>
                  <a:rPr lang="en-US" dirty="0">
                    <a:latin typeface="Times New Roman" panose="02020603050405020304" pitchFamily="18" charset="0"/>
                    <a:cs typeface="Times New Roman" panose="02020603050405020304" pitchFamily="18" charset="0"/>
                  </a:rPr>
                  <a:t>= All column’s square, </a:t>
                </a:r>
                <a14:m>
                  <m:oMath xmlns:m="http://schemas.openxmlformats.org/officeDocument/2006/math">
                    <m:sSubSup>
                      <m:sSubSupPr>
                        <m:ctrlPr>
                          <a:rPr lang="en-US" i="1">
                            <a:latin typeface="Cambria Math" panose="02040503050406030204" pitchFamily="18" charset="0"/>
                            <a:cs typeface="Times New Roman" panose="02020603050405020304" pitchFamily="18" charset="0"/>
                          </a:rPr>
                        </m:ctrlPr>
                      </m:sSubSupPr>
                      <m:e>
                        <m:r>
                          <a:rPr lang="en-US" i="1">
                            <a:latin typeface="Cambria Math" panose="02040503050406030204" pitchFamily="18" charset="0"/>
                            <a:cs typeface="Times New Roman" panose="02020603050405020304" pitchFamily="18" charset="0"/>
                          </a:rPr>
                          <m:t>𝑅</m:t>
                        </m:r>
                      </m:e>
                      <m:sub>
                        <m:r>
                          <a:rPr lang="en-US" i="1">
                            <a:latin typeface="Cambria Math" panose="02040503050406030204" pitchFamily="18" charset="0"/>
                            <a:cs typeface="Times New Roman" panose="02020603050405020304" pitchFamily="18" charset="0"/>
                          </a:rPr>
                          <m:t>𝑖</m:t>
                        </m:r>
                      </m:sub>
                      <m:sup>
                        <m:r>
                          <a:rPr lang="en-US" i="1">
                            <a:latin typeface="Cambria Math" panose="02040503050406030204" pitchFamily="18" charset="0"/>
                            <a:cs typeface="Times New Roman" panose="02020603050405020304" pitchFamily="18" charset="0"/>
                          </a:rPr>
                          <m:t>2</m:t>
                        </m:r>
                      </m:sup>
                    </m:sSubSup>
                  </m:oMath>
                </a14:m>
                <a:r>
                  <a:rPr lang="en-US" dirty="0">
                    <a:latin typeface="Times New Roman" panose="02020603050405020304" pitchFamily="18" charset="0"/>
                    <a:cs typeface="Times New Roman" panose="02020603050405020304" pitchFamily="18" charset="0"/>
                  </a:rPr>
                  <a:t>= square of row</a:t>
                </a:r>
              </a:p>
            </p:txBody>
          </p:sp>
        </mc:Choice>
        <mc:Fallback>
          <p:sp>
            <p:nvSpPr>
              <p:cNvPr id="2" name="TextBox 1"/>
              <p:cNvSpPr txBox="1">
                <a:spLocks noRot="1" noChangeAspect="1" noMove="1" noResize="1" noEditPoints="1" noAdjustHandles="1" noChangeArrowheads="1" noChangeShapeType="1" noTextEdit="1"/>
              </p:cNvSpPr>
              <p:nvPr/>
            </p:nvSpPr>
            <p:spPr>
              <a:xfrm>
                <a:off x="321838" y="867715"/>
                <a:ext cx="8279237" cy="5041188"/>
              </a:xfrm>
              <a:prstGeom prst="rect">
                <a:avLst/>
              </a:prstGeom>
              <a:blipFill rotWithShape="0">
                <a:blip r:embed="rId2"/>
                <a:stretch>
                  <a:fillRect l="-1399" t="-1572" r="-589" b="-967"/>
                </a:stretch>
              </a:blipFill>
            </p:spPr>
            <p:txBody>
              <a:bodyPr/>
              <a:lstStyle/>
              <a:p>
                <a:r>
                  <a:rPr lang="en-GB">
                    <a:noFill/>
                  </a:rPr>
                  <a:t> </a:t>
                </a:r>
              </a:p>
            </p:txBody>
          </p:sp>
        </mc:Fallback>
      </mc:AlternateContent>
    </p:spTree>
    <p:extLst>
      <p:ext uri="{BB962C8B-B14F-4D97-AF65-F5344CB8AC3E}">
        <p14:creationId xmlns:p14="http://schemas.microsoft.com/office/powerpoint/2010/main" val="626335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9150" y="1400175"/>
            <a:ext cx="7181850" cy="3939540"/>
          </a:xfrm>
          <a:prstGeom prst="rect">
            <a:avLst/>
          </a:prstGeom>
          <a:noFill/>
        </p:spPr>
        <p:txBody>
          <a:bodyPr wrap="square" rtlCol="0">
            <a:spAutoFit/>
          </a:bodyPr>
          <a:lstStyle/>
          <a:p>
            <a:pPr algn="ctr"/>
            <a:r>
              <a:rPr lang="en-US" sz="3200" dirty="0" smtClean="0">
                <a:solidFill>
                  <a:schemeClr val="accent2"/>
                </a:solidFill>
                <a:latin typeface="Times New Roman" panose="02020603050405020304" pitchFamily="18" charset="0"/>
                <a:cs typeface="Times New Roman" panose="02020603050405020304" pitchFamily="18" charset="0"/>
              </a:rPr>
              <a:t>Decision Rule</a:t>
            </a:r>
          </a:p>
          <a:p>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When data have been displayed delete all blocks containing only 0’s or 1’s. If the product of the remaining blocks by the number of treatments is 24 or more, and the number of blocks is at least 4, compare the computed Q for significance with tabulated values of Chi-square with c-1 degree of freedom. If the product is less than 24, construct the exact distribution or use special table. </a:t>
            </a:r>
            <a:r>
              <a:rPr lang="en-US" sz="2400" dirty="0" smtClean="0">
                <a:solidFill>
                  <a:schemeClr val="accent2"/>
                </a:solidFill>
                <a:latin typeface="Times New Roman" panose="02020603050405020304" pitchFamily="18" charset="0"/>
                <a:cs typeface="Times New Roman" panose="02020603050405020304" pitchFamily="18" charset="0"/>
              </a:rPr>
              <a:t> </a:t>
            </a:r>
          </a:p>
          <a:p>
            <a:pPr algn="just"/>
            <a:endParaRPr lang="en-GB" sz="2400" dirty="0"/>
          </a:p>
        </p:txBody>
      </p:sp>
    </p:spTree>
    <p:extLst>
      <p:ext uri="{BB962C8B-B14F-4D97-AF65-F5344CB8AC3E}">
        <p14:creationId xmlns:p14="http://schemas.microsoft.com/office/powerpoint/2010/main" val="3121334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TotalTime>
  <Words>269</Words>
  <Application>Microsoft Office PowerPoint</Application>
  <PresentationFormat>On-screen Show (4:3)</PresentationFormat>
  <Paragraphs>79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Ishrat Fatima</dc:creator>
  <cp:lastModifiedBy>Ishrat Fatima</cp:lastModifiedBy>
  <cp:revision>16</cp:revision>
  <dcterms:created xsi:type="dcterms:W3CDTF">2020-03-16T05:23:29Z</dcterms:created>
  <dcterms:modified xsi:type="dcterms:W3CDTF">2020-03-17T06:03:34Z</dcterms:modified>
</cp:coreProperties>
</file>