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2" r:id="rId3"/>
    <p:sldId id="288" r:id="rId4"/>
    <p:sldId id="289" r:id="rId5"/>
    <p:sldId id="314" r:id="rId6"/>
    <p:sldId id="315" r:id="rId7"/>
    <p:sldId id="290" r:id="rId8"/>
    <p:sldId id="313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1C032-197B-4DF2-8D0D-DFF9BD7720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9769-760A-4436-AAB1-65D29A00B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03229-5000-4A95-847E-20D744F6F3C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AEDE-F17B-46EB-ADD1-EB177718F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153400" cy="3200401"/>
          </a:xfrm>
        </p:spPr>
        <p:txBody>
          <a:bodyPr>
            <a:normAutofit/>
          </a:bodyPr>
          <a:lstStyle/>
          <a:p>
            <a:pPr hangingPunct="0"/>
            <a:r>
              <a:rPr lang="en-GB" sz="4800" b="1" dirty="0" smtClean="0"/>
              <a:t>Quality Measurement: </a:t>
            </a:r>
            <a:br>
              <a:rPr lang="en-GB" sz="4800" b="1" dirty="0" smtClean="0"/>
            </a:br>
            <a:r>
              <a:rPr lang="en-GB" sz="4800" dirty="0" smtClean="0"/>
              <a:t>Significance, Methods, Tools and 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2286000" cy="685800"/>
          </a:xfrm>
        </p:spPr>
        <p:txBody>
          <a:bodyPr/>
          <a:lstStyle/>
          <a:p>
            <a:r>
              <a:rPr lang="en-US" dirty="0" smtClean="0"/>
              <a:t>Lecture 6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6019800"/>
            <a:ext cx="19050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TQM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Key function of Performance Measurement </a:t>
            </a:r>
            <a:endParaRPr lang="en-US" sz="3200" b="1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02" y="1828800"/>
            <a:ext cx="8436310" cy="42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199437" cy="422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Key function of Performance Measurement 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Account </a:t>
            </a:r>
            <a:endParaRPr lang="en-US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94" y="1981200"/>
            <a:ext cx="8277491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Quality Metrics </a:t>
            </a:r>
            <a:endParaRPr lang="en-US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91" y="1752600"/>
            <a:ext cx="7420409" cy="393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08758"/>
            <a:ext cx="7665817" cy="43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Quality Metrics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measure twice cut on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Tools &amp; Techniques (for Quality Measure, Quality Control &amp; Improve)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Quality Management (TQM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Documentation </a:t>
            </a:r>
            <a:endParaRPr lang="en-US" sz="3600" dirty="0" smtClean="0"/>
          </a:p>
          <a:p>
            <a:r>
              <a:rPr lang="en-US" sz="3600" dirty="0" smtClean="0"/>
              <a:t>Validation </a:t>
            </a:r>
          </a:p>
          <a:p>
            <a:r>
              <a:rPr lang="en-US" sz="3600" dirty="0" smtClean="0"/>
              <a:t>6 Sigma Technique 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TQM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TQM is an approach for continuously improving the quality of goods and service delivered through the participation  of all levels and function of the organization. </a:t>
            </a:r>
          </a:p>
          <a:p>
            <a:endParaRPr lang="en-US" dirty="0" smtClean="0"/>
          </a:p>
          <a:p>
            <a:r>
              <a:rPr lang="en-US" dirty="0" smtClean="0"/>
              <a:t>TQM </a:t>
            </a:r>
          </a:p>
          <a:p>
            <a:pPr>
              <a:buNone/>
            </a:pPr>
            <a:r>
              <a:rPr lang="en-US" dirty="0" smtClean="0"/>
              <a:t>TQM  is an intensive, long term efforts to transform all parts of the organization in order to produce the best product and service possible to meet customer’s  need,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</a:t>
            </a:r>
            <a:r>
              <a:rPr lang="en-US" dirty="0" smtClean="0"/>
              <a:t>affecting TQM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</a:p>
          <a:p>
            <a:r>
              <a:rPr lang="en-US" dirty="0" smtClean="0"/>
              <a:t>Money </a:t>
            </a:r>
          </a:p>
          <a:p>
            <a:r>
              <a:rPr lang="en-US" dirty="0" smtClean="0"/>
              <a:t>Management </a:t>
            </a:r>
          </a:p>
          <a:p>
            <a:r>
              <a:rPr lang="en-US" dirty="0" smtClean="0"/>
              <a:t>Men </a:t>
            </a:r>
          </a:p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Material </a:t>
            </a:r>
          </a:p>
          <a:p>
            <a:r>
              <a:rPr lang="en-US" dirty="0" smtClean="0"/>
              <a:t>Machine </a:t>
            </a:r>
          </a:p>
          <a:p>
            <a:r>
              <a:rPr lang="en-US" dirty="0" smtClean="0"/>
              <a:t>Latest information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TQM</a:t>
            </a:r>
            <a:endParaRPr lang="en-US" dirty="0"/>
          </a:p>
        </p:txBody>
      </p:sp>
      <p:sp>
        <p:nvSpPr>
          <p:cNvPr id="13318" name="AutoShape 6" descr="Image result for Quality Management Tools and Techniques"/>
          <p:cNvSpPr>
            <a:spLocks noGrp="1" noChangeAspect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Higher Customer satisfaction </a:t>
            </a:r>
          </a:p>
          <a:p>
            <a:r>
              <a:rPr lang="en-US" dirty="0" smtClean="0"/>
              <a:t>Better efficiency  of operation </a:t>
            </a:r>
          </a:p>
          <a:p>
            <a:r>
              <a:rPr lang="en-US" dirty="0" smtClean="0"/>
              <a:t>More Productivity &amp; Profit </a:t>
            </a:r>
          </a:p>
          <a:p>
            <a:r>
              <a:rPr lang="en-US" dirty="0" smtClean="0"/>
              <a:t>Less Wastage Costs </a:t>
            </a:r>
          </a:p>
          <a:p>
            <a:r>
              <a:rPr lang="en-US" dirty="0" smtClean="0"/>
              <a:t>Less Inspection Costs </a:t>
            </a:r>
          </a:p>
          <a:p>
            <a:r>
              <a:rPr lang="en-US" dirty="0" smtClean="0"/>
              <a:t>More Market share </a:t>
            </a:r>
          </a:p>
          <a:p>
            <a:r>
              <a:rPr lang="en-US" dirty="0" smtClean="0"/>
              <a:t>Spread of happiness &amp; prosperity </a:t>
            </a:r>
          </a:p>
          <a:p>
            <a:r>
              <a:rPr lang="en-US" dirty="0" smtClean="0"/>
              <a:t>Better quality of life for all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asuring qualit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58" y="0"/>
            <a:ext cx="9159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or SOP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Documentation or SOP (Standard Operating Procedure) mean all the written  production procedure, instruction, and records, quality control procedures / rules / policies and recorded test results involved in the manufacture.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</a:t>
            </a:r>
            <a:r>
              <a:rPr lang="en-US" dirty="0" smtClean="0"/>
              <a:t> </a:t>
            </a:r>
            <a:r>
              <a:rPr lang="en-US" b="1" dirty="0" smtClean="0"/>
              <a:t>standard operating procedure</a:t>
            </a:r>
            <a:r>
              <a:rPr lang="en-US" dirty="0" smtClean="0"/>
              <a:t> (</a:t>
            </a:r>
            <a:r>
              <a:rPr lang="en-US" b="1" dirty="0" smtClean="0"/>
              <a:t>SOP</a:t>
            </a:r>
            <a:r>
              <a:rPr lang="en-US" dirty="0" smtClean="0"/>
              <a:t>) is a set of step-by-step instructions compiled by an organization to help workers carry out complex   routine </a:t>
            </a:r>
            <a:r>
              <a:rPr lang="en-US" b="1" dirty="0" smtClean="0"/>
              <a:t>operations</a:t>
            </a:r>
            <a:r>
              <a:rPr lang="en-US" dirty="0" smtClean="0"/>
              <a:t>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SOPs</a:t>
            </a:r>
            <a:r>
              <a:rPr lang="en-US" dirty="0" smtClean="0"/>
              <a:t> aim to achieve efficiency, quality output and uniformity of performance, while reducing miscommunication and failure to obey with industry regulations.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Definition : </a:t>
            </a:r>
          </a:p>
          <a:p>
            <a:pPr algn="just"/>
            <a:r>
              <a:rPr lang="en-US" dirty="0" smtClean="0"/>
              <a:t>“ A documented programmed, which provides a high degree of assurance that a specific process will consistently produce, a product meeting its pre determined specifications and quality attributes”</a:t>
            </a:r>
          </a:p>
          <a:p>
            <a:pPr algn="just"/>
            <a:r>
              <a:rPr lang="en-US" dirty="0" smtClean="0"/>
              <a:t>Importance of Validation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Reduction of Quality Costs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Process Optimization  (Development)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Assurance of Quality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Safety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Validations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Validation of Building and Facilities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Validation of Equipment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Process Validation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Cleaning Validation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Validation of Computer System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sigma </a:t>
            </a:r>
            <a:r>
              <a:rPr lang="en-US" dirty="0" smtClean="0"/>
              <a:t>Techniques for Quality </a:t>
            </a:r>
            <a:endParaRPr lang="en-US" dirty="0"/>
          </a:p>
        </p:txBody>
      </p:sp>
      <p:pic>
        <p:nvPicPr>
          <p:cNvPr id="9218" name="Picture 2" descr="Image result for 6 sigma methodolog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7759922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6 sigma methodolog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6 sigma methodolog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6 sigma method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65"/>
            <a:ext cx="9144000" cy="679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6 sigma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Quality Measurement 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Measures</a:t>
            </a:r>
            <a:r>
              <a:rPr lang="en-US" dirty="0" smtClean="0"/>
              <a:t> are used for </a:t>
            </a:r>
            <a:r>
              <a:rPr lang="en-US" b="1" dirty="0" smtClean="0"/>
              <a:t>quality</a:t>
            </a:r>
            <a:r>
              <a:rPr lang="en-US" dirty="0" smtClean="0"/>
              <a:t> improvement, </a:t>
            </a:r>
            <a:r>
              <a:rPr lang="en-US" dirty="0" smtClean="0"/>
              <a:t>benchmarking (</a:t>
            </a:r>
            <a:r>
              <a:rPr lang="en-US" dirty="0" smtClean="0"/>
              <a:t>a </a:t>
            </a:r>
            <a:r>
              <a:rPr lang="en-US" dirty="0" smtClean="0"/>
              <a:t>standard) </a:t>
            </a:r>
            <a:r>
              <a:rPr lang="en-US" dirty="0" smtClean="0"/>
              <a:t>, </a:t>
            </a:r>
            <a:r>
              <a:rPr lang="en-US" dirty="0" smtClean="0"/>
              <a:t>and accountability.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When developing a quality strategy it is helpful to remember that there are three main types of quality measures that should be considered: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Process (procedure </a:t>
            </a:r>
            <a:r>
              <a:rPr lang="en-US" dirty="0" smtClean="0"/>
              <a:t>) measures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smtClean="0"/>
              <a:t>O</a:t>
            </a:r>
            <a:r>
              <a:rPr lang="en-US" b="1" dirty="0" smtClean="0"/>
              <a:t>utcome </a:t>
            </a:r>
            <a:r>
              <a:rPr lang="en-US" b="1" dirty="0" smtClean="0"/>
              <a:t>(</a:t>
            </a:r>
            <a:r>
              <a:rPr lang="en-US" b="1" dirty="0" smtClean="0"/>
              <a:t>P</a:t>
            </a:r>
            <a:r>
              <a:rPr lang="en-US" b="1" dirty="0" smtClean="0"/>
              <a:t>roduct) measures</a:t>
            </a:r>
            <a:endParaRPr lang="en-US" b="1" dirty="0" smtClean="0"/>
          </a:p>
          <a:p>
            <a:pPr marL="514350" indent="-514350" algn="just">
              <a:buAutoNum type="arabicPeriod"/>
            </a:pPr>
            <a:r>
              <a:rPr lang="en-US" b="1" dirty="0" smtClean="0"/>
              <a:t>S</a:t>
            </a:r>
            <a:r>
              <a:rPr lang="en-US" dirty="0" smtClean="0"/>
              <a:t>tructure (</a:t>
            </a:r>
            <a:r>
              <a:rPr lang="en-US" dirty="0" smtClean="0"/>
              <a:t>arrangement) </a:t>
            </a:r>
            <a:r>
              <a:rPr lang="en-US" dirty="0" smtClean="0"/>
              <a:t>measures.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/>
          <a:lstStyle/>
          <a:p>
            <a:r>
              <a:rPr lang="en-US" dirty="0" smtClean="0"/>
              <a:t>Measuring Quality </a:t>
            </a:r>
            <a:endParaRPr lang="en-US" dirty="0"/>
          </a:p>
        </p:txBody>
      </p:sp>
      <p:pic>
        <p:nvPicPr>
          <p:cNvPr id="25602" name="Picture 2" descr="Image result for Measuring qualit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Definition of Measure (Metric)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/>
          <a:lstStyle/>
          <a:p>
            <a:pPr algn="just"/>
            <a:r>
              <a:rPr lang="en-US" dirty="0" smtClean="0"/>
              <a:t>Measure ( Metric) </a:t>
            </a:r>
          </a:p>
          <a:p>
            <a:pPr algn="just">
              <a:buNone/>
            </a:pPr>
            <a:r>
              <a:rPr lang="en-US" dirty="0" smtClean="0"/>
              <a:t>Measure ( Metric) Refers to numerical information that quantity input, output, and performance of processes products, and services. Measurement that relates to performance. 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Why Measure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If you cannot </a:t>
            </a:r>
            <a:r>
              <a:rPr lang="en-US" dirty="0" smtClean="0">
                <a:solidFill>
                  <a:srgbClr val="C00000"/>
                </a:solidFill>
              </a:rPr>
              <a:t>measure quality</a:t>
            </a:r>
            <a:r>
              <a:rPr lang="en-US" dirty="0" smtClean="0"/>
              <a:t>, you cannot </a:t>
            </a:r>
            <a:r>
              <a:rPr lang="en-US" dirty="0" smtClean="0">
                <a:solidFill>
                  <a:srgbClr val="002060"/>
                </a:solidFill>
              </a:rPr>
              <a:t>control i</a:t>
            </a:r>
            <a:r>
              <a:rPr lang="en-US" dirty="0" smtClean="0"/>
              <a:t>t.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If you cannot control it, you cannot manage it.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If you cannot manage it, you cannot improve it.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Measurement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Measurement must be specific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 the output of highest value to the customer.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 can be applied to 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Performance.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 the process as well as the results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is no single perfect measure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Where should you measure quality? ,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Early in the process to promote prevention”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Metrics 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00" y="1752600"/>
            <a:ext cx="8401900" cy="448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Key function of Performance Measurement </a:t>
            </a:r>
            <a:endParaRPr lang="en-US" sz="36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10559"/>
            <a:ext cx="8382000" cy="45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</a:p>
          <a:p>
            <a:pPr algn="just">
              <a:buNone/>
            </a:pPr>
            <a:r>
              <a:rPr lang="en-US" dirty="0" smtClean="0"/>
              <a:t>	Metrics incorporated  into management review provide a define set of expectations of senior management and are reviewed 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Behavior</a:t>
            </a:r>
          </a:p>
          <a:p>
            <a:pPr>
              <a:buNone/>
            </a:pPr>
            <a:r>
              <a:rPr lang="en-US" dirty="0" smtClean="0"/>
              <a:t>	Setting the right metrics drives the right behaviors.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Key function of Performance Measurement </a:t>
            </a:r>
            <a:endParaRPr lang="en-US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7047</TotalTime>
  <Words>420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Quality Measurement:  Significance, Methods, Tools and Techniques</vt:lpstr>
      <vt:lpstr>Slide 2</vt:lpstr>
      <vt:lpstr>Quality Measurement Significance </vt:lpstr>
      <vt:lpstr>Measuring Quality </vt:lpstr>
      <vt:lpstr>Definition of Measure (Metric) </vt:lpstr>
      <vt:lpstr>Principles of Measurement </vt:lpstr>
      <vt:lpstr>Quality Metrics </vt:lpstr>
      <vt:lpstr>Key function of Performance Measurement </vt:lpstr>
      <vt:lpstr>Key function of Performance Measurement </vt:lpstr>
      <vt:lpstr>Key function of Performance Measurement </vt:lpstr>
      <vt:lpstr>Key function of Performance Measurement </vt:lpstr>
      <vt:lpstr>Factors to Account </vt:lpstr>
      <vt:lpstr>Developing Quality Metrics </vt:lpstr>
      <vt:lpstr>Developing Quality Metrics </vt:lpstr>
      <vt:lpstr>Slide 15</vt:lpstr>
      <vt:lpstr>List of Tools &amp; Techniques (for Quality Measure, Quality Control &amp; Improve)  </vt:lpstr>
      <vt:lpstr>TQM </vt:lpstr>
      <vt:lpstr>Factors affecting TQM </vt:lpstr>
      <vt:lpstr>Benefits of TQM</vt:lpstr>
      <vt:lpstr>Documentation or SOP </vt:lpstr>
      <vt:lpstr>Validation </vt:lpstr>
      <vt:lpstr>Types of Validations </vt:lpstr>
      <vt:lpstr>6 sigma Techniques for Quality 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Planning 1. Flow Charting  2. Process Charting  3. Purchase Planning  4. Planning for JIT ( Just in Time )</dc:title>
  <dc:creator>Engr Muhammad Nadeem</dc:creator>
  <cp:lastModifiedBy>Nadeem</cp:lastModifiedBy>
  <cp:revision>106</cp:revision>
  <dcterms:created xsi:type="dcterms:W3CDTF">2006-08-16T00:00:00Z</dcterms:created>
  <dcterms:modified xsi:type="dcterms:W3CDTF">2020-03-26T07:40:15Z</dcterms:modified>
</cp:coreProperties>
</file>