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16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24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8768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602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1969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092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863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7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83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25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938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58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2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7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2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415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200" y="377888"/>
            <a:ext cx="6096000" cy="4075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6600" spc="-225" dirty="0" smtClean="0"/>
              <a:t> </a:t>
            </a:r>
            <a:br>
              <a:rPr lang="en-US" sz="6600" spc="-225" dirty="0" smtClean="0"/>
            </a:br>
            <a:r>
              <a:rPr lang="en-US" sz="6600" spc="-225" dirty="0" smtClean="0"/>
              <a:t/>
            </a:r>
            <a:br>
              <a:rPr lang="en-US" sz="6600" spc="-225" dirty="0" smtClean="0"/>
            </a:br>
            <a:r>
              <a:rPr lang="en-US" sz="6600" spc="-225" dirty="0" smtClean="0"/>
              <a:t>UNDERSTANDING </a:t>
            </a:r>
            <a:br>
              <a:rPr lang="en-US" sz="6600" spc="-225" dirty="0" smtClean="0"/>
            </a:br>
            <a:r>
              <a:rPr lang="en-US" sz="6600" spc="-225" dirty="0" smtClean="0"/>
              <a:t>TONE OF A TEXT</a:t>
            </a:r>
            <a:endParaRPr sz="6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1682" y="450913"/>
            <a:ext cx="55810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90" dirty="0"/>
              <a:t>Symbolism </a:t>
            </a:r>
            <a:r>
              <a:rPr spc="-355" dirty="0"/>
              <a:t>&amp;</a:t>
            </a:r>
            <a:r>
              <a:rPr spc="-650" dirty="0"/>
              <a:t> </a:t>
            </a:r>
            <a:r>
              <a:rPr spc="135" dirty="0"/>
              <a:t>Imagery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4435475" marR="5080" indent="-343535">
              <a:lnSpc>
                <a:spcPts val="3030"/>
              </a:lnSpc>
              <a:spcBef>
                <a:spcPts val="470"/>
              </a:spcBef>
              <a:buFont typeface="Noto Sans Mono CJK JP Bold"/>
              <a:buChar char="•"/>
              <a:tabLst>
                <a:tab pos="4436110" algn="l"/>
              </a:tabLst>
            </a:pPr>
            <a:r>
              <a:rPr spc="50" dirty="0"/>
              <a:t>Imagery: </a:t>
            </a:r>
            <a:r>
              <a:rPr spc="150" dirty="0"/>
              <a:t>the </a:t>
            </a:r>
            <a:r>
              <a:rPr spc="50" dirty="0"/>
              <a:t>use </a:t>
            </a:r>
            <a:r>
              <a:rPr spc="270" dirty="0"/>
              <a:t>of  </a:t>
            </a:r>
            <a:r>
              <a:rPr spc="5" dirty="0"/>
              <a:t>language </a:t>
            </a:r>
            <a:r>
              <a:rPr spc="275" dirty="0"/>
              <a:t>to </a:t>
            </a:r>
            <a:r>
              <a:rPr spc="25" dirty="0"/>
              <a:t>evoke </a:t>
            </a:r>
            <a:r>
              <a:rPr spc="35" dirty="0"/>
              <a:t>a  </a:t>
            </a:r>
            <a:r>
              <a:rPr spc="114" dirty="0"/>
              <a:t>sensory </a:t>
            </a:r>
            <a:r>
              <a:rPr spc="80" dirty="0"/>
              <a:t>impression  </a:t>
            </a:r>
            <a:r>
              <a:rPr spc="170" dirty="0"/>
              <a:t>or</a:t>
            </a:r>
            <a:r>
              <a:rPr spc="-150" dirty="0"/>
              <a:t> </a:t>
            </a:r>
            <a:r>
              <a:rPr spc="-5" dirty="0"/>
              <a:t>vivid</a:t>
            </a:r>
            <a:r>
              <a:rPr spc="-160" dirty="0"/>
              <a:t> </a:t>
            </a:r>
            <a:r>
              <a:rPr spc="114" dirty="0"/>
              <a:t>picture</a:t>
            </a:r>
            <a:r>
              <a:rPr spc="-135" dirty="0"/>
              <a:t> </a:t>
            </a:r>
            <a:r>
              <a:rPr spc="-10" dirty="0"/>
              <a:t>in</a:t>
            </a:r>
            <a:r>
              <a:rPr spc="-135" dirty="0"/>
              <a:t> </a:t>
            </a:r>
            <a:r>
              <a:rPr spc="150" dirty="0"/>
              <a:t>the  </a:t>
            </a:r>
            <a:r>
              <a:rPr spc="95" dirty="0"/>
              <a:t>reader’s</a:t>
            </a:r>
            <a:r>
              <a:rPr spc="-125" dirty="0"/>
              <a:t> </a:t>
            </a:r>
            <a:r>
              <a:rPr spc="70" dirty="0"/>
              <a:t>mind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4042664"/>
            <a:ext cx="4013835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30" dirty="0">
                <a:latin typeface="Arial"/>
                <a:cs typeface="Arial"/>
              </a:rPr>
              <a:t>Symbolism: </a:t>
            </a:r>
            <a:r>
              <a:rPr sz="2800" spc="150" dirty="0">
                <a:latin typeface="Arial"/>
                <a:cs typeface="Arial"/>
              </a:rPr>
              <a:t>the</a:t>
            </a:r>
            <a:r>
              <a:rPr sz="2800" spc="-500" dirty="0">
                <a:latin typeface="Arial"/>
                <a:cs typeface="Arial"/>
              </a:rPr>
              <a:t> </a:t>
            </a:r>
            <a:r>
              <a:rPr sz="2800" spc="50" dirty="0">
                <a:latin typeface="Arial"/>
                <a:cs typeface="Arial"/>
              </a:rPr>
              <a:t>use </a:t>
            </a:r>
            <a:r>
              <a:rPr sz="2800" spc="270" dirty="0">
                <a:latin typeface="Arial"/>
                <a:cs typeface="Arial"/>
              </a:rPr>
              <a:t>of  </a:t>
            </a:r>
            <a:r>
              <a:rPr sz="2800" spc="160" dirty="0">
                <a:latin typeface="Arial"/>
                <a:cs typeface="Arial"/>
              </a:rPr>
              <a:t>recurrent </a:t>
            </a:r>
            <a:r>
              <a:rPr sz="2800" spc="100" dirty="0">
                <a:latin typeface="Arial"/>
                <a:cs typeface="Arial"/>
              </a:rPr>
              <a:t>symbols </a:t>
            </a:r>
            <a:r>
              <a:rPr sz="2800" spc="165" dirty="0">
                <a:latin typeface="Arial"/>
                <a:cs typeface="Arial"/>
              </a:rPr>
              <a:t>or  </a:t>
            </a:r>
            <a:r>
              <a:rPr sz="2800" spc="70" dirty="0">
                <a:latin typeface="Arial"/>
                <a:cs typeface="Arial"/>
              </a:rPr>
              <a:t>images </a:t>
            </a:r>
            <a:r>
              <a:rPr sz="2800" spc="-10" dirty="0">
                <a:latin typeface="Arial"/>
                <a:cs typeface="Arial"/>
              </a:rPr>
              <a:t>in </a:t>
            </a:r>
            <a:r>
              <a:rPr sz="2800" spc="35" dirty="0">
                <a:latin typeface="Arial"/>
                <a:cs typeface="Arial"/>
              </a:rPr>
              <a:t>a </a:t>
            </a:r>
            <a:r>
              <a:rPr sz="2800" spc="165" dirty="0">
                <a:latin typeface="Arial"/>
                <a:cs typeface="Arial"/>
              </a:rPr>
              <a:t>work </a:t>
            </a:r>
            <a:r>
              <a:rPr sz="2800" spc="275" dirty="0">
                <a:latin typeface="Arial"/>
                <a:cs typeface="Arial"/>
              </a:rPr>
              <a:t>to  </a:t>
            </a:r>
            <a:r>
              <a:rPr sz="2800" spc="145" dirty="0">
                <a:latin typeface="Arial"/>
                <a:cs typeface="Arial"/>
              </a:rPr>
              <a:t>create </a:t>
            </a:r>
            <a:r>
              <a:rPr sz="2800" spc="35" dirty="0">
                <a:latin typeface="Arial"/>
                <a:cs typeface="Arial"/>
              </a:rPr>
              <a:t>an </a:t>
            </a:r>
            <a:r>
              <a:rPr sz="2800" spc="15" dirty="0">
                <a:latin typeface="Arial"/>
                <a:cs typeface="Arial"/>
              </a:rPr>
              <a:t>added </a:t>
            </a:r>
            <a:r>
              <a:rPr sz="2800" spc="-45" dirty="0">
                <a:latin typeface="Arial"/>
                <a:cs typeface="Arial"/>
              </a:rPr>
              <a:t>level  </a:t>
            </a:r>
            <a:r>
              <a:rPr sz="2800" spc="270" dirty="0">
                <a:latin typeface="Arial"/>
                <a:cs typeface="Arial"/>
              </a:rPr>
              <a:t>of</a:t>
            </a:r>
            <a:r>
              <a:rPr sz="2800" spc="-145" dirty="0">
                <a:latin typeface="Arial"/>
                <a:cs typeface="Arial"/>
              </a:rPr>
              <a:t> </a:t>
            </a:r>
            <a:r>
              <a:rPr sz="2800" spc="25" dirty="0">
                <a:latin typeface="Arial"/>
                <a:cs typeface="Arial"/>
              </a:rPr>
              <a:t>meaning.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79340" y="4153916"/>
            <a:ext cx="3879850" cy="167132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i="1" spc="-25" dirty="0">
                <a:solidFill>
                  <a:srgbClr val="7575D1"/>
                </a:solidFill>
                <a:latin typeface="Times New Roman"/>
                <a:cs typeface="Times New Roman"/>
              </a:rPr>
              <a:t>Example:</a:t>
            </a:r>
            <a:endParaRPr sz="1800">
              <a:latin typeface="Times New Roman"/>
              <a:cs typeface="Times New Roman"/>
            </a:endParaRPr>
          </a:p>
          <a:p>
            <a:pPr marL="355600" marR="144145">
              <a:lnSpc>
                <a:spcPts val="1939"/>
              </a:lnSpc>
              <a:spcBef>
                <a:spcPts val="464"/>
              </a:spcBef>
            </a:pPr>
            <a:r>
              <a:rPr sz="1800" i="1" spc="-145" dirty="0">
                <a:solidFill>
                  <a:srgbClr val="7575D1"/>
                </a:solidFill>
                <a:latin typeface="Times New Roman"/>
                <a:cs typeface="Times New Roman"/>
              </a:rPr>
              <a:t>In </a:t>
            </a:r>
            <a:r>
              <a:rPr sz="1800" i="1" spc="100" dirty="0">
                <a:solidFill>
                  <a:srgbClr val="7575D1"/>
                </a:solidFill>
                <a:latin typeface="Times New Roman"/>
                <a:cs typeface="Times New Roman"/>
              </a:rPr>
              <a:t>the </a:t>
            </a:r>
            <a:r>
              <a:rPr sz="1800" i="1" spc="-5" dirty="0">
                <a:solidFill>
                  <a:srgbClr val="7575D1"/>
                </a:solidFill>
                <a:latin typeface="Times New Roman"/>
                <a:cs typeface="Times New Roman"/>
              </a:rPr>
              <a:t>world </a:t>
            </a:r>
            <a:r>
              <a:rPr sz="1800" i="1" spc="80" dirty="0">
                <a:solidFill>
                  <a:srgbClr val="7575D1"/>
                </a:solidFill>
                <a:latin typeface="Times New Roman"/>
                <a:cs typeface="Times New Roman"/>
              </a:rPr>
              <a:t>there </a:t>
            </a:r>
            <a:r>
              <a:rPr sz="1800" i="1" dirty="0">
                <a:solidFill>
                  <a:srgbClr val="7575D1"/>
                </a:solidFill>
                <a:latin typeface="Times New Roman"/>
                <a:cs typeface="Times New Roman"/>
              </a:rPr>
              <a:t>is </a:t>
            </a:r>
            <a:r>
              <a:rPr sz="1800" i="1" spc="15" dirty="0">
                <a:solidFill>
                  <a:srgbClr val="7575D1"/>
                </a:solidFill>
                <a:latin typeface="Times New Roman"/>
                <a:cs typeface="Times New Roman"/>
              </a:rPr>
              <a:t>nothing </a:t>
            </a:r>
            <a:r>
              <a:rPr sz="1800" i="1" spc="90" dirty="0">
                <a:solidFill>
                  <a:srgbClr val="7575D1"/>
                </a:solidFill>
                <a:latin typeface="Times New Roman"/>
                <a:cs typeface="Times New Roman"/>
              </a:rPr>
              <a:t>more  </a:t>
            </a:r>
            <a:r>
              <a:rPr sz="1800" i="1" spc="55" dirty="0">
                <a:solidFill>
                  <a:srgbClr val="7575D1"/>
                </a:solidFill>
                <a:latin typeface="Times New Roman"/>
                <a:cs typeface="Times New Roman"/>
              </a:rPr>
              <a:t>submissive </a:t>
            </a:r>
            <a:r>
              <a:rPr sz="1800" i="1" spc="15" dirty="0">
                <a:solidFill>
                  <a:srgbClr val="7575D1"/>
                </a:solidFill>
                <a:latin typeface="Times New Roman"/>
                <a:cs typeface="Times New Roman"/>
              </a:rPr>
              <a:t>and </a:t>
            </a:r>
            <a:r>
              <a:rPr sz="1800" i="1" spc="70" dirty="0">
                <a:solidFill>
                  <a:srgbClr val="7575D1"/>
                </a:solidFill>
                <a:latin typeface="Times New Roman"/>
                <a:cs typeface="Times New Roman"/>
              </a:rPr>
              <a:t>weak </a:t>
            </a:r>
            <a:r>
              <a:rPr sz="1800" i="1" spc="60" dirty="0">
                <a:solidFill>
                  <a:srgbClr val="7575D1"/>
                </a:solidFill>
                <a:latin typeface="Times New Roman"/>
                <a:cs typeface="Times New Roman"/>
              </a:rPr>
              <a:t>than </a:t>
            </a:r>
            <a:r>
              <a:rPr sz="1800" i="1" spc="65" dirty="0">
                <a:solidFill>
                  <a:srgbClr val="7575D1"/>
                </a:solidFill>
                <a:latin typeface="Times New Roman"/>
                <a:cs typeface="Times New Roman"/>
              </a:rPr>
              <a:t>water.  </a:t>
            </a:r>
            <a:r>
              <a:rPr sz="1800" i="1" spc="85" dirty="0">
                <a:solidFill>
                  <a:srgbClr val="7575D1"/>
                </a:solidFill>
                <a:latin typeface="Times New Roman"/>
                <a:cs typeface="Times New Roman"/>
              </a:rPr>
              <a:t>Yet</a:t>
            </a:r>
            <a:r>
              <a:rPr sz="1800" i="1" spc="-95" dirty="0">
                <a:solidFill>
                  <a:srgbClr val="7575D1"/>
                </a:solidFill>
                <a:latin typeface="Times New Roman"/>
                <a:cs typeface="Times New Roman"/>
              </a:rPr>
              <a:t> </a:t>
            </a:r>
            <a:r>
              <a:rPr sz="1800" i="1" spc="65" dirty="0">
                <a:solidFill>
                  <a:srgbClr val="7575D1"/>
                </a:solidFill>
                <a:latin typeface="Times New Roman"/>
                <a:cs typeface="Times New Roman"/>
              </a:rPr>
              <a:t>for</a:t>
            </a:r>
            <a:r>
              <a:rPr sz="1800" i="1" spc="-80" dirty="0">
                <a:solidFill>
                  <a:srgbClr val="7575D1"/>
                </a:solidFill>
                <a:latin typeface="Times New Roman"/>
                <a:cs typeface="Times New Roman"/>
              </a:rPr>
              <a:t> </a:t>
            </a:r>
            <a:r>
              <a:rPr sz="1800" i="1" spc="50" dirty="0">
                <a:solidFill>
                  <a:srgbClr val="7575D1"/>
                </a:solidFill>
                <a:latin typeface="Times New Roman"/>
                <a:cs typeface="Times New Roman"/>
              </a:rPr>
              <a:t>attacking</a:t>
            </a:r>
            <a:r>
              <a:rPr sz="1800" i="1" spc="-70" dirty="0">
                <a:solidFill>
                  <a:srgbClr val="7575D1"/>
                </a:solidFill>
                <a:latin typeface="Times New Roman"/>
                <a:cs typeface="Times New Roman"/>
              </a:rPr>
              <a:t> </a:t>
            </a:r>
            <a:r>
              <a:rPr sz="1800" i="1" spc="114" dirty="0">
                <a:solidFill>
                  <a:srgbClr val="7575D1"/>
                </a:solidFill>
                <a:latin typeface="Times New Roman"/>
                <a:cs typeface="Times New Roman"/>
              </a:rPr>
              <a:t>that</a:t>
            </a:r>
            <a:r>
              <a:rPr sz="1800" i="1" spc="-65" dirty="0">
                <a:solidFill>
                  <a:srgbClr val="7575D1"/>
                </a:solidFill>
                <a:latin typeface="Times New Roman"/>
                <a:cs typeface="Times New Roman"/>
              </a:rPr>
              <a:t> </a:t>
            </a:r>
            <a:r>
              <a:rPr sz="1800" i="1" spc="-5" dirty="0">
                <a:solidFill>
                  <a:srgbClr val="7575D1"/>
                </a:solidFill>
                <a:latin typeface="Times New Roman"/>
                <a:cs typeface="Times New Roman"/>
              </a:rPr>
              <a:t>which</a:t>
            </a:r>
            <a:r>
              <a:rPr sz="1800" i="1" spc="-55" dirty="0">
                <a:solidFill>
                  <a:srgbClr val="7575D1"/>
                </a:solidFill>
                <a:latin typeface="Times New Roman"/>
                <a:cs typeface="Times New Roman"/>
              </a:rPr>
              <a:t> </a:t>
            </a:r>
            <a:r>
              <a:rPr sz="1800" i="1" dirty="0">
                <a:solidFill>
                  <a:srgbClr val="7575D1"/>
                </a:solidFill>
                <a:latin typeface="Times New Roman"/>
                <a:cs typeface="Times New Roman"/>
              </a:rPr>
              <a:t>is</a:t>
            </a:r>
            <a:r>
              <a:rPr sz="1800" i="1" spc="-85" dirty="0">
                <a:solidFill>
                  <a:srgbClr val="7575D1"/>
                </a:solidFill>
                <a:latin typeface="Times New Roman"/>
                <a:cs typeface="Times New Roman"/>
              </a:rPr>
              <a:t> </a:t>
            </a:r>
            <a:r>
              <a:rPr sz="1800" i="1" dirty="0">
                <a:solidFill>
                  <a:srgbClr val="7575D1"/>
                </a:solidFill>
                <a:latin typeface="Times New Roman"/>
                <a:cs typeface="Times New Roman"/>
              </a:rPr>
              <a:t>hard  </a:t>
            </a:r>
            <a:r>
              <a:rPr sz="1800" i="1" spc="15" dirty="0">
                <a:solidFill>
                  <a:srgbClr val="7575D1"/>
                </a:solidFill>
                <a:latin typeface="Times New Roman"/>
                <a:cs typeface="Times New Roman"/>
              </a:rPr>
              <a:t>and</a:t>
            </a:r>
            <a:r>
              <a:rPr sz="1800" i="1" spc="-100" dirty="0">
                <a:solidFill>
                  <a:srgbClr val="7575D1"/>
                </a:solidFill>
                <a:latin typeface="Times New Roman"/>
                <a:cs typeface="Times New Roman"/>
              </a:rPr>
              <a:t> </a:t>
            </a:r>
            <a:r>
              <a:rPr sz="1800" i="1" spc="55" dirty="0">
                <a:solidFill>
                  <a:srgbClr val="7575D1"/>
                </a:solidFill>
                <a:latin typeface="Times New Roman"/>
                <a:cs typeface="Times New Roman"/>
              </a:rPr>
              <a:t>strong,</a:t>
            </a:r>
            <a:r>
              <a:rPr sz="1800" i="1" spc="-55" dirty="0">
                <a:solidFill>
                  <a:srgbClr val="7575D1"/>
                </a:solidFill>
                <a:latin typeface="Times New Roman"/>
                <a:cs typeface="Times New Roman"/>
              </a:rPr>
              <a:t> </a:t>
            </a:r>
            <a:r>
              <a:rPr sz="1800" i="1" spc="15" dirty="0">
                <a:solidFill>
                  <a:srgbClr val="7575D1"/>
                </a:solidFill>
                <a:latin typeface="Times New Roman"/>
                <a:cs typeface="Times New Roman"/>
              </a:rPr>
              <a:t>nothing</a:t>
            </a:r>
            <a:r>
              <a:rPr sz="1800" i="1" spc="-60" dirty="0">
                <a:solidFill>
                  <a:srgbClr val="7575D1"/>
                </a:solidFill>
                <a:latin typeface="Times New Roman"/>
                <a:cs typeface="Times New Roman"/>
              </a:rPr>
              <a:t> </a:t>
            </a:r>
            <a:r>
              <a:rPr sz="1800" i="1" spc="35" dirty="0">
                <a:solidFill>
                  <a:srgbClr val="7575D1"/>
                </a:solidFill>
                <a:latin typeface="Times New Roman"/>
                <a:cs typeface="Times New Roman"/>
              </a:rPr>
              <a:t>can</a:t>
            </a:r>
            <a:r>
              <a:rPr sz="1800" i="1" spc="-85" dirty="0">
                <a:solidFill>
                  <a:srgbClr val="7575D1"/>
                </a:solidFill>
                <a:latin typeface="Times New Roman"/>
                <a:cs typeface="Times New Roman"/>
              </a:rPr>
              <a:t> </a:t>
            </a:r>
            <a:r>
              <a:rPr sz="1800" i="1" spc="80" dirty="0">
                <a:solidFill>
                  <a:srgbClr val="7575D1"/>
                </a:solidFill>
                <a:latin typeface="Times New Roman"/>
                <a:cs typeface="Times New Roman"/>
              </a:rPr>
              <a:t>surpass</a:t>
            </a:r>
            <a:r>
              <a:rPr sz="1800" i="1" spc="-50" dirty="0">
                <a:solidFill>
                  <a:srgbClr val="7575D1"/>
                </a:solidFill>
                <a:latin typeface="Times New Roman"/>
                <a:cs typeface="Times New Roman"/>
              </a:rPr>
              <a:t> </a:t>
            </a:r>
            <a:r>
              <a:rPr sz="1800" i="1" spc="-15" dirty="0">
                <a:solidFill>
                  <a:srgbClr val="7575D1"/>
                </a:solidFill>
                <a:latin typeface="Times New Roman"/>
                <a:cs typeface="Times New Roman"/>
              </a:rPr>
              <a:t>it.</a:t>
            </a:r>
            <a:endParaRPr sz="1800">
              <a:latin typeface="Times New Roman"/>
              <a:cs typeface="Times New Roman"/>
            </a:endParaRPr>
          </a:p>
          <a:p>
            <a:pPr marL="2818130">
              <a:lnSpc>
                <a:spcPct val="100000"/>
              </a:lnSpc>
              <a:spcBef>
                <a:spcPts val="200"/>
              </a:spcBef>
              <a:tabLst>
                <a:tab pos="3161030" algn="l"/>
              </a:tabLst>
            </a:pPr>
            <a:r>
              <a:rPr sz="1800" i="1" spc="-95" dirty="0">
                <a:solidFill>
                  <a:srgbClr val="7575D1"/>
                </a:solidFill>
                <a:latin typeface="Times New Roman"/>
                <a:cs typeface="Times New Roman"/>
              </a:rPr>
              <a:t>~	</a:t>
            </a:r>
            <a:r>
              <a:rPr sz="1800" i="1" spc="-75" dirty="0">
                <a:solidFill>
                  <a:srgbClr val="7575D1"/>
                </a:solidFill>
                <a:latin typeface="Times New Roman"/>
                <a:cs typeface="Times New Roman"/>
              </a:rPr>
              <a:t>Lao</a:t>
            </a:r>
            <a:r>
              <a:rPr sz="1800" i="1" spc="-170" dirty="0">
                <a:solidFill>
                  <a:srgbClr val="7575D1"/>
                </a:solidFill>
                <a:latin typeface="Times New Roman"/>
                <a:cs typeface="Times New Roman"/>
              </a:rPr>
              <a:t> </a:t>
            </a:r>
            <a:r>
              <a:rPr sz="1800" i="1" spc="35" dirty="0">
                <a:solidFill>
                  <a:srgbClr val="7575D1"/>
                </a:solidFill>
                <a:latin typeface="Times New Roman"/>
                <a:cs typeface="Times New Roman"/>
              </a:rPr>
              <a:t>Tse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800" y="1295400"/>
            <a:ext cx="3733800" cy="26796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1114" y="450913"/>
            <a:ext cx="75615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30" dirty="0"/>
              <a:t>Hyperbole </a:t>
            </a:r>
            <a:r>
              <a:rPr spc="-355" dirty="0"/>
              <a:t>&amp;</a:t>
            </a:r>
            <a:r>
              <a:rPr spc="-550" dirty="0"/>
              <a:t> </a:t>
            </a:r>
            <a:r>
              <a:rPr spc="220" dirty="0"/>
              <a:t>Understatement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98411" y="1604263"/>
            <a:ext cx="396176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Font typeface="Noto Sans Mono CJK JP Bold"/>
              <a:buChar char="•"/>
              <a:tabLst>
                <a:tab pos="355600" algn="l"/>
              </a:tabLst>
            </a:pPr>
            <a:r>
              <a:rPr sz="2800" spc="15" dirty="0">
                <a:latin typeface="Arial"/>
                <a:cs typeface="Arial"/>
              </a:rPr>
              <a:t>Downplaying </a:t>
            </a:r>
            <a:r>
              <a:rPr sz="2800" spc="150" dirty="0">
                <a:latin typeface="Arial"/>
                <a:cs typeface="Arial"/>
              </a:rPr>
              <a:t>the  </a:t>
            </a:r>
            <a:r>
              <a:rPr sz="2800" spc="135" dirty="0">
                <a:latin typeface="Arial"/>
                <a:cs typeface="Arial"/>
              </a:rPr>
              <a:t>severity </a:t>
            </a:r>
            <a:r>
              <a:rPr sz="2800" spc="170" dirty="0">
                <a:latin typeface="Arial"/>
                <a:cs typeface="Arial"/>
              </a:rPr>
              <a:t>or</a:t>
            </a:r>
            <a:r>
              <a:rPr sz="2800" spc="-475" dirty="0">
                <a:latin typeface="Arial"/>
                <a:cs typeface="Arial"/>
              </a:rPr>
              <a:t> </a:t>
            </a:r>
            <a:r>
              <a:rPr sz="2800" spc="225" dirty="0">
                <a:latin typeface="Arial"/>
                <a:cs typeface="Arial"/>
              </a:rPr>
              <a:t>extremity  </a:t>
            </a:r>
            <a:r>
              <a:rPr sz="2800" spc="270" dirty="0">
                <a:latin typeface="Arial"/>
                <a:cs typeface="Arial"/>
              </a:rPr>
              <a:t>of </a:t>
            </a:r>
            <a:r>
              <a:rPr sz="2800" spc="35" dirty="0">
                <a:latin typeface="Arial"/>
                <a:cs typeface="Arial"/>
              </a:rPr>
              <a:t>a</a:t>
            </a:r>
            <a:r>
              <a:rPr sz="2800" spc="-545" dirty="0">
                <a:latin typeface="Arial"/>
                <a:cs typeface="Arial"/>
              </a:rPr>
              <a:t> </a:t>
            </a:r>
            <a:r>
              <a:rPr sz="2800" spc="95" dirty="0">
                <a:latin typeface="Arial"/>
                <a:cs typeface="Arial"/>
              </a:rPr>
              <a:t>situation.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13588" y="2501873"/>
            <a:ext cx="3819525" cy="3419475"/>
            <a:chOff x="613588" y="2501873"/>
            <a:chExt cx="3819525" cy="3419475"/>
          </a:xfrm>
        </p:grpSpPr>
        <p:sp>
          <p:nvSpPr>
            <p:cNvPr id="5" name="object 5"/>
            <p:cNvSpPr/>
            <p:nvPr/>
          </p:nvSpPr>
          <p:spPr>
            <a:xfrm>
              <a:off x="2854240" y="4038591"/>
              <a:ext cx="1158109" cy="18822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13588" y="2501873"/>
              <a:ext cx="3818901" cy="237649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35940" y="1604263"/>
            <a:ext cx="3681095" cy="1861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-125" dirty="0">
                <a:latin typeface="Arial"/>
                <a:cs typeface="Arial"/>
              </a:rPr>
              <a:t>An </a:t>
            </a:r>
            <a:r>
              <a:rPr sz="2800" spc="105" dirty="0">
                <a:latin typeface="Arial"/>
                <a:cs typeface="Arial"/>
              </a:rPr>
              <a:t>exaggeration</a:t>
            </a:r>
            <a:r>
              <a:rPr sz="2800" spc="-200" dirty="0">
                <a:latin typeface="Arial"/>
                <a:cs typeface="Arial"/>
              </a:rPr>
              <a:t> </a:t>
            </a:r>
            <a:r>
              <a:rPr sz="2800" spc="275" dirty="0">
                <a:latin typeface="Arial"/>
                <a:cs typeface="Arial"/>
              </a:rPr>
              <a:t>for  </a:t>
            </a:r>
            <a:r>
              <a:rPr sz="2800" spc="120" dirty="0">
                <a:latin typeface="Arial"/>
                <a:cs typeface="Arial"/>
              </a:rPr>
              <a:t>humor </a:t>
            </a:r>
            <a:r>
              <a:rPr sz="2800" spc="170" dirty="0">
                <a:latin typeface="Arial"/>
                <a:cs typeface="Arial"/>
              </a:rPr>
              <a:t>or</a:t>
            </a:r>
            <a:r>
              <a:rPr sz="2800" spc="-415" dirty="0">
                <a:latin typeface="Arial"/>
                <a:cs typeface="Arial"/>
              </a:rPr>
              <a:t> </a:t>
            </a:r>
            <a:r>
              <a:rPr sz="2800" spc="35" dirty="0">
                <a:latin typeface="Arial"/>
                <a:cs typeface="Arial"/>
              </a:rPr>
              <a:t>emphasis.</a:t>
            </a:r>
            <a:endParaRPr sz="2800">
              <a:latin typeface="Arial"/>
              <a:cs typeface="Arial"/>
            </a:endParaRPr>
          </a:p>
          <a:p>
            <a:pPr marL="1876425" marR="299085" algn="ctr">
              <a:lnSpc>
                <a:spcPct val="100000"/>
              </a:lnSpc>
              <a:spcBef>
                <a:spcPts val="1265"/>
              </a:spcBef>
            </a:pPr>
            <a:r>
              <a:rPr sz="1800" spc="-5" dirty="0">
                <a:latin typeface="Arial"/>
                <a:cs typeface="Arial"/>
              </a:rPr>
              <a:t>I’m </a:t>
            </a:r>
            <a:r>
              <a:rPr sz="1800" spc="-10" dirty="0">
                <a:latin typeface="Arial"/>
                <a:cs typeface="Arial"/>
              </a:rPr>
              <a:t>so hungry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  </a:t>
            </a:r>
            <a:r>
              <a:rPr sz="1800" spc="-10" dirty="0">
                <a:latin typeface="Arial"/>
                <a:cs typeface="Arial"/>
              </a:rPr>
              <a:t>could eat </a:t>
            </a:r>
            <a:r>
              <a:rPr sz="1800" spc="-5" dirty="0">
                <a:latin typeface="Arial"/>
                <a:cs typeface="Arial"/>
              </a:rPr>
              <a:t>a  </a:t>
            </a:r>
            <a:r>
              <a:rPr sz="1800" spc="-10" dirty="0">
                <a:latin typeface="Arial"/>
                <a:cs typeface="Arial"/>
              </a:rPr>
              <a:t>horse!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934212" y="2971800"/>
            <a:ext cx="1752587" cy="28384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879340" y="3608323"/>
            <a:ext cx="1863089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23215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"It's just a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flesh  </a:t>
            </a:r>
            <a:r>
              <a:rPr sz="1800" spc="-15" dirty="0">
                <a:latin typeface="Arial"/>
                <a:cs typeface="Arial"/>
              </a:rPr>
              <a:t>wound."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(Black </a:t>
            </a:r>
            <a:r>
              <a:rPr sz="1800" spc="-10" dirty="0">
                <a:latin typeface="Arial"/>
                <a:cs typeface="Arial"/>
              </a:rPr>
              <a:t>Knight, </a:t>
            </a:r>
            <a:r>
              <a:rPr sz="1800" spc="-5" dirty="0">
                <a:latin typeface="Arial"/>
                <a:cs typeface="Arial"/>
              </a:rPr>
              <a:t>in  </a:t>
            </a:r>
            <a:r>
              <a:rPr sz="1800" i="1" spc="-5" dirty="0">
                <a:latin typeface="Arial"/>
                <a:cs typeface="Arial"/>
              </a:rPr>
              <a:t>Monty Python</a:t>
            </a:r>
            <a:r>
              <a:rPr sz="1800" i="1" spc="-85" dirty="0">
                <a:latin typeface="Arial"/>
                <a:cs typeface="Arial"/>
              </a:rPr>
              <a:t> </a:t>
            </a:r>
            <a:r>
              <a:rPr sz="1800" i="1" spc="-15" dirty="0">
                <a:latin typeface="Arial"/>
                <a:cs typeface="Arial"/>
              </a:rPr>
              <a:t>and  </a:t>
            </a:r>
            <a:r>
              <a:rPr sz="1800" i="1" spc="-5" dirty="0">
                <a:latin typeface="Arial"/>
                <a:cs typeface="Arial"/>
              </a:rPr>
              <a:t>the </a:t>
            </a:r>
            <a:r>
              <a:rPr sz="1800" i="1" spc="-10" dirty="0">
                <a:latin typeface="Arial"/>
                <a:cs typeface="Arial"/>
              </a:rPr>
              <a:t>Holy</a:t>
            </a:r>
            <a:r>
              <a:rPr sz="1800" i="1" spc="-15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Grail</a:t>
            </a:r>
            <a:r>
              <a:rPr sz="1800" spc="-5" dirty="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3186" y="450913"/>
            <a:ext cx="58953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5" dirty="0"/>
              <a:t>2. </a:t>
            </a:r>
            <a:r>
              <a:rPr spc="15" dirty="0"/>
              <a:t>Diction—word</a:t>
            </a:r>
            <a:r>
              <a:rPr spc="-450" dirty="0"/>
              <a:t> </a:t>
            </a:r>
            <a:r>
              <a:rPr spc="40" dirty="0"/>
              <a:t>choice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09980"/>
            <a:ext cx="3735070" cy="5153025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00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10" dirty="0">
                <a:latin typeface="Arial"/>
                <a:cs typeface="Arial"/>
              </a:rPr>
              <a:t>Formal</a:t>
            </a:r>
            <a:endParaRPr sz="2800">
              <a:latin typeface="Arial"/>
              <a:cs typeface="Arial"/>
            </a:endParaRPr>
          </a:p>
          <a:p>
            <a:pPr marL="756285" marR="5080" indent="-287020">
              <a:lnSpc>
                <a:spcPct val="100000"/>
              </a:lnSpc>
              <a:spcBef>
                <a:spcPts val="605"/>
              </a:spcBef>
              <a:tabLst>
                <a:tab pos="756285" algn="l"/>
              </a:tabLst>
            </a:pPr>
            <a:r>
              <a:rPr sz="2400" spc="-140" dirty="0">
                <a:latin typeface="Arial"/>
                <a:cs typeface="Arial"/>
              </a:rPr>
              <a:t>–	</a:t>
            </a:r>
            <a:r>
              <a:rPr sz="2400" spc="10" dirty="0">
                <a:latin typeface="Arial"/>
                <a:cs typeface="Arial"/>
              </a:rPr>
              <a:t>Formal </a:t>
            </a:r>
            <a:r>
              <a:rPr sz="2400" spc="70" dirty="0">
                <a:latin typeface="Arial"/>
                <a:cs typeface="Arial"/>
              </a:rPr>
              <a:t>diction  </a:t>
            </a:r>
            <a:r>
              <a:rPr sz="2400" spc="105" dirty="0">
                <a:latin typeface="Arial"/>
                <a:cs typeface="Arial"/>
              </a:rPr>
              <a:t>consists </a:t>
            </a:r>
            <a:r>
              <a:rPr sz="2400" spc="235" dirty="0">
                <a:latin typeface="Arial"/>
                <a:cs typeface="Arial"/>
              </a:rPr>
              <a:t>of </a:t>
            </a:r>
            <a:r>
              <a:rPr sz="2400" spc="30" dirty="0">
                <a:latin typeface="Arial"/>
                <a:cs typeface="Arial"/>
              </a:rPr>
              <a:t>a  </a:t>
            </a:r>
            <a:r>
              <a:rPr sz="2400" spc="25" dirty="0">
                <a:latin typeface="Arial"/>
                <a:cs typeface="Arial"/>
              </a:rPr>
              <a:t>dignified,</a:t>
            </a:r>
            <a:r>
              <a:rPr sz="2400" spc="-200" dirty="0">
                <a:latin typeface="Arial"/>
                <a:cs typeface="Arial"/>
              </a:rPr>
              <a:t> </a:t>
            </a:r>
            <a:r>
              <a:rPr sz="2400" spc="45" dirty="0">
                <a:latin typeface="Arial"/>
                <a:cs typeface="Arial"/>
              </a:rPr>
              <a:t>impersonal,  </a:t>
            </a:r>
            <a:r>
              <a:rPr sz="2400" spc="25" dirty="0">
                <a:latin typeface="Arial"/>
                <a:cs typeface="Arial"/>
              </a:rPr>
              <a:t>and </a:t>
            </a:r>
            <a:r>
              <a:rPr sz="2400" spc="50" dirty="0">
                <a:latin typeface="Arial"/>
                <a:cs typeface="Arial"/>
              </a:rPr>
              <a:t>elevated </a:t>
            </a:r>
            <a:r>
              <a:rPr sz="2400" spc="45" dirty="0">
                <a:latin typeface="Arial"/>
                <a:cs typeface="Arial"/>
              </a:rPr>
              <a:t>use </a:t>
            </a:r>
            <a:r>
              <a:rPr sz="2400" spc="235" dirty="0">
                <a:latin typeface="Arial"/>
                <a:cs typeface="Arial"/>
              </a:rPr>
              <a:t>of  </a:t>
            </a:r>
            <a:r>
              <a:rPr sz="2400" spc="-5" dirty="0">
                <a:latin typeface="Arial"/>
                <a:cs typeface="Arial"/>
              </a:rPr>
              <a:t>language; </a:t>
            </a:r>
            <a:r>
              <a:rPr sz="2400" spc="185" dirty="0">
                <a:latin typeface="Arial"/>
                <a:cs typeface="Arial"/>
              </a:rPr>
              <a:t>it </a:t>
            </a:r>
            <a:r>
              <a:rPr sz="2400" spc="95" dirty="0">
                <a:latin typeface="Arial"/>
                <a:cs typeface="Arial"/>
              </a:rPr>
              <a:t>follows  </a:t>
            </a:r>
            <a:r>
              <a:rPr sz="2400" spc="130" dirty="0">
                <a:latin typeface="Arial"/>
                <a:cs typeface="Arial"/>
              </a:rPr>
              <a:t>the </a:t>
            </a:r>
            <a:r>
              <a:rPr sz="2400" spc="55" dirty="0">
                <a:latin typeface="Arial"/>
                <a:cs typeface="Arial"/>
              </a:rPr>
              <a:t>rules </a:t>
            </a:r>
            <a:r>
              <a:rPr sz="2400" spc="235" dirty="0">
                <a:latin typeface="Arial"/>
                <a:cs typeface="Arial"/>
              </a:rPr>
              <a:t>of </a:t>
            </a:r>
            <a:r>
              <a:rPr sz="2400" spc="175" dirty="0">
                <a:latin typeface="Arial"/>
                <a:cs typeface="Arial"/>
              </a:rPr>
              <a:t>syntax  </a:t>
            </a:r>
            <a:r>
              <a:rPr sz="2400" spc="130" dirty="0">
                <a:latin typeface="Arial"/>
                <a:cs typeface="Arial"/>
              </a:rPr>
              <a:t>exactly </a:t>
            </a:r>
            <a:r>
              <a:rPr sz="2400" spc="25" dirty="0">
                <a:latin typeface="Arial"/>
                <a:cs typeface="Arial"/>
              </a:rPr>
              <a:t>and is </a:t>
            </a:r>
            <a:r>
              <a:rPr sz="2400" spc="185" dirty="0">
                <a:latin typeface="Arial"/>
                <a:cs typeface="Arial"/>
              </a:rPr>
              <a:t>often  </a:t>
            </a:r>
            <a:r>
              <a:rPr sz="2400" spc="90" dirty="0">
                <a:latin typeface="Arial"/>
                <a:cs typeface="Arial"/>
              </a:rPr>
              <a:t>characterized </a:t>
            </a:r>
            <a:r>
              <a:rPr sz="2400" spc="105" dirty="0">
                <a:latin typeface="Arial"/>
                <a:cs typeface="Arial"/>
              </a:rPr>
              <a:t>by  </a:t>
            </a:r>
            <a:r>
              <a:rPr sz="2400" spc="85" dirty="0">
                <a:latin typeface="Arial"/>
                <a:cs typeface="Arial"/>
              </a:rPr>
              <a:t>complex </a:t>
            </a:r>
            <a:r>
              <a:rPr sz="2400" spc="135" dirty="0">
                <a:latin typeface="Arial"/>
                <a:cs typeface="Arial"/>
              </a:rPr>
              <a:t>words </a:t>
            </a:r>
            <a:r>
              <a:rPr sz="2400" spc="25" dirty="0">
                <a:latin typeface="Arial"/>
                <a:cs typeface="Arial"/>
              </a:rPr>
              <a:t>and  </a:t>
            </a:r>
            <a:r>
              <a:rPr sz="2400" spc="195" dirty="0">
                <a:latin typeface="Arial"/>
                <a:cs typeface="Arial"/>
              </a:rPr>
              <a:t>lofty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75" dirty="0">
                <a:latin typeface="Arial"/>
                <a:cs typeface="Arial"/>
              </a:rPr>
              <a:t>tone.</a:t>
            </a:r>
            <a:endParaRPr sz="2400">
              <a:latin typeface="Arial"/>
              <a:cs typeface="Arial"/>
            </a:endParaRPr>
          </a:p>
          <a:p>
            <a:pPr marL="241300" marR="159385">
              <a:lnSpc>
                <a:spcPct val="100000"/>
              </a:lnSpc>
              <a:spcBef>
                <a:spcPts val="2100"/>
              </a:spcBef>
            </a:pPr>
            <a:r>
              <a:rPr sz="2000" spc="5" dirty="0">
                <a:latin typeface="Arial"/>
                <a:cs typeface="Arial"/>
              </a:rPr>
              <a:t>Examples: </a:t>
            </a:r>
            <a:r>
              <a:rPr sz="2000" spc="40" dirty="0">
                <a:latin typeface="Arial"/>
                <a:cs typeface="Arial"/>
              </a:rPr>
              <a:t>superb,</a:t>
            </a:r>
            <a:r>
              <a:rPr sz="2000" spc="-300" dirty="0">
                <a:latin typeface="Arial"/>
                <a:cs typeface="Arial"/>
              </a:rPr>
              <a:t> </a:t>
            </a:r>
            <a:r>
              <a:rPr sz="2000" spc="45" dirty="0">
                <a:latin typeface="Arial"/>
                <a:cs typeface="Arial"/>
              </a:rPr>
              <a:t>excellent,  </a:t>
            </a:r>
            <a:r>
              <a:rPr sz="2000" spc="70" dirty="0">
                <a:latin typeface="Arial"/>
                <a:cs typeface="Arial"/>
              </a:rPr>
              <a:t>wonderful,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60" dirty="0">
                <a:latin typeface="Arial"/>
                <a:cs typeface="Arial"/>
              </a:rPr>
              <a:t>exceptional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6940" y="1286180"/>
            <a:ext cx="3815079" cy="5076825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00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100" dirty="0">
                <a:latin typeface="Arial"/>
                <a:cs typeface="Arial"/>
              </a:rPr>
              <a:t>Informal</a:t>
            </a:r>
            <a:endParaRPr sz="2800">
              <a:latin typeface="Arial"/>
              <a:cs typeface="Arial"/>
            </a:endParaRPr>
          </a:p>
          <a:p>
            <a:pPr marL="756285" marR="5080" indent="-287020">
              <a:lnSpc>
                <a:spcPct val="100000"/>
              </a:lnSpc>
              <a:spcBef>
                <a:spcPts val="605"/>
              </a:spcBef>
              <a:tabLst>
                <a:tab pos="756285" algn="l"/>
              </a:tabLst>
            </a:pPr>
            <a:r>
              <a:rPr sz="2400" spc="-140" dirty="0">
                <a:latin typeface="Arial"/>
                <a:cs typeface="Arial"/>
              </a:rPr>
              <a:t>–	</a:t>
            </a:r>
            <a:r>
              <a:rPr sz="2400" spc="85" dirty="0">
                <a:latin typeface="Arial"/>
                <a:cs typeface="Arial"/>
              </a:rPr>
              <a:t>Informal </a:t>
            </a:r>
            <a:r>
              <a:rPr sz="2400" spc="70" dirty="0">
                <a:latin typeface="Arial"/>
                <a:cs typeface="Arial"/>
              </a:rPr>
              <a:t>diction  </a:t>
            </a:r>
            <a:r>
              <a:rPr sz="2400" spc="114" dirty="0">
                <a:latin typeface="Arial"/>
                <a:cs typeface="Arial"/>
              </a:rPr>
              <a:t>represents </a:t>
            </a:r>
            <a:r>
              <a:rPr sz="2400" spc="130" dirty="0">
                <a:latin typeface="Arial"/>
                <a:cs typeface="Arial"/>
              </a:rPr>
              <a:t>the </a:t>
            </a:r>
            <a:r>
              <a:rPr sz="2400" spc="-15" dirty="0">
                <a:latin typeface="Arial"/>
                <a:cs typeface="Arial"/>
              </a:rPr>
              <a:t>plain  </a:t>
            </a:r>
            <a:r>
              <a:rPr sz="2400" spc="5" dirty="0">
                <a:latin typeface="Arial"/>
                <a:cs typeface="Arial"/>
              </a:rPr>
              <a:t>language </a:t>
            </a:r>
            <a:r>
              <a:rPr sz="2400" spc="235" dirty="0">
                <a:latin typeface="Arial"/>
                <a:cs typeface="Arial"/>
              </a:rPr>
              <a:t>of</a:t>
            </a:r>
            <a:r>
              <a:rPr sz="2400" spc="-290" dirty="0">
                <a:latin typeface="Arial"/>
                <a:cs typeface="Arial"/>
              </a:rPr>
              <a:t> </a:t>
            </a:r>
            <a:r>
              <a:rPr sz="2400" spc="85" dirty="0">
                <a:latin typeface="Arial"/>
                <a:cs typeface="Arial"/>
              </a:rPr>
              <a:t>everyday  </a:t>
            </a:r>
            <a:r>
              <a:rPr sz="2400" spc="45" dirty="0">
                <a:latin typeface="Arial"/>
                <a:cs typeface="Arial"/>
              </a:rPr>
              <a:t>use </a:t>
            </a:r>
            <a:r>
              <a:rPr sz="2400" spc="-20" dirty="0">
                <a:latin typeface="Arial"/>
                <a:cs typeface="Arial"/>
              </a:rPr>
              <a:t>(slang), </a:t>
            </a:r>
            <a:r>
              <a:rPr sz="2400" spc="25" dirty="0">
                <a:latin typeface="Arial"/>
                <a:cs typeface="Arial"/>
              </a:rPr>
              <a:t>and</a:t>
            </a:r>
            <a:r>
              <a:rPr sz="2400" spc="-409" dirty="0">
                <a:latin typeface="Arial"/>
                <a:cs typeface="Arial"/>
              </a:rPr>
              <a:t> </a:t>
            </a:r>
            <a:r>
              <a:rPr sz="2400" spc="185" dirty="0">
                <a:latin typeface="Arial"/>
                <a:cs typeface="Arial"/>
              </a:rPr>
              <a:t>often  </a:t>
            </a:r>
            <a:r>
              <a:rPr sz="2400" spc="10" dirty="0">
                <a:latin typeface="Arial"/>
                <a:cs typeface="Arial"/>
              </a:rPr>
              <a:t>includes </a:t>
            </a:r>
            <a:r>
              <a:rPr sz="2400" spc="75" dirty="0">
                <a:latin typeface="Arial"/>
                <a:cs typeface="Arial"/>
              </a:rPr>
              <a:t>idiomatic  </a:t>
            </a:r>
            <a:r>
              <a:rPr sz="2400" spc="65" dirty="0">
                <a:latin typeface="Arial"/>
                <a:cs typeface="Arial"/>
              </a:rPr>
              <a:t>expressions, </a:t>
            </a:r>
            <a:r>
              <a:rPr sz="2400" dirty="0">
                <a:latin typeface="Arial"/>
                <a:cs typeface="Arial"/>
              </a:rPr>
              <a:t>slang,  </a:t>
            </a:r>
            <a:r>
              <a:rPr sz="2400" spc="110" dirty="0">
                <a:latin typeface="Arial"/>
                <a:cs typeface="Arial"/>
              </a:rPr>
              <a:t>contractions, </a:t>
            </a:r>
            <a:r>
              <a:rPr sz="2400" spc="25" dirty="0">
                <a:latin typeface="Arial"/>
                <a:cs typeface="Arial"/>
              </a:rPr>
              <a:t>and  </a:t>
            </a:r>
            <a:r>
              <a:rPr sz="2400" spc="125" dirty="0">
                <a:latin typeface="Arial"/>
                <a:cs typeface="Arial"/>
              </a:rPr>
              <a:t>many </a:t>
            </a:r>
            <a:r>
              <a:rPr sz="2400" spc="20" dirty="0">
                <a:latin typeface="Arial"/>
                <a:cs typeface="Arial"/>
              </a:rPr>
              <a:t>simple,  </a:t>
            </a:r>
            <a:r>
              <a:rPr sz="2400" spc="120" dirty="0">
                <a:latin typeface="Arial"/>
                <a:cs typeface="Arial"/>
              </a:rPr>
              <a:t>common</a:t>
            </a:r>
            <a:r>
              <a:rPr sz="2400" spc="-145" dirty="0">
                <a:latin typeface="Arial"/>
                <a:cs typeface="Arial"/>
              </a:rPr>
              <a:t> </a:t>
            </a:r>
            <a:r>
              <a:rPr sz="2400" spc="90" dirty="0">
                <a:latin typeface="Arial"/>
                <a:cs typeface="Arial"/>
              </a:rPr>
              <a:t>words.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800">
              <a:latin typeface="Arial"/>
              <a:cs typeface="Arial"/>
            </a:endParaRPr>
          </a:p>
          <a:p>
            <a:pPr marL="240665" marR="243840">
              <a:lnSpc>
                <a:spcPct val="100000"/>
              </a:lnSpc>
            </a:pPr>
            <a:r>
              <a:rPr sz="2000" spc="5" dirty="0">
                <a:latin typeface="Arial"/>
                <a:cs typeface="Arial"/>
              </a:rPr>
              <a:t>Examples: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100" dirty="0">
                <a:latin typeface="Arial"/>
                <a:cs typeface="Arial"/>
              </a:rPr>
              <a:t>sweet,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95" dirty="0">
                <a:latin typeface="Arial"/>
                <a:cs typeface="Arial"/>
              </a:rPr>
              <a:t>tight,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sick,  </a:t>
            </a:r>
            <a:r>
              <a:rPr sz="2000" dirty="0">
                <a:latin typeface="Arial"/>
                <a:cs typeface="Arial"/>
              </a:rPr>
              <a:t>cool,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125" dirty="0">
                <a:latin typeface="Arial"/>
                <a:cs typeface="Arial"/>
              </a:rPr>
              <a:t>hot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7002" y="450913"/>
            <a:ext cx="78276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0" dirty="0"/>
              <a:t>Diction</a:t>
            </a:r>
            <a:r>
              <a:rPr spc="-250" dirty="0"/>
              <a:t> </a:t>
            </a:r>
            <a:r>
              <a:rPr spc="225" dirty="0"/>
              <a:t>impacts</a:t>
            </a:r>
            <a:r>
              <a:rPr spc="-210" dirty="0"/>
              <a:t> </a:t>
            </a:r>
            <a:r>
              <a:rPr spc="229" dirty="0"/>
              <a:t>your</a:t>
            </a:r>
            <a:r>
              <a:rPr spc="-225" dirty="0"/>
              <a:t> </a:t>
            </a:r>
            <a:r>
              <a:rPr spc="185" dirty="0"/>
              <a:t>intention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2140" y="1528063"/>
            <a:ext cx="3674745" cy="23298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466090" indent="-343535">
              <a:lnSpc>
                <a:spcPct val="100000"/>
              </a:lnSpc>
              <a:spcBef>
                <a:spcPts val="95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-100" dirty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sz="2800" spc="80" dirty="0">
                <a:solidFill>
                  <a:srgbClr val="FF0000"/>
                </a:solidFill>
                <a:latin typeface="Arial"/>
                <a:cs typeface="Arial"/>
              </a:rPr>
              <a:t>meek </a:t>
            </a:r>
            <a:r>
              <a:rPr sz="2800" spc="-25" dirty="0">
                <a:solidFill>
                  <a:srgbClr val="FF0000"/>
                </a:solidFill>
                <a:latin typeface="Arial"/>
                <a:cs typeface="Arial"/>
              </a:rPr>
              <a:t>shall  </a:t>
            </a:r>
            <a:r>
              <a:rPr sz="2800" spc="90" dirty="0">
                <a:solidFill>
                  <a:srgbClr val="FF0000"/>
                </a:solidFill>
                <a:latin typeface="Arial"/>
                <a:cs typeface="Arial"/>
              </a:rPr>
              <a:t>inherit </a:t>
            </a:r>
            <a:r>
              <a:rPr sz="2800" spc="250" dirty="0">
                <a:solidFill>
                  <a:srgbClr val="FF0000"/>
                </a:solidFill>
                <a:latin typeface="Arial"/>
                <a:cs typeface="Arial"/>
              </a:rPr>
              <a:t>my</a:t>
            </a:r>
            <a:r>
              <a:rPr sz="2800" spc="-3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150" dirty="0">
                <a:solidFill>
                  <a:srgbClr val="FF0000"/>
                </a:solidFill>
                <a:latin typeface="Arial"/>
                <a:cs typeface="Arial"/>
              </a:rPr>
              <a:t>wrath</a:t>
            </a:r>
            <a:r>
              <a:rPr sz="2800" spc="15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1377950">
              <a:lnSpc>
                <a:spcPct val="100000"/>
              </a:lnSpc>
              <a:spcBef>
                <a:spcPts val="670"/>
              </a:spcBef>
            </a:pPr>
            <a:r>
              <a:rPr sz="2800" spc="95" dirty="0">
                <a:latin typeface="Arial"/>
                <a:cs typeface="Arial"/>
              </a:rPr>
              <a:t>versus</a:t>
            </a:r>
            <a:endParaRPr sz="280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spcBef>
                <a:spcPts val="675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25" dirty="0">
                <a:solidFill>
                  <a:srgbClr val="FFCC00"/>
                </a:solidFill>
                <a:latin typeface="Arial"/>
                <a:cs typeface="Arial"/>
              </a:rPr>
              <a:t>I’m </a:t>
            </a:r>
            <a:r>
              <a:rPr sz="2800" spc="130" dirty="0">
                <a:solidFill>
                  <a:srgbClr val="FFCC00"/>
                </a:solidFill>
                <a:latin typeface="Arial"/>
                <a:cs typeface="Arial"/>
              </a:rPr>
              <a:t>about </a:t>
            </a:r>
            <a:r>
              <a:rPr sz="2800" spc="275" dirty="0">
                <a:solidFill>
                  <a:srgbClr val="FFCC00"/>
                </a:solidFill>
                <a:latin typeface="Arial"/>
                <a:cs typeface="Arial"/>
              </a:rPr>
              <a:t>to </a:t>
            </a:r>
            <a:r>
              <a:rPr sz="2800" spc="140" dirty="0">
                <a:solidFill>
                  <a:srgbClr val="FFCC00"/>
                </a:solidFill>
                <a:latin typeface="Arial"/>
                <a:cs typeface="Arial"/>
              </a:rPr>
              <a:t>beat  </a:t>
            </a:r>
            <a:r>
              <a:rPr sz="2800" spc="95" dirty="0">
                <a:solidFill>
                  <a:srgbClr val="FFCC00"/>
                </a:solidFill>
                <a:latin typeface="Arial"/>
                <a:cs typeface="Arial"/>
              </a:rPr>
              <a:t>you</a:t>
            </a:r>
            <a:r>
              <a:rPr sz="2800" spc="-160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2800" spc="100" dirty="0">
                <a:solidFill>
                  <a:srgbClr val="FFCC00"/>
                </a:solidFill>
                <a:latin typeface="Arial"/>
                <a:cs typeface="Arial"/>
              </a:rPr>
              <a:t>down</a:t>
            </a:r>
            <a:r>
              <a:rPr sz="2800" spc="-140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2800" spc="110" dirty="0">
                <a:solidFill>
                  <a:srgbClr val="FFCC00"/>
                </a:solidFill>
                <a:latin typeface="Arial"/>
                <a:cs typeface="Arial"/>
              </a:rPr>
              <a:t>little</a:t>
            </a:r>
            <a:r>
              <a:rPr sz="2800" spc="-125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2800" spc="55" dirty="0">
                <a:solidFill>
                  <a:srgbClr val="FFCC00"/>
                </a:solidFill>
                <a:latin typeface="Arial"/>
                <a:cs typeface="Arial"/>
              </a:rPr>
              <a:t>man</a:t>
            </a:r>
            <a:r>
              <a:rPr sz="2800" spc="55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98340" y="1531111"/>
            <a:ext cx="390334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Noto Sans Mono CJK JP Bold"/>
              <a:buChar char="•"/>
              <a:tabLst>
                <a:tab pos="355600" algn="l"/>
              </a:tabLst>
            </a:pPr>
            <a:r>
              <a:rPr sz="2400" spc="-130" dirty="0">
                <a:latin typeface="Arial"/>
                <a:cs typeface="Arial"/>
              </a:rPr>
              <a:t>One </a:t>
            </a:r>
            <a:r>
              <a:rPr sz="2400" spc="25" dirty="0">
                <a:latin typeface="Arial"/>
                <a:cs typeface="Arial"/>
              </a:rPr>
              <a:t>is </a:t>
            </a:r>
            <a:r>
              <a:rPr sz="2400" spc="45" dirty="0">
                <a:latin typeface="Arial"/>
                <a:cs typeface="Arial"/>
              </a:rPr>
              <a:t>clearly </a:t>
            </a:r>
            <a:r>
              <a:rPr sz="2400" spc="140" dirty="0">
                <a:latin typeface="Arial"/>
                <a:cs typeface="Arial"/>
              </a:rPr>
              <a:t>more  </a:t>
            </a:r>
            <a:r>
              <a:rPr sz="2400" spc="70" dirty="0">
                <a:latin typeface="Arial"/>
                <a:cs typeface="Arial"/>
              </a:rPr>
              <a:t>intimidating, </a:t>
            </a:r>
            <a:r>
              <a:rPr sz="2400" spc="145" dirty="0">
                <a:latin typeface="Arial"/>
                <a:cs typeface="Arial"/>
              </a:rPr>
              <a:t>or </a:t>
            </a:r>
            <a:r>
              <a:rPr sz="2400" spc="-30" dirty="0">
                <a:latin typeface="Arial"/>
                <a:cs typeface="Arial"/>
              </a:rPr>
              <a:t>evil  </a:t>
            </a:r>
            <a:r>
              <a:rPr sz="2400" spc="15" dirty="0">
                <a:latin typeface="Arial"/>
                <a:cs typeface="Arial"/>
              </a:rPr>
              <a:t>sounding,</a:t>
            </a:r>
            <a:r>
              <a:rPr sz="2400" spc="-145" dirty="0">
                <a:latin typeface="Arial"/>
                <a:cs typeface="Arial"/>
              </a:rPr>
              <a:t> </a:t>
            </a:r>
            <a:r>
              <a:rPr sz="2400" spc="114" dirty="0">
                <a:latin typeface="Arial"/>
                <a:cs typeface="Arial"/>
              </a:rPr>
              <a:t>than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130" dirty="0">
                <a:latin typeface="Arial"/>
                <a:cs typeface="Arial"/>
              </a:rPr>
              <a:t>the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spc="95" dirty="0">
                <a:latin typeface="Arial"/>
                <a:cs typeface="Arial"/>
              </a:rPr>
              <a:t>other.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195064"/>
            <a:ext cx="765683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-35" dirty="0">
                <a:latin typeface="Arial"/>
                <a:cs typeface="Arial"/>
              </a:rPr>
              <a:t>Depending </a:t>
            </a:r>
            <a:r>
              <a:rPr sz="2800" spc="50" dirty="0">
                <a:latin typeface="Arial"/>
                <a:cs typeface="Arial"/>
              </a:rPr>
              <a:t>on </a:t>
            </a:r>
            <a:r>
              <a:rPr sz="2800" spc="150" dirty="0">
                <a:latin typeface="Arial"/>
                <a:cs typeface="Arial"/>
              </a:rPr>
              <a:t>the </a:t>
            </a:r>
            <a:r>
              <a:rPr sz="2800" spc="85" dirty="0">
                <a:latin typeface="Arial"/>
                <a:cs typeface="Arial"/>
              </a:rPr>
              <a:t>message </a:t>
            </a:r>
            <a:r>
              <a:rPr sz="2800" spc="95" dirty="0">
                <a:latin typeface="Arial"/>
                <a:cs typeface="Arial"/>
              </a:rPr>
              <a:t>you </a:t>
            </a:r>
            <a:r>
              <a:rPr sz="2800" spc="215" dirty="0">
                <a:latin typeface="Arial"/>
                <a:cs typeface="Arial"/>
              </a:rPr>
              <a:t>want </a:t>
            </a:r>
            <a:r>
              <a:rPr sz="2800" spc="275" dirty="0">
                <a:latin typeface="Arial"/>
                <a:cs typeface="Arial"/>
              </a:rPr>
              <a:t>to  </a:t>
            </a:r>
            <a:r>
              <a:rPr sz="2800" spc="45" dirty="0">
                <a:latin typeface="Arial"/>
                <a:cs typeface="Arial"/>
              </a:rPr>
              <a:t>convey,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95" dirty="0">
                <a:latin typeface="Arial"/>
                <a:cs typeface="Arial"/>
              </a:rPr>
              <a:t>you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10" dirty="0">
                <a:latin typeface="Arial"/>
                <a:cs typeface="Arial"/>
              </a:rPr>
              <a:t>should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spc="65" dirty="0">
                <a:latin typeface="Arial"/>
                <a:cs typeface="Arial"/>
              </a:rPr>
              <a:t>consider</a:t>
            </a:r>
            <a:r>
              <a:rPr sz="2800" spc="-120" dirty="0">
                <a:latin typeface="Arial"/>
                <a:cs typeface="Arial"/>
              </a:rPr>
              <a:t> </a:t>
            </a:r>
            <a:r>
              <a:rPr sz="2800" spc="140" dirty="0">
                <a:latin typeface="Arial"/>
                <a:cs typeface="Arial"/>
              </a:rPr>
              <a:t>whether</a:t>
            </a:r>
            <a:r>
              <a:rPr sz="2800" spc="-120" dirty="0">
                <a:latin typeface="Arial"/>
                <a:cs typeface="Arial"/>
              </a:rPr>
              <a:t> </a:t>
            </a:r>
            <a:r>
              <a:rPr sz="2800" spc="170" dirty="0">
                <a:latin typeface="Arial"/>
                <a:cs typeface="Arial"/>
              </a:rPr>
              <a:t>formal  or</a:t>
            </a:r>
            <a:r>
              <a:rPr sz="2800" spc="-140" dirty="0">
                <a:latin typeface="Arial"/>
                <a:cs typeface="Arial"/>
              </a:rPr>
              <a:t> </a:t>
            </a:r>
            <a:r>
              <a:rPr sz="2800" spc="125" dirty="0">
                <a:latin typeface="Arial"/>
                <a:cs typeface="Arial"/>
              </a:rPr>
              <a:t>informal</a:t>
            </a:r>
            <a:r>
              <a:rPr sz="2800" spc="-114" dirty="0">
                <a:latin typeface="Arial"/>
                <a:cs typeface="Arial"/>
              </a:rPr>
              <a:t> </a:t>
            </a:r>
            <a:r>
              <a:rPr sz="2800" spc="80" dirty="0">
                <a:latin typeface="Arial"/>
                <a:cs typeface="Arial"/>
              </a:rPr>
              <a:t>diction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will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310" dirty="0">
                <a:latin typeface="Arial"/>
                <a:cs typeface="Arial"/>
              </a:rPr>
              <a:t>fit</a:t>
            </a:r>
            <a:r>
              <a:rPr sz="2800" spc="-150" dirty="0">
                <a:latin typeface="Arial"/>
                <a:cs typeface="Arial"/>
              </a:rPr>
              <a:t> </a:t>
            </a:r>
            <a:r>
              <a:rPr sz="2800" spc="100" dirty="0">
                <a:latin typeface="Arial"/>
                <a:cs typeface="Arial"/>
              </a:rPr>
              <a:t>best.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791200" y="2895600"/>
            <a:ext cx="1038225" cy="1047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3294" y="450913"/>
            <a:ext cx="72155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10" dirty="0"/>
              <a:t>3. </a:t>
            </a:r>
            <a:r>
              <a:rPr spc="135" dirty="0"/>
              <a:t>Denotation </a:t>
            </a:r>
            <a:r>
              <a:rPr spc="-355" dirty="0"/>
              <a:t>&amp;</a:t>
            </a:r>
            <a:r>
              <a:rPr spc="-665" dirty="0"/>
              <a:t> </a:t>
            </a:r>
            <a:r>
              <a:rPr spc="125" dirty="0"/>
              <a:t>Connotation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70559" y="3741420"/>
            <a:ext cx="3148965" cy="1009015"/>
            <a:chOff x="670559" y="3741420"/>
            <a:chExt cx="3148965" cy="1009015"/>
          </a:xfrm>
        </p:grpSpPr>
        <p:sp>
          <p:nvSpPr>
            <p:cNvPr id="4" name="object 4"/>
            <p:cNvSpPr/>
            <p:nvPr/>
          </p:nvSpPr>
          <p:spPr>
            <a:xfrm>
              <a:off x="2279904" y="3741420"/>
              <a:ext cx="1539240" cy="58216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0559" y="4168140"/>
              <a:ext cx="2081783" cy="58216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35940" y="1680463"/>
            <a:ext cx="3599179" cy="3012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80" dirty="0">
                <a:latin typeface="Arial"/>
                <a:cs typeface="Arial"/>
              </a:rPr>
              <a:t>Denotation </a:t>
            </a:r>
            <a:r>
              <a:rPr sz="2800" spc="30" dirty="0">
                <a:latin typeface="Arial"/>
                <a:cs typeface="Arial"/>
              </a:rPr>
              <a:t>is </a:t>
            </a:r>
            <a:r>
              <a:rPr sz="2800" spc="150" dirty="0">
                <a:latin typeface="Arial"/>
                <a:cs typeface="Arial"/>
              </a:rPr>
              <a:t>the  </a:t>
            </a:r>
            <a:r>
              <a:rPr sz="2800" spc="70" dirty="0">
                <a:latin typeface="Arial"/>
                <a:cs typeface="Arial"/>
              </a:rPr>
              <a:t>literal </a:t>
            </a:r>
            <a:r>
              <a:rPr sz="2800" spc="50" dirty="0">
                <a:latin typeface="Arial"/>
                <a:cs typeface="Arial"/>
              </a:rPr>
              <a:t>meaning </a:t>
            </a:r>
            <a:r>
              <a:rPr sz="2800" spc="270" dirty="0">
                <a:latin typeface="Arial"/>
                <a:cs typeface="Arial"/>
              </a:rPr>
              <a:t>of</a:t>
            </a:r>
            <a:r>
              <a:rPr sz="2800" spc="-515" dirty="0">
                <a:latin typeface="Arial"/>
                <a:cs typeface="Arial"/>
              </a:rPr>
              <a:t> </a:t>
            </a:r>
            <a:r>
              <a:rPr sz="2800" spc="35" dirty="0">
                <a:latin typeface="Arial"/>
                <a:cs typeface="Arial"/>
              </a:rPr>
              <a:t>a  </a:t>
            </a:r>
            <a:r>
              <a:rPr sz="2800" spc="105" dirty="0">
                <a:latin typeface="Arial"/>
                <a:cs typeface="Arial"/>
              </a:rPr>
              <a:t>word; </a:t>
            </a:r>
            <a:r>
              <a:rPr sz="2800" spc="145" dirty="0">
                <a:latin typeface="Arial"/>
                <a:cs typeface="Arial"/>
              </a:rPr>
              <a:t>there </a:t>
            </a:r>
            <a:r>
              <a:rPr sz="2800" spc="105" dirty="0">
                <a:latin typeface="Arial"/>
                <a:cs typeface="Arial"/>
              </a:rPr>
              <a:t>are </a:t>
            </a:r>
            <a:r>
              <a:rPr sz="2800" spc="45" dirty="0">
                <a:latin typeface="Arial"/>
                <a:cs typeface="Arial"/>
              </a:rPr>
              <a:t>no  </a:t>
            </a:r>
            <a:r>
              <a:rPr sz="2800" spc="100" dirty="0">
                <a:latin typeface="Arial"/>
                <a:cs typeface="Arial"/>
              </a:rPr>
              <a:t>emotions, </a:t>
            </a:r>
            <a:r>
              <a:rPr sz="2800" spc="15" dirty="0">
                <a:latin typeface="Arial"/>
                <a:cs typeface="Arial"/>
              </a:rPr>
              <a:t>values</a:t>
            </a:r>
            <a:r>
              <a:rPr sz="2800" spc="-390" dirty="0">
                <a:latin typeface="Arial"/>
                <a:cs typeface="Arial"/>
              </a:rPr>
              <a:t> </a:t>
            </a:r>
            <a:r>
              <a:rPr sz="2800" spc="165" dirty="0">
                <a:latin typeface="Arial"/>
                <a:cs typeface="Arial"/>
              </a:rPr>
              <a:t>or  </a:t>
            </a:r>
            <a:r>
              <a:rPr sz="2800" spc="70" dirty="0">
                <a:latin typeface="Arial"/>
                <a:cs typeface="Arial"/>
              </a:rPr>
              <a:t>images </a:t>
            </a:r>
            <a:r>
              <a:rPr sz="2800" spc="90" dirty="0">
                <a:latin typeface="Arial"/>
                <a:cs typeface="Arial"/>
              </a:rPr>
              <a:t>associated  </a:t>
            </a:r>
            <a:r>
              <a:rPr sz="2800" spc="175" dirty="0">
                <a:latin typeface="Arial"/>
                <a:cs typeface="Arial"/>
              </a:rPr>
              <a:t>with </a:t>
            </a:r>
            <a:r>
              <a:rPr sz="2800" spc="110" dirty="0">
                <a:latin typeface="Arial"/>
                <a:cs typeface="Arial"/>
              </a:rPr>
              <a:t>denotative  </a:t>
            </a:r>
            <a:r>
              <a:rPr sz="2800" spc="60" dirty="0">
                <a:latin typeface="Arial"/>
                <a:cs typeface="Arial"/>
              </a:rPr>
              <a:t>meanings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27090" y="1604829"/>
            <a:ext cx="3778885" cy="4293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70" dirty="0">
                <a:latin typeface="Arial"/>
                <a:cs typeface="Arial"/>
              </a:rPr>
              <a:t>Connotation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10" dirty="0">
                <a:latin typeface="Arial"/>
                <a:cs typeface="Arial"/>
              </a:rPr>
              <a:t>involves  </a:t>
            </a:r>
            <a:r>
              <a:rPr sz="2800" spc="100" dirty="0">
                <a:latin typeface="Arial"/>
                <a:cs typeface="Arial"/>
              </a:rPr>
              <a:t>emotions, </a:t>
            </a:r>
            <a:r>
              <a:rPr sz="2800" dirty="0">
                <a:latin typeface="Arial"/>
                <a:cs typeface="Arial"/>
              </a:rPr>
              <a:t>values, </a:t>
            </a:r>
            <a:r>
              <a:rPr sz="2800" spc="165" dirty="0">
                <a:latin typeface="Arial"/>
                <a:cs typeface="Arial"/>
              </a:rPr>
              <a:t>or  </a:t>
            </a:r>
            <a:r>
              <a:rPr sz="2800" spc="70" dirty="0">
                <a:latin typeface="Arial"/>
                <a:cs typeface="Arial"/>
              </a:rPr>
              <a:t>images </a:t>
            </a:r>
            <a:r>
              <a:rPr sz="2800" spc="90" dirty="0">
                <a:latin typeface="Arial"/>
                <a:cs typeface="Arial"/>
              </a:rPr>
              <a:t>associated  </a:t>
            </a:r>
            <a:r>
              <a:rPr sz="2800" spc="175" dirty="0">
                <a:latin typeface="Arial"/>
                <a:cs typeface="Arial"/>
              </a:rPr>
              <a:t>with </a:t>
            </a:r>
            <a:r>
              <a:rPr sz="2800" spc="35" dirty="0">
                <a:latin typeface="Arial"/>
                <a:cs typeface="Arial"/>
              </a:rPr>
              <a:t>a </a:t>
            </a:r>
            <a:r>
              <a:rPr sz="2800" spc="100" dirty="0">
                <a:latin typeface="Arial"/>
                <a:cs typeface="Arial"/>
              </a:rPr>
              <a:t>word. </a:t>
            </a:r>
            <a:r>
              <a:rPr sz="2800" spc="-100" dirty="0">
                <a:latin typeface="Arial"/>
                <a:cs typeface="Arial"/>
              </a:rPr>
              <a:t>The  </a:t>
            </a:r>
            <a:r>
              <a:rPr sz="2800" spc="140" dirty="0">
                <a:latin typeface="Arial"/>
                <a:cs typeface="Arial"/>
              </a:rPr>
              <a:t>intensity </a:t>
            </a:r>
            <a:r>
              <a:rPr sz="2800" spc="270" dirty="0">
                <a:latin typeface="Arial"/>
                <a:cs typeface="Arial"/>
              </a:rPr>
              <a:t>of  </a:t>
            </a:r>
            <a:r>
              <a:rPr sz="2800" spc="125" dirty="0">
                <a:latin typeface="Arial"/>
                <a:cs typeface="Arial"/>
              </a:rPr>
              <a:t>emotions </a:t>
            </a:r>
            <a:r>
              <a:rPr sz="2800" spc="170" dirty="0">
                <a:latin typeface="Arial"/>
                <a:cs typeface="Arial"/>
              </a:rPr>
              <a:t>or </a:t>
            </a:r>
            <a:r>
              <a:rPr sz="2800" spc="150" dirty="0">
                <a:latin typeface="Arial"/>
                <a:cs typeface="Arial"/>
              </a:rPr>
              <a:t>the  </a:t>
            </a:r>
            <a:r>
              <a:rPr sz="2800" spc="130" dirty="0">
                <a:latin typeface="Arial"/>
                <a:cs typeface="Arial"/>
              </a:rPr>
              <a:t>power </a:t>
            </a:r>
            <a:r>
              <a:rPr sz="2800" spc="270" dirty="0">
                <a:latin typeface="Arial"/>
                <a:cs typeface="Arial"/>
              </a:rPr>
              <a:t>of </a:t>
            </a:r>
            <a:r>
              <a:rPr sz="2800" spc="150" dirty="0">
                <a:latin typeface="Arial"/>
                <a:cs typeface="Arial"/>
              </a:rPr>
              <a:t>the </a:t>
            </a:r>
            <a:r>
              <a:rPr sz="2800" spc="15" dirty="0">
                <a:latin typeface="Arial"/>
                <a:cs typeface="Arial"/>
              </a:rPr>
              <a:t>values  </a:t>
            </a:r>
            <a:r>
              <a:rPr sz="2800" spc="30" dirty="0">
                <a:latin typeface="Arial"/>
                <a:cs typeface="Arial"/>
              </a:rPr>
              <a:t>and </a:t>
            </a:r>
            <a:r>
              <a:rPr sz="2800" spc="65" dirty="0">
                <a:latin typeface="Arial"/>
                <a:cs typeface="Arial"/>
              </a:rPr>
              <a:t>images  </a:t>
            </a:r>
            <a:r>
              <a:rPr sz="2800" spc="90" dirty="0">
                <a:latin typeface="Arial"/>
                <a:cs typeface="Arial"/>
              </a:rPr>
              <a:t>associated </a:t>
            </a:r>
            <a:r>
              <a:rPr sz="2800" spc="175" dirty="0">
                <a:latin typeface="Arial"/>
                <a:cs typeface="Arial"/>
              </a:rPr>
              <a:t>with </a:t>
            </a:r>
            <a:r>
              <a:rPr sz="2800" spc="35" dirty="0">
                <a:latin typeface="Arial"/>
                <a:cs typeface="Arial"/>
              </a:rPr>
              <a:t>a  </a:t>
            </a:r>
            <a:r>
              <a:rPr sz="2800" spc="165" dirty="0">
                <a:latin typeface="Arial"/>
                <a:cs typeface="Arial"/>
              </a:rPr>
              <a:t>word</a:t>
            </a:r>
            <a:r>
              <a:rPr sz="2800" spc="-140" dirty="0">
                <a:latin typeface="Arial"/>
                <a:cs typeface="Arial"/>
              </a:rPr>
              <a:t> </a:t>
            </a:r>
            <a:r>
              <a:rPr sz="2800" spc="35" dirty="0">
                <a:latin typeface="Arial"/>
                <a:cs typeface="Arial"/>
              </a:rPr>
              <a:t>varies.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4566" y="450913"/>
            <a:ext cx="66732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35" dirty="0"/>
              <a:t>Denotation </a:t>
            </a:r>
            <a:r>
              <a:rPr spc="-355" dirty="0"/>
              <a:t>&amp;</a:t>
            </a:r>
            <a:r>
              <a:rPr spc="-665" dirty="0"/>
              <a:t> </a:t>
            </a:r>
            <a:r>
              <a:rPr spc="125" dirty="0"/>
              <a:t>Connotation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78711"/>
            <a:ext cx="1911985" cy="1732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Noto Sans Mono CJK JP Bold"/>
              <a:buChar char="•"/>
              <a:tabLst>
                <a:tab pos="355600" algn="l"/>
              </a:tabLst>
            </a:pPr>
            <a:r>
              <a:rPr sz="2400" spc="-170" dirty="0">
                <a:latin typeface="Arial"/>
                <a:cs typeface="Arial"/>
              </a:rPr>
              <a:t>D</a:t>
            </a:r>
            <a:r>
              <a:rPr sz="2400" spc="-125" dirty="0">
                <a:latin typeface="Arial"/>
                <a:cs typeface="Arial"/>
              </a:rPr>
              <a:t>e</a:t>
            </a:r>
            <a:r>
              <a:rPr sz="2400" spc="30" dirty="0">
                <a:latin typeface="Arial"/>
                <a:cs typeface="Arial"/>
              </a:rPr>
              <a:t>n</a:t>
            </a:r>
            <a:r>
              <a:rPr sz="2400" spc="55" dirty="0">
                <a:latin typeface="Arial"/>
                <a:cs typeface="Arial"/>
              </a:rPr>
              <a:t>o</a:t>
            </a:r>
            <a:r>
              <a:rPr sz="2400" spc="145" dirty="0">
                <a:latin typeface="Arial"/>
                <a:cs typeface="Arial"/>
              </a:rPr>
              <a:t>t</a:t>
            </a:r>
            <a:r>
              <a:rPr sz="2400" spc="305" dirty="0">
                <a:latin typeface="Arial"/>
                <a:cs typeface="Arial"/>
              </a:rPr>
              <a:t>a</a:t>
            </a:r>
            <a:r>
              <a:rPr sz="2400" spc="200" dirty="0">
                <a:latin typeface="Arial"/>
                <a:cs typeface="Arial"/>
              </a:rPr>
              <a:t>t</a:t>
            </a:r>
            <a:r>
              <a:rPr sz="2400" spc="165" dirty="0">
                <a:latin typeface="Arial"/>
                <a:cs typeface="Arial"/>
              </a:rPr>
              <a:t>i</a:t>
            </a:r>
            <a:r>
              <a:rPr sz="2400" spc="30" dirty="0">
                <a:latin typeface="Arial"/>
                <a:cs typeface="Arial"/>
              </a:rPr>
              <a:t>v</a:t>
            </a:r>
            <a:r>
              <a:rPr sz="2400" dirty="0">
                <a:latin typeface="Arial"/>
                <a:cs typeface="Arial"/>
              </a:rPr>
              <a:t>e  </a:t>
            </a:r>
            <a:r>
              <a:rPr sz="2400" spc="25" dirty="0">
                <a:latin typeface="Arial"/>
                <a:cs typeface="Arial"/>
              </a:rPr>
              <a:t>meaning: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Arial"/>
              <a:cs typeface="Arial"/>
            </a:endParaRPr>
          </a:p>
          <a:p>
            <a:pPr marL="756285" marR="266700" indent="-287020">
              <a:lnSpc>
                <a:spcPct val="100000"/>
              </a:lnSpc>
              <a:tabLst>
                <a:tab pos="755650" algn="l"/>
              </a:tabLst>
            </a:pPr>
            <a:r>
              <a:rPr sz="1800" spc="-105" dirty="0">
                <a:latin typeface="Arial"/>
                <a:cs typeface="Arial"/>
              </a:rPr>
              <a:t>–	</a:t>
            </a:r>
            <a:r>
              <a:rPr sz="1800" spc="-185" dirty="0">
                <a:latin typeface="Arial"/>
                <a:cs typeface="Arial"/>
              </a:rPr>
              <a:t>A </a:t>
            </a:r>
            <a:r>
              <a:rPr sz="1800" spc="65" dirty="0">
                <a:latin typeface="Arial"/>
                <a:cs typeface="Arial"/>
              </a:rPr>
              <a:t>red  </a:t>
            </a:r>
            <a:r>
              <a:rPr sz="1800" spc="165" dirty="0">
                <a:latin typeface="Arial"/>
                <a:cs typeface="Arial"/>
              </a:rPr>
              <a:t>oc</a:t>
            </a:r>
            <a:r>
              <a:rPr sz="1800" spc="75" dirty="0">
                <a:latin typeface="Arial"/>
                <a:cs typeface="Arial"/>
              </a:rPr>
              <a:t>t</a:t>
            </a:r>
            <a:r>
              <a:rPr sz="1800" spc="10" dirty="0">
                <a:latin typeface="Arial"/>
                <a:cs typeface="Arial"/>
              </a:rPr>
              <a:t>a</a:t>
            </a:r>
            <a:r>
              <a:rPr sz="1800" spc="15" dirty="0">
                <a:latin typeface="Arial"/>
                <a:cs typeface="Arial"/>
              </a:rPr>
              <a:t>g</a:t>
            </a:r>
            <a:r>
              <a:rPr sz="1800" spc="35" dirty="0">
                <a:latin typeface="Arial"/>
                <a:cs typeface="Arial"/>
              </a:rPr>
              <a:t>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74740" y="1378711"/>
            <a:ext cx="2258695" cy="2280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80340" indent="-342900">
              <a:lnSpc>
                <a:spcPct val="100000"/>
              </a:lnSpc>
              <a:spcBef>
                <a:spcPts val="100"/>
              </a:spcBef>
              <a:buFont typeface="Noto Sans Mono CJK JP Bold"/>
              <a:buChar char="•"/>
              <a:tabLst>
                <a:tab pos="355600" algn="l"/>
              </a:tabLst>
            </a:pPr>
            <a:r>
              <a:rPr sz="2400" spc="-370" dirty="0">
                <a:latin typeface="Arial"/>
                <a:cs typeface="Arial"/>
              </a:rPr>
              <a:t>C</a:t>
            </a:r>
            <a:r>
              <a:rPr sz="2400" spc="45" dirty="0">
                <a:latin typeface="Arial"/>
                <a:cs typeface="Arial"/>
              </a:rPr>
              <a:t>o</a:t>
            </a:r>
            <a:r>
              <a:rPr sz="2400" spc="40" dirty="0">
                <a:latin typeface="Arial"/>
                <a:cs typeface="Arial"/>
              </a:rPr>
              <a:t>n</a:t>
            </a:r>
            <a:r>
              <a:rPr sz="2400" spc="30" dirty="0">
                <a:latin typeface="Arial"/>
                <a:cs typeface="Arial"/>
              </a:rPr>
              <a:t>n</a:t>
            </a:r>
            <a:r>
              <a:rPr sz="2400" spc="320" dirty="0">
                <a:latin typeface="Arial"/>
                <a:cs typeface="Arial"/>
              </a:rPr>
              <a:t>o</a:t>
            </a:r>
            <a:r>
              <a:rPr sz="2400" spc="155" dirty="0">
                <a:latin typeface="Arial"/>
                <a:cs typeface="Arial"/>
              </a:rPr>
              <a:t>t</a:t>
            </a:r>
            <a:r>
              <a:rPr sz="2400" spc="305" dirty="0">
                <a:latin typeface="Arial"/>
                <a:cs typeface="Arial"/>
              </a:rPr>
              <a:t>a</a:t>
            </a:r>
            <a:r>
              <a:rPr sz="2400" spc="145" dirty="0">
                <a:latin typeface="Arial"/>
                <a:cs typeface="Arial"/>
              </a:rPr>
              <a:t>t</a:t>
            </a:r>
            <a:r>
              <a:rPr sz="2400" spc="-15" dirty="0">
                <a:latin typeface="Arial"/>
                <a:cs typeface="Arial"/>
              </a:rPr>
              <a:t>iv</a:t>
            </a:r>
            <a:r>
              <a:rPr sz="2400" dirty="0">
                <a:latin typeface="Arial"/>
                <a:cs typeface="Arial"/>
              </a:rPr>
              <a:t>e  </a:t>
            </a:r>
            <a:r>
              <a:rPr sz="2400" spc="25" dirty="0">
                <a:latin typeface="Arial"/>
                <a:cs typeface="Arial"/>
              </a:rPr>
              <a:t>meaning: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Arial"/>
              <a:cs typeface="Arial"/>
            </a:endParaRPr>
          </a:p>
          <a:p>
            <a:pPr marL="756285" marR="5080" indent="-287020">
              <a:lnSpc>
                <a:spcPct val="100000"/>
              </a:lnSpc>
              <a:tabLst>
                <a:tab pos="755650" algn="l"/>
              </a:tabLst>
            </a:pPr>
            <a:r>
              <a:rPr sz="1800" spc="-105" dirty="0">
                <a:latin typeface="Arial"/>
                <a:cs typeface="Arial"/>
              </a:rPr>
              <a:t>–	</a:t>
            </a:r>
            <a:r>
              <a:rPr sz="1800" spc="-185" dirty="0">
                <a:latin typeface="Arial"/>
                <a:cs typeface="Arial"/>
              </a:rPr>
              <a:t>A </a:t>
            </a:r>
            <a:r>
              <a:rPr sz="1800" spc="20" dirty="0">
                <a:latin typeface="Arial"/>
                <a:cs typeface="Arial"/>
              </a:rPr>
              <a:t>sign </a:t>
            </a:r>
            <a:r>
              <a:rPr sz="1800" spc="150" dirty="0">
                <a:latin typeface="Arial"/>
                <a:cs typeface="Arial"/>
              </a:rPr>
              <a:t>that  </a:t>
            </a:r>
            <a:r>
              <a:rPr sz="1800" spc="45" dirty="0">
                <a:latin typeface="Arial"/>
                <a:cs typeface="Arial"/>
              </a:rPr>
              <a:t>indicates  </a:t>
            </a:r>
            <a:r>
              <a:rPr sz="1800" spc="65" dirty="0">
                <a:latin typeface="Arial"/>
                <a:cs typeface="Arial"/>
              </a:rPr>
              <a:t>potential  </a:t>
            </a:r>
            <a:r>
              <a:rPr sz="1800" spc="40" dirty="0">
                <a:latin typeface="Arial"/>
                <a:cs typeface="Arial"/>
              </a:rPr>
              <a:t>danger</a:t>
            </a:r>
            <a:r>
              <a:rPr sz="1800" spc="-18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ahead.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263900" y="1587500"/>
            <a:ext cx="2540000" cy="2235200"/>
            <a:chOff x="3263900" y="1587500"/>
            <a:chExt cx="2540000" cy="2235200"/>
          </a:xfrm>
        </p:grpSpPr>
        <p:sp>
          <p:nvSpPr>
            <p:cNvPr id="6" name="object 6"/>
            <p:cNvSpPr/>
            <p:nvPr/>
          </p:nvSpPr>
          <p:spPr>
            <a:xfrm>
              <a:off x="3276600" y="1600200"/>
              <a:ext cx="2514600" cy="2209800"/>
            </a:xfrm>
            <a:custGeom>
              <a:avLst/>
              <a:gdLst/>
              <a:ahLst/>
              <a:cxnLst/>
              <a:rect l="l" t="t" r="r" b="b"/>
              <a:pathLst>
                <a:path w="2514600" h="2209800">
                  <a:moveTo>
                    <a:pt x="1867369" y="0"/>
                  </a:moveTo>
                  <a:lnTo>
                    <a:pt x="647230" y="0"/>
                  </a:lnTo>
                  <a:lnTo>
                    <a:pt x="0" y="647230"/>
                  </a:lnTo>
                  <a:lnTo>
                    <a:pt x="0" y="1562569"/>
                  </a:lnTo>
                  <a:lnTo>
                    <a:pt x="647230" y="2209800"/>
                  </a:lnTo>
                  <a:lnTo>
                    <a:pt x="1867369" y="2209800"/>
                  </a:lnTo>
                  <a:lnTo>
                    <a:pt x="2514600" y="1562569"/>
                  </a:lnTo>
                  <a:lnTo>
                    <a:pt x="2514600" y="647230"/>
                  </a:lnTo>
                  <a:lnTo>
                    <a:pt x="186736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76600" y="1600200"/>
              <a:ext cx="2514600" cy="2209800"/>
            </a:xfrm>
            <a:custGeom>
              <a:avLst/>
              <a:gdLst/>
              <a:ahLst/>
              <a:cxnLst/>
              <a:rect l="l" t="t" r="r" b="b"/>
              <a:pathLst>
                <a:path w="2514600" h="2209800">
                  <a:moveTo>
                    <a:pt x="0" y="647230"/>
                  </a:moveTo>
                  <a:lnTo>
                    <a:pt x="647230" y="0"/>
                  </a:lnTo>
                  <a:lnTo>
                    <a:pt x="1867369" y="0"/>
                  </a:lnTo>
                  <a:lnTo>
                    <a:pt x="2514600" y="647230"/>
                  </a:lnTo>
                  <a:lnTo>
                    <a:pt x="2514600" y="1562569"/>
                  </a:lnTo>
                  <a:lnTo>
                    <a:pt x="1867369" y="2209800"/>
                  </a:lnTo>
                  <a:lnTo>
                    <a:pt x="647230" y="2209800"/>
                  </a:lnTo>
                  <a:lnTo>
                    <a:pt x="0" y="1562569"/>
                  </a:lnTo>
                  <a:lnTo>
                    <a:pt x="0" y="647230"/>
                  </a:lnTo>
                  <a:close/>
                </a:path>
              </a:pathLst>
            </a:custGeom>
            <a:ln w="25400">
              <a:solidFill>
                <a:srgbClr val="89A4A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3886200" y="4419600"/>
            <a:ext cx="1412888" cy="19192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1000" y="4114800"/>
            <a:ext cx="8382000" cy="1905"/>
          </a:xfrm>
          <a:custGeom>
            <a:avLst/>
            <a:gdLst/>
            <a:ahLst/>
            <a:cxnLst/>
            <a:rect l="l" t="t" r="r" b="b"/>
            <a:pathLst>
              <a:path w="8382000" h="1904">
                <a:moveTo>
                  <a:pt x="0" y="0"/>
                </a:moveTo>
                <a:lnTo>
                  <a:pt x="8382000" y="1587"/>
                </a:lnTo>
              </a:path>
            </a:pathLst>
          </a:custGeom>
          <a:ln w="222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93139" y="4659884"/>
            <a:ext cx="1901189" cy="1617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5080" indent="-287020">
              <a:lnSpc>
                <a:spcPct val="100400"/>
              </a:lnSpc>
              <a:spcBef>
                <a:spcPts val="95"/>
              </a:spcBef>
              <a:tabLst>
                <a:tab pos="299085" algn="l"/>
              </a:tabLst>
            </a:pPr>
            <a:r>
              <a:rPr sz="2000" spc="-114" dirty="0">
                <a:latin typeface="Arial"/>
                <a:cs typeface="Arial"/>
              </a:rPr>
              <a:t>–	</a:t>
            </a:r>
            <a:r>
              <a:rPr sz="2000" spc="15" dirty="0">
                <a:latin typeface="Arial"/>
                <a:cs typeface="Arial"/>
              </a:rPr>
              <a:t>snake: </a:t>
            </a:r>
            <a:r>
              <a:rPr sz="1400" spc="50" dirty="0">
                <a:latin typeface="Arial"/>
                <a:cs typeface="Arial"/>
              </a:rPr>
              <a:t>any </a:t>
            </a:r>
            <a:r>
              <a:rPr sz="1400" spc="140" dirty="0">
                <a:latin typeface="Arial"/>
                <a:cs typeface="Arial"/>
              </a:rPr>
              <a:t>of  </a:t>
            </a:r>
            <a:r>
              <a:rPr sz="1400" spc="50" dirty="0">
                <a:latin typeface="Arial"/>
                <a:cs typeface="Arial"/>
              </a:rPr>
              <a:t>numerous </a:t>
            </a:r>
            <a:r>
              <a:rPr sz="1400" spc="20" dirty="0">
                <a:latin typeface="Arial"/>
                <a:cs typeface="Arial"/>
              </a:rPr>
              <a:t>scaly,  </a:t>
            </a:r>
            <a:r>
              <a:rPr sz="1400" spc="-5" dirty="0">
                <a:latin typeface="Arial"/>
                <a:cs typeface="Arial"/>
              </a:rPr>
              <a:t>legless,</a:t>
            </a:r>
            <a:r>
              <a:rPr sz="1400" spc="-130" dirty="0">
                <a:latin typeface="Arial"/>
                <a:cs typeface="Arial"/>
              </a:rPr>
              <a:t> </a:t>
            </a:r>
            <a:r>
              <a:rPr sz="1400" spc="70" dirty="0">
                <a:latin typeface="Arial"/>
                <a:cs typeface="Arial"/>
              </a:rPr>
              <a:t>sometimes  </a:t>
            </a:r>
            <a:r>
              <a:rPr sz="1400" spc="40" dirty="0">
                <a:latin typeface="Arial"/>
                <a:cs typeface="Arial"/>
              </a:rPr>
              <a:t>venomous </a:t>
            </a:r>
            <a:r>
              <a:rPr sz="1400" spc="45" dirty="0">
                <a:latin typeface="Arial"/>
                <a:cs typeface="Arial"/>
              </a:rPr>
              <a:t>reptiles  </a:t>
            </a:r>
            <a:r>
              <a:rPr sz="1400" spc="5" dirty="0">
                <a:latin typeface="Arial"/>
                <a:cs typeface="Arial"/>
              </a:rPr>
              <a:t>having </a:t>
            </a:r>
            <a:r>
              <a:rPr sz="1400" spc="20" dirty="0">
                <a:latin typeface="Arial"/>
                <a:cs typeface="Arial"/>
              </a:rPr>
              <a:t>a </a:t>
            </a:r>
            <a:r>
              <a:rPr sz="1400" spc="-10" dirty="0">
                <a:latin typeface="Arial"/>
                <a:cs typeface="Arial"/>
              </a:rPr>
              <a:t>long,  </a:t>
            </a:r>
            <a:r>
              <a:rPr sz="1400" spc="40" dirty="0">
                <a:latin typeface="Arial"/>
                <a:cs typeface="Arial"/>
              </a:rPr>
              <a:t>tapering,</a:t>
            </a:r>
            <a:r>
              <a:rPr sz="1400" spc="-135" dirty="0">
                <a:latin typeface="Arial"/>
                <a:cs typeface="Arial"/>
              </a:rPr>
              <a:t> </a:t>
            </a:r>
            <a:r>
              <a:rPr sz="1400" spc="15" dirty="0">
                <a:latin typeface="Arial"/>
                <a:cs typeface="Arial"/>
              </a:rPr>
              <a:t>cylindrical  </a:t>
            </a:r>
            <a:r>
              <a:rPr sz="1400" spc="20" dirty="0">
                <a:latin typeface="Arial"/>
                <a:cs typeface="Arial"/>
              </a:rPr>
              <a:t>body.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31940" y="4736084"/>
            <a:ext cx="1958339" cy="1190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9085" algn="l"/>
              </a:tabLst>
            </a:pPr>
            <a:r>
              <a:rPr sz="2000" spc="-114" dirty="0">
                <a:latin typeface="Arial"/>
                <a:cs typeface="Arial"/>
              </a:rPr>
              <a:t>–	</a:t>
            </a:r>
            <a:r>
              <a:rPr sz="2000" spc="-45" dirty="0">
                <a:latin typeface="Arial"/>
                <a:cs typeface="Arial"/>
              </a:rPr>
              <a:t>Snake:</a:t>
            </a:r>
            <a:endParaRPr sz="2000">
              <a:latin typeface="Arial"/>
              <a:cs typeface="Arial"/>
            </a:endParaRPr>
          </a:p>
          <a:p>
            <a:pPr marL="299085" marR="5080">
              <a:lnSpc>
                <a:spcPct val="100000"/>
              </a:lnSpc>
              <a:spcBef>
                <a:spcPts val="50"/>
              </a:spcBef>
            </a:pPr>
            <a:r>
              <a:rPr sz="1400" spc="25" dirty="0">
                <a:latin typeface="Arial"/>
                <a:cs typeface="Arial"/>
              </a:rPr>
              <a:t>Something </a:t>
            </a:r>
            <a:r>
              <a:rPr sz="1400" spc="-20" dirty="0">
                <a:latin typeface="Arial"/>
                <a:cs typeface="Arial"/>
              </a:rPr>
              <a:t>evil </a:t>
            </a:r>
            <a:r>
              <a:rPr sz="1400" spc="85" dirty="0">
                <a:latin typeface="Arial"/>
                <a:cs typeface="Arial"/>
              </a:rPr>
              <a:t>or  </a:t>
            </a:r>
            <a:r>
              <a:rPr sz="1400" spc="95" dirty="0">
                <a:latin typeface="Arial"/>
                <a:cs typeface="Arial"/>
              </a:rPr>
              <a:t>untrustworthy.  </a:t>
            </a:r>
            <a:r>
              <a:rPr sz="1400" dirty="0">
                <a:latin typeface="Arial"/>
                <a:cs typeface="Arial"/>
              </a:rPr>
              <a:t>Perhaps</a:t>
            </a:r>
            <a:r>
              <a:rPr sz="1400" spc="-114" dirty="0">
                <a:latin typeface="Arial"/>
                <a:cs typeface="Arial"/>
              </a:rPr>
              <a:t> </a:t>
            </a:r>
            <a:r>
              <a:rPr sz="1400" spc="20" dirty="0">
                <a:latin typeface="Arial"/>
                <a:cs typeface="Arial"/>
              </a:rPr>
              <a:t>an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spc="50" dirty="0">
                <a:latin typeface="Arial"/>
                <a:cs typeface="Arial"/>
              </a:rPr>
              <a:t>omen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spc="140" dirty="0">
                <a:latin typeface="Arial"/>
                <a:cs typeface="Arial"/>
              </a:rPr>
              <a:t>of  </a:t>
            </a:r>
            <a:r>
              <a:rPr sz="1400" spc="15" dirty="0">
                <a:latin typeface="Arial"/>
                <a:cs typeface="Arial"/>
              </a:rPr>
              <a:t>bad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spc="45" dirty="0">
                <a:latin typeface="Arial"/>
                <a:cs typeface="Arial"/>
              </a:rPr>
              <a:t>things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spc="140" dirty="0">
                <a:latin typeface="Arial"/>
                <a:cs typeface="Arial"/>
              </a:rPr>
              <a:t>to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spc="30" dirty="0">
                <a:latin typeface="Arial"/>
                <a:cs typeface="Arial"/>
              </a:rPr>
              <a:t>come.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344" y="77063"/>
            <a:ext cx="309880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5" dirty="0"/>
              <a:t>Tone</a:t>
            </a:r>
            <a:r>
              <a:rPr spc="-300" dirty="0"/>
              <a:t> </a:t>
            </a:r>
            <a:r>
              <a:rPr spc="130" dirty="0"/>
              <a:t>Words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957398"/>
            <a:ext cx="1817370" cy="558673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84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40" dirty="0">
                <a:latin typeface="Arial"/>
                <a:cs typeface="Arial"/>
              </a:rPr>
              <a:t>Afraid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-35" dirty="0">
                <a:latin typeface="Arial"/>
                <a:cs typeface="Arial"/>
              </a:rPr>
              <a:t>Allusive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4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25" dirty="0">
                <a:latin typeface="Arial"/>
                <a:cs typeface="Arial"/>
              </a:rPr>
              <a:t>Angry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4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10" dirty="0">
                <a:latin typeface="Arial"/>
                <a:cs typeface="Arial"/>
              </a:rPr>
              <a:t>Apologetic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0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-5" dirty="0">
                <a:latin typeface="Arial"/>
                <a:cs typeface="Arial"/>
              </a:rPr>
              <a:t>Audacious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10" dirty="0">
                <a:latin typeface="Arial"/>
                <a:cs typeface="Arial"/>
              </a:rPr>
              <a:t>Benevolent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85" dirty="0">
                <a:latin typeface="Arial"/>
                <a:cs typeface="Arial"/>
              </a:rPr>
              <a:t>Bitter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dirty="0">
                <a:latin typeface="Arial"/>
                <a:cs typeface="Arial"/>
              </a:rPr>
              <a:t>Boring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-40" dirty="0">
                <a:latin typeface="Arial"/>
                <a:cs typeface="Arial"/>
              </a:rPr>
              <a:t>Candid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-50" dirty="0">
                <a:latin typeface="Arial"/>
                <a:cs typeface="Arial"/>
              </a:rPr>
              <a:t>Childish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-70" dirty="0">
                <a:latin typeface="Arial"/>
                <a:cs typeface="Arial"/>
              </a:rPr>
              <a:t>Cold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45" dirty="0">
                <a:latin typeface="Arial"/>
                <a:cs typeface="Arial"/>
              </a:rPr>
              <a:t>Complimentary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-10" dirty="0">
                <a:latin typeface="Arial"/>
                <a:cs typeface="Arial"/>
              </a:rPr>
              <a:t>Condescending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15" dirty="0">
                <a:latin typeface="Arial"/>
                <a:cs typeface="Arial"/>
              </a:rPr>
              <a:t>Confused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50" dirty="0">
                <a:latin typeface="Arial"/>
                <a:cs typeface="Arial"/>
              </a:rPr>
              <a:t>Contemptuous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4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15" dirty="0">
                <a:latin typeface="Arial"/>
                <a:cs typeface="Arial"/>
              </a:rPr>
              <a:t>Detached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4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15" dirty="0">
                <a:latin typeface="Arial"/>
                <a:cs typeface="Arial"/>
              </a:rPr>
              <a:t>Didactic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4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55" dirty="0">
                <a:latin typeface="Arial"/>
                <a:cs typeface="Arial"/>
              </a:rPr>
              <a:t>Dramatic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0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40" dirty="0">
                <a:latin typeface="Arial"/>
                <a:cs typeface="Arial"/>
              </a:rPr>
              <a:t>Dreamy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31597" y="958818"/>
            <a:ext cx="1475105" cy="558673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84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-5" dirty="0">
                <a:latin typeface="Arial"/>
                <a:cs typeface="Arial"/>
              </a:rPr>
              <a:t>Fanciful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-10" dirty="0">
                <a:latin typeface="Arial"/>
                <a:cs typeface="Arial"/>
              </a:rPr>
              <a:t>Frivolous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4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-45" dirty="0">
                <a:latin typeface="Arial"/>
                <a:cs typeface="Arial"/>
              </a:rPr>
              <a:t>Giddy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4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-10" dirty="0">
                <a:latin typeface="Arial"/>
                <a:cs typeface="Arial"/>
              </a:rPr>
              <a:t>Happy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0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-20" dirty="0">
                <a:latin typeface="Arial"/>
                <a:cs typeface="Arial"/>
              </a:rPr>
              <a:t>Hollow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45" dirty="0">
                <a:latin typeface="Arial"/>
                <a:cs typeface="Arial"/>
              </a:rPr>
              <a:t>Horrific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30" dirty="0">
                <a:latin typeface="Arial"/>
                <a:cs typeface="Arial"/>
              </a:rPr>
              <a:t>Humorous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40" dirty="0">
                <a:latin typeface="Arial"/>
                <a:cs typeface="Arial"/>
              </a:rPr>
              <a:t>Irrelevant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-10" dirty="0">
                <a:latin typeface="Arial"/>
                <a:cs typeface="Arial"/>
              </a:rPr>
              <a:t>Joking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45" dirty="0">
                <a:latin typeface="Arial"/>
                <a:cs typeface="Arial"/>
              </a:rPr>
              <a:t>Joyful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5" dirty="0">
                <a:latin typeface="Arial"/>
                <a:cs typeface="Arial"/>
              </a:rPr>
              <a:t>Lugubrious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-5" dirty="0">
                <a:latin typeface="Arial"/>
                <a:cs typeface="Arial"/>
              </a:rPr>
              <a:t>Mocking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20" dirty="0">
                <a:latin typeface="Arial"/>
                <a:cs typeface="Arial"/>
              </a:rPr>
              <a:t>Nostalgic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-5" dirty="0">
                <a:latin typeface="Arial"/>
                <a:cs typeface="Arial"/>
              </a:rPr>
              <a:t>Objective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5" dirty="0">
                <a:latin typeface="Arial"/>
                <a:cs typeface="Arial"/>
              </a:rPr>
              <a:t>Peaceful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4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25" dirty="0">
                <a:latin typeface="Arial"/>
                <a:cs typeface="Arial"/>
              </a:rPr>
              <a:t>Pitiful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4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10" dirty="0">
                <a:latin typeface="Arial"/>
                <a:cs typeface="Arial"/>
              </a:rPr>
              <a:t>Poignant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4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-10" dirty="0">
                <a:latin typeface="Arial"/>
                <a:cs typeface="Arial"/>
              </a:rPr>
              <a:t>Proud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0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25" dirty="0">
                <a:latin typeface="Arial"/>
                <a:cs typeface="Arial"/>
              </a:rPr>
              <a:t>Provocative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51043" y="960236"/>
            <a:ext cx="1572260" cy="500126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84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25" dirty="0">
                <a:latin typeface="Arial"/>
                <a:cs typeface="Arial"/>
              </a:rPr>
              <a:t>Restrained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-65" dirty="0">
                <a:latin typeface="Arial"/>
                <a:cs typeface="Arial"/>
              </a:rPr>
              <a:t>Sad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4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40" dirty="0">
                <a:latin typeface="Arial"/>
                <a:cs typeface="Arial"/>
              </a:rPr>
              <a:t>Sarcastic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4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10" dirty="0">
                <a:latin typeface="Arial"/>
                <a:cs typeface="Arial"/>
              </a:rPr>
              <a:t>Seductive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0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40" dirty="0">
                <a:latin typeface="Arial"/>
                <a:cs typeface="Arial"/>
              </a:rPr>
              <a:t>Sentimental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-15" dirty="0">
                <a:latin typeface="Arial"/>
                <a:cs typeface="Arial"/>
              </a:rPr>
              <a:t>Sharp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-20" dirty="0">
                <a:latin typeface="Arial"/>
                <a:cs typeface="Arial"/>
              </a:rPr>
              <a:t>Shocking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-55" dirty="0">
                <a:latin typeface="Arial"/>
                <a:cs typeface="Arial"/>
              </a:rPr>
              <a:t>Silly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25" dirty="0">
                <a:latin typeface="Arial"/>
                <a:cs typeface="Arial"/>
              </a:rPr>
              <a:t>Somber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45" dirty="0">
                <a:latin typeface="Arial"/>
                <a:cs typeface="Arial"/>
              </a:rPr>
              <a:t>Sweet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55" dirty="0">
                <a:latin typeface="Arial"/>
                <a:cs typeface="Arial"/>
              </a:rPr>
              <a:t>Sympathetic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-5" dirty="0">
                <a:latin typeface="Arial"/>
                <a:cs typeface="Arial"/>
              </a:rPr>
              <a:t>Tired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15" dirty="0">
                <a:latin typeface="Arial"/>
                <a:cs typeface="Arial"/>
              </a:rPr>
              <a:t>Upset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35" dirty="0">
                <a:latin typeface="Arial"/>
                <a:cs typeface="Arial"/>
              </a:rPr>
              <a:t>Urgent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5" dirty="0">
                <a:latin typeface="Arial"/>
                <a:cs typeface="Arial"/>
              </a:rPr>
              <a:t>Vexed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4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40" dirty="0">
                <a:latin typeface="Arial"/>
                <a:cs typeface="Arial"/>
              </a:rPr>
              <a:t>Vibrant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4"/>
              </a:spcBef>
              <a:buFont typeface="Noto Sans Mono CJK JP Bold"/>
              <a:buChar char="•"/>
              <a:tabLst>
                <a:tab pos="354965" algn="l"/>
                <a:tab pos="356235" algn="l"/>
              </a:tabLst>
            </a:pPr>
            <a:r>
              <a:rPr sz="1600" spc="-5" dirty="0">
                <a:latin typeface="Arial"/>
                <a:cs typeface="Arial"/>
              </a:rPr>
              <a:t>Zealous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80" dirty="0"/>
              <a:t>A</a:t>
            </a:r>
            <a:r>
              <a:rPr spc="-130" dirty="0"/>
              <a:t>c</a:t>
            </a:r>
            <a:r>
              <a:rPr spc="165" dirty="0"/>
              <a:t>tiviti</a:t>
            </a:r>
            <a:r>
              <a:rPr spc="330" dirty="0"/>
              <a:t>e</a:t>
            </a:r>
            <a:r>
              <a:rPr spc="200" dirty="0"/>
              <a:t>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1895" marR="5080" indent="-1179830">
              <a:lnSpc>
                <a:spcPct val="100000"/>
              </a:lnSpc>
              <a:spcBef>
                <a:spcPts val="100"/>
              </a:spcBef>
            </a:pPr>
            <a:r>
              <a:rPr spc="-85" dirty="0"/>
              <a:t>And </a:t>
            </a:r>
            <a:r>
              <a:rPr spc="190" dirty="0"/>
              <a:t>other</a:t>
            </a:r>
            <a:r>
              <a:rPr spc="-675" dirty="0"/>
              <a:t> </a:t>
            </a:r>
            <a:r>
              <a:rPr spc="175" dirty="0"/>
              <a:t>tone </a:t>
            </a:r>
            <a:r>
              <a:rPr spc="85" dirty="0"/>
              <a:t>teaching  </a:t>
            </a:r>
            <a:r>
              <a:rPr spc="55" dirty="0"/>
              <a:t>techniques.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98519" y="450913"/>
            <a:ext cx="13442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35" dirty="0"/>
              <a:t>D</a:t>
            </a:r>
            <a:r>
              <a:rPr spc="-275" dirty="0"/>
              <a:t>I</a:t>
            </a:r>
            <a:r>
              <a:rPr spc="-695" dirty="0"/>
              <a:t>D</a:t>
            </a:r>
            <a:r>
              <a:rPr spc="-550" dirty="0"/>
              <a:t>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4263"/>
            <a:ext cx="8037195" cy="46951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914400" indent="-343535">
              <a:lnSpc>
                <a:spcPct val="100000"/>
              </a:lnSpc>
              <a:spcBef>
                <a:spcPts val="95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-225" dirty="0">
                <a:latin typeface="Arial"/>
                <a:cs typeface="Arial"/>
              </a:rPr>
              <a:t>DIDLS—the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spc="45" dirty="0">
                <a:latin typeface="Arial"/>
                <a:cs typeface="Arial"/>
              </a:rPr>
              <a:t>basic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100" dirty="0">
                <a:latin typeface="Arial"/>
                <a:cs typeface="Arial"/>
              </a:rPr>
              <a:t>elements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spc="270" dirty="0">
                <a:latin typeface="Arial"/>
                <a:cs typeface="Arial"/>
              </a:rPr>
              <a:t>of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145" dirty="0">
                <a:latin typeface="Arial"/>
                <a:cs typeface="Arial"/>
              </a:rPr>
              <a:t>tone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75" dirty="0">
                <a:latin typeface="Arial"/>
                <a:cs typeface="Arial"/>
              </a:rPr>
              <a:t>broken  </a:t>
            </a:r>
            <a:r>
              <a:rPr sz="2800" spc="50" dirty="0">
                <a:latin typeface="Arial"/>
                <a:cs typeface="Arial"/>
              </a:rPr>
              <a:t>down.</a:t>
            </a:r>
            <a:endParaRPr sz="2800">
              <a:latin typeface="Arial"/>
              <a:cs typeface="Arial"/>
            </a:endParaRPr>
          </a:p>
          <a:p>
            <a:pPr marL="756285" marR="140970" lvl="1" indent="-287020">
              <a:lnSpc>
                <a:spcPct val="100000"/>
              </a:lnSpc>
              <a:spcBef>
                <a:spcPts val="605"/>
              </a:spcBef>
              <a:buChar char="–"/>
              <a:tabLst>
                <a:tab pos="756285" algn="l"/>
                <a:tab pos="756920" algn="l"/>
              </a:tabLst>
            </a:pPr>
            <a:r>
              <a:rPr sz="2400" spc="-100" dirty="0">
                <a:latin typeface="Arial"/>
                <a:cs typeface="Arial"/>
              </a:rPr>
              <a:t>In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30" dirty="0">
                <a:latin typeface="Arial"/>
                <a:cs typeface="Arial"/>
              </a:rPr>
              <a:t>analyzing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125" dirty="0">
                <a:latin typeface="Arial"/>
                <a:cs typeface="Arial"/>
              </a:rPr>
              <a:t>tone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25" dirty="0">
                <a:latin typeface="Arial"/>
                <a:cs typeface="Arial"/>
              </a:rPr>
              <a:t>and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90" dirty="0">
                <a:latin typeface="Arial"/>
                <a:cs typeface="Arial"/>
              </a:rPr>
              <a:t>style,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105" dirty="0">
                <a:latin typeface="Arial"/>
                <a:cs typeface="Arial"/>
              </a:rPr>
              <a:t>certain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105" dirty="0">
                <a:latin typeface="Arial"/>
                <a:cs typeface="Arial"/>
              </a:rPr>
              <a:t>components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235" dirty="0">
                <a:latin typeface="Arial"/>
                <a:cs typeface="Arial"/>
              </a:rPr>
              <a:t>of  </a:t>
            </a:r>
            <a:r>
              <a:rPr sz="2400" spc="130" dirty="0">
                <a:latin typeface="Arial"/>
                <a:cs typeface="Arial"/>
              </a:rPr>
              <a:t>the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60" dirty="0">
                <a:latin typeface="Arial"/>
                <a:cs typeface="Arial"/>
              </a:rPr>
              <a:t>selection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235" dirty="0">
                <a:latin typeface="Arial"/>
                <a:cs typeface="Arial"/>
              </a:rPr>
              <a:t>of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120" dirty="0">
                <a:latin typeface="Arial"/>
                <a:cs typeface="Arial"/>
              </a:rPr>
              <a:t>literature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should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be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35" dirty="0">
                <a:latin typeface="Arial"/>
                <a:cs typeface="Arial"/>
              </a:rPr>
              <a:t>considered.</a:t>
            </a:r>
            <a:endParaRPr sz="2400">
              <a:latin typeface="Arial"/>
              <a:cs typeface="Arial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575"/>
              </a:spcBef>
              <a:buChar char="–"/>
              <a:tabLst>
                <a:tab pos="756285" algn="l"/>
                <a:tab pos="756920" algn="l"/>
              </a:tabLst>
            </a:pPr>
            <a:r>
              <a:rPr sz="2400" spc="-290" dirty="0">
                <a:latin typeface="Arial"/>
                <a:cs typeface="Arial"/>
              </a:rPr>
              <a:t>DIDLS </a:t>
            </a:r>
            <a:r>
              <a:rPr sz="2400" spc="25" dirty="0">
                <a:latin typeface="Arial"/>
                <a:cs typeface="Arial"/>
              </a:rPr>
              <a:t>is </a:t>
            </a:r>
            <a:r>
              <a:rPr sz="2400" spc="35" dirty="0">
                <a:latin typeface="Arial"/>
                <a:cs typeface="Arial"/>
              </a:rPr>
              <a:t>an </a:t>
            </a:r>
            <a:r>
              <a:rPr sz="2400" spc="125" dirty="0">
                <a:latin typeface="Arial"/>
                <a:cs typeface="Arial"/>
              </a:rPr>
              <a:t>acronym </a:t>
            </a:r>
            <a:r>
              <a:rPr sz="2400" spc="45" dirty="0">
                <a:latin typeface="Arial"/>
                <a:cs typeface="Arial"/>
              </a:rPr>
              <a:t>which </a:t>
            </a:r>
            <a:r>
              <a:rPr sz="2400" spc="155" dirty="0">
                <a:latin typeface="Arial"/>
                <a:cs typeface="Arial"/>
              </a:rPr>
              <a:t>may </a:t>
            </a:r>
            <a:r>
              <a:rPr sz="2400" spc="70" dirty="0">
                <a:latin typeface="Arial"/>
                <a:cs typeface="Arial"/>
              </a:rPr>
              <a:t>prove </a:t>
            </a:r>
            <a:r>
              <a:rPr sz="2400" spc="80" dirty="0">
                <a:latin typeface="Arial"/>
                <a:cs typeface="Arial"/>
              </a:rPr>
              <a:t>useful </a:t>
            </a:r>
            <a:r>
              <a:rPr sz="2400" spc="235" dirty="0">
                <a:latin typeface="Arial"/>
                <a:cs typeface="Arial"/>
              </a:rPr>
              <a:t>to  </a:t>
            </a:r>
            <a:r>
              <a:rPr sz="2400" spc="140" dirty="0">
                <a:latin typeface="Arial"/>
                <a:cs typeface="Arial"/>
              </a:rPr>
              <a:t>students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235" dirty="0">
                <a:latin typeface="Arial"/>
                <a:cs typeface="Arial"/>
              </a:rPr>
              <a:t>to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80" dirty="0">
                <a:latin typeface="Arial"/>
                <a:cs typeface="Arial"/>
              </a:rPr>
              <a:t>remind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80" dirty="0">
                <a:latin typeface="Arial"/>
                <a:cs typeface="Arial"/>
              </a:rPr>
              <a:t>themselves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235" dirty="0">
                <a:latin typeface="Arial"/>
                <a:cs typeface="Arial"/>
              </a:rPr>
              <a:t>of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80" dirty="0">
                <a:latin typeface="Arial"/>
                <a:cs typeface="Arial"/>
              </a:rPr>
              <a:t>critical</a:t>
            </a:r>
            <a:r>
              <a:rPr sz="2400" spc="-145" dirty="0">
                <a:latin typeface="Arial"/>
                <a:cs typeface="Arial"/>
              </a:rPr>
              <a:t> </a:t>
            </a:r>
            <a:r>
              <a:rPr sz="2400" spc="90" dirty="0">
                <a:latin typeface="Arial"/>
                <a:cs typeface="Arial"/>
              </a:rPr>
              <a:t>elements  </a:t>
            </a:r>
            <a:r>
              <a:rPr sz="2400" spc="45" dirty="0">
                <a:latin typeface="Arial"/>
                <a:cs typeface="Arial"/>
              </a:rPr>
              <a:t>which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spc="125" dirty="0">
                <a:latin typeface="Arial"/>
                <a:cs typeface="Arial"/>
              </a:rPr>
              <a:t>contribute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235" dirty="0">
                <a:latin typeface="Arial"/>
                <a:cs typeface="Arial"/>
              </a:rPr>
              <a:t>to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130" dirty="0">
                <a:latin typeface="Arial"/>
                <a:cs typeface="Arial"/>
              </a:rPr>
              <a:t>the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40" dirty="0">
                <a:latin typeface="Arial"/>
                <a:cs typeface="Arial"/>
              </a:rPr>
              <a:t>analysis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235" dirty="0">
                <a:latin typeface="Arial"/>
                <a:cs typeface="Arial"/>
              </a:rPr>
              <a:t>of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80" dirty="0">
                <a:latin typeface="Arial"/>
                <a:cs typeface="Arial"/>
              </a:rPr>
              <a:t>style.</a:t>
            </a:r>
            <a:endParaRPr sz="2400">
              <a:latin typeface="Arial"/>
              <a:cs typeface="Arial"/>
            </a:endParaRPr>
          </a:p>
          <a:p>
            <a:pPr marL="1155065" lvl="2" indent="-228600">
              <a:lnSpc>
                <a:spcPct val="100000"/>
              </a:lnSpc>
              <a:spcBef>
                <a:spcPts val="520"/>
              </a:spcBef>
              <a:buFont typeface="Noto Sans Mono CJK JP Bold"/>
              <a:buChar char="•"/>
              <a:tabLst>
                <a:tab pos="1155700" algn="l"/>
              </a:tabLst>
            </a:pPr>
            <a:r>
              <a:rPr sz="2000" spc="-95" dirty="0">
                <a:latin typeface="Arial"/>
                <a:cs typeface="Arial"/>
              </a:rPr>
              <a:t>Five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135" dirty="0">
                <a:latin typeface="Arial"/>
                <a:cs typeface="Arial"/>
              </a:rPr>
              <a:t>parts</a:t>
            </a:r>
            <a:endParaRPr sz="2000">
              <a:latin typeface="Arial"/>
              <a:cs typeface="Arial"/>
            </a:endParaRPr>
          </a:p>
          <a:p>
            <a:pPr marL="1612900" lvl="3" indent="-229870">
              <a:lnSpc>
                <a:spcPct val="100000"/>
              </a:lnSpc>
              <a:spcBef>
                <a:spcPts val="409"/>
              </a:spcBef>
              <a:buChar char="–"/>
              <a:tabLst>
                <a:tab pos="1612265" algn="l"/>
                <a:tab pos="1613535" algn="l"/>
              </a:tabLst>
            </a:pPr>
            <a:r>
              <a:rPr sz="1600" spc="15" dirty="0">
                <a:latin typeface="Arial"/>
                <a:cs typeface="Arial"/>
              </a:rPr>
              <a:t>Diction</a:t>
            </a:r>
            <a:endParaRPr sz="1600">
              <a:latin typeface="Arial"/>
              <a:cs typeface="Arial"/>
            </a:endParaRPr>
          </a:p>
          <a:p>
            <a:pPr marL="1612900" lvl="3" indent="-229870">
              <a:lnSpc>
                <a:spcPct val="100000"/>
              </a:lnSpc>
              <a:spcBef>
                <a:spcPts val="385"/>
              </a:spcBef>
              <a:buChar char="–"/>
              <a:tabLst>
                <a:tab pos="1612265" algn="l"/>
                <a:tab pos="1613535" algn="l"/>
              </a:tabLst>
            </a:pPr>
            <a:r>
              <a:rPr sz="1600" spc="40" dirty="0">
                <a:latin typeface="Arial"/>
                <a:cs typeface="Arial"/>
              </a:rPr>
              <a:t>Imagery</a:t>
            </a:r>
            <a:endParaRPr sz="1600">
              <a:latin typeface="Arial"/>
              <a:cs typeface="Arial"/>
            </a:endParaRPr>
          </a:p>
          <a:p>
            <a:pPr marL="1612900" lvl="3" indent="-229870">
              <a:lnSpc>
                <a:spcPct val="100000"/>
              </a:lnSpc>
              <a:spcBef>
                <a:spcPts val="385"/>
              </a:spcBef>
              <a:buChar char="–"/>
              <a:tabLst>
                <a:tab pos="1612265" algn="l"/>
                <a:tab pos="1613535" algn="l"/>
              </a:tabLst>
            </a:pPr>
            <a:r>
              <a:rPr sz="1600" spc="5" dirty="0">
                <a:latin typeface="Arial"/>
                <a:cs typeface="Arial"/>
              </a:rPr>
              <a:t>Details</a:t>
            </a:r>
            <a:endParaRPr sz="1600">
              <a:latin typeface="Arial"/>
              <a:cs typeface="Arial"/>
            </a:endParaRPr>
          </a:p>
          <a:p>
            <a:pPr marL="1612900" lvl="3" indent="-229870">
              <a:lnSpc>
                <a:spcPct val="100000"/>
              </a:lnSpc>
              <a:spcBef>
                <a:spcPts val="385"/>
              </a:spcBef>
              <a:buChar char="–"/>
              <a:tabLst>
                <a:tab pos="1612265" algn="l"/>
                <a:tab pos="1613535" algn="l"/>
              </a:tabLst>
            </a:pPr>
            <a:r>
              <a:rPr sz="1600" spc="-15" dirty="0">
                <a:latin typeface="Arial"/>
                <a:cs typeface="Arial"/>
              </a:rPr>
              <a:t>Language</a:t>
            </a:r>
            <a:endParaRPr sz="1600">
              <a:latin typeface="Arial"/>
              <a:cs typeface="Arial"/>
            </a:endParaRPr>
          </a:p>
          <a:p>
            <a:pPr marL="1612900" lvl="3" indent="-229870">
              <a:lnSpc>
                <a:spcPct val="100000"/>
              </a:lnSpc>
              <a:spcBef>
                <a:spcPts val="385"/>
              </a:spcBef>
              <a:buChar char="–"/>
              <a:tabLst>
                <a:tab pos="1612265" algn="l"/>
                <a:tab pos="1613535" algn="l"/>
              </a:tabLst>
            </a:pPr>
            <a:r>
              <a:rPr sz="1600" spc="70" dirty="0">
                <a:latin typeface="Arial"/>
                <a:cs typeface="Arial"/>
              </a:rPr>
              <a:t>Syntax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37552" y="212852"/>
            <a:ext cx="1421130" cy="46482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42265" marR="5080" indent="-342265" algn="r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42265" algn="l"/>
                <a:tab pos="342900" algn="l"/>
              </a:tabLst>
            </a:pPr>
            <a:r>
              <a:rPr sz="1200" spc="35" dirty="0">
                <a:latin typeface="Arial"/>
                <a:cs typeface="Arial"/>
              </a:rPr>
              <a:t>Contributed</a:t>
            </a:r>
            <a:r>
              <a:rPr sz="1200" spc="-130" dirty="0">
                <a:latin typeface="Arial"/>
                <a:cs typeface="Arial"/>
              </a:rPr>
              <a:t> </a:t>
            </a:r>
            <a:r>
              <a:rPr sz="1200" spc="50" dirty="0">
                <a:latin typeface="Arial"/>
                <a:cs typeface="Arial"/>
              </a:rPr>
              <a:t>by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90"/>
              </a:spcBef>
            </a:pPr>
            <a:r>
              <a:rPr sz="1200" spc="-110" dirty="0">
                <a:latin typeface="Arial"/>
                <a:cs typeface="Arial"/>
              </a:rPr>
              <a:t>H. </a:t>
            </a:r>
            <a:r>
              <a:rPr sz="1200" spc="-10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Macias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98519" y="450913"/>
            <a:ext cx="13442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35" dirty="0"/>
              <a:t>D</a:t>
            </a:r>
            <a:r>
              <a:rPr spc="-275" dirty="0"/>
              <a:t>I</a:t>
            </a:r>
            <a:r>
              <a:rPr spc="-695" dirty="0"/>
              <a:t>D</a:t>
            </a:r>
            <a:r>
              <a:rPr spc="-550" dirty="0"/>
              <a:t>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191601"/>
            <a:ext cx="3620770" cy="5205095"/>
          </a:xfrm>
          <a:prstGeom prst="rect">
            <a:avLst/>
          </a:prstGeom>
        </p:spPr>
        <p:txBody>
          <a:bodyPr vert="horz" wrap="square" lIns="0" tIns="120014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44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30" dirty="0">
                <a:latin typeface="Arial"/>
                <a:cs typeface="Arial"/>
              </a:rPr>
              <a:t>Diction</a:t>
            </a:r>
            <a:endParaRPr sz="28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Char char="–"/>
              <a:tabLst>
                <a:tab pos="756285" algn="l"/>
                <a:tab pos="756920" algn="l"/>
              </a:tabLst>
            </a:pPr>
            <a:r>
              <a:rPr sz="1600" spc="35" dirty="0">
                <a:latin typeface="Arial"/>
                <a:cs typeface="Arial"/>
              </a:rPr>
              <a:t>Word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Choice</a:t>
            </a:r>
            <a:endParaRPr sz="16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384"/>
              </a:spcBef>
              <a:buChar char="–"/>
              <a:tabLst>
                <a:tab pos="756285" algn="l"/>
                <a:tab pos="756920" algn="l"/>
              </a:tabLst>
            </a:pPr>
            <a:r>
              <a:rPr sz="1600" spc="65" dirty="0">
                <a:latin typeface="Arial"/>
                <a:cs typeface="Arial"/>
              </a:rPr>
              <a:t>denotation</a:t>
            </a:r>
            <a:endParaRPr sz="16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384"/>
              </a:spcBef>
              <a:buChar char="–"/>
              <a:tabLst>
                <a:tab pos="756285" algn="l"/>
                <a:tab pos="756920" algn="l"/>
              </a:tabLst>
            </a:pPr>
            <a:r>
              <a:rPr sz="1600" spc="65" dirty="0">
                <a:latin typeface="Arial"/>
                <a:cs typeface="Arial"/>
              </a:rPr>
              <a:t>connotation</a:t>
            </a:r>
            <a:endParaRPr sz="1600">
              <a:latin typeface="Arial"/>
              <a:cs typeface="Arial"/>
            </a:endParaRPr>
          </a:p>
          <a:p>
            <a:pPr marL="756285" marR="646430" lvl="1" indent="-287020">
              <a:lnSpc>
                <a:spcPct val="100000"/>
              </a:lnSpc>
              <a:spcBef>
                <a:spcPts val="384"/>
              </a:spcBef>
              <a:buChar char="–"/>
              <a:tabLst>
                <a:tab pos="756285" algn="l"/>
                <a:tab pos="756920" algn="l"/>
              </a:tabLst>
            </a:pPr>
            <a:r>
              <a:rPr sz="1600" spc="70" dirty="0">
                <a:latin typeface="Arial"/>
                <a:cs typeface="Arial"/>
              </a:rPr>
              <a:t>repetition </a:t>
            </a:r>
            <a:r>
              <a:rPr sz="1600" spc="65" dirty="0">
                <a:latin typeface="Arial"/>
                <a:cs typeface="Arial"/>
              </a:rPr>
              <a:t>specificity</a:t>
            </a:r>
            <a:r>
              <a:rPr sz="1600" spc="-265" dirty="0">
                <a:latin typeface="Arial"/>
                <a:cs typeface="Arial"/>
              </a:rPr>
              <a:t> </a:t>
            </a:r>
            <a:r>
              <a:rPr sz="1600" spc="95" dirty="0">
                <a:latin typeface="Arial"/>
                <a:cs typeface="Arial"/>
              </a:rPr>
              <a:t>or  </a:t>
            </a:r>
            <a:r>
              <a:rPr sz="1600" spc="80" dirty="0">
                <a:latin typeface="Arial"/>
                <a:cs typeface="Arial"/>
              </a:rPr>
              <a:t>abstraction</a:t>
            </a:r>
            <a:endParaRPr sz="16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380"/>
              </a:spcBef>
              <a:buChar char="–"/>
              <a:tabLst>
                <a:tab pos="756285" algn="l"/>
                <a:tab pos="756920" algn="l"/>
              </a:tabLst>
            </a:pPr>
            <a:r>
              <a:rPr sz="1600" spc="75" dirty="0">
                <a:latin typeface="Arial"/>
                <a:cs typeface="Arial"/>
              </a:rPr>
              <a:t>register</a:t>
            </a:r>
            <a:endParaRPr sz="16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385"/>
              </a:spcBef>
              <a:buChar char="–"/>
              <a:tabLst>
                <a:tab pos="756285" algn="l"/>
                <a:tab pos="756920" algn="l"/>
              </a:tabLst>
            </a:pPr>
            <a:r>
              <a:rPr sz="1600" spc="35" dirty="0">
                <a:latin typeface="Arial"/>
                <a:cs typeface="Arial"/>
              </a:rPr>
              <a:t>length</a:t>
            </a:r>
            <a:endParaRPr sz="16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385"/>
              </a:spcBef>
              <a:buChar char="–"/>
              <a:tabLst>
                <a:tab pos="756285" algn="l"/>
                <a:tab pos="756920" algn="l"/>
              </a:tabLst>
            </a:pPr>
            <a:r>
              <a:rPr sz="1600" spc="25" dirty="0">
                <a:latin typeface="Arial"/>
                <a:cs typeface="Arial"/>
              </a:rPr>
              <a:t>sound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45" dirty="0">
                <a:latin typeface="Arial"/>
                <a:cs typeface="Arial"/>
              </a:rPr>
              <a:t>quality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75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80" dirty="0">
                <a:latin typeface="Arial"/>
                <a:cs typeface="Arial"/>
              </a:rPr>
              <a:t>Imagery</a:t>
            </a:r>
            <a:endParaRPr sz="2800">
              <a:latin typeface="Arial"/>
              <a:cs typeface="Arial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480"/>
              </a:spcBef>
              <a:buChar char="–"/>
              <a:tabLst>
                <a:tab pos="756285" algn="l"/>
                <a:tab pos="756920" algn="l"/>
              </a:tabLst>
            </a:pPr>
            <a:r>
              <a:rPr sz="1600" spc="-45" dirty="0">
                <a:latin typeface="Arial"/>
                <a:cs typeface="Arial"/>
              </a:rPr>
              <a:t>Vivid </a:t>
            </a:r>
            <a:r>
              <a:rPr sz="1600" spc="5" dirty="0">
                <a:latin typeface="Arial"/>
                <a:cs typeface="Arial"/>
              </a:rPr>
              <a:t>appeals </a:t>
            </a:r>
            <a:r>
              <a:rPr sz="1600" spc="155" dirty="0">
                <a:latin typeface="Arial"/>
                <a:cs typeface="Arial"/>
              </a:rPr>
              <a:t>to</a:t>
            </a:r>
            <a:r>
              <a:rPr sz="1600" spc="-210" dirty="0">
                <a:latin typeface="Arial"/>
                <a:cs typeface="Arial"/>
              </a:rPr>
              <a:t> </a:t>
            </a:r>
            <a:r>
              <a:rPr sz="1600" spc="40" dirty="0">
                <a:latin typeface="Arial"/>
                <a:cs typeface="Arial"/>
              </a:rPr>
              <a:t>understanding  </a:t>
            </a:r>
            <a:r>
              <a:rPr sz="1600" spc="60" dirty="0">
                <a:latin typeface="Arial"/>
                <a:cs typeface="Arial"/>
              </a:rPr>
              <a:t>through </a:t>
            </a:r>
            <a:r>
              <a:rPr sz="1600" spc="85" dirty="0">
                <a:latin typeface="Arial"/>
                <a:cs typeface="Arial"/>
              </a:rPr>
              <a:t>the</a:t>
            </a:r>
            <a:r>
              <a:rPr sz="1600" spc="-229" dirty="0">
                <a:latin typeface="Arial"/>
                <a:cs typeface="Arial"/>
              </a:rPr>
              <a:t> </a:t>
            </a:r>
            <a:r>
              <a:rPr sz="1600" spc="35" dirty="0">
                <a:latin typeface="Arial"/>
                <a:cs typeface="Arial"/>
              </a:rPr>
              <a:t>senses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75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15" dirty="0">
                <a:latin typeface="Arial"/>
                <a:cs typeface="Arial"/>
              </a:rPr>
              <a:t>Details</a:t>
            </a:r>
            <a:endParaRPr sz="2800">
              <a:latin typeface="Arial"/>
              <a:cs typeface="Arial"/>
            </a:endParaRPr>
          </a:p>
          <a:p>
            <a:pPr marL="756285" marR="144780" lvl="1" indent="-287020">
              <a:lnSpc>
                <a:spcPct val="100000"/>
              </a:lnSpc>
              <a:spcBef>
                <a:spcPts val="480"/>
              </a:spcBef>
              <a:buChar char="–"/>
              <a:tabLst>
                <a:tab pos="756285" algn="l"/>
                <a:tab pos="756920" algn="l"/>
              </a:tabLst>
            </a:pPr>
            <a:r>
              <a:rPr sz="1600" spc="25" dirty="0">
                <a:latin typeface="Arial"/>
                <a:cs typeface="Arial"/>
              </a:rPr>
              <a:t>Facts which </a:t>
            </a:r>
            <a:r>
              <a:rPr sz="1600" spc="60" dirty="0">
                <a:latin typeface="Arial"/>
                <a:cs typeface="Arial"/>
              </a:rPr>
              <a:t>are </a:t>
            </a:r>
            <a:r>
              <a:rPr sz="1600" spc="-5" dirty="0">
                <a:latin typeface="Arial"/>
                <a:cs typeface="Arial"/>
              </a:rPr>
              <a:t>included </a:t>
            </a:r>
            <a:r>
              <a:rPr sz="1600" spc="40" dirty="0">
                <a:latin typeface="Arial"/>
                <a:cs typeface="Arial"/>
              </a:rPr>
              <a:t>- </a:t>
            </a:r>
            <a:r>
              <a:rPr sz="1600" spc="90" dirty="0">
                <a:latin typeface="Arial"/>
                <a:cs typeface="Arial"/>
              </a:rPr>
              <a:t>or  </a:t>
            </a:r>
            <a:r>
              <a:rPr sz="1600" spc="100" dirty="0">
                <a:latin typeface="Arial"/>
                <a:cs typeface="Arial"/>
              </a:rPr>
              <a:t>omitted </a:t>
            </a:r>
            <a:r>
              <a:rPr sz="1600" spc="45" dirty="0">
                <a:latin typeface="Arial"/>
                <a:cs typeface="Arial"/>
              </a:rPr>
              <a:t>specific</a:t>
            </a:r>
            <a:r>
              <a:rPr sz="1600" spc="-260" dirty="0">
                <a:latin typeface="Arial"/>
                <a:cs typeface="Arial"/>
              </a:rPr>
              <a:t> </a:t>
            </a:r>
            <a:r>
              <a:rPr sz="1600" spc="80" dirty="0">
                <a:latin typeface="Arial"/>
                <a:cs typeface="Arial"/>
              </a:rPr>
              <a:t>information  </a:t>
            </a:r>
            <a:r>
              <a:rPr sz="1600" spc="50" dirty="0">
                <a:latin typeface="Arial"/>
                <a:cs typeface="Arial"/>
              </a:rPr>
              <a:t>description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action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6940" y="1267801"/>
            <a:ext cx="3797935" cy="3924935"/>
          </a:xfrm>
          <a:prstGeom prst="rect">
            <a:avLst/>
          </a:prstGeom>
        </p:spPr>
        <p:txBody>
          <a:bodyPr vert="horz" wrap="square" lIns="0" tIns="120014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44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-20" dirty="0">
                <a:latin typeface="Arial"/>
                <a:cs typeface="Arial"/>
              </a:rPr>
              <a:t>Language</a:t>
            </a:r>
            <a:endParaRPr sz="2800">
              <a:latin typeface="Arial"/>
              <a:cs typeface="Arial"/>
            </a:endParaRPr>
          </a:p>
          <a:p>
            <a:pPr marL="756285" marR="131445" lvl="1" indent="-287020">
              <a:lnSpc>
                <a:spcPct val="100000"/>
              </a:lnSpc>
              <a:spcBef>
                <a:spcPts val="480"/>
              </a:spcBef>
              <a:buChar char="–"/>
              <a:tabLst>
                <a:tab pos="756285" algn="l"/>
                <a:tab pos="756920" algn="l"/>
              </a:tabLst>
            </a:pPr>
            <a:r>
              <a:rPr sz="1600" spc="40" dirty="0">
                <a:latin typeface="Arial"/>
                <a:cs typeface="Arial"/>
              </a:rPr>
              <a:t>Words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135" dirty="0">
                <a:latin typeface="Arial"/>
                <a:cs typeface="Arial"/>
              </a:rPr>
              <a:t>that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30" dirty="0">
                <a:latin typeface="Arial"/>
                <a:cs typeface="Arial"/>
              </a:rPr>
              <a:t>describe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85" dirty="0">
                <a:latin typeface="Arial"/>
                <a:cs typeface="Arial"/>
              </a:rPr>
              <a:t>the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70" dirty="0">
                <a:latin typeface="Arial"/>
                <a:cs typeface="Arial"/>
              </a:rPr>
              <a:t>entire  </a:t>
            </a:r>
            <a:r>
              <a:rPr sz="1600" spc="45" dirty="0">
                <a:latin typeface="Arial"/>
                <a:cs typeface="Arial"/>
              </a:rPr>
              <a:t>body </a:t>
            </a:r>
            <a:r>
              <a:rPr sz="1600" spc="150" dirty="0">
                <a:latin typeface="Arial"/>
                <a:cs typeface="Arial"/>
              </a:rPr>
              <a:t>of </a:t>
            </a:r>
            <a:r>
              <a:rPr sz="1600" spc="85" dirty="0">
                <a:latin typeface="Arial"/>
                <a:cs typeface="Arial"/>
              </a:rPr>
              <a:t>words </a:t>
            </a:r>
            <a:r>
              <a:rPr sz="1600" spc="-10" dirty="0">
                <a:latin typeface="Arial"/>
                <a:cs typeface="Arial"/>
              </a:rPr>
              <a:t>in </a:t>
            </a:r>
            <a:r>
              <a:rPr sz="1600" spc="15" dirty="0">
                <a:latin typeface="Arial"/>
                <a:cs typeface="Arial"/>
              </a:rPr>
              <a:t>a </a:t>
            </a:r>
            <a:r>
              <a:rPr sz="1600" spc="185" dirty="0">
                <a:latin typeface="Arial"/>
                <a:cs typeface="Arial"/>
              </a:rPr>
              <a:t>text </a:t>
            </a:r>
            <a:r>
              <a:rPr sz="1600" spc="-95" dirty="0">
                <a:latin typeface="Arial"/>
                <a:cs typeface="Arial"/>
              </a:rPr>
              <a:t>– </a:t>
            </a:r>
            <a:r>
              <a:rPr sz="1600" spc="105" dirty="0">
                <a:latin typeface="Arial"/>
                <a:cs typeface="Arial"/>
              </a:rPr>
              <a:t>not  </a:t>
            </a:r>
            <a:r>
              <a:rPr sz="1600" spc="35" dirty="0">
                <a:latin typeface="Arial"/>
                <a:cs typeface="Arial"/>
              </a:rPr>
              <a:t>isolated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80" dirty="0">
                <a:latin typeface="Arial"/>
                <a:cs typeface="Arial"/>
              </a:rPr>
              <a:t>bits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150" dirty="0">
                <a:latin typeface="Arial"/>
                <a:cs typeface="Arial"/>
              </a:rPr>
              <a:t>of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45" dirty="0">
                <a:latin typeface="Arial"/>
                <a:cs typeface="Arial"/>
              </a:rPr>
              <a:t>diction</a:t>
            </a:r>
            <a:endParaRPr sz="1600">
              <a:latin typeface="Arial"/>
              <a:cs typeface="Arial"/>
            </a:endParaRPr>
          </a:p>
          <a:p>
            <a:pPr marL="1155700" marR="5080" lvl="2" indent="-228600">
              <a:lnSpc>
                <a:spcPct val="100000"/>
              </a:lnSpc>
              <a:spcBef>
                <a:spcPts val="325"/>
              </a:spcBef>
              <a:buFont typeface="Noto Sans Mono CJK JP Bold"/>
              <a:buChar char="•"/>
              <a:tabLst>
                <a:tab pos="1155065" algn="l"/>
                <a:tab pos="1155700" algn="l"/>
              </a:tabLst>
            </a:pPr>
            <a:r>
              <a:rPr sz="1200" spc="25" dirty="0">
                <a:latin typeface="Arial"/>
                <a:cs typeface="Arial"/>
              </a:rPr>
              <a:t>Artificial,</a:t>
            </a:r>
            <a:r>
              <a:rPr sz="1200" spc="-100" dirty="0">
                <a:latin typeface="Arial"/>
                <a:cs typeface="Arial"/>
              </a:rPr>
              <a:t> </a:t>
            </a:r>
            <a:r>
              <a:rPr sz="1200" spc="40" dirty="0">
                <a:latin typeface="Arial"/>
                <a:cs typeface="Arial"/>
              </a:rPr>
              <a:t>bombastic,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colloquial,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60" dirty="0">
                <a:latin typeface="Arial"/>
                <a:cs typeface="Arial"/>
              </a:rPr>
              <a:t>exact,  </a:t>
            </a:r>
            <a:r>
              <a:rPr sz="1200" spc="20" dirty="0">
                <a:latin typeface="Arial"/>
                <a:cs typeface="Arial"/>
              </a:rPr>
              <a:t>homespun,</a:t>
            </a:r>
            <a:r>
              <a:rPr sz="1200" spc="-1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jargon,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literal,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moralistic…</a:t>
            </a:r>
            <a:endParaRPr sz="1200">
              <a:latin typeface="Arial"/>
              <a:cs typeface="Arial"/>
            </a:endParaRPr>
          </a:p>
          <a:p>
            <a:pPr marL="756285" marR="45720" lvl="1" indent="-287020">
              <a:lnSpc>
                <a:spcPct val="100000"/>
              </a:lnSpc>
              <a:spcBef>
                <a:spcPts val="345"/>
              </a:spcBef>
              <a:buChar char="–"/>
              <a:tabLst>
                <a:tab pos="756285" algn="l"/>
                <a:tab pos="756920" algn="l"/>
              </a:tabLst>
            </a:pPr>
            <a:r>
              <a:rPr sz="1600" spc="15" dirty="0">
                <a:latin typeface="Arial"/>
                <a:cs typeface="Arial"/>
              </a:rPr>
              <a:t>Rhetorical </a:t>
            </a:r>
            <a:r>
              <a:rPr sz="1600" spc="-15" dirty="0">
                <a:latin typeface="Arial"/>
                <a:cs typeface="Arial"/>
              </a:rPr>
              <a:t>Devices </a:t>
            </a:r>
            <a:r>
              <a:rPr sz="1600" spc="40" dirty="0">
                <a:latin typeface="Arial"/>
                <a:cs typeface="Arial"/>
              </a:rPr>
              <a:t>-- </a:t>
            </a:r>
            <a:r>
              <a:rPr sz="1600" spc="-60" dirty="0">
                <a:latin typeface="Arial"/>
                <a:cs typeface="Arial"/>
              </a:rPr>
              <a:t>The </a:t>
            </a:r>
            <a:r>
              <a:rPr sz="1600" spc="20" dirty="0">
                <a:latin typeface="Arial"/>
                <a:cs typeface="Arial"/>
              </a:rPr>
              <a:t>use </a:t>
            </a:r>
            <a:r>
              <a:rPr sz="1600" spc="150" dirty="0">
                <a:latin typeface="Arial"/>
                <a:cs typeface="Arial"/>
              </a:rPr>
              <a:t>of  </a:t>
            </a:r>
            <a:r>
              <a:rPr sz="1600" dirty="0">
                <a:latin typeface="Arial"/>
                <a:cs typeface="Arial"/>
              </a:rPr>
              <a:t>language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135" dirty="0">
                <a:latin typeface="Arial"/>
                <a:cs typeface="Arial"/>
              </a:rPr>
              <a:t>that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80" dirty="0">
                <a:latin typeface="Arial"/>
                <a:cs typeface="Arial"/>
              </a:rPr>
              <a:t>creates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a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75" dirty="0">
                <a:latin typeface="Arial"/>
                <a:cs typeface="Arial"/>
              </a:rPr>
              <a:t>literary  </a:t>
            </a:r>
            <a:r>
              <a:rPr sz="1600" spc="145" dirty="0">
                <a:latin typeface="Arial"/>
                <a:cs typeface="Arial"/>
              </a:rPr>
              <a:t>effect</a:t>
            </a:r>
            <a:r>
              <a:rPr sz="1600" spc="-235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– </a:t>
            </a:r>
            <a:r>
              <a:rPr sz="1600" spc="10" dirty="0">
                <a:latin typeface="Arial"/>
                <a:cs typeface="Arial"/>
              </a:rPr>
              <a:t>enhance </a:t>
            </a:r>
            <a:r>
              <a:rPr sz="1600" spc="15" dirty="0">
                <a:latin typeface="Arial"/>
                <a:cs typeface="Arial"/>
              </a:rPr>
              <a:t>and </a:t>
            </a:r>
            <a:r>
              <a:rPr sz="1600" spc="75" dirty="0">
                <a:latin typeface="Arial"/>
                <a:cs typeface="Arial"/>
              </a:rPr>
              <a:t>support</a:t>
            </a:r>
            <a:endParaRPr sz="1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75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120" dirty="0">
                <a:latin typeface="Arial"/>
                <a:cs typeface="Arial"/>
              </a:rPr>
              <a:t>Syntax</a:t>
            </a:r>
            <a:endParaRPr sz="28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Char char="–"/>
              <a:tabLst>
                <a:tab pos="756285" algn="l"/>
                <a:tab pos="756920" algn="l"/>
              </a:tabLst>
            </a:pPr>
            <a:r>
              <a:rPr sz="1600" spc="50" dirty="0">
                <a:latin typeface="Arial"/>
                <a:cs typeface="Arial"/>
              </a:rPr>
              <a:t>sentence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35" dirty="0">
                <a:latin typeface="Arial"/>
                <a:cs typeface="Arial"/>
              </a:rPr>
              <a:t>length</a:t>
            </a:r>
            <a:endParaRPr sz="16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385"/>
              </a:spcBef>
              <a:buChar char="–"/>
              <a:tabLst>
                <a:tab pos="756285" algn="l"/>
                <a:tab pos="756920" algn="l"/>
              </a:tabLst>
            </a:pPr>
            <a:r>
              <a:rPr sz="1600" spc="60" dirty="0">
                <a:latin typeface="Arial"/>
                <a:cs typeface="Arial"/>
              </a:rPr>
              <a:t>punctuation</a:t>
            </a:r>
            <a:endParaRPr sz="16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385"/>
              </a:spcBef>
              <a:buChar char="–"/>
              <a:tabLst>
                <a:tab pos="756285" algn="l"/>
                <a:tab pos="756920" algn="l"/>
              </a:tabLst>
            </a:pPr>
            <a:r>
              <a:rPr sz="1600" spc="50" dirty="0">
                <a:latin typeface="Arial"/>
                <a:cs typeface="Arial"/>
              </a:rPr>
              <a:t>sentence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110" dirty="0">
                <a:latin typeface="Arial"/>
                <a:cs typeface="Arial"/>
              </a:rPr>
              <a:t>pattern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13752" y="136652"/>
            <a:ext cx="1421130" cy="46482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42265" marR="5080" indent="-342265" algn="r">
              <a:lnSpc>
                <a:spcPct val="100000"/>
              </a:lnSpc>
              <a:spcBef>
                <a:spcPts val="385"/>
              </a:spcBef>
              <a:buFont typeface="Noto Sans Mono CJK JP Bold"/>
              <a:buChar char="•"/>
              <a:tabLst>
                <a:tab pos="342265" algn="l"/>
                <a:tab pos="342900" algn="l"/>
              </a:tabLst>
            </a:pPr>
            <a:r>
              <a:rPr sz="1200" spc="35" dirty="0">
                <a:latin typeface="Arial"/>
                <a:cs typeface="Arial"/>
              </a:rPr>
              <a:t>Contributed</a:t>
            </a:r>
            <a:r>
              <a:rPr sz="1200" spc="-130" dirty="0">
                <a:latin typeface="Arial"/>
                <a:cs typeface="Arial"/>
              </a:rPr>
              <a:t> </a:t>
            </a:r>
            <a:r>
              <a:rPr sz="1200" spc="50" dirty="0">
                <a:latin typeface="Arial"/>
                <a:cs typeface="Arial"/>
              </a:rPr>
              <a:t>by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90"/>
              </a:spcBef>
            </a:pPr>
            <a:r>
              <a:rPr sz="1200" spc="-110" dirty="0">
                <a:latin typeface="Arial"/>
                <a:cs typeface="Arial"/>
              </a:rPr>
              <a:t>H. </a:t>
            </a:r>
            <a:r>
              <a:rPr sz="1200" spc="-10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Macias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796226"/>
            <a:ext cx="20802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110" dirty="0">
                <a:latin typeface="Arial"/>
                <a:cs typeface="Arial"/>
              </a:rPr>
              <a:t>What </a:t>
            </a:r>
            <a:r>
              <a:rPr sz="2400" b="1" spc="-25" dirty="0">
                <a:latin typeface="Arial"/>
                <a:cs typeface="Arial"/>
              </a:rPr>
              <a:t>is</a:t>
            </a:r>
            <a:r>
              <a:rPr sz="2400" b="1" spc="-445" dirty="0">
                <a:latin typeface="Arial"/>
                <a:cs typeface="Arial"/>
              </a:rPr>
              <a:t> </a:t>
            </a:r>
            <a:r>
              <a:rPr sz="2400" b="1" spc="55" dirty="0">
                <a:latin typeface="Arial"/>
                <a:cs typeface="Arial"/>
              </a:rPr>
              <a:t>tone?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36340" y="692899"/>
            <a:ext cx="456882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Noto Sans Mono CJK JP Bold"/>
              <a:buChar char="•"/>
              <a:tabLst>
                <a:tab pos="355600" algn="l"/>
              </a:tabLst>
            </a:pPr>
            <a:r>
              <a:rPr sz="2400" spc="-35" dirty="0">
                <a:latin typeface="Arial"/>
                <a:cs typeface="Arial"/>
              </a:rPr>
              <a:t>Tone </a:t>
            </a:r>
            <a:r>
              <a:rPr sz="2400" spc="25" dirty="0">
                <a:latin typeface="Arial"/>
                <a:cs typeface="Arial"/>
              </a:rPr>
              <a:t>is </a:t>
            </a:r>
            <a:r>
              <a:rPr sz="2400" spc="130" dirty="0">
                <a:latin typeface="Arial"/>
                <a:cs typeface="Arial"/>
              </a:rPr>
              <a:t>the</a:t>
            </a:r>
            <a:r>
              <a:rPr sz="2400" spc="-350" dirty="0">
                <a:latin typeface="Arial"/>
                <a:cs typeface="Arial"/>
              </a:rPr>
              <a:t> </a:t>
            </a:r>
            <a:r>
              <a:rPr sz="2400" spc="110" dirty="0">
                <a:latin typeface="Arial"/>
                <a:cs typeface="Arial"/>
              </a:rPr>
              <a:t>writer's/speaker’s  </a:t>
            </a:r>
            <a:r>
              <a:rPr sz="2400" spc="160" dirty="0">
                <a:latin typeface="Arial"/>
                <a:cs typeface="Arial"/>
              </a:rPr>
              <a:t>attitude </a:t>
            </a:r>
            <a:r>
              <a:rPr sz="2400" spc="70" dirty="0">
                <a:latin typeface="Arial"/>
                <a:cs typeface="Arial"/>
              </a:rPr>
              <a:t>(emotion) </a:t>
            </a:r>
            <a:r>
              <a:rPr sz="2400" spc="170" dirty="0">
                <a:latin typeface="Arial"/>
                <a:cs typeface="Arial"/>
              </a:rPr>
              <a:t>toward  </a:t>
            </a:r>
            <a:r>
              <a:rPr sz="2400" spc="75" dirty="0">
                <a:latin typeface="Arial"/>
                <a:cs typeface="Arial"/>
              </a:rPr>
              <a:t>his/her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55" dirty="0">
                <a:latin typeface="Arial"/>
                <a:cs typeface="Arial"/>
              </a:rPr>
              <a:t>subject.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235187"/>
            <a:ext cx="1769745" cy="903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2400" b="1" spc="25" dirty="0">
                <a:latin typeface="Arial"/>
                <a:cs typeface="Arial"/>
              </a:rPr>
              <a:t>Why </a:t>
            </a:r>
            <a:r>
              <a:rPr sz="2400" b="1" spc="30" dirty="0">
                <a:latin typeface="Arial"/>
                <a:cs typeface="Arial"/>
              </a:rPr>
              <a:t>does</a:t>
            </a:r>
            <a:r>
              <a:rPr sz="2400" b="1" spc="-340" dirty="0">
                <a:latin typeface="Arial"/>
                <a:cs typeface="Arial"/>
              </a:rPr>
              <a:t> </a:t>
            </a:r>
            <a:r>
              <a:rPr sz="2400" b="1" spc="135" dirty="0">
                <a:latin typeface="Arial"/>
                <a:cs typeface="Arial"/>
              </a:rPr>
              <a:t>it  </a:t>
            </a:r>
            <a:r>
              <a:rPr sz="2400" b="1" spc="165" dirty="0">
                <a:latin typeface="Arial"/>
                <a:cs typeface="Arial"/>
              </a:rPr>
              <a:t>matter?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36340" y="2216899"/>
            <a:ext cx="4769485" cy="3944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Noto Sans Mono CJK JP Bold"/>
              <a:buChar char="•"/>
              <a:tabLst>
                <a:tab pos="355600" algn="l"/>
              </a:tabLst>
            </a:pPr>
            <a:r>
              <a:rPr sz="2400" spc="-35" dirty="0">
                <a:latin typeface="Arial"/>
                <a:cs typeface="Arial"/>
              </a:rPr>
              <a:t>Tone </a:t>
            </a:r>
            <a:r>
              <a:rPr sz="2400" dirty="0">
                <a:latin typeface="Arial"/>
                <a:cs typeface="Arial"/>
              </a:rPr>
              <a:t>helps </a:t>
            </a:r>
            <a:r>
              <a:rPr sz="2400" spc="235" dirty="0">
                <a:latin typeface="Arial"/>
                <a:cs typeface="Arial"/>
              </a:rPr>
              <a:t>to </a:t>
            </a:r>
            <a:r>
              <a:rPr sz="2400" spc="55" dirty="0">
                <a:latin typeface="Arial"/>
                <a:cs typeface="Arial"/>
              </a:rPr>
              <a:t>establish </a:t>
            </a:r>
            <a:r>
              <a:rPr sz="2400" spc="130" dirty="0">
                <a:latin typeface="Arial"/>
                <a:cs typeface="Arial"/>
              </a:rPr>
              <a:t>the  </a:t>
            </a:r>
            <a:r>
              <a:rPr sz="2400" spc="60" dirty="0">
                <a:latin typeface="Arial"/>
                <a:cs typeface="Arial"/>
              </a:rPr>
              <a:t>mood, </a:t>
            </a:r>
            <a:r>
              <a:rPr sz="2400" spc="25" dirty="0">
                <a:latin typeface="Arial"/>
                <a:cs typeface="Arial"/>
              </a:rPr>
              <a:t>and </a:t>
            </a:r>
            <a:r>
              <a:rPr sz="2400" spc="95" dirty="0">
                <a:latin typeface="Arial"/>
                <a:cs typeface="Arial"/>
              </a:rPr>
              <a:t>mood </a:t>
            </a:r>
            <a:r>
              <a:rPr sz="2400" spc="25" dirty="0">
                <a:latin typeface="Arial"/>
                <a:cs typeface="Arial"/>
              </a:rPr>
              <a:t>is </a:t>
            </a:r>
            <a:r>
              <a:rPr sz="2400" spc="170" dirty="0">
                <a:latin typeface="Arial"/>
                <a:cs typeface="Arial"/>
              </a:rPr>
              <a:t>what  </a:t>
            </a:r>
            <a:r>
              <a:rPr sz="2400" spc="85" dirty="0">
                <a:latin typeface="Arial"/>
                <a:cs typeface="Arial"/>
              </a:rPr>
              <a:t>makes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spc="60" dirty="0">
                <a:latin typeface="Arial"/>
                <a:cs typeface="Arial"/>
              </a:rPr>
              <a:t>us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engage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in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130" dirty="0">
                <a:latin typeface="Arial"/>
                <a:cs typeface="Arial"/>
              </a:rPr>
              <a:t>the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285" dirty="0">
                <a:latin typeface="Arial"/>
                <a:cs typeface="Arial"/>
              </a:rPr>
              <a:t>text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145" dirty="0">
                <a:latin typeface="Arial"/>
                <a:cs typeface="Arial"/>
              </a:rPr>
              <a:t>or  </a:t>
            </a:r>
            <a:r>
              <a:rPr sz="2400" spc="55" dirty="0">
                <a:latin typeface="Arial"/>
                <a:cs typeface="Arial"/>
              </a:rPr>
              <a:t>song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145" dirty="0">
                <a:latin typeface="Arial"/>
                <a:cs typeface="Arial"/>
              </a:rPr>
              <a:t>or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55" dirty="0">
                <a:latin typeface="Arial"/>
                <a:cs typeface="Arial"/>
              </a:rPr>
              <a:t>movie</a:t>
            </a:r>
            <a:r>
              <a:rPr sz="2400" spc="-145" dirty="0">
                <a:latin typeface="Arial"/>
                <a:cs typeface="Arial"/>
              </a:rPr>
              <a:t> </a:t>
            </a:r>
            <a:r>
              <a:rPr sz="2400" spc="145" dirty="0">
                <a:latin typeface="Arial"/>
                <a:cs typeface="Arial"/>
              </a:rPr>
              <a:t>or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229" dirty="0">
                <a:latin typeface="Arial"/>
                <a:cs typeface="Arial"/>
              </a:rPr>
              <a:t>TV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65" dirty="0">
                <a:latin typeface="Arial"/>
                <a:cs typeface="Arial"/>
              </a:rPr>
              <a:t>show…</a:t>
            </a:r>
            <a:endParaRPr sz="2400">
              <a:latin typeface="Arial"/>
              <a:cs typeface="Arial"/>
            </a:endParaRPr>
          </a:p>
          <a:p>
            <a:pPr marL="355600" marR="672465" indent="-342900">
              <a:lnSpc>
                <a:spcPct val="100000"/>
              </a:lnSpc>
              <a:spcBef>
                <a:spcPts val="575"/>
              </a:spcBef>
              <a:buFont typeface="Noto Sans Mono CJK JP Bold"/>
              <a:buChar char="•"/>
              <a:tabLst>
                <a:tab pos="355600" algn="l"/>
              </a:tabLst>
            </a:pPr>
            <a:r>
              <a:rPr sz="2400" spc="-35" dirty="0">
                <a:latin typeface="Arial"/>
                <a:cs typeface="Arial"/>
              </a:rPr>
              <a:t>Tone </a:t>
            </a:r>
            <a:r>
              <a:rPr sz="2400" spc="100" dirty="0">
                <a:latin typeface="Arial"/>
                <a:cs typeface="Arial"/>
              </a:rPr>
              <a:t>determines </a:t>
            </a:r>
            <a:r>
              <a:rPr sz="2400" spc="155" dirty="0">
                <a:latin typeface="Arial"/>
                <a:cs typeface="Arial"/>
              </a:rPr>
              <a:t>writer’s  </a:t>
            </a:r>
            <a:r>
              <a:rPr sz="2400" spc="50" dirty="0">
                <a:latin typeface="Arial"/>
                <a:cs typeface="Arial"/>
              </a:rPr>
              <a:t>diction,</a:t>
            </a:r>
            <a:r>
              <a:rPr sz="2400" spc="-155" dirty="0">
                <a:latin typeface="Arial"/>
                <a:cs typeface="Arial"/>
              </a:rPr>
              <a:t> </a:t>
            </a:r>
            <a:r>
              <a:rPr sz="2400" spc="140" dirty="0">
                <a:latin typeface="Arial"/>
                <a:cs typeface="Arial"/>
              </a:rPr>
              <a:t>syntax,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25" dirty="0">
                <a:latin typeface="Arial"/>
                <a:cs typeface="Arial"/>
              </a:rPr>
              <a:t>and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45" dirty="0">
                <a:latin typeface="Arial"/>
                <a:cs typeface="Arial"/>
              </a:rPr>
              <a:t>use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spc="235" dirty="0">
                <a:latin typeface="Arial"/>
                <a:cs typeface="Arial"/>
              </a:rPr>
              <a:t>of  </a:t>
            </a:r>
            <a:r>
              <a:rPr sz="2400" spc="-10" dirty="0">
                <a:latin typeface="Arial"/>
                <a:cs typeface="Arial"/>
              </a:rPr>
              <a:t>language.</a:t>
            </a:r>
            <a:endParaRPr sz="2400">
              <a:latin typeface="Arial"/>
              <a:cs typeface="Arial"/>
            </a:endParaRPr>
          </a:p>
          <a:p>
            <a:pPr marL="756285" marR="45720" indent="-287020">
              <a:lnSpc>
                <a:spcPct val="100000"/>
              </a:lnSpc>
              <a:spcBef>
                <a:spcPts val="520"/>
              </a:spcBef>
              <a:tabLst>
                <a:tab pos="756285" algn="l"/>
              </a:tabLst>
            </a:pPr>
            <a:r>
              <a:rPr sz="2000" spc="-114" dirty="0">
                <a:latin typeface="Arial"/>
                <a:cs typeface="Arial"/>
              </a:rPr>
              <a:t>–	</a:t>
            </a:r>
            <a:r>
              <a:rPr sz="2000" spc="50" dirty="0">
                <a:latin typeface="Arial"/>
                <a:cs typeface="Arial"/>
              </a:rPr>
              <a:t>Therefore,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75" dirty="0">
                <a:latin typeface="Arial"/>
                <a:cs typeface="Arial"/>
              </a:rPr>
              <a:t>you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40" dirty="0">
                <a:latin typeface="Arial"/>
                <a:cs typeface="Arial"/>
              </a:rPr>
              <a:t>can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85" dirty="0">
                <a:latin typeface="Arial"/>
                <a:cs typeface="Arial"/>
              </a:rPr>
              <a:t>determine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110" dirty="0">
                <a:latin typeface="Arial"/>
                <a:cs typeface="Arial"/>
              </a:rPr>
              <a:t>the  </a:t>
            </a:r>
            <a:r>
              <a:rPr sz="2000" spc="90" dirty="0">
                <a:latin typeface="Arial"/>
                <a:cs typeface="Arial"/>
              </a:rPr>
              <a:t>author’s </a:t>
            </a:r>
            <a:r>
              <a:rPr sz="2000" spc="110" dirty="0">
                <a:latin typeface="Arial"/>
                <a:cs typeface="Arial"/>
              </a:rPr>
              <a:t>tone </a:t>
            </a:r>
            <a:r>
              <a:rPr sz="2000" spc="90" dirty="0">
                <a:latin typeface="Arial"/>
                <a:cs typeface="Arial"/>
              </a:rPr>
              <a:t>by </a:t>
            </a:r>
            <a:r>
              <a:rPr sz="2000" spc="50" dirty="0">
                <a:latin typeface="Arial"/>
                <a:cs typeface="Arial"/>
              </a:rPr>
              <a:t>examining </a:t>
            </a:r>
            <a:r>
              <a:rPr sz="2000" spc="110" dirty="0">
                <a:latin typeface="Arial"/>
                <a:cs typeface="Arial"/>
              </a:rPr>
              <a:t>the  </a:t>
            </a:r>
            <a:r>
              <a:rPr sz="2000" spc="130" dirty="0">
                <a:latin typeface="Arial"/>
                <a:cs typeface="Arial"/>
              </a:rPr>
              <a:t>writer’s </a:t>
            </a:r>
            <a:r>
              <a:rPr sz="2000" spc="40" dirty="0">
                <a:latin typeface="Arial"/>
                <a:cs typeface="Arial"/>
              </a:rPr>
              <a:t>diction, </a:t>
            </a:r>
            <a:r>
              <a:rPr sz="2000" spc="120" dirty="0">
                <a:latin typeface="Arial"/>
                <a:cs typeface="Arial"/>
              </a:rPr>
              <a:t>syntax, </a:t>
            </a:r>
            <a:r>
              <a:rPr sz="2000" spc="25" dirty="0">
                <a:latin typeface="Arial"/>
                <a:cs typeface="Arial"/>
              </a:rPr>
              <a:t>and </a:t>
            </a:r>
            <a:r>
              <a:rPr sz="2000" spc="35" dirty="0">
                <a:latin typeface="Arial"/>
                <a:cs typeface="Arial"/>
              </a:rPr>
              <a:t>use  </a:t>
            </a:r>
            <a:r>
              <a:rPr sz="2000" spc="200" dirty="0">
                <a:latin typeface="Arial"/>
                <a:cs typeface="Arial"/>
              </a:rPr>
              <a:t>of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language.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730500" y="901700"/>
            <a:ext cx="1003300" cy="281305"/>
            <a:chOff x="2730500" y="901700"/>
            <a:chExt cx="1003300" cy="281305"/>
          </a:xfrm>
        </p:grpSpPr>
        <p:sp>
          <p:nvSpPr>
            <p:cNvPr id="7" name="object 7"/>
            <p:cNvSpPr/>
            <p:nvPr/>
          </p:nvSpPr>
          <p:spPr>
            <a:xfrm>
              <a:off x="2743200" y="914400"/>
              <a:ext cx="977900" cy="255904"/>
            </a:xfrm>
            <a:custGeom>
              <a:avLst/>
              <a:gdLst/>
              <a:ahLst/>
              <a:cxnLst/>
              <a:rect l="l" t="t" r="r" b="b"/>
              <a:pathLst>
                <a:path w="977900" h="255905">
                  <a:moveTo>
                    <a:pt x="850099" y="0"/>
                  </a:moveTo>
                  <a:lnTo>
                    <a:pt x="850099" y="63893"/>
                  </a:lnTo>
                  <a:lnTo>
                    <a:pt x="0" y="63893"/>
                  </a:lnTo>
                  <a:lnTo>
                    <a:pt x="0" y="191693"/>
                  </a:lnTo>
                  <a:lnTo>
                    <a:pt x="850099" y="191693"/>
                  </a:lnTo>
                  <a:lnTo>
                    <a:pt x="850099" y="255587"/>
                  </a:lnTo>
                  <a:lnTo>
                    <a:pt x="977900" y="127787"/>
                  </a:lnTo>
                  <a:lnTo>
                    <a:pt x="850099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43200" y="914400"/>
              <a:ext cx="977900" cy="255904"/>
            </a:xfrm>
            <a:custGeom>
              <a:avLst/>
              <a:gdLst/>
              <a:ahLst/>
              <a:cxnLst/>
              <a:rect l="l" t="t" r="r" b="b"/>
              <a:pathLst>
                <a:path w="977900" h="255905">
                  <a:moveTo>
                    <a:pt x="0" y="63893"/>
                  </a:moveTo>
                  <a:lnTo>
                    <a:pt x="850099" y="63893"/>
                  </a:lnTo>
                  <a:lnTo>
                    <a:pt x="850099" y="0"/>
                  </a:lnTo>
                  <a:lnTo>
                    <a:pt x="977900" y="127787"/>
                  </a:lnTo>
                  <a:lnTo>
                    <a:pt x="850099" y="255587"/>
                  </a:lnTo>
                  <a:lnTo>
                    <a:pt x="850099" y="191693"/>
                  </a:lnTo>
                  <a:lnTo>
                    <a:pt x="0" y="191693"/>
                  </a:lnTo>
                  <a:lnTo>
                    <a:pt x="0" y="63893"/>
                  </a:lnTo>
                  <a:close/>
                </a:path>
              </a:pathLst>
            </a:custGeom>
            <a:ln w="25400">
              <a:solidFill>
                <a:srgbClr val="5959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2578100" y="2425700"/>
            <a:ext cx="1168400" cy="281305"/>
            <a:chOff x="2578100" y="2425700"/>
            <a:chExt cx="1168400" cy="281305"/>
          </a:xfrm>
        </p:grpSpPr>
        <p:sp>
          <p:nvSpPr>
            <p:cNvPr id="10" name="object 10"/>
            <p:cNvSpPr/>
            <p:nvPr/>
          </p:nvSpPr>
          <p:spPr>
            <a:xfrm>
              <a:off x="2590800" y="2438400"/>
              <a:ext cx="1143000" cy="255904"/>
            </a:xfrm>
            <a:custGeom>
              <a:avLst/>
              <a:gdLst/>
              <a:ahLst/>
              <a:cxnLst/>
              <a:rect l="l" t="t" r="r" b="b"/>
              <a:pathLst>
                <a:path w="1143000" h="255905">
                  <a:moveTo>
                    <a:pt x="1015199" y="0"/>
                  </a:moveTo>
                  <a:lnTo>
                    <a:pt x="1015199" y="63893"/>
                  </a:lnTo>
                  <a:lnTo>
                    <a:pt x="0" y="63893"/>
                  </a:lnTo>
                  <a:lnTo>
                    <a:pt x="0" y="191693"/>
                  </a:lnTo>
                  <a:lnTo>
                    <a:pt x="1015199" y="191693"/>
                  </a:lnTo>
                  <a:lnTo>
                    <a:pt x="1015199" y="255587"/>
                  </a:lnTo>
                  <a:lnTo>
                    <a:pt x="1143000" y="127787"/>
                  </a:lnTo>
                  <a:lnTo>
                    <a:pt x="1015199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590800" y="2438400"/>
              <a:ext cx="1143000" cy="255904"/>
            </a:xfrm>
            <a:custGeom>
              <a:avLst/>
              <a:gdLst/>
              <a:ahLst/>
              <a:cxnLst/>
              <a:rect l="l" t="t" r="r" b="b"/>
              <a:pathLst>
                <a:path w="1143000" h="255905">
                  <a:moveTo>
                    <a:pt x="0" y="63893"/>
                  </a:moveTo>
                  <a:lnTo>
                    <a:pt x="1015199" y="63893"/>
                  </a:lnTo>
                  <a:lnTo>
                    <a:pt x="1015199" y="0"/>
                  </a:lnTo>
                  <a:lnTo>
                    <a:pt x="1143000" y="127787"/>
                  </a:lnTo>
                  <a:lnTo>
                    <a:pt x="1015199" y="255587"/>
                  </a:lnTo>
                  <a:lnTo>
                    <a:pt x="1015199" y="191693"/>
                  </a:lnTo>
                  <a:lnTo>
                    <a:pt x="0" y="191693"/>
                  </a:lnTo>
                  <a:lnTo>
                    <a:pt x="0" y="63893"/>
                  </a:lnTo>
                  <a:close/>
                </a:path>
              </a:pathLst>
            </a:custGeom>
            <a:ln w="25400">
              <a:solidFill>
                <a:srgbClr val="5959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623" y="450913"/>
            <a:ext cx="57785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5" dirty="0"/>
              <a:t>Tone</a:t>
            </a:r>
            <a:r>
              <a:rPr spc="-275" dirty="0"/>
              <a:t> </a:t>
            </a:r>
            <a:r>
              <a:rPr spc="25" dirty="0"/>
              <a:t>Activities—Acting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494083"/>
            <a:ext cx="8061959" cy="4357370"/>
          </a:xfrm>
          <a:prstGeom prst="rect">
            <a:avLst/>
          </a:prstGeom>
        </p:spPr>
        <p:txBody>
          <a:bodyPr vert="horz" wrap="square" lIns="0" tIns="116839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19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3200" spc="25" dirty="0">
                <a:latin typeface="Arial"/>
                <a:cs typeface="Arial"/>
              </a:rPr>
              <a:t>Acting:</a:t>
            </a:r>
            <a:endParaRPr sz="3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715"/>
              </a:spcBef>
              <a:buChar char="–"/>
              <a:tabLst>
                <a:tab pos="756920" algn="l"/>
              </a:tabLst>
            </a:pPr>
            <a:r>
              <a:rPr sz="2800" spc="60" dirty="0">
                <a:latin typeface="Arial"/>
                <a:cs typeface="Arial"/>
              </a:rPr>
              <a:t>Create </a:t>
            </a:r>
            <a:r>
              <a:rPr sz="2800" spc="35" dirty="0">
                <a:latin typeface="Arial"/>
                <a:cs typeface="Arial"/>
              </a:rPr>
              <a:t>a</a:t>
            </a:r>
            <a:r>
              <a:rPr sz="2800" spc="-320" dirty="0">
                <a:latin typeface="Arial"/>
                <a:cs typeface="Arial"/>
              </a:rPr>
              <a:t> </a:t>
            </a:r>
            <a:r>
              <a:rPr sz="2800" spc="150" dirty="0">
                <a:latin typeface="Arial"/>
                <a:cs typeface="Arial"/>
              </a:rPr>
              <a:t>skit</a:t>
            </a:r>
            <a:endParaRPr sz="2800">
              <a:latin typeface="Arial"/>
              <a:cs typeface="Arial"/>
            </a:endParaRPr>
          </a:p>
          <a:p>
            <a:pPr marL="1155065" marR="233045" lvl="2" indent="-228600">
              <a:lnSpc>
                <a:spcPct val="100000"/>
              </a:lnSpc>
              <a:spcBef>
                <a:spcPts val="605"/>
              </a:spcBef>
              <a:buFont typeface="Noto Sans Mono CJK JP Bold"/>
              <a:buChar char="•"/>
              <a:tabLst>
                <a:tab pos="1155700" algn="l"/>
              </a:tabLst>
            </a:pPr>
            <a:r>
              <a:rPr sz="2400" spc="-50" dirty="0">
                <a:latin typeface="Arial"/>
                <a:cs typeface="Arial"/>
              </a:rPr>
              <a:t>You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have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90" dirty="0">
                <a:latin typeface="Arial"/>
                <a:cs typeface="Arial"/>
              </a:rPr>
              <a:t>20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110" dirty="0">
                <a:latin typeface="Arial"/>
                <a:cs typeface="Arial"/>
              </a:rPr>
              <a:t>minutes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235" dirty="0">
                <a:latin typeface="Arial"/>
                <a:cs typeface="Arial"/>
              </a:rPr>
              <a:t>to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130" dirty="0">
                <a:latin typeface="Arial"/>
                <a:cs typeface="Arial"/>
              </a:rPr>
              <a:t>create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30" dirty="0">
                <a:latin typeface="Arial"/>
                <a:cs typeface="Arial"/>
              </a:rPr>
              <a:t>a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125" dirty="0">
                <a:latin typeface="Arial"/>
                <a:cs typeface="Arial"/>
              </a:rPr>
              <a:t>skit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110" dirty="0">
                <a:latin typeface="Arial"/>
                <a:cs typeface="Arial"/>
              </a:rPr>
              <a:t>about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80" dirty="0">
                <a:latin typeface="Arial"/>
                <a:cs typeface="Arial"/>
              </a:rPr>
              <a:t>any  </a:t>
            </a:r>
            <a:r>
              <a:rPr sz="2400" spc="65" dirty="0">
                <a:latin typeface="Arial"/>
                <a:cs typeface="Arial"/>
              </a:rPr>
              <a:t>topic.</a:t>
            </a:r>
            <a:endParaRPr sz="2400">
              <a:latin typeface="Arial"/>
              <a:cs typeface="Arial"/>
            </a:endParaRPr>
          </a:p>
          <a:p>
            <a:pPr marL="1155700" lvl="2" indent="-229235">
              <a:lnSpc>
                <a:spcPct val="100000"/>
              </a:lnSpc>
              <a:spcBef>
                <a:spcPts val="575"/>
              </a:spcBef>
              <a:buFont typeface="Noto Sans Mono CJK JP Bold"/>
              <a:buChar char="•"/>
              <a:tabLst>
                <a:tab pos="1155700" algn="l"/>
              </a:tabLst>
            </a:pPr>
            <a:r>
              <a:rPr sz="2400" spc="-100" dirty="0">
                <a:latin typeface="Arial"/>
                <a:cs typeface="Arial"/>
              </a:rPr>
              <a:t>No</a:t>
            </a:r>
            <a:r>
              <a:rPr sz="2400" spc="-145" dirty="0">
                <a:latin typeface="Arial"/>
                <a:cs typeface="Arial"/>
              </a:rPr>
              <a:t> </a:t>
            </a:r>
            <a:r>
              <a:rPr sz="2400" spc="140" dirty="0">
                <a:latin typeface="Arial"/>
                <a:cs typeface="Arial"/>
              </a:rPr>
              <a:t>more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114" dirty="0">
                <a:latin typeface="Arial"/>
                <a:cs typeface="Arial"/>
              </a:rPr>
              <a:t>than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4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people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85" dirty="0">
                <a:latin typeface="Arial"/>
                <a:cs typeface="Arial"/>
              </a:rPr>
              <a:t>per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70" dirty="0">
                <a:latin typeface="Arial"/>
                <a:cs typeface="Arial"/>
              </a:rPr>
              <a:t>group</a:t>
            </a:r>
            <a:endParaRPr sz="2400">
              <a:latin typeface="Arial"/>
              <a:cs typeface="Arial"/>
            </a:endParaRPr>
          </a:p>
          <a:p>
            <a:pPr marL="1155700" lvl="2" indent="-229235">
              <a:lnSpc>
                <a:spcPct val="100000"/>
              </a:lnSpc>
              <a:spcBef>
                <a:spcPts val="575"/>
              </a:spcBef>
              <a:buFont typeface="Noto Sans Mono CJK JP Bold"/>
              <a:buChar char="•"/>
              <a:tabLst>
                <a:tab pos="1155700" algn="l"/>
              </a:tabLst>
            </a:pPr>
            <a:r>
              <a:rPr sz="2400" spc="20" dirty="0">
                <a:latin typeface="Arial"/>
                <a:cs typeface="Arial"/>
              </a:rPr>
              <a:t>Your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125" dirty="0">
                <a:latin typeface="Arial"/>
                <a:cs typeface="Arial"/>
              </a:rPr>
              <a:t>skit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200" dirty="0">
                <a:latin typeface="Arial"/>
                <a:cs typeface="Arial"/>
              </a:rPr>
              <a:t>must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be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110" dirty="0">
                <a:latin typeface="Arial"/>
                <a:cs typeface="Arial"/>
              </a:rPr>
              <a:t>about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695" dirty="0">
                <a:latin typeface="Arial"/>
                <a:cs typeface="Arial"/>
              </a:rPr>
              <a:t>1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110" dirty="0">
                <a:latin typeface="Arial"/>
                <a:cs typeface="Arial"/>
              </a:rPr>
              <a:t>minute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long</a:t>
            </a:r>
            <a:endParaRPr sz="2400">
              <a:latin typeface="Arial"/>
              <a:cs typeface="Arial"/>
            </a:endParaRPr>
          </a:p>
          <a:p>
            <a:pPr marL="1155065" marR="5080" lvl="2" indent="-228600">
              <a:lnSpc>
                <a:spcPct val="100000"/>
              </a:lnSpc>
              <a:spcBef>
                <a:spcPts val="575"/>
              </a:spcBef>
              <a:buFont typeface="Noto Sans Mono CJK JP Bold"/>
              <a:buChar char="•"/>
              <a:tabLst>
                <a:tab pos="1155700" algn="l"/>
              </a:tabLst>
            </a:pPr>
            <a:r>
              <a:rPr sz="2400" spc="-90" dirty="0">
                <a:latin typeface="Arial"/>
                <a:cs typeface="Arial"/>
              </a:rPr>
              <a:t>Each</a:t>
            </a:r>
            <a:r>
              <a:rPr sz="2400" spc="-145" dirty="0">
                <a:latin typeface="Arial"/>
                <a:cs typeface="Arial"/>
              </a:rPr>
              <a:t> </a:t>
            </a:r>
            <a:r>
              <a:rPr sz="2400" spc="130" dirty="0">
                <a:latin typeface="Arial"/>
                <a:cs typeface="Arial"/>
              </a:rPr>
              <a:t>member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235" dirty="0">
                <a:latin typeface="Arial"/>
                <a:cs typeface="Arial"/>
              </a:rPr>
              <a:t>of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130" dirty="0">
                <a:latin typeface="Arial"/>
                <a:cs typeface="Arial"/>
              </a:rPr>
              <a:t>the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70" dirty="0">
                <a:latin typeface="Arial"/>
                <a:cs typeface="Arial"/>
              </a:rPr>
              <a:t>group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200" dirty="0">
                <a:latin typeface="Arial"/>
                <a:cs typeface="Arial"/>
              </a:rPr>
              <a:t>must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have</a:t>
            </a:r>
            <a:r>
              <a:rPr sz="2400" spc="-145" dirty="0">
                <a:latin typeface="Arial"/>
                <a:cs typeface="Arial"/>
              </a:rPr>
              <a:t> </a:t>
            </a:r>
            <a:r>
              <a:rPr sz="2400" spc="30" dirty="0">
                <a:latin typeface="Arial"/>
                <a:cs typeface="Arial"/>
              </a:rPr>
              <a:t>a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25" dirty="0">
                <a:latin typeface="Arial"/>
                <a:cs typeface="Arial"/>
              </a:rPr>
              <a:t>speaking  </a:t>
            </a:r>
            <a:r>
              <a:rPr sz="2400" spc="175" dirty="0">
                <a:latin typeface="Arial"/>
                <a:cs typeface="Arial"/>
              </a:rPr>
              <a:t>part </a:t>
            </a:r>
            <a:r>
              <a:rPr sz="2400" spc="25" dirty="0">
                <a:latin typeface="Arial"/>
                <a:cs typeface="Arial"/>
              </a:rPr>
              <a:t>and </a:t>
            </a:r>
            <a:r>
              <a:rPr sz="2400" spc="20" dirty="0">
                <a:latin typeface="Arial"/>
                <a:cs typeface="Arial"/>
              </a:rPr>
              <a:t>each </a:t>
            </a:r>
            <a:r>
              <a:rPr sz="2400" spc="135" dirty="0">
                <a:latin typeface="Arial"/>
                <a:cs typeface="Arial"/>
              </a:rPr>
              <a:t>“character” </a:t>
            </a:r>
            <a:r>
              <a:rPr sz="2400" spc="-10" dirty="0">
                <a:latin typeface="Arial"/>
                <a:cs typeface="Arial"/>
              </a:rPr>
              <a:t>in </a:t>
            </a:r>
            <a:r>
              <a:rPr sz="2400" spc="125" dirty="0">
                <a:latin typeface="Arial"/>
                <a:cs typeface="Arial"/>
              </a:rPr>
              <a:t>your skit </a:t>
            </a:r>
            <a:r>
              <a:rPr sz="2400" spc="200" dirty="0">
                <a:latin typeface="Arial"/>
                <a:cs typeface="Arial"/>
              </a:rPr>
              <a:t>must  </a:t>
            </a:r>
            <a:r>
              <a:rPr sz="2400" spc="90" dirty="0">
                <a:latin typeface="Arial"/>
                <a:cs typeface="Arial"/>
              </a:rPr>
              <a:t>embody </a:t>
            </a:r>
            <a:r>
              <a:rPr sz="2400" spc="30" dirty="0">
                <a:latin typeface="Arial"/>
                <a:cs typeface="Arial"/>
              </a:rPr>
              <a:t>a </a:t>
            </a:r>
            <a:r>
              <a:rPr sz="2400" spc="165" dirty="0">
                <a:latin typeface="Arial"/>
                <a:cs typeface="Arial"/>
              </a:rPr>
              <a:t>different </a:t>
            </a:r>
            <a:r>
              <a:rPr sz="2400" spc="125" dirty="0">
                <a:latin typeface="Arial"/>
                <a:cs typeface="Arial"/>
              </a:rPr>
              <a:t>tone </a:t>
            </a:r>
            <a:r>
              <a:rPr sz="2400" spc="240" dirty="0">
                <a:latin typeface="Arial"/>
                <a:cs typeface="Arial"/>
              </a:rPr>
              <a:t>from </a:t>
            </a:r>
            <a:r>
              <a:rPr sz="2400" spc="130" dirty="0">
                <a:latin typeface="Arial"/>
                <a:cs typeface="Arial"/>
              </a:rPr>
              <a:t>the </a:t>
            </a:r>
            <a:r>
              <a:rPr sz="2400" spc="95" dirty="0">
                <a:latin typeface="Arial"/>
                <a:cs typeface="Arial"/>
              </a:rPr>
              <a:t>list </a:t>
            </a:r>
            <a:r>
              <a:rPr sz="2400" spc="235" dirty="0">
                <a:latin typeface="Arial"/>
                <a:cs typeface="Arial"/>
              </a:rPr>
              <a:t>of </a:t>
            </a:r>
            <a:r>
              <a:rPr sz="2400" spc="125" dirty="0">
                <a:latin typeface="Arial"/>
                <a:cs typeface="Arial"/>
              </a:rPr>
              <a:t>tone  </a:t>
            </a:r>
            <a:r>
              <a:rPr sz="2400" spc="90" dirty="0">
                <a:latin typeface="Arial"/>
                <a:cs typeface="Arial"/>
              </a:rPr>
              <a:t>words.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3902" y="450913"/>
            <a:ext cx="80803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5" dirty="0"/>
              <a:t>Tone </a:t>
            </a:r>
            <a:r>
              <a:rPr spc="-40" dirty="0"/>
              <a:t>Activities—Quick</a:t>
            </a:r>
            <a:r>
              <a:rPr spc="-415" dirty="0"/>
              <a:t> </a:t>
            </a:r>
            <a:r>
              <a:rPr spc="160" dirty="0"/>
              <a:t>sentence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494083"/>
            <a:ext cx="8048625" cy="3731895"/>
          </a:xfrm>
          <a:prstGeom prst="rect">
            <a:avLst/>
          </a:prstGeom>
        </p:spPr>
        <p:txBody>
          <a:bodyPr vert="horz" wrap="square" lIns="0" tIns="116839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19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3200" spc="45" dirty="0">
                <a:latin typeface="Arial"/>
                <a:cs typeface="Arial"/>
              </a:rPr>
              <a:t>Sentence</a:t>
            </a:r>
            <a:r>
              <a:rPr sz="3200" spc="-265" dirty="0">
                <a:latin typeface="Arial"/>
                <a:cs typeface="Arial"/>
              </a:rPr>
              <a:t> </a:t>
            </a:r>
            <a:r>
              <a:rPr sz="3200" spc="-110" dirty="0">
                <a:latin typeface="Arial"/>
                <a:cs typeface="Arial"/>
              </a:rPr>
              <a:t>Read:</a:t>
            </a:r>
            <a:endParaRPr sz="3200">
              <a:latin typeface="Arial"/>
              <a:cs typeface="Arial"/>
            </a:endParaRPr>
          </a:p>
          <a:p>
            <a:pPr marL="756285" marR="478155" lvl="1" indent="-287020">
              <a:lnSpc>
                <a:spcPct val="100000"/>
              </a:lnSpc>
              <a:spcBef>
                <a:spcPts val="715"/>
              </a:spcBef>
              <a:buChar char="–"/>
              <a:tabLst>
                <a:tab pos="756920" algn="l"/>
              </a:tabLst>
            </a:pPr>
            <a:r>
              <a:rPr sz="2800" spc="-175" dirty="0">
                <a:latin typeface="Arial"/>
                <a:cs typeface="Arial"/>
              </a:rPr>
              <a:t>All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160" dirty="0">
                <a:latin typeface="Arial"/>
                <a:cs typeface="Arial"/>
              </a:rPr>
              <a:t>students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will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80" dirty="0">
                <a:latin typeface="Arial"/>
                <a:cs typeface="Arial"/>
              </a:rPr>
              <a:t>read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150" dirty="0">
                <a:latin typeface="Arial"/>
                <a:cs typeface="Arial"/>
              </a:rPr>
              <a:t>the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75" dirty="0">
                <a:latin typeface="Arial"/>
                <a:cs typeface="Arial"/>
              </a:rPr>
              <a:t>following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spc="105" dirty="0">
                <a:latin typeface="Arial"/>
                <a:cs typeface="Arial"/>
              </a:rPr>
              <a:t>neutral  </a:t>
            </a:r>
            <a:r>
              <a:rPr sz="2800" spc="95" dirty="0">
                <a:latin typeface="Arial"/>
                <a:cs typeface="Arial"/>
              </a:rPr>
              <a:t>sentence</a:t>
            </a:r>
            <a:endParaRPr sz="2800">
              <a:latin typeface="Arial"/>
              <a:cs typeface="Arial"/>
            </a:endParaRPr>
          </a:p>
          <a:p>
            <a:pPr marL="1155065" marR="459740" lvl="2" indent="-228600">
              <a:lnSpc>
                <a:spcPct val="100000"/>
              </a:lnSpc>
              <a:spcBef>
                <a:spcPts val="605"/>
              </a:spcBef>
              <a:buFont typeface="Noto Sans Mono CJK JP Bold"/>
              <a:buChar char="•"/>
              <a:tabLst>
                <a:tab pos="1155700" algn="l"/>
              </a:tabLst>
            </a:pPr>
            <a:r>
              <a:rPr sz="2400" spc="210" dirty="0">
                <a:latin typeface="Arial"/>
                <a:cs typeface="Arial"/>
              </a:rPr>
              <a:t>“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235" dirty="0">
                <a:latin typeface="Arial"/>
                <a:cs typeface="Arial"/>
              </a:rPr>
              <a:t>I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145" dirty="0">
                <a:latin typeface="Arial"/>
                <a:cs typeface="Arial"/>
              </a:rPr>
              <a:t>am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35" dirty="0">
                <a:latin typeface="Arial"/>
                <a:cs typeface="Arial"/>
              </a:rPr>
              <a:t>an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145" dirty="0">
                <a:latin typeface="Arial"/>
                <a:cs typeface="Arial"/>
              </a:rPr>
              <a:t>student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229" dirty="0">
                <a:latin typeface="Arial"/>
                <a:cs typeface="Arial"/>
              </a:rPr>
              <a:t>at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Granada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Hills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75" dirty="0">
                <a:latin typeface="Arial"/>
                <a:cs typeface="Arial"/>
              </a:rPr>
              <a:t>Charter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High  </a:t>
            </a:r>
            <a:r>
              <a:rPr sz="2400" spc="-25" dirty="0">
                <a:latin typeface="Arial"/>
                <a:cs typeface="Arial"/>
              </a:rPr>
              <a:t>School.”</a:t>
            </a:r>
            <a:endParaRPr sz="2400">
              <a:latin typeface="Arial"/>
              <a:cs typeface="Arial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40"/>
              </a:spcBef>
              <a:buChar char="–"/>
              <a:tabLst>
                <a:tab pos="756920" algn="l"/>
              </a:tabLst>
            </a:pPr>
            <a:r>
              <a:rPr sz="2800" spc="95" dirty="0">
                <a:latin typeface="Arial"/>
                <a:cs typeface="Arial"/>
              </a:rPr>
              <a:t>Students </a:t>
            </a:r>
            <a:r>
              <a:rPr sz="2800" dirty="0">
                <a:latin typeface="Arial"/>
                <a:cs typeface="Arial"/>
              </a:rPr>
              <a:t>will </a:t>
            </a:r>
            <a:r>
              <a:rPr sz="2800" spc="80" dirty="0">
                <a:latin typeface="Arial"/>
                <a:cs typeface="Arial"/>
              </a:rPr>
              <a:t>read </a:t>
            </a:r>
            <a:r>
              <a:rPr sz="2800" spc="150" dirty="0">
                <a:latin typeface="Arial"/>
                <a:cs typeface="Arial"/>
              </a:rPr>
              <a:t>the </a:t>
            </a:r>
            <a:r>
              <a:rPr sz="2800" spc="95" dirty="0">
                <a:latin typeface="Arial"/>
                <a:cs typeface="Arial"/>
              </a:rPr>
              <a:t>sentence </a:t>
            </a:r>
            <a:r>
              <a:rPr sz="2800" spc="175" dirty="0">
                <a:latin typeface="Arial"/>
                <a:cs typeface="Arial"/>
              </a:rPr>
              <a:t>with  </a:t>
            </a:r>
            <a:r>
              <a:rPr sz="2800" spc="125" dirty="0">
                <a:latin typeface="Arial"/>
                <a:cs typeface="Arial"/>
              </a:rPr>
              <a:t>emotion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245" dirty="0">
                <a:latin typeface="Arial"/>
                <a:cs typeface="Arial"/>
              </a:rPr>
              <a:t>that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spc="60" dirty="0">
                <a:latin typeface="Arial"/>
                <a:cs typeface="Arial"/>
              </a:rPr>
              <a:t>accompanies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spc="30" dirty="0">
                <a:latin typeface="Arial"/>
                <a:cs typeface="Arial"/>
              </a:rPr>
              <a:t>one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270" dirty="0">
                <a:latin typeface="Arial"/>
                <a:cs typeface="Arial"/>
              </a:rPr>
              <a:t>of</a:t>
            </a:r>
            <a:r>
              <a:rPr sz="2800" spc="-120" dirty="0">
                <a:latin typeface="Arial"/>
                <a:cs typeface="Arial"/>
              </a:rPr>
              <a:t> </a:t>
            </a:r>
            <a:r>
              <a:rPr sz="2800" spc="150" dirty="0">
                <a:latin typeface="Arial"/>
                <a:cs typeface="Arial"/>
              </a:rPr>
              <a:t>the</a:t>
            </a:r>
            <a:r>
              <a:rPr sz="2800" spc="-120" dirty="0">
                <a:latin typeface="Arial"/>
                <a:cs typeface="Arial"/>
              </a:rPr>
              <a:t> </a:t>
            </a:r>
            <a:r>
              <a:rPr sz="2800" spc="140" dirty="0">
                <a:latin typeface="Arial"/>
                <a:cs typeface="Arial"/>
              </a:rPr>
              <a:t>tones  </a:t>
            </a:r>
            <a:r>
              <a:rPr sz="2800" spc="280" dirty="0">
                <a:latin typeface="Arial"/>
                <a:cs typeface="Arial"/>
              </a:rPr>
              <a:t>from</a:t>
            </a:r>
            <a:r>
              <a:rPr sz="2800" spc="-140" dirty="0">
                <a:latin typeface="Arial"/>
                <a:cs typeface="Arial"/>
              </a:rPr>
              <a:t> </a:t>
            </a:r>
            <a:r>
              <a:rPr sz="2800" spc="150" dirty="0">
                <a:latin typeface="Arial"/>
                <a:cs typeface="Arial"/>
              </a:rPr>
              <a:t>the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105" dirty="0">
                <a:latin typeface="Arial"/>
                <a:cs typeface="Arial"/>
              </a:rPr>
              <a:t>list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270" dirty="0">
                <a:latin typeface="Arial"/>
                <a:cs typeface="Arial"/>
              </a:rPr>
              <a:t>of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145" dirty="0">
                <a:latin typeface="Arial"/>
                <a:cs typeface="Arial"/>
              </a:rPr>
              <a:t>tone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spc="100" dirty="0">
                <a:latin typeface="Arial"/>
                <a:cs typeface="Arial"/>
              </a:rPr>
              <a:t>words.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0290" marR="5080" indent="-2308225">
              <a:lnSpc>
                <a:spcPct val="100000"/>
              </a:lnSpc>
              <a:spcBef>
                <a:spcPts val="100"/>
              </a:spcBef>
            </a:pPr>
            <a:r>
              <a:rPr spc="-55" dirty="0"/>
              <a:t>Tone </a:t>
            </a:r>
            <a:r>
              <a:rPr spc="55" dirty="0"/>
              <a:t>Activities—Re-write</a:t>
            </a:r>
            <a:r>
              <a:rPr spc="-415" dirty="0"/>
              <a:t> </a:t>
            </a:r>
            <a:r>
              <a:rPr spc="60" dirty="0"/>
              <a:t>a  </a:t>
            </a:r>
            <a:r>
              <a:rPr spc="85" dirty="0"/>
              <a:t>passage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98168"/>
            <a:ext cx="7997825" cy="4119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093470" indent="-343535">
              <a:lnSpc>
                <a:spcPct val="100000"/>
              </a:lnSpc>
              <a:spcBef>
                <a:spcPts val="105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3200" spc="100" dirty="0">
                <a:latin typeface="Arial"/>
                <a:cs typeface="Arial"/>
              </a:rPr>
              <a:t>Rewrite</a:t>
            </a:r>
            <a:r>
              <a:rPr sz="3200" spc="-180" dirty="0">
                <a:latin typeface="Arial"/>
                <a:cs typeface="Arial"/>
              </a:rPr>
              <a:t> </a:t>
            </a:r>
            <a:r>
              <a:rPr sz="3200" spc="45" dirty="0">
                <a:latin typeface="Arial"/>
                <a:cs typeface="Arial"/>
              </a:rPr>
              <a:t>a</a:t>
            </a:r>
            <a:r>
              <a:rPr sz="3200" spc="-155" dirty="0">
                <a:latin typeface="Arial"/>
                <a:cs typeface="Arial"/>
              </a:rPr>
              <a:t> </a:t>
            </a:r>
            <a:r>
              <a:rPr sz="3200" spc="60" dirty="0">
                <a:latin typeface="Arial"/>
                <a:cs typeface="Arial"/>
              </a:rPr>
              <a:t>passage</a:t>
            </a:r>
            <a:r>
              <a:rPr sz="3200" spc="-170" dirty="0">
                <a:latin typeface="Arial"/>
                <a:cs typeface="Arial"/>
              </a:rPr>
              <a:t> </a:t>
            </a:r>
            <a:r>
              <a:rPr sz="3200" spc="325" dirty="0">
                <a:latin typeface="Arial"/>
                <a:cs typeface="Arial"/>
              </a:rPr>
              <a:t>from</a:t>
            </a:r>
            <a:r>
              <a:rPr sz="3200" spc="-180" dirty="0">
                <a:latin typeface="Arial"/>
                <a:cs typeface="Arial"/>
              </a:rPr>
              <a:t> </a:t>
            </a:r>
            <a:r>
              <a:rPr sz="3200" spc="45" dirty="0">
                <a:latin typeface="Arial"/>
                <a:cs typeface="Arial"/>
              </a:rPr>
              <a:t>a</a:t>
            </a:r>
            <a:r>
              <a:rPr sz="3200" spc="-155" dirty="0">
                <a:latin typeface="Arial"/>
                <a:cs typeface="Arial"/>
              </a:rPr>
              <a:t> </a:t>
            </a:r>
            <a:r>
              <a:rPr sz="3200" spc="275" dirty="0">
                <a:latin typeface="Arial"/>
                <a:cs typeface="Arial"/>
              </a:rPr>
              <a:t>story</a:t>
            </a:r>
            <a:r>
              <a:rPr sz="3200" spc="-180" dirty="0">
                <a:latin typeface="Arial"/>
                <a:cs typeface="Arial"/>
              </a:rPr>
              <a:t> </a:t>
            </a:r>
            <a:r>
              <a:rPr sz="3200" spc="325" dirty="0">
                <a:latin typeface="Arial"/>
                <a:cs typeface="Arial"/>
              </a:rPr>
              <a:t>to  </a:t>
            </a:r>
            <a:r>
              <a:rPr sz="3200" spc="204" dirty="0">
                <a:latin typeface="Arial"/>
                <a:cs typeface="Arial"/>
              </a:rPr>
              <a:t>reflect</a:t>
            </a:r>
            <a:r>
              <a:rPr sz="3200" spc="-185" dirty="0">
                <a:latin typeface="Arial"/>
                <a:cs typeface="Arial"/>
              </a:rPr>
              <a:t> </a:t>
            </a:r>
            <a:r>
              <a:rPr sz="3200" spc="45" dirty="0">
                <a:latin typeface="Arial"/>
                <a:cs typeface="Arial"/>
              </a:rPr>
              <a:t>a</a:t>
            </a:r>
            <a:r>
              <a:rPr sz="3200" spc="-150" dirty="0">
                <a:latin typeface="Arial"/>
                <a:cs typeface="Arial"/>
              </a:rPr>
              <a:t> </a:t>
            </a:r>
            <a:r>
              <a:rPr sz="3200" spc="225" dirty="0">
                <a:latin typeface="Arial"/>
                <a:cs typeface="Arial"/>
              </a:rPr>
              <a:t>different</a:t>
            </a:r>
            <a:r>
              <a:rPr sz="3200" spc="-185" dirty="0">
                <a:latin typeface="Arial"/>
                <a:cs typeface="Arial"/>
              </a:rPr>
              <a:t> </a:t>
            </a:r>
            <a:r>
              <a:rPr sz="3200" spc="105" dirty="0">
                <a:latin typeface="Arial"/>
                <a:cs typeface="Arial"/>
              </a:rPr>
              <a:t>tone:</a:t>
            </a:r>
            <a:endParaRPr sz="3200">
              <a:latin typeface="Arial"/>
              <a:cs typeface="Arial"/>
            </a:endParaRPr>
          </a:p>
          <a:p>
            <a:pPr marL="756285" marR="5080" indent="-287020">
              <a:lnSpc>
                <a:spcPct val="100000"/>
              </a:lnSpc>
              <a:spcBef>
                <a:spcPts val="545"/>
              </a:spcBef>
              <a:tabLst>
                <a:tab pos="755650" algn="l"/>
              </a:tabLst>
            </a:pPr>
            <a:r>
              <a:rPr sz="1800" spc="-105" dirty="0">
                <a:latin typeface="Arial"/>
                <a:cs typeface="Arial"/>
              </a:rPr>
              <a:t>–	</a:t>
            </a:r>
            <a:r>
              <a:rPr sz="1800" spc="-65" dirty="0">
                <a:latin typeface="Arial"/>
                <a:cs typeface="Arial"/>
              </a:rPr>
              <a:t>The</a:t>
            </a:r>
            <a:r>
              <a:rPr sz="1800" spc="-11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devils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95" dirty="0">
                <a:latin typeface="Arial"/>
                <a:cs typeface="Arial"/>
              </a:rPr>
              <a:t>were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55" dirty="0">
                <a:latin typeface="Arial"/>
                <a:cs typeface="Arial"/>
              </a:rPr>
              <a:t>eight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110" dirty="0">
                <a:latin typeface="Arial"/>
                <a:cs typeface="Arial"/>
              </a:rPr>
              <a:t>or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nine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160" dirty="0">
                <a:latin typeface="Arial"/>
                <a:cs typeface="Arial"/>
              </a:rPr>
              <a:t>feet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tall,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110" dirty="0">
                <a:latin typeface="Arial"/>
                <a:cs typeface="Arial"/>
              </a:rPr>
              <a:t>with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wild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and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40" dirty="0">
                <a:latin typeface="Arial"/>
                <a:cs typeface="Arial"/>
              </a:rPr>
              <a:t>tangled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hair.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Their  </a:t>
            </a:r>
            <a:r>
              <a:rPr sz="1800" spc="80" dirty="0">
                <a:latin typeface="Arial"/>
                <a:cs typeface="Arial"/>
              </a:rPr>
              <a:t>horrific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bodies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95" dirty="0">
                <a:latin typeface="Arial"/>
                <a:cs typeface="Arial"/>
              </a:rPr>
              <a:t>were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blackish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and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hairless,</a:t>
            </a:r>
            <a:r>
              <a:rPr sz="1800" spc="-12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and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85" dirty="0">
                <a:latin typeface="Arial"/>
                <a:cs typeface="Arial"/>
              </a:rPr>
              <a:t>their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55" dirty="0">
                <a:latin typeface="Arial"/>
                <a:cs typeface="Arial"/>
              </a:rPr>
              <a:t>eyes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45" dirty="0">
                <a:latin typeface="Arial"/>
                <a:cs typeface="Arial"/>
              </a:rPr>
              <a:t>as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55" dirty="0">
                <a:latin typeface="Arial"/>
                <a:cs typeface="Arial"/>
              </a:rPr>
              <a:t>round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45" dirty="0">
                <a:latin typeface="Arial"/>
                <a:cs typeface="Arial"/>
              </a:rPr>
              <a:t>as  </a:t>
            </a:r>
            <a:r>
              <a:rPr sz="1800" spc="65" dirty="0">
                <a:latin typeface="Arial"/>
                <a:cs typeface="Arial"/>
              </a:rPr>
              <a:t>monkey’s </a:t>
            </a:r>
            <a:r>
              <a:rPr sz="1800" spc="55" dirty="0">
                <a:latin typeface="Arial"/>
                <a:cs typeface="Arial"/>
              </a:rPr>
              <a:t>eyes </a:t>
            </a:r>
            <a:r>
              <a:rPr sz="1800" spc="15" dirty="0">
                <a:latin typeface="Arial"/>
                <a:cs typeface="Arial"/>
              </a:rPr>
              <a:t>and </a:t>
            </a:r>
            <a:r>
              <a:rPr sz="1800" spc="45" dirty="0">
                <a:latin typeface="Arial"/>
                <a:cs typeface="Arial"/>
              </a:rPr>
              <a:t>as </a:t>
            </a:r>
            <a:r>
              <a:rPr sz="1800" spc="85" dirty="0">
                <a:latin typeface="Arial"/>
                <a:cs typeface="Arial"/>
              </a:rPr>
              <a:t>fierce </a:t>
            </a:r>
            <a:r>
              <a:rPr sz="1800" spc="45" dirty="0">
                <a:latin typeface="Arial"/>
                <a:cs typeface="Arial"/>
              </a:rPr>
              <a:t>as </a:t>
            </a:r>
            <a:r>
              <a:rPr sz="1800" spc="95" dirty="0">
                <a:latin typeface="Arial"/>
                <a:cs typeface="Arial"/>
              </a:rPr>
              <a:t>the </a:t>
            </a:r>
            <a:r>
              <a:rPr sz="1800" spc="60" dirty="0">
                <a:latin typeface="Arial"/>
                <a:cs typeface="Arial"/>
              </a:rPr>
              <a:t>bluest </a:t>
            </a:r>
            <a:r>
              <a:rPr sz="1800" spc="70" dirty="0">
                <a:latin typeface="Arial"/>
                <a:cs typeface="Arial"/>
              </a:rPr>
              <a:t>point </a:t>
            </a:r>
            <a:r>
              <a:rPr sz="1800" spc="175" dirty="0">
                <a:latin typeface="Arial"/>
                <a:cs typeface="Arial"/>
              </a:rPr>
              <a:t>of </a:t>
            </a:r>
            <a:r>
              <a:rPr sz="1800" spc="20" dirty="0">
                <a:latin typeface="Arial"/>
                <a:cs typeface="Arial"/>
              </a:rPr>
              <a:t>a </a:t>
            </a:r>
            <a:r>
              <a:rPr sz="1800" spc="55" dirty="0">
                <a:latin typeface="Arial"/>
                <a:cs typeface="Arial"/>
              </a:rPr>
              <a:t>flame. </a:t>
            </a:r>
            <a:r>
              <a:rPr sz="1800" spc="65" dirty="0">
                <a:latin typeface="Arial"/>
                <a:cs typeface="Arial"/>
              </a:rPr>
              <a:t>Apart  </a:t>
            </a:r>
            <a:r>
              <a:rPr sz="1800" spc="180" dirty="0">
                <a:latin typeface="Arial"/>
                <a:cs typeface="Arial"/>
              </a:rPr>
              <a:t>from </a:t>
            </a:r>
            <a:r>
              <a:rPr sz="1800" spc="75" dirty="0">
                <a:latin typeface="Arial"/>
                <a:cs typeface="Arial"/>
              </a:rPr>
              <a:t>some </a:t>
            </a:r>
            <a:r>
              <a:rPr sz="1800" spc="45" dirty="0">
                <a:latin typeface="Arial"/>
                <a:cs typeface="Arial"/>
              </a:rPr>
              <a:t>seaweed </a:t>
            </a:r>
            <a:r>
              <a:rPr sz="1800" spc="105" dirty="0">
                <a:latin typeface="Arial"/>
                <a:cs typeface="Arial"/>
              </a:rPr>
              <a:t>they </a:t>
            </a:r>
            <a:r>
              <a:rPr sz="1800" dirty="0">
                <a:latin typeface="Arial"/>
                <a:cs typeface="Arial"/>
              </a:rPr>
              <a:t>had </a:t>
            </a:r>
            <a:r>
              <a:rPr sz="1800" spc="25" dirty="0">
                <a:latin typeface="Arial"/>
                <a:cs typeface="Arial"/>
              </a:rPr>
              <a:t>encased </a:t>
            </a:r>
            <a:r>
              <a:rPr sz="1800" spc="45" dirty="0">
                <a:latin typeface="Arial"/>
                <a:cs typeface="Arial"/>
              </a:rPr>
              <a:t>around </a:t>
            </a:r>
            <a:r>
              <a:rPr sz="1800" spc="85" dirty="0">
                <a:latin typeface="Arial"/>
                <a:cs typeface="Arial"/>
              </a:rPr>
              <a:t>their </a:t>
            </a:r>
            <a:r>
              <a:rPr sz="1800" spc="105" dirty="0">
                <a:latin typeface="Arial"/>
                <a:cs typeface="Arial"/>
              </a:rPr>
              <a:t>waists they  </a:t>
            </a:r>
            <a:r>
              <a:rPr sz="1800" spc="95" dirty="0">
                <a:latin typeface="Arial"/>
                <a:cs typeface="Arial"/>
              </a:rPr>
              <a:t>were </a:t>
            </a:r>
            <a:r>
              <a:rPr sz="1800" dirty="0">
                <a:latin typeface="Arial"/>
                <a:cs typeface="Arial"/>
              </a:rPr>
              <a:t>naked, </a:t>
            </a:r>
            <a:r>
              <a:rPr sz="1800" spc="120" dirty="0">
                <a:latin typeface="Arial"/>
                <a:cs typeface="Arial"/>
              </a:rPr>
              <a:t>but </a:t>
            </a:r>
            <a:r>
              <a:rPr sz="1800" spc="-45" dirty="0">
                <a:latin typeface="Arial"/>
                <a:cs typeface="Arial"/>
              </a:rPr>
              <a:t>all </a:t>
            </a:r>
            <a:r>
              <a:rPr sz="1800" spc="135" dirty="0">
                <a:latin typeface="Arial"/>
                <a:cs typeface="Arial"/>
              </a:rPr>
              <a:t>sorts </a:t>
            </a:r>
            <a:r>
              <a:rPr sz="1800" spc="175" dirty="0">
                <a:latin typeface="Arial"/>
                <a:cs typeface="Arial"/>
              </a:rPr>
              <a:t>of </a:t>
            </a:r>
            <a:r>
              <a:rPr sz="1800" spc="75" dirty="0">
                <a:latin typeface="Arial"/>
                <a:cs typeface="Arial"/>
              </a:rPr>
              <a:t>pictures </a:t>
            </a:r>
            <a:r>
              <a:rPr sz="1800" spc="95" dirty="0">
                <a:latin typeface="Arial"/>
                <a:cs typeface="Arial"/>
              </a:rPr>
              <a:t>were </a:t>
            </a:r>
            <a:r>
              <a:rPr sz="1800" spc="60" dirty="0">
                <a:latin typeface="Arial"/>
                <a:cs typeface="Arial"/>
              </a:rPr>
              <a:t>etched </a:t>
            </a:r>
            <a:r>
              <a:rPr sz="1800" spc="105" dirty="0">
                <a:latin typeface="Arial"/>
                <a:cs typeface="Arial"/>
              </a:rPr>
              <a:t>onto </a:t>
            </a:r>
            <a:r>
              <a:rPr sz="1800" spc="85" dirty="0">
                <a:latin typeface="Arial"/>
                <a:cs typeface="Arial"/>
              </a:rPr>
              <a:t>their </a:t>
            </a:r>
            <a:r>
              <a:rPr sz="1800" spc="5" dirty="0">
                <a:latin typeface="Arial"/>
                <a:cs typeface="Arial"/>
              </a:rPr>
              <a:t>skin,  </a:t>
            </a:r>
            <a:r>
              <a:rPr sz="1800" spc="110" dirty="0">
                <a:latin typeface="Arial"/>
                <a:cs typeface="Arial"/>
              </a:rPr>
              <a:t>with </a:t>
            </a:r>
            <a:r>
              <a:rPr sz="1800" spc="20" dirty="0">
                <a:latin typeface="Arial"/>
                <a:cs typeface="Arial"/>
              </a:rPr>
              <a:t>a </a:t>
            </a:r>
            <a:r>
              <a:rPr sz="1800" spc="155" dirty="0">
                <a:latin typeface="Arial"/>
                <a:cs typeface="Arial"/>
              </a:rPr>
              <a:t>sort </a:t>
            </a:r>
            <a:r>
              <a:rPr sz="1800" spc="175" dirty="0">
                <a:latin typeface="Arial"/>
                <a:cs typeface="Arial"/>
              </a:rPr>
              <a:t>of </a:t>
            </a:r>
            <a:r>
              <a:rPr sz="1800" spc="25" dirty="0">
                <a:latin typeface="Arial"/>
                <a:cs typeface="Arial"/>
              </a:rPr>
              <a:t>glowing outline, </a:t>
            </a:r>
            <a:r>
              <a:rPr sz="1800" spc="-25" dirty="0">
                <a:latin typeface="Arial"/>
                <a:cs typeface="Arial"/>
              </a:rPr>
              <a:t>like </a:t>
            </a:r>
            <a:r>
              <a:rPr sz="1800" spc="95" dirty="0">
                <a:latin typeface="Arial"/>
                <a:cs typeface="Arial"/>
              </a:rPr>
              <a:t>the </a:t>
            </a:r>
            <a:r>
              <a:rPr sz="1800" spc="80" dirty="0">
                <a:latin typeface="Arial"/>
                <a:cs typeface="Arial"/>
              </a:rPr>
              <a:t>embers </a:t>
            </a:r>
            <a:r>
              <a:rPr sz="1800" spc="175" dirty="0">
                <a:latin typeface="Arial"/>
                <a:cs typeface="Arial"/>
              </a:rPr>
              <a:t>of </a:t>
            </a:r>
            <a:r>
              <a:rPr sz="1800" spc="20" dirty="0">
                <a:latin typeface="Arial"/>
                <a:cs typeface="Arial"/>
              </a:rPr>
              <a:t>a </a:t>
            </a:r>
            <a:r>
              <a:rPr sz="1800" spc="60" dirty="0">
                <a:latin typeface="Arial"/>
                <a:cs typeface="Arial"/>
              </a:rPr>
              <a:t>flame, </a:t>
            </a:r>
            <a:r>
              <a:rPr sz="1800" spc="100" dirty="0">
                <a:latin typeface="Arial"/>
                <a:cs typeface="Arial"/>
              </a:rPr>
              <a:t>framing  </a:t>
            </a:r>
            <a:r>
              <a:rPr sz="1800" spc="10" dirty="0">
                <a:latin typeface="Arial"/>
                <a:cs typeface="Arial"/>
              </a:rPr>
              <a:t>each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50" dirty="0">
                <a:latin typeface="Arial"/>
                <a:cs typeface="Arial"/>
              </a:rPr>
              <a:t>picture.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70" dirty="0">
                <a:latin typeface="Arial"/>
                <a:cs typeface="Arial"/>
              </a:rPr>
              <a:t>Each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devil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55" dirty="0">
                <a:latin typeface="Arial"/>
                <a:cs typeface="Arial"/>
              </a:rPr>
              <a:t>carried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a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long,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jagged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155" dirty="0">
                <a:latin typeface="Arial"/>
                <a:cs typeface="Arial"/>
              </a:rPr>
              <a:t>staff.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700">
              <a:latin typeface="Arial"/>
              <a:cs typeface="Arial"/>
            </a:endParaRPr>
          </a:p>
          <a:p>
            <a:pPr marL="355600" marR="1358265" indent="-342900">
              <a:lnSpc>
                <a:spcPct val="100000"/>
              </a:lnSpc>
              <a:buFont typeface="Noto Sans Mono CJK JP Bold"/>
              <a:buChar char="•"/>
              <a:tabLst>
                <a:tab pos="355600" algn="l"/>
              </a:tabLst>
            </a:pPr>
            <a:r>
              <a:rPr sz="2400" spc="90" dirty="0">
                <a:latin typeface="Arial"/>
                <a:cs typeface="Arial"/>
              </a:rPr>
              <a:t>What </a:t>
            </a:r>
            <a:r>
              <a:rPr sz="2400" spc="125" dirty="0">
                <a:latin typeface="Arial"/>
                <a:cs typeface="Arial"/>
              </a:rPr>
              <a:t>tone </a:t>
            </a:r>
            <a:r>
              <a:rPr sz="2400" spc="140" dirty="0">
                <a:latin typeface="Arial"/>
                <a:cs typeface="Arial"/>
              </a:rPr>
              <a:t>best </a:t>
            </a:r>
            <a:r>
              <a:rPr sz="2400" spc="60" dirty="0">
                <a:latin typeface="Arial"/>
                <a:cs typeface="Arial"/>
              </a:rPr>
              <a:t>describes </a:t>
            </a:r>
            <a:r>
              <a:rPr sz="2400" spc="130" dirty="0">
                <a:latin typeface="Arial"/>
                <a:cs typeface="Arial"/>
              </a:rPr>
              <a:t>the </a:t>
            </a:r>
            <a:r>
              <a:rPr sz="2400" spc="110" dirty="0">
                <a:latin typeface="Arial"/>
                <a:cs typeface="Arial"/>
              </a:rPr>
              <a:t>author’s  </a:t>
            </a:r>
            <a:r>
              <a:rPr sz="2400" spc="114" dirty="0">
                <a:latin typeface="Arial"/>
                <a:cs typeface="Arial"/>
              </a:rPr>
              <a:t>feelings/attitude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170" dirty="0">
                <a:latin typeface="Arial"/>
                <a:cs typeface="Arial"/>
              </a:rPr>
              <a:t>toward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130" dirty="0">
                <a:latin typeface="Arial"/>
                <a:cs typeface="Arial"/>
              </a:rPr>
              <a:t>the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45" dirty="0">
                <a:latin typeface="Arial"/>
                <a:cs typeface="Arial"/>
              </a:rPr>
              <a:t>sea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100" dirty="0">
                <a:latin typeface="Arial"/>
                <a:cs typeface="Arial"/>
              </a:rPr>
              <a:t>creatures?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0290" marR="5080" indent="-2308225">
              <a:lnSpc>
                <a:spcPct val="100000"/>
              </a:lnSpc>
              <a:spcBef>
                <a:spcPts val="100"/>
              </a:spcBef>
            </a:pPr>
            <a:r>
              <a:rPr spc="-55" dirty="0"/>
              <a:t>Tone </a:t>
            </a:r>
            <a:r>
              <a:rPr spc="55" dirty="0"/>
              <a:t>Activities—Re-write</a:t>
            </a:r>
            <a:r>
              <a:rPr spc="-415" dirty="0"/>
              <a:t> </a:t>
            </a:r>
            <a:r>
              <a:rPr spc="60" dirty="0"/>
              <a:t>a  </a:t>
            </a:r>
            <a:r>
              <a:rPr spc="85" dirty="0"/>
              <a:t>passage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4160"/>
            <a:ext cx="8071484" cy="3845560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355600" marR="718185" indent="-343535">
              <a:lnSpc>
                <a:spcPct val="80000"/>
              </a:lnSpc>
              <a:spcBef>
                <a:spcPts val="765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35" dirty="0">
                <a:latin typeface="Arial"/>
                <a:cs typeface="Arial"/>
              </a:rPr>
              <a:t>Re-Write</a:t>
            </a:r>
            <a:r>
              <a:rPr sz="2800" spc="-140" dirty="0">
                <a:latin typeface="Arial"/>
                <a:cs typeface="Arial"/>
              </a:rPr>
              <a:t> </a:t>
            </a:r>
            <a:r>
              <a:rPr sz="2800" spc="150" dirty="0">
                <a:latin typeface="Arial"/>
                <a:cs typeface="Arial"/>
              </a:rPr>
              <a:t>the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55" dirty="0">
                <a:latin typeface="Arial"/>
                <a:cs typeface="Arial"/>
              </a:rPr>
              <a:t>previous</a:t>
            </a:r>
            <a:r>
              <a:rPr sz="2800" spc="-120" dirty="0">
                <a:latin typeface="Arial"/>
                <a:cs typeface="Arial"/>
              </a:rPr>
              <a:t> </a:t>
            </a:r>
            <a:r>
              <a:rPr sz="2800" spc="50" dirty="0">
                <a:latin typeface="Arial"/>
                <a:cs typeface="Arial"/>
              </a:rPr>
              <a:t>passage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spc="275" dirty="0">
                <a:latin typeface="Arial"/>
                <a:cs typeface="Arial"/>
              </a:rPr>
              <a:t>to</a:t>
            </a:r>
            <a:r>
              <a:rPr sz="2800" spc="-140" dirty="0">
                <a:latin typeface="Arial"/>
                <a:cs typeface="Arial"/>
              </a:rPr>
              <a:t> </a:t>
            </a:r>
            <a:r>
              <a:rPr sz="2800" spc="175" dirty="0">
                <a:latin typeface="Arial"/>
                <a:cs typeface="Arial"/>
              </a:rPr>
              <a:t>reflect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35" dirty="0">
                <a:latin typeface="Arial"/>
                <a:cs typeface="Arial"/>
              </a:rPr>
              <a:t>a  </a:t>
            </a:r>
            <a:r>
              <a:rPr sz="2800" spc="110" dirty="0">
                <a:latin typeface="Arial"/>
                <a:cs typeface="Arial"/>
              </a:rPr>
              <a:t>new</a:t>
            </a:r>
            <a:r>
              <a:rPr sz="2800" spc="-145" dirty="0">
                <a:latin typeface="Arial"/>
                <a:cs typeface="Arial"/>
              </a:rPr>
              <a:t> </a:t>
            </a:r>
            <a:r>
              <a:rPr sz="2800" spc="85" dirty="0">
                <a:latin typeface="Arial"/>
                <a:cs typeface="Arial"/>
              </a:rPr>
              <a:t>tone: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har char="•"/>
            </a:pPr>
            <a:endParaRPr sz="29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Noto Sans Mono CJK JP Bold"/>
              <a:buChar char="•"/>
              <a:tabLst>
                <a:tab pos="355600" algn="l"/>
              </a:tabLst>
            </a:pPr>
            <a:r>
              <a:rPr sz="2400" spc="-10" dirty="0">
                <a:latin typeface="Arial"/>
                <a:cs typeface="Arial"/>
              </a:rPr>
              <a:t>Example:</a:t>
            </a:r>
            <a:endParaRPr sz="2400">
              <a:latin typeface="Arial"/>
              <a:cs typeface="Arial"/>
            </a:endParaRPr>
          </a:p>
          <a:p>
            <a:pPr marL="756285" marR="5080" indent="-287020">
              <a:lnSpc>
                <a:spcPct val="80000"/>
              </a:lnSpc>
              <a:spcBef>
                <a:spcPts val="495"/>
              </a:spcBef>
              <a:tabLst>
                <a:tab pos="756285" algn="l"/>
              </a:tabLst>
            </a:pPr>
            <a:r>
              <a:rPr sz="2000" spc="-114" dirty="0">
                <a:latin typeface="Arial"/>
                <a:cs typeface="Arial"/>
              </a:rPr>
              <a:t>–	</a:t>
            </a:r>
            <a:r>
              <a:rPr sz="2000" spc="-65" dirty="0">
                <a:latin typeface="Arial"/>
                <a:cs typeface="Arial"/>
              </a:rPr>
              <a:t>The </a:t>
            </a:r>
            <a:r>
              <a:rPr sz="2000" spc="15" dirty="0">
                <a:latin typeface="Arial"/>
                <a:cs typeface="Arial"/>
              </a:rPr>
              <a:t>angels </a:t>
            </a:r>
            <a:r>
              <a:rPr sz="2000" spc="105" dirty="0">
                <a:latin typeface="Arial"/>
                <a:cs typeface="Arial"/>
              </a:rPr>
              <a:t>were </a:t>
            </a:r>
            <a:r>
              <a:rPr sz="2000" spc="50" dirty="0">
                <a:latin typeface="Arial"/>
                <a:cs typeface="Arial"/>
              </a:rPr>
              <a:t>elegant </a:t>
            </a:r>
            <a:r>
              <a:rPr sz="2000" spc="25" dirty="0">
                <a:latin typeface="Arial"/>
                <a:cs typeface="Arial"/>
              </a:rPr>
              <a:t>and </a:t>
            </a:r>
            <a:r>
              <a:rPr sz="2000" spc="35" dirty="0">
                <a:latin typeface="Arial"/>
                <a:cs typeface="Arial"/>
              </a:rPr>
              <a:t>soaring, </a:t>
            </a:r>
            <a:r>
              <a:rPr sz="2000" spc="125" dirty="0">
                <a:latin typeface="Arial"/>
                <a:cs typeface="Arial"/>
              </a:rPr>
              <a:t>with </a:t>
            </a:r>
            <a:r>
              <a:rPr sz="2000" spc="114" dirty="0">
                <a:latin typeface="Arial"/>
                <a:cs typeface="Arial"/>
              </a:rPr>
              <a:t>tresses </a:t>
            </a:r>
            <a:r>
              <a:rPr sz="2000" spc="175" dirty="0">
                <a:latin typeface="Arial"/>
                <a:cs typeface="Arial"/>
              </a:rPr>
              <a:t>that  </a:t>
            </a:r>
            <a:r>
              <a:rPr sz="2000" spc="35" dirty="0">
                <a:latin typeface="Arial"/>
                <a:cs typeface="Arial"/>
              </a:rPr>
              <a:t>sparkled </a:t>
            </a:r>
            <a:r>
              <a:rPr sz="2000" spc="25" dirty="0">
                <a:latin typeface="Arial"/>
                <a:cs typeface="Arial"/>
              </a:rPr>
              <a:t>and </a:t>
            </a:r>
            <a:r>
              <a:rPr sz="2000" spc="100" dirty="0">
                <a:latin typeface="Arial"/>
                <a:cs typeface="Arial"/>
              </a:rPr>
              <a:t>floated </a:t>
            </a:r>
            <a:r>
              <a:rPr sz="2000" spc="-10" dirty="0">
                <a:latin typeface="Arial"/>
                <a:cs typeface="Arial"/>
              </a:rPr>
              <a:t>in </a:t>
            </a:r>
            <a:r>
              <a:rPr sz="2000" spc="110" dirty="0">
                <a:latin typeface="Arial"/>
                <a:cs typeface="Arial"/>
              </a:rPr>
              <a:t>the </a:t>
            </a:r>
            <a:r>
              <a:rPr sz="2000" spc="30" dirty="0">
                <a:latin typeface="Arial"/>
                <a:cs typeface="Arial"/>
              </a:rPr>
              <a:t>sunlight. </a:t>
            </a:r>
            <a:r>
              <a:rPr sz="2000" spc="-10" dirty="0">
                <a:latin typeface="Arial"/>
                <a:cs typeface="Arial"/>
              </a:rPr>
              <a:t>Their </a:t>
            </a:r>
            <a:r>
              <a:rPr sz="2000" spc="75" dirty="0">
                <a:latin typeface="Arial"/>
                <a:cs typeface="Arial"/>
              </a:rPr>
              <a:t>graceful </a:t>
            </a:r>
            <a:r>
              <a:rPr sz="2000" spc="85" dirty="0">
                <a:latin typeface="Arial"/>
                <a:cs typeface="Arial"/>
              </a:rPr>
              <a:t>figures  </a:t>
            </a:r>
            <a:r>
              <a:rPr sz="2000" spc="105" dirty="0">
                <a:latin typeface="Arial"/>
                <a:cs typeface="Arial"/>
              </a:rPr>
              <a:t>were </a:t>
            </a:r>
            <a:r>
              <a:rPr sz="2000" spc="60" dirty="0">
                <a:latin typeface="Arial"/>
                <a:cs typeface="Arial"/>
              </a:rPr>
              <a:t>ethereal </a:t>
            </a:r>
            <a:r>
              <a:rPr sz="2000" spc="25" dirty="0">
                <a:latin typeface="Arial"/>
                <a:cs typeface="Arial"/>
              </a:rPr>
              <a:t>and </a:t>
            </a:r>
            <a:r>
              <a:rPr sz="2000" spc="95" dirty="0">
                <a:latin typeface="Arial"/>
                <a:cs typeface="Arial"/>
              </a:rPr>
              <a:t>their </a:t>
            </a:r>
            <a:r>
              <a:rPr sz="2000" spc="65" dirty="0">
                <a:latin typeface="Arial"/>
                <a:cs typeface="Arial"/>
              </a:rPr>
              <a:t>eyes </a:t>
            </a:r>
            <a:r>
              <a:rPr sz="2000" spc="55" dirty="0">
                <a:latin typeface="Arial"/>
                <a:cs typeface="Arial"/>
              </a:rPr>
              <a:t>as gentle as </a:t>
            </a:r>
            <a:r>
              <a:rPr sz="2000" spc="110" dirty="0">
                <a:latin typeface="Arial"/>
                <a:cs typeface="Arial"/>
              </a:rPr>
              <a:t>the </a:t>
            </a:r>
            <a:r>
              <a:rPr sz="2000" spc="40" dirty="0">
                <a:latin typeface="Arial"/>
                <a:cs typeface="Arial"/>
              </a:rPr>
              <a:t>kiss </a:t>
            </a:r>
            <a:r>
              <a:rPr sz="2000" spc="200" dirty="0">
                <a:latin typeface="Arial"/>
                <a:cs typeface="Arial"/>
              </a:rPr>
              <a:t>of </a:t>
            </a:r>
            <a:r>
              <a:rPr sz="2000" spc="-25" dirty="0">
                <a:latin typeface="Arial"/>
                <a:cs typeface="Arial"/>
              </a:rPr>
              <a:t>Spring.  </a:t>
            </a:r>
            <a:r>
              <a:rPr sz="2000" spc="75" dirty="0">
                <a:latin typeface="Arial"/>
                <a:cs typeface="Arial"/>
              </a:rPr>
              <a:t>Apart </a:t>
            </a:r>
            <a:r>
              <a:rPr sz="2000" spc="200" dirty="0">
                <a:latin typeface="Arial"/>
                <a:cs typeface="Arial"/>
              </a:rPr>
              <a:t>from </a:t>
            </a:r>
            <a:r>
              <a:rPr sz="2000" spc="75" dirty="0">
                <a:latin typeface="Arial"/>
                <a:cs typeface="Arial"/>
              </a:rPr>
              <a:t>thin </a:t>
            </a:r>
            <a:r>
              <a:rPr sz="2000" spc="65" dirty="0">
                <a:latin typeface="Arial"/>
                <a:cs typeface="Arial"/>
              </a:rPr>
              <a:t>layers </a:t>
            </a:r>
            <a:r>
              <a:rPr sz="2000" spc="2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silk </a:t>
            </a:r>
            <a:r>
              <a:rPr sz="2000" spc="175" dirty="0">
                <a:latin typeface="Arial"/>
                <a:cs typeface="Arial"/>
              </a:rPr>
              <a:t>that </a:t>
            </a:r>
            <a:r>
              <a:rPr sz="2000" spc="100" dirty="0">
                <a:latin typeface="Arial"/>
                <a:cs typeface="Arial"/>
              </a:rPr>
              <a:t>floated </a:t>
            </a:r>
            <a:r>
              <a:rPr sz="2000" spc="-25" dirty="0">
                <a:latin typeface="Arial"/>
                <a:cs typeface="Arial"/>
              </a:rPr>
              <a:t>like </a:t>
            </a:r>
            <a:r>
              <a:rPr sz="2000" spc="40" dirty="0">
                <a:latin typeface="Arial"/>
                <a:cs typeface="Arial"/>
              </a:rPr>
              <a:t>capes </a:t>
            </a:r>
            <a:r>
              <a:rPr sz="2000" spc="55" dirty="0">
                <a:latin typeface="Arial"/>
                <a:cs typeface="Arial"/>
              </a:rPr>
              <a:t>around  </a:t>
            </a:r>
            <a:r>
              <a:rPr sz="2000" spc="95" dirty="0">
                <a:latin typeface="Arial"/>
                <a:cs typeface="Arial"/>
              </a:rPr>
              <a:t>them,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120" dirty="0">
                <a:latin typeface="Arial"/>
                <a:cs typeface="Arial"/>
              </a:rPr>
              <a:t>they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105" dirty="0">
                <a:latin typeface="Arial"/>
                <a:cs typeface="Arial"/>
              </a:rPr>
              <a:t>were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nude.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Their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45" dirty="0">
                <a:latin typeface="Arial"/>
                <a:cs typeface="Arial"/>
              </a:rPr>
              <a:t>clothing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110" dirty="0">
                <a:latin typeface="Arial"/>
                <a:cs typeface="Arial"/>
              </a:rPr>
              <a:t>was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airy—as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150" dirty="0">
                <a:latin typeface="Arial"/>
                <a:cs typeface="Arial"/>
              </a:rPr>
              <a:t>if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120" dirty="0">
                <a:latin typeface="Arial"/>
                <a:cs typeface="Arial"/>
              </a:rPr>
              <a:t>they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105" dirty="0">
                <a:latin typeface="Arial"/>
                <a:cs typeface="Arial"/>
              </a:rPr>
              <a:t>were  </a:t>
            </a:r>
            <a:r>
              <a:rPr sz="2000" spc="55" dirty="0">
                <a:latin typeface="Arial"/>
                <a:cs typeface="Arial"/>
              </a:rPr>
              <a:t>clothed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in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clouds.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Light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85" dirty="0">
                <a:latin typeface="Arial"/>
                <a:cs typeface="Arial"/>
              </a:rPr>
              <a:t>emanated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200" dirty="0">
                <a:latin typeface="Arial"/>
                <a:cs typeface="Arial"/>
              </a:rPr>
              <a:t>from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95" dirty="0">
                <a:latin typeface="Arial"/>
                <a:cs typeface="Arial"/>
              </a:rPr>
              <a:t>their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25" dirty="0">
                <a:latin typeface="Arial"/>
                <a:cs typeface="Arial"/>
              </a:rPr>
              <a:t>skin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55" dirty="0">
                <a:latin typeface="Arial"/>
                <a:cs typeface="Arial"/>
              </a:rPr>
              <a:t>as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50" dirty="0">
                <a:latin typeface="Arial"/>
                <a:cs typeface="Arial"/>
              </a:rPr>
              <a:t>if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85" dirty="0">
                <a:latin typeface="Arial"/>
                <a:cs typeface="Arial"/>
              </a:rPr>
              <a:t>sunrays  </a:t>
            </a:r>
            <a:r>
              <a:rPr sz="2000" spc="30" dirty="0">
                <a:latin typeface="Arial"/>
                <a:cs typeface="Arial"/>
              </a:rPr>
              <a:t>escaped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200" dirty="0">
                <a:latin typeface="Arial"/>
                <a:cs typeface="Arial"/>
              </a:rPr>
              <a:t>from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each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30" dirty="0">
                <a:latin typeface="Arial"/>
                <a:cs typeface="Arial"/>
              </a:rPr>
              <a:t>pore.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-60" dirty="0">
                <a:latin typeface="Arial"/>
                <a:cs typeface="Arial"/>
              </a:rPr>
              <a:t>Like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55" dirty="0">
                <a:latin typeface="Arial"/>
                <a:cs typeface="Arial"/>
              </a:rPr>
              <a:t>seraphs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65" dirty="0">
                <a:latin typeface="Arial"/>
                <a:cs typeface="Arial"/>
              </a:rPr>
              <a:t>coexisiting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125" dirty="0">
                <a:latin typeface="Arial"/>
                <a:cs typeface="Arial"/>
              </a:rPr>
              <a:t>with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40" dirty="0">
                <a:latin typeface="Arial"/>
                <a:cs typeface="Arial"/>
              </a:rPr>
              <a:t>sea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25" dirty="0">
                <a:latin typeface="Arial"/>
                <a:cs typeface="Arial"/>
              </a:rPr>
              <a:t>life,  </a:t>
            </a:r>
            <a:r>
              <a:rPr sz="2000" spc="120" dirty="0">
                <a:latin typeface="Arial"/>
                <a:cs typeface="Arial"/>
              </a:rPr>
              <a:t>they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90" dirty="0">
                <a:latin typeface="Arial"/>
                <a:cs typeface="Arial"/>
              </a:rPr>
              <a:t>brought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30" dirty="0">
                <a:latin typeface="Arial"/>
                <a:cs typeface="Arial"/>
              </a:rPr>
              <a:t>a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healing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90" dirty="0">
                <a:latin typeface="Arial"/>
                <a:cs typeface="Arial"/>
              </a:rPr>
              <a:t>touch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200" dirty="0">
                <a:latin typeface="Arial"/>
                <a:cs typeface="Arial"/>
              </a:rPr>
              <a:t>to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95" dirty="0">
                <a:latin typeface="Arial"/>
                <a:cs typeface="Arial"/>
              </a:rPr>
              <a:t>their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45" dirty="0">
                <a:latin typeface="Arial"/>
                <a:cs typeface="Arial"/>
              </a:rPr>
              <a:t>surroundings.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75" dirty="0">
                <a:latin typeface="Arial"/>
                <a:cs typeface="Arial"/>
              </a:rPr>
              <a:t>Each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angel  </a:t>
            </a:r>
            <a:r>
              <a:rPr sz="2000" spc="60" dirty="0">
                <a:latin typeface="Arial"/>
                <a:cs typeface="Arial"/>
              </a:rPr>
              <a:t>carried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125" dirty="0">
                <a:latin typeface="Arial"/>
                <a:cs typeface="Arial"/>
              </a:rPr>
              <a:t>with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35" dirty="0">
                <a:latin typeface="Arial"/>
                <a:cs typeface="Arial"/>
              </a:rPr>
              <a:t>them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30" dirty="0">
                <a:latin typeface="Arial"/>
                <a:cs typeface="Arial"/>
              </a:rPr>
              <a:t>a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65" dirty="0">
                <a:latin typeface="Arial"/>
                <a:cs typeface="Arial"/>
              </a:rPr>
              <a:t>shimmering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229" dirty="0">
                <a:latin typeface="Arial"/>
                <a:cs typeface="Arial"/>
              </a:rPr>
              <a:t>staff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200" dirty="0">
                <a:latin typeface="Arial"/>
                <a:cs typeface="Arial"/>
              </a:rPr>
              <a:t>of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gold.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4894" y="450913"/>
            <a:ext cx="80346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5" dirty="0"/>
              <a:t>Tone </a:t>
            </a:r>
            <a:r>
              <a:rPr spc="75" dirty="0"/>
              <a:t>Activity—Re-write </a:t>
            </a:r>
            <a:r>
              <a:rPr spc="60" dirty="0"/>
              <a:t>a</a:t>
            </a:r>
            <a:r>
              <a:rPr spc="-700" dirty="0"/>
              <a:t> </a:t>
            </a:r>
            <a:r>
              <a:rPr spc="155" dirty="0"/>
              <a:t>poem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79805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Dust </a:t>
            </a:r>
            <a:r>
              <a:rPr spc="190" dirty="0"/>
              <a:t>of </a:t>
            </a:r>
            <a:r>
              <a:rPr spc="-10" dirty="0"/>
              <a:t>Snow  </a:t>
            </a:r>
            <a:r>
              <a:rPr spc="60" dirty="0"/>
              <a:t>by </a:t>
            </a:r>
            <a:r>
              <a:rPr spc="65" dirty="0"/>
              <a:t>Robert</a:t>
            </a:r>
            <a:r>
              <a:rPr spc="-370" dirty="0"/>
              <a:t> </a:t>
            </a:r>
            <a:r>
              <a:rPr spc="60" dirty="0"/>
              <a:t>Frost</a:t>
            </a:r>
          </a:p>
          <a:p>
            <a:pPr>
              <a:lnSpc>
                <a:spcPct val="100000"/>
              </a:lnSpc>
            </a:pPr>
            <a:endParaRPr sz="3150"/>
          </a:p>
          <a:p>
            <a:pPr marL="355600" marR="87630">
              <a:lnSpc>
                <a:spcPct val="100000"/>
              </a:lnSpc>
            </a:pPr>
            <a:r>
              <a:rPr b="0" spc="-85" dirty="0">
                <a:latin typeface="Arial"/>
                <a:cs typeface="Arial"/>
              </a:rPr>
              <a:t>The </a:t>
            </a:r>
            <a:r>
              <a:rPr b="0" spc="155" dirty="0">
                <a:latin typeface="Arial"/>
                <a:cs typeface="Arial"/>
              </a:rPr>
              <a:t>way </a:t>
            </a:r>
            <a:r>
              <a:rPr b="0" spc="30" dirty="0">
                <a:latin typeface="Arial"/>
                <a:cs typeface="Arial"/>
              </a:rPr>
              <a:t>a </a:t>
            </a:r>
            <a:r>
              <a:rPr b="0" spc="160" dirty="0">
                <a:latin typeface="Arial"/>
                <a:cs typeface="Arial"/>
              </a:rPr>
              <a:t>crow  </a:t>
            </a:r>
            <a:r>
              <a:rPr b="0" spc="-40" dirty="0">
                <a:latin typeface="Arial"/>
                <a:cs typeface="Arial"/>
              </a:rPr>
              <a:t>Shook </a:t>
            </a:r>
            <a:r>
              <a:rPr b="0" spc="90" dirty="0">
                <a:latin typeface="Arial"/>
                <a:cs typeface="Arial"/>
              </a:rPr>
              <a:t>down </a:t>
            </a:r>
            <a:r>
              <a:rPr b="0" spc="45" dirty="0">
                <a:latin typeface="Arial"/>
                <a:cs typeface="Arial"/>
              </a:rPr>
              <a:t>on </a:t>
            </a:r>
            <a:r>
              <a:rPr b="0" spc="130" dirty="0">
                <a:latin typeface="Arial"/>
                <a:cs typeface="Arial"/>
              </a:rPr>
              <a:t>me  </a:t>
            </a:r>
            <a:r>
              <a:rPr b="0" spc="-85" dirty="0">
                <a:latin typeface="Arial"/>
                <a:cs typeface="Arial"/>
              </a:rPr>
              <a:t>The </a:t>
            </a:r>
            <a:r>
              <a:rPr b="0" spc="140" dirty="0">
                <a:latin typeface="Arial"/>
                <a:cs typeface="Arial"/>
              </a:rPr>
              <a:t>dust </a:t>
            </a:r>
            <a:r>
              <a:rPr b="0" spc="235" dirty="0">
                <a:latin typeface="Arial"/>
                <a:cs typeface="Arial"/>
              </a:rPr>
              <a:t>of </a:t>
            </a:r>
            <a:r>
              <a:rPr b="0" spc="110" dirty="0">
                <a:latin typeface="Arial"/>
                <a:cs typeface="Arial"/>
              </a:rPr>
              <a:t>snow  </a:t>
            </a:r>
            <a:r>
              <a:rPr b="0" spc="35" dirty="0">
                <a:latin typeface="Arial"/>
                <a:cs typeface="Arial"/>
              </a:rPr>
              <a:t>From </a:t>
            </a:r>
            <a:r>
              <a:rPr b="0" spc="30" dirty="0">
                <a:latin typeface="Arial"/>
                <a:cs typeface="Arial"/>
              </a:rPr>
              <a:t>a </a:t>
            </a:r>
            <a:r>
              <a:rPr b="0" spc="40" dirty="0">
                <a:latin typeface="Arial"/>
                <a:cs typeface="Arial"/>
              </a:rPr>
              <a:t>hemlock</a:t>
            </a:r>
            <a:r>
              <a:rPr b="0" spc="-505" dirty="0">
                <a:latin typeface="Arial"/>
                <a:cs typeface="Arial"/>
              </a:rPr>
              <a:t> </a:t>
            </a:r>
            <a:r>
              <a:rPr b="0" spc="165" dirty="0">
                <a:latin typeface="Arial"/>
                <a:cs typeface="Arial"/>
              </a:rPr>
              <a:t>tree  </a:t>
            </a:r>
            <a:r>
              <a:rPr b="0" spc="-55" dirty="0">
                <a:latin typeface="Arial"/>
                <a:cs typeface="Arial"/>
              </a:rPr>
              <a:t>Has </a:t>
            </a:r>
            <a:r>
              <a:rPr b="0" spc="5" dirty="0">
                <a:latin typeface="Arial"/>
                <a:cs typeface="Arial"/>
              </a:rPr>
              <a:t>given </a:t>
            </a:r>
            <a:r>
              <a:rPr b="0" spc="220" dirty="0">
                <a:latin typeface="Arial"/>
                <a:cs typeface="Arial"/>
              </a:rPr>
              <a:t>my </a:t>
            </a:r>
            <a:r>
              <a:rPr b="0" spc="135" dirty="0">
                <a:latin typeface="Arial"/>
                <a:cs typeface="Arial"/>
              </a:rPr>
              <a:t>heart  </a:t>
            </a:r>
            <a:r>
              <a:rPr b="0" spc="-245" dirty="0">
                <a:latin typeface="Arial"/>
                <a:cs typeface="Arial"/>
              </a:rPr>
              <a:t>A </a:t>
            </a:r>
            <a:r>
              <a:rPr b="0" spc="20" dirty="0">
                <a:latin typeface="Arial"/>
                <a:cs typeface="Arial"/>
              </a:rPr>
              <a:t>change </a:t>
            </a:r>
            <a:r>
              <a:rPr b="0" spc="235" dirty="0">
                <a:latin typeface="Arial"/>
                <a:cs typeface="Arial"/>
              </a:rPr>
              <a:t>of</a:t>
            </a:r>
            <a:r>
              <a:rPr b="0" spc="-180" dirty="0">
                <a:latin typeface="Arial"/>
                <a:cs typeface="Arial"/>
              </a:rPr>
              <a:t> </a:t>
            </a:r>
            <a:r>
              <a:rPr b="0" spc="95" dirty="0">
                <a:latin typeface="Arial"/>
                <a:cs typeface="Arial"/>
              </a:rPr>
              <a:t>mood</a:t>
            </a:r>
          </a:p>
          <a:p>
            <a:pPr marL="355600" marR="5080">
              <a:lnSpc>
                <a:spcPct val="100000"/>
              </a:lnSpc>
            </a:pPr>
            <a:r>
              <a:rPr b="0" spc="-65" dirty="0">
                <a:latin typeface="Arial"/>
                <a:cs typeface="Arial"/>
              </a:rPr>
              <a:t>And </a:t>
            </a:r>
            <a:r>
              <a:rPr b="0" spc="35" dirty="0">
                <a:latin typeface="Arial"/>
                <a:cs typeface="Arial"/>
              </a:rPr>
              <a:t>saved </a:t>
            </a:r>
            <a:r>
              <a:rPr b="0" spc="105" dirty="0">
                <a:latin typeface="Arial"/>
                <a:cs typeface="Arial"/>
              </a:rPr>
              <a:t>some</a:t>
            </a:r>
            <a:r>
              <a:rPr b="0" spc="-415" dirty="0">
                <a:latin typeface="Arial"/>
                <a:cs typeface="Arial"/>
              </a:rPr>
              <a:t> </a:t>
            </a:r>
            <a:r>
              <a:rPr b="0" spc="175" dirty="0">
                <a:latin typeface="Arial"/>
                <a:cs typeface="Arial"/>
              </a:rPr>
              <a:t>part  </a:t>
            </a:r>
            <a:r>
              <a:rPr b="0" dirty="0">
                <a:latin typeface="Arial"/>
                <a:cs typeface="Arial"/>
              </a:rPr>
              <a:t>Of </a:t>
            </a:r>
            <a:r>
              <a:rPr b="0" spc="30" dirty="0">
                <a:latin typeface="Arial"/>
                <a:cs typeface="Arial"/>
              </a:rPr>
              <a:t>a </a:t>
            </a:r>
            <a:r>
              <a:rPr b="0" spc="75" dirty="0">
                <a:latin typeface="Arial"/>
                <a:cs typeface="Arial"/>
              </a:rPr>
              <a:t>day</a:t>
            </a:r>
            <a:r>
              <a:rPr b="0" spc="-450" dirty="0">
                <a:latin typeface="Arial"/>
                <a:cs typeface="Arial"/>
              </a:rPr>
              <a:t> </a:t>
            </a:r>
            <a:r>
              <a:rPr b="0" spc="-235" dirty="0">
                <a:latin typeface="Arial"/>
                <a:cs typeface="Arial"/>
              </a:rPr>
              <a:t>I </a:t>
            </a:r>
            <a:r>
              <a:rPr b="0" spc="5" dirty="0">
                <a:latin typeface="Arial"/>
                <a:cs typeface="Arial"/>
              </a:rPr>
              <a:t>had </a:t>
            </a:r>
            <a:r>
              <a:rPr b="0" spc="30" dirty="0">
                <a:latin typeface="Arial"/>
                <a:cs typeface="Arial"/>
              </a:rPr>
              <a:t>rued.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0833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Sprinkle </a:t>
            </a:r>
            <a:r>
              <a:rPr spc="190" dirty="0"/>
              <a:t>of</a:t>
            </a:r>
            <a:r>
              <a:rPr spc="-260" dirty="0"/>
              <a:t> </a:t>
            </a:r>
            <a:r>
              <a:rPr spc="15" dirty="0"/>
              <a:t>Lunchtime  </a:t>
            </a:r>
            <a:r>
              <a:rPr spc="60" dirty="0"/>
              <a:t>by </a:t>
            </a:r>
            <a:r>
              <a:rPr spc="-20" dirty="0"/>
              <a:t>Period</a:t>
            </a:r>
            <a:r>
              <a:rPr spc="-325" dirty="0"/>
              <a:t> </a:t>
            </a:r>
            <a:r>
              <a:rPr spc="35" dirty="0"/>
              <a:t>4</a:t>
            </a:r>
          </a:p>
          <a:p>
            <a:pPr>
              <a:lnSpc>
                <a:spcPct val="100000"/>
              </a:lnSpc>
            </a:pPr>
            <a:endParaRPr sz="3150"/>
          </a:p>
          <a:p>
            <a:pPr marL="129539" marR="207645">
              <a:lnSpc>
                <a:spcPct val="100000"/>
              </a:lnSpc>
            </a:pPr>
            <a:r>
              <a:rPr b="0" spc="-85" dirty="0">
                <a:latin typeface="Arial"/>
                <a:cs typeface="Arial"/>
              </a:rPr>
              <a:t>The </a:t>
            </a:r>
            <a:r>
              <a:rPr b="0" spc="155" dirty="0">
                <a:latin typeface="Arial"/>
                <a:cs typeface="Arial"/>
              </a:rPr>
              <a:t>way</a:t>
            </a:r>
            <a:r>
              <a:rPr b="0" spc="-484" dirty="0">
                <a:latin typeface="Arial"/>
                <a:cs typeface="Arial"/>
              </a:rPr>
              <a:t> </a:t>
            </a:r>
            <a:r>
              <a:rPr b="0" spc="30" dirty="0">
                <a:latin typeface="Arial"/>
                <a:cs typeface="Arial"/>
              </a:rPr>
              <a:t>a </a:t>
            </a:r>
            <a:r>
              <a:rPr b="0" spc="15" dirty="0">
                <a:latin typeface="Arial"/>
                <a:cs typeface="Arial"/>
              </a:rPr>
              <a:t>seagull’s </a:t>
            </a:r>
            <a:r>
              <a:rPr b="0" spc="40" dirty="0">
                <a:latin typeface="Arial"/>
                <a:cs typeface="Arial"/>
              </a:rPr>
              <a:t>climb  </a:t>
            </a:r>
            <a:r>
              <a:rPr b="0" spc="-40" dirty="0">
                <a:latin typeface="Arial"/>
                <a:cs typeface="Arial"/>
              </a:rPr>
              <a:t>Shook </a:t>
            </a:r>
            <a:r>
              <a:rPr b="0" spc="30" dirty="0">
                <a:latin typeface="Arial"/>
                <a:cs typeface="Arial"/>
              </a:rPr>
              <a:t>upon</a:t>
            </a:r>
            <a:r>
              <a:rPr b="0" spc="-229" dirty="0">
                <a:latin typeface="Arial"/>
                <a:cs typeface="Arial"/>
              </a:rPr>
              <a:t> </a:t>
            </a:r>
            <a:r>
              <a:rPr b="0" spc="130" dirty="0">
                <a:latin typeface="Arial"/>
                <a:cs typeface="Arial"/>
              </a:rPr>
              <a:t>me</a:t>
            </a:r>
          </a:p>
          <a:p>
            <a:pPr marL="129539" marR="13970">
              <a:lnSpc>
                <a:spcPct val="100000"/>
              </a:lnSpc>
            </a:pPr>
            <a:r>
              <a:rPr b="0" spc="-85" dirty="0">
                <a:latin typeface="Arial"/>
                <a:cs typeface="Arial"/>
              </a:rPr>
              <a:t>The </a:t>
            </a:r>
            <a:r>
              <a:rPr b="0" spc="35" dirty="0">
                <a:latin typeface="Arial"/>
                <a:cs typeface="Arial"/>
              </a:rPr>
              <a:t>sprinkle </a:t>
            </a:r>
            <a:r>
              <a:rPr b="0" spc="235" dirty="0">
                <a:latin typeface="Arial"/>
                <a:cs typeface="Arial"/>
              </a:rPr>
              <a:t>of </a:t>
            </a:r>
            <a:r>
              <a:rPr b="0" spc="70" dirty="0">
                <a:latin typeface="Arial"/>
                <a:cs typeface="Arial"/>
              </a:rPr>
              <a:t>lunchtime  </a:t>
            </a:r>
            <a:r>
              <a:rPr b="0" spc="5" dirty="0">
                <a:latin typeface="Arial"/>
                <a:cs typeface="Arial"/>
              </a:rPr>
              <a:t>Through </a:t>
            </a:r>
            <a:r>
              <a:rPr b="0" spc="30" dirty="0">
                <a:latin typeface="Arial"/>
                <a:cs typeface="Arial"/>
              </a:rPr>
              <a:t>a </a:t>
            </a:r>
            <a:r>
              <a:rPr b="0" spc="35" dirty="0">
                <a:latin typeface="Arial"/>
                <a:cs typeface="Arial"/>
              </a:rPr>
              <a:t>blooming </a:t>
            </a:r>
            <a:r>
              <a:rPr b="0" spc="165" dirty="0">
                <a:latin typeface="Arial"/>
                <a:cs typeface="Arial"/>
              </a:rPr>
              <a:t>tree  </a:t>
            </a:r>
            <a:r>
              <a:rPr b="0" spc="-55" dirty="0">
                <a:latin typeface="Arial"/>
                <a:cs typeface="Arial"/>
              </a:rPr>
              <a:t>Has</a:t>
            </a:r>
            <a:r>
              <a:rPr b="0" spc="-135" dirty="0">
                <a:latin typeface="Arial"/>
                <a:cs typeface="Arial"/>
              </a:rPr>
              <a:t> </a:t>
            </a:r>
            <a:r>
              <a:rPr b="0" spc="135" dirty="0">
                <a:latin typeface="Arial"/>
                <a:cs typeface="Arial"/>
              </a:rPr>
              <a:t>forced</a:t>
            </a:r>
            <a:r>
              <a:rPr b="0" spc="-175" dirty="0">
                <a:latin typeface="Arial"/>
                <a:cs typeface="Arial"/>
              </a:rPr>
              <a:t> </a:t>
            </a:r>
            <a:r>
              <a:rPr b="0" spc="30" dirty="0">
                <a:latin typeface="Arial"/>
                <a:cs typeface="Arial"/>
              </a:rPr>
              <a:t>upon</a:t>
            </a:r>
            <a:r>
              <a:rPr b="0" spc="-150" dirty="0">
                <a:latin typeface="Arial"/>
                <a:cs typeface="Arial"/>
              </a:rPr>
              <a:t> </a:t>
            </a:r>
            <a:r>
              <a:rPr b="0" spc="220" dirty="0">
                <a:latin typeface="Arial"/>
                <a:cs typeface="Arial"/>
              </a:rPr>
              <a:t>my</a:t>
            </a:r>
            <a:r>
              <a:rPr b="0" spc="-130" dirty="0">
                <a:latin typeface="Arial"/>
                <a:cs typeface="Arial"/>
              </a:rPr>
              <a:t> </a:t>
            </a:r>
            <a:r>
              <a:rPr b="0" spc="135" dirty="0">
                <a:latin typeface="Arial"/>
                <a:cs typeface="Arial"/>
              </a:rPr>
              <a:t>heart  </a:t>
            </a:r>
            <a:r>
              <a:rPr b="0" spc="-245" dirty="0">
                <a:latin typeface="Arial"/>
                <a:cs typeface="Arial"/>
              </a:rPr>
              <a:t>A </a:t>
            </a:r>
            <a:r>
              <a:rPr b="0" spc="20" dirty="0">
                <a:latin typeface="Arial"/>
                <a:cs typeface="Arial"/>
              </a:rPr>
              <a:t>change </a:t>
            </a:r>
            <a:r>
              <a:rPr b="0" spc="235" dirty="0">
                <a:latin typeface="Arial"/>
                <a:cs typeface="Arial"/>
              </a:rPr>
              <a:t>of</a:t>
            </a:r>
            <a:r>
              <a:rPr b="0" spc="-165" dirty="0">
                <a:latin typeface="Arial"/>
                <a:cs typeface="Arial"/>
              </a:rPr>
              <a:t> </a:t>
            </a:r>
            <a:r>
              <a:rPr b="0" spc="60" dirty="0">
                <a:latin typeface="Arial"/>
                <a:cs typeface="Arial"/>
              </a:rPr>
              <a:t>mind</a:t>
            </a:r>
          </a:p>
          <a:p>
            <a:pPr marL="129539">
              <a:lnSpc>
                <a:spcPct val="100000"/>
              </a:lnSpc>
            </a:pPr>
            <a:r>
              <a:rPr b="0" spc="-65" dirty="0">
                <a:latin typeface="Arial"/>
                <a:cs typeface="Arial"/>
              </a:rPr>
              <a:t>And </a:t>
            </a:r>
            <a:r>
              <a:rPr b="0" spc="140" dirty="0">
                <a:latin typeface="Arial"/>
                <a:cs typeface="Arial"/>
              </a:rPr>
              <a:t>muted </a:t>
            </a:r>
            <a:r>
              <a:rPr b="0" spc="105" dirty="0">
                <a:latin typeface="Arial"/>
                <a:cs typeface="Arial"/>
              </a:rPr>
              <a:t>some</a:t>
            </a:r>
            <a:r>
              <a:rPr b="0" spc="-459" dirty="0">
                <a:latin typeface="Arial"/>
                <a:cs typeface="Arial"/>
              </a:rPr>
              <a:t> </a:t>
            </a:r>
            <a:r>
              <a:rPr b="0" spc="175" dirty="0">
                <a:latin typeface="Arial"/>
                <a:cs typeface="Arial"/>
              </a:rPr>
              <a:t>part</a:t>
            </a:r>
          </a:p>
          <a:p>
            <a:pPr marL="129539">
              <a:lnSpc>
                <a:spcPct val="100000"/>
              </a:lnSpc>
            </a:pPr>
            <a:r>
              <a:rPr b="0" dirty="0">
                <a:latin typeface="Arial"/>
                <a:cs typeface="Arial"/>
              </a:rPr>
              <a:t>Of</a:t>
            </a:r>
            <a:r>
              <a:rPr b="0" spc="-145" dirty="0">
                <a:latin typeface="Arial"/>
                <a:cs typeface="Arial"/>
              </a:rPr>
              <a:t> </a:t>
            </a:r>
            <a:r>
              <a:rPr b="0" spc="30" dirty="0">
                <a:latin typeface="Arial"/>
                <a:cs typeface="Arial"/>
              </a:rPr>
              <a:t>a</a:t>
            </a:r>
            <a:r>
              <a:rPr b="0" spc="-125" dirty="0">
                <a:latin typeface="Arial"/>
                <a:cs typeface="Arial"/>
              </a:rPr>
              <a:t> </a:t>
            </a:r>
            <a:r>
              <a:rPr b="0" spc="75" dirty="0">
                <a:latin typeface="Arial"/>
                <a:cs typeface="Arial"/>
              </a:rPr>
              <a:t>day</a:t>
            </a:r>
            <a:r>
              <a:rPr b="0" spc="-140" dirty="0">
                <a:latin typeface="Arial"/>
                <a:cs typeface="Arial"/>
              </a:rPr>
              <a:t> </a:t>
            </a:r>
            <a:r>
              <a:rPr b="0" spc="210" dirty="0">
                <a:latin typeface="Arial"/>
                <a:cs typeface="Arial"/>
              </a:rPr>
              <a:t>that</a:t>
            </a:r>
            <a:r>
              <a:rPr b="0" spc="-120" dirty="0">
                <a:latin typeface="Arial"/>
                <a:cs typeface="Arial"/>
              </a:rPr>
              <a:t> </a:t>
            </a:r>
            <a:r>
              <a:rPr b="0" spc="10" dirty="0">
                <a:latin typeface="Arial"/>
                <a:cs typeface="Arial"/>
              </a:rPr>
              <a:t>should</a:t>
            </a:r>
            <a:r>
              <a:rPr b="0" spc="-125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shine.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5582" y="450913"/>
            <a:ext cx="76917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5" dirty="0"/>
              <a:t>Tone </a:t>
            </a:r>
            <a:r>
              <a:rPr spc="10" dirty="0"/>
              <a:t>Activity—Comic</a:t>
            </a:r>
            <a:r>
              <a:rPr spc="-425" dirty="0"/>
              <a:t> </a:t>
            </a:r>
            <a:r>
              <a:rPr spc="-10" dirty="0"/>
              <a:t>Analysis: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1600200"/>
            <a:ext cx="3679825" cy="45259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60340" y="1613408"/>
            <a:ext cx="3108325" cy="468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01980">
              <a:lnSpc>
                <a:spcPct val="100000"/>
              </a:lnSpc>
              <a:spcBef>
                <a:spcPts val="100"/>
              </a:spcBef>
            </a:pPr>
            <a:r>
              <a:rPr sz="1800" spc="65" dirty="0">
                <a:latin typeface="Arial"/>
                <a:cs typeface="Arial"/>
              </a:rPr>
              <a:t>What</a:t>
            </a:r>
            <a:r>
              <a:rPr sz="1800" spc="-120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is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95" dirty="0">
                <a:latin typeface="Arial"/>
                <a:cs typeface="Arial"/>
              </a:rPr>
              <a:t>the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95" dirty="0">
                <a:latin typeface="Arial"/>
                <a:cs typeface="Arial"/>
              </a:rPr>
              <a:t>tone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175" dirty="0">
                <a:latin typeface="Arial"/>
                <a:cs typeface="Arial"/>
              </a:rPr>
              <a:t>of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80" dirty="0">
                <a:latin typeface="Arial"/>
                <a:cs typeface="Arial"/>
              </a:rPr>
              <a:t>this  </a:t>
            </a:r>
            <a:r>
              <a:rPr sz="1800" spc="30" dirty="0">
                <a:latin typeface="Arial"/>
                <a:cs typeface="Arial"/>
              </a:rPr>
              <a:t>comic?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5" dirty="0">
                <a:latin typeface="Arial"/>
                <a:cs typeface="Arial"/>
              </a:rPr>
              <a:t>How </a:t>
            </a:r>
            <a:r>
              <a:rPr sz="1800" spc="30" dirty="0">
                <a:latin typeface="Arial"/>
                <a:cs typeface="Arial"/>
              </a:rPr>
              <a:t>do </a:t>
            </a:r>
            <a:r>
              <a:rPr sz="1800" spc="65" dirty="0">
                <a:latin typeface="Arial"/>
                <a:cs typeface="Arial"/>
              </a:rPr>
              <a:t>you</a:t>
            </a:r>
            <a:r>
              <a:rPr sz="1800" spc="-345" dirty="0">
                <a:latin typeface="Arial"/>
                <a:cs typeface="Arial"/>
              </a:rPr>
              <a:t> </a:t>
            </a:r>
            <a:r>
              <a:rPr sz="1800" spc="35" dirty="0">
                <a:latin typeface="Arial"/>
                <a:cs typeface="Arial"/>
              </a:rPr>
              <a:t>know?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 marR="226060">
              <a:lnSpc>
                <a:spcPct val="100000"/>
              </a:lnSpc>
            </a:pPr>
            <a:r>
              <a:rPr sz="1800" spc="65" dirty="0">
                <a:latin typeface="Arial"/>
                <a:cs typeface="Arial"/>
              </a:rPr>
              <a:t>What</a:t>
            </a:r>
            <a:r>
              <a:rPr sz="1800" spc="-125" dirty="0">
                <a:latin typeface="Arial"/>
                <a:cs typeface="Arial"/>
              </a:rPr>
              <a:t> </a:t>
            </a:r>
            <a:r>
              <a:rPr sz="1800" spc="25" dirty="0">
                <a:latin typeface="Arial"/>
                <a:cs typeface="Arial"/>
              </a:rPr>
              <a:t>images,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75" dirty="0">
                <a:latin typeface="Arial"/>
                <a:cs typeface="Arial"/>
              </a:rPr>
              <a:t>words,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ideas  </a:t>
            </a:r>
            <a:r>
              <a:rPr sz="1800" spc="-20" dirty="0">
                <a:latin typeface="Arial"/>
                <a:cs typeface="Arial"/>
              </a:rPr>
              <a:t>help</a:t>
            </a:r>
            <a:r>
              <a:rPr sz="1800" spc="-145" dirty="0">
                <a:latin typeface="Arial"/>
                <a:cs typeface="Arial"/>
              </a:rPr>
              <a:t> </a:t>
            </a:r>
            <a:r>
              <a:rPr sz="1800" spc="175" dirty="0">
                <a:latin typeface="Arial"/>
                <a:cs typeface="Arial"/>
              </a:rPr>
              <a:t>to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85" dirty="0">
                <a:latin typeface="Arial"/>
                <a:cs typeface="Arial"/>
              </a:rPr>
              <a:t>reinforce</a:t>
            </a:r>
            <a:r>
              <a:rPr sz="1800" spc="-135" dirty="0">
                <a:latin typeface="Arial"/>
                <a:cs typeface="Arial"/>
              </a:rPr>
              <a:t> </a:t>
            </a:r>
            <a:r>
              <a:rPr sz="1800" spc="155" dirty="0">
                <a:latin typeface="Arial"/>
                <a:cs typeface="Arial"/>
              </a:rPr>
              <a:t>that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idea?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 marR="598805" algn="just">
              <a:lnSpc>
                <a:spcPct val="100000"/>
              </a:lnSpc>
            </a:pPr>
            <a:r>
              <a:rPr sz="1800" spc="65" dirty="0">
                <a:latin typeface="Arial"/>
                <a:cs typeface="Arial"/>
              </a:rPr>
              <a:t>What</a:t>
            </a:r>
            <a:r>
              <a:rPr sz="1800" spc="-125" dirty="0">
                <a:latin typeface="Arial"/>
                <a:cs typeface="Arial"/>
              </a:rPr>
              <a:t> </a:t>
            </a:r>
            <a:r>
              <a:rPr sz="1800" spc="35" dirty="0">
                <a:latin typeface="Arial"/>
                <a:cs typeface="Arial"/>
              </a:rPr>
              <a:t>would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enhance</a:t>
            </a:r>
            <a:r>
              <a:rPr sz="1800" spc="-130" dirty="0">
                <a:latin typeface="Arial"/>
                <a:cs typeface="Arial"/>
              </a:rPr>
              <a:t> </a:t>
            </a:r>
            <a:r>
              <a:rPr sz="1800" spc="110" dirty="0">
                <a:latin typeface="Arial"/>
                <a:cs typeface="Arial"/>
              </a:rPr>
              <a:t>or  </a:t>
            </a:r>
            <a:r>
              <a:rPr sz="1800" spc="75" dirty="0">
                <a:latin typeface="Arial"/>
                <a:cs typeface="Arial"/>
              </a:rPr>
              <a:t>exaggerate</a:t>
            </a:r>
            <a:r>
              <a:rPr sz="1800" spc="-120" dirty="0">
                <a:latin typeface="Arial"/>
                <a:cs typeface="Arial"/>
              </a:rPr>
              <a:t> </a:t>
            </a:r>
            <a:r>
              <a:rPr sz="1800" spc="95" dirty="0">
                <a:latin typeface="Arial"/>
                <a:cs typeface="Arial"/>
              </a:rPr>
              <a:t>the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95" dirty="0">
                <a:latin typeface="Arial"/>
                <a:cs typeface="Arial"/>
              </a:rPr>
              <a:t>tone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175" dirty="0">
                <a:latin typeface="Arial"/>
                <a:cs typeface="Arial"/>
              </a:rPr>
              <a:t>to  </a:t>
            </a:r>
            <a:r>
              <a:rPr sz="1800" spc="55" dirty="0">
                <a:latin typeface="Arial"/>
                <a:cs typeface="Arial"/>
              </a:rPr>
              <a:t>make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140" dirty="0">
                <a:latin typeface="Arial"/>
                <a:cs typeface="Arial"/>
              </a:rPr>
              <a:t>it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100" dirty="0">
                <a:latin typeface="Arial"/>
                <a:cs typeface="Arial"/>
              </a:rPr>
              <a:t>more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35" dirty="0">
                <a:latin typeface="Arial"/>
                <a:cs typeface="Arial"/>
              </a:rPr>
              <a:t>specific?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spc="35" dirty="0">
                <a:latin typeface="Arial"/>
                <a:cs typeface="Arial"/>
              </a:rPr>
              <a:t>Create</a:t>
            </a:r>
            <a:r>
              <a:rPr sz="1800" spc="-114" dirty="0">
                <a:latin typeface="Arial"/>
                <a:cs typeface="Arial"/>
              </a:rPr>
              <a:t> </a:t>
            </a:r>
            <a:r>
              <a:rPr sz="1800" spc="95" dirty="0">
                <a:latin typeface="Arial"/>
                <a:cs typeface="Arial"/>
              </a:rPr>
              <a:t>your</a:t>
            </a:r>
            <a:r>
              <a:rPr sz="1800" spc="-120" dirty="0">
                <a:latin typeface="Arial"/>
                <a:cs typeface="Arial"/>
              </a:rPr>
              <a:t> </a:t>
            </a:r>
            <a:r>
              <a:rPr sz="1800" spc="85" dirty="0">
                <a:latin typeface="Arial"/>
                <a:cs typeface="Arial"/>
              </a:rPr>
              <a:t>own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80" dirty="0">
                <a:latin typeface="Arial"/>
                <a:cs typeface="Arial"/>
              </a:rPr>
              <a:t>3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95" dirty="0">
                <a:latin typeface="Arial"/>
                <a:cs typeface="Arial"/>
              </a:rPr>
              <a:t>box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60" dirty="0">
                <a:latin typeface="Arial"/>
                <a:cs typeface="Arial"/>
              </a:rPr>
              <a:t>comic  </a:t>
            </a:r>
            <a:r>
              <a:rPr sz="1800" spc="110" dirty="0">
                <a:latin typeface="Arial"/>
                <a:cs typeface="Arial"/>
              </a:rPr>
              <a:t>with </a:t>
            </a:r>
            <a:r>
              <a:rPr sz="1800" spc="75" dirty="0">
                <a:latin typeface="Arial"/>
                <a:cs typeface="Arial"/>
              </a:rPr>
              <a:t>picture </a:t>
            </a:r>
            <a:r>
              <a:rPr sz="1800" spc="15" dirty="0">
                <a:latin typeface="Arial"/>
                <a:cs typeface="Arial"/>
              </a:rPr>
              <a:t>and </a:t>
            </a:r>
            <a:r>
              <a:rPr sz="1800" spc="-5" dirty="0">
                <a:latin typeface="Arial"/>
                <a:cs typeface="Arial"/>
              </a:rPr>
              <a:t>dialogue  </a:t>
            </a:r>
            <a:r>
              <a:rPr sz="1800" spc="155" dirty="0">
                <a:latin typeface="Arial"/>
                <a:cs typeface="Arial"/>
              </a:rPr>
              <a:t>that </a:t>
            </a:r>
            <a:r>
              <a:rPr sz="1800" spc="70" dirty="0">
                <a:latin typeface="Arial"/>
                <a:cs typeface="Arial"/>
              </a:rPr>
              <a:t>illustrates </a:t>
            </a:r>
            <a:r>
              <a:rPr sz="1800" spc="25" dirty="0">
                <a:latin typeface="Arial"/>
                <a:cs typeface="Arial"/>
              </a:rPr>
              <a:t>one </a:t>
            </a:r>
            <a:r>
              <a:rPr sz="1800" spc="175" dirty="0">
                <a:latin typeface="Arial"/>
                <a:cs typeface="Arial"/>
              </a:rPr>
              <a:t>of </a:t>
            </a:r>
            <a:r>
              <a:rPr sz="1800" spc="95" dirty="0">
                <a:latin typeface="Arial"/>
                <a:cs typeface="Arial"/>
              </a:rPr>
              <a:t>the  </a:t>
            </a:r>
            <a:r>
              <a:rPr sz="1800" spc="90" dirty="0">
                <a:latin typeface="Arial"/>
                <a:cs typeface="Arial"/>
              </a:rPr>
              <a:t>tones </a:t>
            </a:r>
            <a:r>
              <a:rPr sz="1800" spc="180" dirty="0">
                <a:latin typeface="Arial"/>
                <a:cs typeface="Arial"/>
              </a:rPr>
              <a:t>from </a:t>
            </a:r>
            <a:r>
              <a:rPr sz="1800" spc="95" dirty="0">
                <a:latin typeface="Arial"/>
                <a:cs typeface="Arial"/>
              </a:rPr>
              <a:t>the </a:t>
            </a:r>
            <a:r>
              <a:rPr sz="1800" spc="70" dirty="0">
                <a:latin typeface="Arial"/>
                <a:cs typeface="Arial"/>
              </a:rPr>
              <a:t>list </a:t>
            </a:r>
            <a:r>
              <a:rPr sz="1800" spc="175" dirty="0">
                <a:latin typeface="Arial"/>
                <a:cs typeface="Arial"/>
              </a:rPr>
              <a:t>of </a:t>
            </a:r>
            <a:r>
              <a:rPr sz="1800" spc="95" dirty="0">
                <a:latin typeface="Arial"/>
                <a:cs typeface="Arial"/>
              </a:rPr>
              <a:t>tone  </a:t>
            </a:r>
            <a:r>
              <a:rPr sz="1800" spc="70" dirty="0">
                <a:latin typeface="Arial"/>
                <a:cs typeface="Arial"/>
              </a:rPr>
              <a:t>words.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4624" y="450913"/>
            <a:ext cx="31121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90" dirty="0"/>
              <a:t>Just </a:t>
            </a:r>
            <a:r>
              <a:rPr spc="440" dirty="0"/>
              <a:t>for</a:t>
            </a:r>
            <a:r>
              <a:rPr spc="-715" dirty="0"/>
              <a:t> </a:t>
            </a:r>
            <a:r>
              <a:rPr spc="290" dirty="0"/>
              <a:t>fun</a:t>
            </a:r>
          </a:p>
        </p:txBody>
      </p:sp>
      <p:sp>
        <p:nvSpPr>
          <p:cNvPr id="3" name="object 3"/>
          <p:cNvSpPr/>
          <p:nvPr/>
        </p:nvSpPr>
        <p:spPr>
          <a:xfrm>
            <a:off x="1752600" y="1689407"/>
            <a:ext cx="5387975" cy="34402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178939"/>
            <a:ext cx="34029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Noto Sans Mono CJK JP Bold"/>
              <a:buChar char="•"/>
              <a:tabLst>
                <a:tab pos="355600" algn="l"/>
              </a:tabLst>
            </a:pPr>
            <a:r>
              <a:rPr sz="2400" b="1" spc="-65" dirty="0">
                <a:latin typeface="Arial"/>
                <a:cs typeface="Arial"/>
              </a:rPr>
              <a:t>To </a:t>
            </a:r>
            <a:r>
              <a:rPr sz="2400" b="1" spc="70" dirty="0">
                <a:latin typeface="Arial"/>
                <a:cs typeface="Arial"/>
              </a:rPr>
              <a:t>understand</a:t>
            </a:r>
            <a:r>
              <a:rPr sz="2400" b="1" spc="-240" dirty="0">
                <a:latin typeface="Arial"/>
                <a:cs typeface="Arial"/>
              </a:rPr>
              <a:t> </a:t>
            </a:r>
            <a:r>
              <a:rPr sz="2400" b="1" spc="60" dirty="0">
                <a:latin typeface="Arial"/>
                <a:cs typeface="Arial"/>
              </a:rPr>
              <a:t>tone: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23765" y="2108835"/>
            <a:ext cx="3819525" cy="214693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Noto Sans Mono CJK JP Bold"/>
              <a:buChar char="•"/>
              <a:tabLst>
                <a:tab pos="355600" algn="l"/>
              </a:tabLst>
            </a:pPr>
            <a:r>
              <a:rPr sz="2400" spc="-50" dirty="0">
                <a:latin typeface="Arial"/>
                <a:cs typeface="Arial"/>
              </a:rPr>
              <a:t>You </a:t>
            </a:r>
            <a:r>
              <a:rPr sz="2400" spc="200" dirty="0">
                <a:latin typeface="Arial"/>
                <a:cs typeface="Arial"/>
              </a:rPr>
              <a:t>must</a:t>
            </a:r>
            <a:r>
              <a:rPr sz="2400" spc="-215" dirty="0">
                <a:latin typeface="Arial"/>
                <a:cs typeface="Arial"/>
              </a:rPr>
              <a:t> </a:t>
            </a:r>
            <a:r>
              <a:rPr sz="2400" spc="80" dirty="0">
                <a:latin typeface="Arial"/>
                <a:cs typeface="Arial"/>
              </a:rPr>
              <a:t>examine</a:t>
            </a:r>
            <a:endParaRPr sz="2400">
              <a:latin typeface="Arial"/>
              <a:cs typeface="Arial"/>
            </a:endParaRPr>
          </a:p>
          <a:p>
            <a:pPr marL="812800" lvl="1" indent="-342900">
              <a:lnSpc>
                <a:spcPct val="100000"/>
              </a:lnSpc>
              <a:spcBef>
                <a:spcPts val="575"/>
              </a:spcBef>
              <a:buFont typeface="Noto Sans Mono CJK JP Bold"/>
              <a:buChar char="•"/>
              <a:tabLst>
                <a:tab pos="812800" algn="l"/>
              </a:tabLst>
            </a:pPr>
            <a:r>
              <a:rPr sz="2400" spc="25" dirty="0">
                <a:latin typeface="Arial"/>
                <a:cs typeface="Arial"/>
              </a:rPr>
              <a:t>Figurative</a:t>
            </a:r>
            <a:r>
              <a:rPr sz="2400" spc="-180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language</a:t>
            </a:r>
            <a:endParaRPr sz="2400">
              <a:latin typeface="Arial"/>
              <a:cs typeface="Arial"/>
            </a:endParaRPr>
          </a:p>
          <a:p>
            <a:pPr marL="812800" lvl="1" indent="-342900">
              <a:lnSpc>
                <a:spcPct val="100000"/>
              </a:lnSpc>
              <a:spcBef>
                <a:spcPts val="575"/>
              </a:spcBef>
              <a:buFont typeface="Noto Sans Mono CJK JP Bold"/>
              <a:buChar char="•"/>
              <a:tabLst>
                <a:tab pos="812800" algn="l"/>
              </a:tabLst>
            </a:pPr>
            <a:r>
              <a:rPr sz="2400" spc="25" dirty="0">
                <a:latin typeface="Arial"/>
                <a:cs typeface="Arial"/>
              </a:rPr>
              <a:t>Diction</a:t>
            </a:r>
            <a:endParaRPr sz="2400">
              <a:latin typeface="Arial"/>
              <a:cs typeface="Arial"/>
            </a:endParaRPr>
          </a:p>
          <a:p>
            <a:pPr marL="812800" marR="5080" lvl="1" indent="-342900">
              <a:lnSpc>
                <a:spcPct val="100000"/>
              </a:lnSpc>
              <a:spcBef>
                <a:spcPts val="580"/>
              </a:spcBef>
              <a:buFont typeface="Noto Sans Mono CJK JP Bold"/>
              <a:buChar char="•"/>
              <a:tabLst>
                <a:tab pos="812800" algn="l"/>
              </a:tabLst>
            </a:pPr>
            <a:r>
              <a:rPr sz="2400" spc="65" dirty="0">
                <a:latin typeface="Arial"/>
                <a:cs typeface="Arial"/>
              </a:rPr>
              <a:t>Denotative </a:t>
            </a:r>
            <a:r>
              <a:rPr sz="2400" spc="-195" dirty="0">
                <a:latin typeface="Arial"/>
                <a:cs typeface="Arial"/>
              </a:rPr>
              <a:t>&amp;  </a:t>
            </a:r>
            <a:r>
              <a:rPr sz="2400" spc="60" dirty="0">
                <a:latin typeface="Arial"/>
                <a:cs typeface="Arial"/>
              </a:rPr>
              <a:t>Connotative</a:t>
            </a:r>
            <a:r>
              <a:rPr sz="2400" spc="-210" dirty="0">
                <a:latin typeface="Arial"/>
                <a:cs typeface="Arial"/>
              </a:rPr>
              <a:t> </a:t>
            </a:r>
            <a:r>
              <a:rPr sz="2400" spc="45" dirty="0">
                <a:latin typeface="Arial"/>
                <a:cs typeface="Arial"/>
              </a:rPr>
              <a:t>meaning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178300" y="2273300"/>
            <a:ext cx="863600" cy="281305"/>
            <a:chOff x="4178300" y="2273300"/>
            <a:chExt cx="863600" cy="281305"/>
          </a:xfrm>
        </p:grpSpPr>
        <p:sp>
          <p:nvSpPr>
            <p:cNvPr id="5" name="object 5"/>
            <p:cNvSpPr/>
            <p:nvPr/>
          </p:nvSpPr>
          <p:spPr>
            <a:xfrm>
              <a:off x="4191000" y="2286000"/>
              <a:ext cx="838200" cy="255904"/>
            </a:xfrm>
            <a:custGeom>
              <a:avLst/>
              <a:gdLst/>
              <a:ahLst/>
              <a:cxnLst/>
              <a:rect l="l" t="t" r="r" b="b"/>
              <a:pathLst>
                <a:path w="838200" h="255905">
                  <a:moveTo>
                    <a:pt x="710412" y="0"/>
                  </a:moveTo>
                  <a:lnTo>
                    <a:pt x="710412" y="63893"/>
                  </a:lnTo>
                  <a:lnTo>
                    <a:pt x="0" y="63893"/>
                  </a:lnTo>
                  <a:lnTo>
                    <a:pt x="0" y="191693"/>
                  </a:lnTo>
                  <a:lnTo>
                    <a:pt x="710412" y="191693"/>
                  </a:lnTo>
                  <a:lnTo>
                    <a:pt x="710412" y="255587"/>
                  </a:lnTo>
                  <a:lnTo>
                    <a:pt x="838200" y="127787"/>
                  </a:lnTo>
                  <a:lnTo>
                    <a:pt x="710412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191000" y="2286000"/>
              <a:ext cx="838200" cy="255904"/>
            </a:xfrm>
            <a:custGeom>
              <a:avLst/>
              <a:gdLst/>
              <a:ahLst/>
              <a:cxnLst/>
              <a:rect l="l" t="t" r="r" b="b"/>
              <a:pathLst>
                <a:path w="838200" h="255905">
                  <a:moveTo>
                    <a:pt x="0" y="63893"/>
                  </a:moveTo>
                  <a:lnTo>
                    <a:pt x="710412" y="63893"/>
                  </a:lnTo>
                  <a:lnTo>
                    <a:pt x="710412" y="0"/>
                  </a:lnTo>
                  <a:lnTo>
                    <a:pt x="838200" y="127787"/>
                  </a:lnTo>
                  <a:lnTo>
                    <a:pt x="710412" y="255587"/>
                  </a:lnTo>
                  <a:lnTo>
                    <a:pt x="710412" y="191693"/>
                  </a:lnTo>
                  <a:lnTo>
                    <a:pt x="0" y="191693"/>
                  </a:lnTo>
                  <a:lnTo>
                    <a:pt x="0" y="63893"/>
                  </a:lnTo>
                  <a:close/>
                </a:path>
              </a:pathLst>
            </a:custGeom>
            <a:ln w="25400">
              <a:solidFill>
                <a:srgbClr val="5959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04186" y="450913"/>
            <a:ext cx="51352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80" dirty="0"/>
              <a:t>Understanding</a:t>
            </a:r>
            <a:r>
              <a:rPr spc="-285" dirty="0"/>
              <a:t> </a:t>
            </a:r>
            <a:r>
              <a:rPr spc="240" dirty="0"/>
              <a:t>tone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494083"/>
            <a:ext cx="7771130" cy="4034154"/>
          </a:xfrm>
          <a:prstGeom prst="rect">
            <a:avLst/>
          </a:prstGeom>
        </p:spPr>
        <p:txBody>
          <a:bodyPr vert="horz" wrap="square" lIns="0" tIns="116839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19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3200" spc="-40" dirty="0">
                <a:latin typeface="Arial"/>
                <a:cs typeface="Arial"/>
              </a:rPr>
              <a:t>Tone </a:t>
            </a:r>
            <a:r>
              <a:rPr sz="3200" spc="30" dirty="0">
                <a:latin typeface="Arial"/>
                <a:cs typeface="Arial"/>
              </a:rPr>
              <a:t>is </a:t>
            </a:r>
            <a:r>
              <a:rPr sz="3200" spc="40" dirty="0">
                <a:latin typeface="Arial"/>
                <a:cs typeface="Arial"/>
              </a:rPr>
              <a:t>deciphered</a:t>
            </a:r>
            <a:r>
              <a:rPr sz="3200" spc="-530" dirty="0">
                <a:latin typeface="Arial"/>
                <a:cs typeface="Arial"/>
              </a:rPr>
              <a:t> </a:t>
            </a:r>
            <a:r>
              <a:rPr sz="3200" spc="100" dirty="0">
                <a:latin typeface="Arial"/>
                <a:cs typeface="Arial"/>
              </a:rPr>
              <a:t>through:</a:t>
            </a:r>
            <a:endParaRPr sz="3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715"/>
              </a:spcBef>
              <a:buChar char="–"/>
              <a:tabLst>
                <a:tab pos="756920" algn="l"/>
              </a:tabLst>
            </a:pPr>
            <a:r>
              <a:rPr sz="2800" spc="-484" dirty="0">
                <a:latin typeface="Arial"/>
                <a:cs typeface="Arial"/>
              </a:rPr>
              <a:t>1. </a:t>
            </a:r>
            <a:r>
              <a:rPr sz="2800" spc="25" dirty="0">
                <a:latin typeface="Arial"/>
                <a:cs typeface="Arial"/>
              </a:rPr>
              <a:t>Figurative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Language:</a:t>
            </a:r>
            <a:endParaRPr sz="2800">
              <a:latin typeface="Arial"/>
              <a:cs typeface="Arial"/>
            </a:endParaRPr>
          </a:p>
          <a:p>
            <a:pPr marL="1155065" marR="386080" lvl="2" indent="-228600">
              <a:lnSpc>
                <a:spcPct val="100000"/>
              </a:lnSpc>
              <a:spcBef>
                <a:spcPts val="505"/>
              </a:spcBef>
              <a:buFont typeface="Noto Sans Mono CJK JP Bold"/>
              <a:buChar char="•"/>
              <a:tabLst>
                <a:tab pos="1155700" algn="l"/>
              </a:tabLst>
            </a:pPr>
            <a:r>
              <a:rPr sz="1800" spc="20" dirty="0">
                <a:latin typeface="Arial"/>
                <a:cs typeface="Arial"/>
              </a:rPr>
              <a:t>a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80" dirty="0">
                <a:latin typeface="Arial"/>
                <a:cs typeface="Arial"/>
              </a:rPr>
              <a:t>tool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155" dirty="0">
                <a:latin typeface="Arial"/>
                <a:cs typeface="Arial"/>
              </a:rPr>
              <a:t>that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an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90" dirty="0">
                <a:latin typeface="Arial"/>
                <a:cs typeface="Arial"/>
              </a:rPr>
              <a:t>author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45" dirty="0">
                <a:latin typeface="Arial"/>
                <a:cs typeface="Arial"/>
              </a:rPr>
              <a:t>uses</a:t>
            </a:r>
            <a:r>
              <a:rPr sz="1800" spc="-114" dirty="0">
                <a:latin typeface="Arial"/>
                <a:cs typeface="Arial"/>
              </a:rPr>
              <a:t> </a:t>
            </a:r>
            <a:r>
              <a:rPr sz="1800" spc="175" dirty="0">
                <a:latin typeface="Arial"/>
                <a:cs typeface="Arial"/>
              </a:rPr>
              <a:t>to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help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a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65" dirty="0">
                <a:latin typeface="Arial"/>
                <a:cs typeface="Arial"/>
              </a:rPr>
              <a:t>reader</a:t>
            </a:r>
            <a:r>
              <a:rPr sz="1800" spc="-12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visualize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125" dirty="0">
                <a:latin typeface="Arial"/>
                <a:cs typeface="Arial"/>
              </a:rPr>
              <a:t>what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is  </a:t>
            </a:r>
            <a:r>
              <a:rPr sz="1800" dirty="0">
                <a:latin typeface="Arial"/>
                <a:cs typeface="Arial"/>
              </a:rPr>
              <a:t>happening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in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his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110" dirty="0">
                <a:latin typeface="Arial"/>
                <a:cs typeface="Arial"/>
              </a:rPr>
              <a:t>or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55" dirty="0">
                <a:latin typeface="Arial"/>
                <a:cs typeface="Arial"/>
              </a:rPr>
              <a:t>her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85" dirty="0">
                <a:latin typeface="Arial"/>
                <a:cs typeface="Arial"/>
              </a:rPr>
              <a:t>literary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110" dirty="0">
                <a:latin typeface="Arial"/>
                <a:cs typeface="Arial"/>
              </a:rPr>
              <a:t>work</a:t>
            </a:r>
            <a:endParaRPr sz="18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har char="–"/>
              <a:tabLst>
                <a:tab pos="756920" algn="l"/>
              </a:tabLst>
            </a:pPr>
            <a:r>
              <a:rPr sz="2800" spc="-30" dirty="0">
                <a:latin typeface="Arial"/>
                <a:cs typeface="Arial"/>
              </a:rPr>
              <a:t>2.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5" dirty="0">
                <a:latin typeface="Arial"/>
                <a:cs typeface="Arial"/>
              </a:rPr>
              <a:t>Diction:</a:t>
            </a:r>
            <a:endParaRPr sz="28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505"/>
              </a:spcBef>
              <a:buFont typeface="Noto Sans Mono CJK JP Bold"/>
              <a:buChar char="•"/>
              <a:tabLst>
                <a:tab pos="1155700" algn="l"/>
              </a:tabLst>
            </a:pPr>
            <a:r>
              <a:rPr sz="1800" spc="20" dirty="0">
                <a:latin typeface="Arial"/>
                <a:cs typeface="Arial"/>
              </a:rPr>
              <a:t>an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80" dirty="0">
                <a:latin typeface="Arial"/>
                <a:cs typeface="Arial"/>
              </a:rPr>
              <a:t>author’s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choice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175" dirty="0">
                <a:latin typeface="Arial"/>
                <a:cs typeface="Arial"/>
              </a:rPr>
              <a:t>of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70" dirty="0">
                <a:latin typeface="Arial"/>
                <a:cs typeface="Arial"/>
              </a:rPr>
              <a:t>words.</a:t>
            </a:r>
            <a:endParaRPr sz="18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95"/>
              </a:spcBef>
              <a:buChar char="–"/>
              <a:tabLst>
                <a:tab pos="756920" algn="l"/>
              </a:tabLst>
            </a:pPr>
            <a:r>
              <a:rPr sz="2800" spc="-135" dirty="0">
                <a:latin typeface="Arial"/>
                <a:cs typeface="Arial"/>
              </a:rPr>
              <a:t>3. </a:t>
            </a:r>
            <a:r>
              <a:rPr sz="2800" spc="80" dirty="0">
                <a:latin typeface="Arial"/>
                <a:cs typeface="Arial"/>
              </a:rPr>
              <a:t>Denotative/Connotative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Language:</a:t>
            </a:r>
            <a:endParaRPr sz="28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509"/>
              </a:spcBef>
              <a:buFont typeface="Noto Sans Mono CJK JP Bold"/>
              <a:buChar char="•"/>
              <a:tabLst>
                <a:tab pos="1155700" algn="l"/>
              </a:tabLst>
            </a:pPr>
            <a:r>
              <a:rPr sz="1800" spc="75" dirty="0">
                <a:latin typeface="Arial"/>
                <a:cs typeface="Arial"/>
              </a:rPr>
              <a:t>denotation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is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95" dirty="0">
                <a:latin typeface="Arial"/>
                <a:cs typeface="Arial"/>
              </a:rPr>
              <a:t>the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45" dirty="0">
                <a:latin typeface="Arial"/>
                <a:cs typeface="Arial"/>
              </a:rPr>
              <a:t>literal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30" dirty="0">
                <a:latin typeface="Arial"/>
                <a:cs typeface="Arial"/>
              </a:rPr>
              <a:t>meaning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175" dirty="0">
                <a:latin typeface="Arial"/>
                <a:cs typeface="Arial"/>
              </a:rPr>
              <a:t>of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a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65" dirty="0">
                <a:latin typeface="Arial"/>
                <a:cs typeface="Arial"/>
              </a:rPr>
              <a:t>word.</a:t>
            </a:r>
            <a:endParaRPr sz="1800">
              <a:latin typeface="Arial"/>
              <a:cs typeface="Arial"/>
            </a:endParaRPr>
          </a:p>
          <a:p>
            <a:pPr marL="1155065" marR="5080" lvl="2" indent="-228600">
              <a:lnSpc>
                <a:spcPct val="100000"/>
              </a:lnSpc>
              <a:spcBef>
                <a:spcPts val="430"/>
              </a:spcBef>
              <a:buFont typeface="Noto Sans Mono CJK JP Bold"/>
              <a:buChar char="•"/>
              <a:tabLst>
                <a:tab pos="1155700" algn="l"/>
              </a:tabLst>
            </a:pPr>
            <a:r>
              <a:rPr sz="1800" spc="45" dirty="0">
                <a:latin typeface="Arial"/>
                <a:cs typeface="Arial"/>
              </a:rPr>
              <a:t>Connotation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involves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a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55" dirty="0">
                <a:latin typeface="Arial"/>
                <a:cs typeface="Arial"/>
              </a:rPr>
              <a:t>cultural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110" dirty="0">
                <a:latin typeface="Arial"/>
                <a:cs typeface="Arial"/>
              </a:rPr>
              <a:t>or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55" dirty="0">
                <a:latin typeface="Arial"/>
                <a:cs typeface="Arial"/>
              </a:rPr>
              <a:t>emotional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35" dirty="0">
                <a:latin typeface="Arial"/>
                <a:cs typeface="Arial"/>
              </a:rPr>
              <a:t>feeling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55" dirty="0">
                <a:latin typeface="Arial"/>
                <a:cs typeface="Arial"/>
              </a:rPr>
              <a:t>associated  </a:t>
            </a:r>
            <a:r>
              <a:rPr sz="1800" spc="110" dirty="0">
                <a:latin typeface="Arial"/>
                <a:cs typeface="Arial"/>
              </a:rPr>
              <a:t>with </a:t>
            </a:r>
            <a:r>
              <a:rPr sz="1800" spc="20" dirty="0">
                <a:latin typeface="Arial"/>
                <a:cs typeface="Arial"/>
              </a:rPr>
              <a:t>a</a:t>
            </a:r>
            <a:r>
              <a:rPr sz="1800" spc="-305" dirty="0">
                <a:latin typeface="Arial"/>
                <a:cs typeface="Arial"/>
              </a:rPr>
              <a:t> </a:t>
            </a:r>
            <a:r>
              <a:rPr sz="1800" spc="65" dirty="0">
                <a:latin typeface="Arial"/>
                <a:cs typeface="Arial"/>
              </a:rPr>
              <a:t>word.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1495" y="450913"/>
            <a:ext cx="55391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750" dirty="0"/>
              <a:t>1. </a:t>
            </a:r>
            <a:r>
              <a:rPr spc="45" dirty="0"/>
              <a:t>Figurative</a:t>
            </a:r>
            <a:r>
              <a:rPr spc="-195" dirty="0"/>
              <a:t> </a:t>
            </a:r>
            <a:r>
              <a:rPr spc="-25" dirty="0"/>
              <a:t>Language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311"/>
            <a:ext cx="8147684" cy="4466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82930" indent="-342900">
              <a:lnSpc>
                <a:spcPct val="100000"/>
              </a:lnSpc>
              <a:spcBef>
                <a:spcPts val="100"/>
              </a:spcBef>
              <a:buFont typeface="Noto Sans Mono CJK JP Bold"/>
              <a:buChar char="•"/>
              <a:tabLst>
                <a:tab pos="355600" algn="l"/>
              </a:tabLst>
            </a:pPr>
            <a:r>
              <a:rPr sz="2400" spc="30" dirty="0">
                <a:latin typeface="Arial"/>
                <a:cs typeface="Arial"/>
              </a:rPr>
              <a:t>a</a:t>
            </a:r>
            <a:r>
              <a:rPr sz="2400" spc="-145" dirty="0">
                <a:latin typeface="Arial"/>
                <a:cs typeface="Arial"/>
              </a:rPr>
              <a:t> </a:t>
            </a:r>
            <a:r>
              <a:rPr sz="2400" spc="110" dirty="0">
                <a:latin typeface="Arial"/>
                <a:cs typeface="Arial"/>
              </a:rPr>
              <a:t>tool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210" dirty="0">
                <a:latin typeface="Arial"/>
                <a:cs typeface="Arial"/>
              </a:rPr>
              <a:t>that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35" dirty="0">
                <a:latin typeface="Arial"/>
                <a:cs typeface="Arial"/>
              </a:rPr>
              <a:t>an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125" dirty="0">
                <a:latin typeface="Arial"/>
                <a:cs typeface="Arial"/>
              </a:rPr>
              <a:t>author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60" dirty="0">
                <a:latin typeface="Arial"/>
                <a:cs typeface="Arial"/>
              </a:rPr>
              <a:t>uses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spc="235" dirty="0">
                <a:latin typeface="Arial"/>
                <a:cs typeface="Arial"/>
              </a:rPr>
              <a:t>to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help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30" dirty="0">
                <a:latin typeface="Arial"/>
                <a:cs typeface="Arial"/>
              </a:rPr>
              <a:t>a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spc="90" dirty="0">
                <a:latin typeface="Arial"/>
                <a:cs typeface="Arial"/>
              </a:rPr>
              <a:t>reader</a:t>
            </a:r>
            <a:r>
              <a:rPr sz="2400" spc="-150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visualize  </a:t>
            </a:r>
            <a:r>
              <a:rPr sz="2400" spc="170" dirty="0">
                <a:latin typeface="Arial"/>
                <a:cs typeface="Arial"/>
              </a:rPr>
              <a:t>what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25" dirty="0">
                <a:latin typeface="Arial"/>
                <a:cs typeface="Arial"/>
              </a:rPr>
              <a:t>is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happening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in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his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145" dirty="0">
                <a:latin typeface="Arial"/>
                <a:cs typeface="Arial"/>
              </a:rPr>
              <a:t>or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spc="70" dirty="0">
                <a:latin typeface="Arial"/>
                <a:cs typeface="Arial"/>
              </a:rPr>
              <a:t>her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120" dirty="0">
                <a:latin typeface="Arial"/>
                <a:cs typeface="Arial"/>
              </a:rPr>
              <a:t>literary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spc="145" dirty="0">
                <a:latin typeface="Arial"/>
                <a:cs typeface="Arial"/>
              </a:rPr>
              <a:t>work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Noto Sans Mono CJK JP Bold"/>
              <a:buChar char="•"/>
            </a:pPr>
            <a:endParaRPr sz="2850">
              <a:latin typeface="Arial"/>
              <a:cs typeface="Arial"/>
            </a:endParaRPr>
          </a:p>
          <a:p>
            <a:pPr marL="342265" marR="5715" lvl="1" indent="-342265" algn="r">
              <a:lnSpc>
                <a:spcPct val="100000"/>
              </a:lnSpc>
              <a:buFont typeface="Noto Sans Mono CJK JP Bold"/>
              <a:buChar char="•"/>
              <a:tabLst>
                <a:tab pos="342265" algn="l"/>
                <a:tab pos="342900" algn="l"/>
              </a:tabLst>
            </a:pPr>
            <a:r>
              <a:rPr sz="1800" spc="-185" dirty="0">
                <a:latin typeface="Arial"/>
                <a:cs typeface="Arial"/>
              </a:rPr>
              <a:t>A</a:t>
            </a:r>
            <a:r>
              <a:rPr sz="1800" spc="-11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hippo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40" dirty="0">
                <a:latin typeface="Arial"/>
                <a:cs typeface="Arial"/>
              </a:rPr>
              <a:t>sandwich</a:t>
            </a:r>
            <a:r>
              <a:rPr sz="1800" spc="-120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is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60" dirty="0">
                <a:latin typeface="Arial"/>
                <a:cs typeface="Arial"/>
              </a:rPr>
              <a:t>easy</a:t>
            </a:r>
            <a:r>
              <a:rPr sz="1800" spc="-114" dirty="0">
                <a:latin typeface="Arial"/>
                <a:cs typeface="Arial"/>
              </a:rPr>
              <a:t> </a:t>
            </a:r>
            <a:r>
              <a:rPr sz="1800" spc="175" dirty="0">
                <a:latin typeface="Arial"/>
                <a:cs typeface="Arial"/>
              </a:rPr>
              <a:t>to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25" dirty="0">
                <a:latin typeface="Arial"/>
                <a:cs typeface="Arial"/>
              </a:rPr>
              <a:t>make.</a:t>
            </a:r>
            <a:endParaRPr sz="1800">
              <a:latin typeface="Arial"/>
              <a:cs typeface="Arial"/>
            </a:endParaRPr>
          </a:p>
          <a:p>
            <a:pPr marL="6128385" marR="5080" indent="-457834" algn="r">
              <a:lnSpc>
                <a:spcPct val="100000"/>
              </a:lnSpc>
            </a:pPr>
            <a:r>
              <a:rPr sz="1800" spc="-114" dirty="0">
                <a:latin typeface="Arial"/>
                <a:cs typeface="Arial"/>
              </a:rPr>
              <a:t>All </a:t>
            </a:r>
            <a:r>
              <a:rPr sz="1800" spc="65" dirty="0">
                <a:latin typeface="Arial"/>
                <a:cs typeface="Arial"/>
              </a:rPr>
              <a:t>you</a:t>
            </a:r>
            <a:r>
              <a:rPr sz="1800" spc="-355" dirty="0">
                <a:latin typeface="Arial"/>
                <a:cs typeface="Arial"/>
              </a:rPr>
              <a:t> </a:t>
            </a:r>
            <a:r>
              <a:rPr sz="1800" spc="30" dirty="0">
                <a:latin typeface="Arial"/>
                <a:cs typeface="Arial"/>
              </a:rPr>
              <a:t>do </a:t>
            </a:r>
            <a:r>
              <a:rPr sz="1800" spc="20" dirty="0">
                <a:latin typeface="Arial"/>
                <a:cs typeface="Arial"/>
              </a:rPr>
              <a:t>is </a:t>
            </a:r>
            <a:r>
              <a:rPr sz="1800" spc="45" dirty="0">
                <a:latin typeface="Arial"/>
                <a:cs typeface="Arial"/>
              </a:rPr>
              <a:t>simply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85" dirty="0">
                <a:latin typeface="Arial"/>
                <a:cs typeface="Arial"/>
              </a:rPr>
              <a:t>take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95" dirty="0">
                <a:latin typeface="Arial"/>
                <a:cs typeface="Arial"/>
              </a:rPr>
              <a:t>One </a:t>
            </a:r>
            <a:r>
              <a:rPr sz="1800" spc="5" dirty="0">
                <a:latin typeface="Arial"/>
                <a:cs typeface="Arial"/>
              </a:rPr>
              <a:t>slice</a:t>
            </a:r>
            <a:r>
              <a:rPr sz="1800" spc="-175" dirty="0">
                <a:latin typeface="Arial"/>
                <a:cs typeface="Arial"/>
              </a:rPr>
              <a:t> </a:t>
            </a:r>
            <a:r>
              <a:rPr sz="1800" spc="175" dirty="0">
                <a:latin typeface="Arial"/>
                <a:cs typeface="Arial"/>
              </a:rPr>
              <a:t>of</a:t>
            </a:r>
            <a:r>
              <a:rPr sz="1800" spc="-114" dirty="0">
                <a:latin typeface="Arial"/>
                <a:cs typeface="Arial"/>
              </a:rPr>
              <a:t> </a:t>
            </a:r>
            <a:r>
              <a:rPr sz="1800" spc="30" dirty="0">
                <a:latin typeface="Arial"/>
                <a:cs typeface="Arial"/>
              </a:rPr>
              <a:t>bread, 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95" dirty="0">
                <a:latin typeface="Arial"/>
                <a:cs typeface="Arial"/>
              </a:rPr>
              <a:t>One </a:t>
            </a:r>
            <a:r>
              <a:rPr sz="1800" spc="5" dirty="0">
                <a:latin typeface="Arial"/>
                <a:cs typeface="Arial"/>
              </a:rPr>
              <a:t>slice</a:t>
            </a:r>
            <a:r>
              <a:rPr sz="1800" spc="-170" dirty="0">
                <a:latin typeface="Arial"/>
                <a:cs typeface="Arial"/>
              </a:rPr>
              <a:t> </a:t>
            </a:r>
            <a:r>
              <a:rPr sz="1800" spc="175" dirty="0">
                <a:latin typeface="Arial"/>
                <a:cs typeface="Arial"/>
              </a:rPr>
              <a:t>of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cake, 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Some</a:t>
            </a:r>
            <a:r>
              <a:rPr sz="1800" spc="-175" dirty="0">
                <a:latin typeface="Arial"/>
                <a:cs typeface="Arial"/>
              </a:rPr>
              <a:t> </a:t>
            </a:r>
            <a:r>
              <a:rPr sz="1800" spc="40" dirty="0">
                <a:latin typeface="Arial"/>
                <a:cs typeface="Arial"/>
              </a:rPr>
              <a:t>mayonnaise, 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95" dirty="0">
                <a:latin typeface="Arial"/>
                <a:cs typeface="Arial"/>
              </a:rPr>
              <a:t>One </a:t>
            </a:r>
            <a:r>
              <a:rPr sz="1800" spc="20" dirty="0">
                <a:latin typeface="Arial"/>
                <a:cs typeface="Arial"/>
              </a:rPr>
              <a:t>onion</a:t>
            </a:r>
            <a:r>
              <a:rPr sz="1800" spc="-175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ring,</a:t>
            </a:r>
            <a:endParaRPr sz="1800">
              <a:latin typeface="Arial"/>
              <a:cs typeface="Arial"/>
            </a:endParaRPr>
          </a:p>
          <a:p>
            <a:pPr marL="6105525" marR="5080" indent="2540" algn="just">
              <a:lnSpc>
                <a:spcPct val="100000"/>
              </a:lnSpc>
            </a:pPr>
            <a:r>
              <a:rPr sz="1800" spc="-95" dirty="0">
                <a:latin typeface="Arial"/>
                <a:cs typeface="Arial"/>
              </a:rPr>
              <a:t>One </a:t>
            </a:r>
            <a:r>
              <a:rPr sz="1800" spc="40" dirty="0">
                <a:latin typeface="Arial"/>
                <a:cs typeface="Arial"/>
              </a:rPr>
              <a:t>hippopotamus,  </a:t>
            </a:r>
            <a:r>
              <a:rPr sz="1800" spc="-95" dirty="0">
                <a:latin typeface="Arial"/>
                <a:cs typeface="Arial"/>
              </a:rPr>
              <a:t>One </a:t>
            </a:r>
            <a:r>
              <a:rPr sz="1800" spc="5" dirty="0">
                <a:latin typeface="Arial"/>
                <a:cs typeface="Arial"/>
              </a:rPr>
              <a:t>piece </a:t>
            </a:r>
            <a:r>
              <a:rPr sz="1800" spc="175" dirty="0">
                <a:latin typeface="Arial"/>
                <a:cs typeface="Arial"/>
              </a:rPr>
              <a:t>of</a:t>
            </a:r>
            <a:r>
              <a:rPr sz="1800" spc="-260" dirty="0">
                <a:latin typeface="Arial"/>
                <a:cs typeface="Arial"/>
              </a:rPr>
              <a:t> </a:t>
            </a:r>
            <a:r>
              <a:rPr sz="1800" spc="70" dirty="0">
                <a:latin typeface="Arial"/>
                <a:cs typeface="Arial"/>
              </a:rPr>
              <a:t>string,  </a:t>
            </a:r>
            <a:r>
              <a:rPr sz="1800" spc="-185" dirty="0">
                <a:latin typeface="Arial"/>
                <a:cs typeface="Arial"/>
              </a:rPr>
              <a:t>A </a:t>
            </a:r>
            <a:r>
              <a:rPr sz="1800" spc="20" dirty="0">
                <a:latin typeface="Arial"/>
                <a:cs typeface="Arial"/>
              </a:rPr>
              <a:t>dash </a:t>
            </a:r>
            <a:r>
              <a:rPr sz="1800" spc="175" dirty="0">
                <a:latin typeface="Arial"/>
                <a:cs typeface="Arial"/>
              </a:rPr>
              <a:t>of </a:t>
            </a:r>
            <a:r>
              <a:rPr sz="1800" spc="35" dirty="0">
                <a:latin typeface="Arial"/>
                <a:cs typeface="Arial"/>
              </a:rPr>
              <a:t>pepper--  That</a:t>
            </a:r>
            <a:r>
              <a:rPr sz="1800" spc="-120" dirty="0">
                <a:latin typeface="Arial"/>
                <a:cs typeface="Arial"/>
              </a:rPr>
              <a:t> </a:t>
            </a:r>
            <a:r>
              <a:rPr sz="1800" spc="75" dirty="0">
                <a:latin typeface="Arial"/>
                <a:cs typeface="Arial"/>
              </a:rPr>
              <a:t>ought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175" dirty="0">
                <a:latin typeface="Arial"/>
                <a:cs typeface="Arial"/>
              </a:rPr>
              <a:t>to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30" dirty="0">
                <a:latin typeface="Arial"/>
                <a:cs typeface="Arial"/>
              </a:rPr>
              <a:t>do</a:t>
            </a:r>
            <a:r>
              <a:rPr sz="1800" spc="-114" dirty="0">
                <a:latin typeface="Arial"/>
                <a:cs typeface="Arial"/>
              </a:rPr>
              <a:t> </a:t>
            </a:r>
            <a:r>
              <a:rPr sz="1800" spc="55" dirty="0">
                <a:latin typeface="Arial"/>
                <a:cs typeface="Arial"/>
              </a:rPr>
              <a:t>it.</a:t>
            </a:r>
            <a:endParaRPr sz="1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1800" spc="-50" dirty="0">
                <a:latin typeface="Arial"/>
                <a:cs typeface="Arial"/>
              </a:rPr>
              <a:t>And</a:t>
            </a:r>
            <a:r>
              <a:rPr sz="1800" spc="-125" dirty="0">
                <a:latin typeface="Arial"/>
                <a:cs typeface="Arial"/>
              </a:rPr>
              <a:t> </a:t>
            </a:r>
            <a:r>
              <a:rPr sz="1800" spc="85" dirty="0">
                <a:latin typeface="Arial"/>
                <a:cs typeface="Arial"/>
              </a:rPr>
              <a:t>now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75" dirty="0">
                <a:latin typeface="Arial"/>
                <a:cs typeface="Arial"/>
              </a:rPr>
              <a:t>comes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95" dirty="0">
                <a:latin typeface="Arial"/>
                <a:cs typeface="Arial"/>
              </a:rPr>
              <a:t>the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problem...</a:t>
            </a:r>
            <a:endParaRPr sz="1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Biting </a:t>
            </a:r>
            <a:r>
              <a:rPr sz="1800" spc="85" dirty="0">
                <a:latin typeface="Arial"/>
                <a:cs typeface="Arial"/>
              </a:rPr>
              <a:t>into</a:t>
            </a:r>
            <a:r>
              <a:rPr sz="1800" spc="-265" dirty="0">
                <a:latin typeface="Arial"/>
                <a:cs typeface="Arial"/>
              </a:rPr>
              <a:t> </a:t>
            </a:r>
            <a:r>
              <a:rPr sz="1800" spc="50" dirty="0">
                <a:latin typeface="Arial"/>
                <a:cs typeface="Arial"/>
              </a:rPr>
              <a:t>it!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3048000"/>
            <a:ext cx="4571961" cy="28352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4047" y="450913"/>
            <a:ext cx="73736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35" dirty="0"/>
              <a:t>Types </a:t>
            </a:r>
            <a:r>
              <a:rPr spc="434" dirty="0"/>
              <a:t>of</a:t>
            </a:r>
            <a:r>
              <a:rPr spc="-905" dirty="0"/>
              <a:t> </a:t>
            </a:r>
            <a:r>
              <a:rPr spc="195" dirty="0"/>
              <a:t>figurative </a:t>
            </a:r>
            <a:r>
              <a:rPr spc="15" dirty="0"/>
              <a:t>language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8331"/>
            <a:ext cx="3140710" cy="463423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-60" dirty="0">
                <a:latin typeface="Arial"/>
                <a:cs typeface="Arial"/>
              </a:rPr>
              <a:t>Simile</a:t>
            </a:r>
            <a:endParaRPr sz="2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80" dirty="0">
                <a:latin typeface="Arial"/>
                <a:cs typeface="Arial"/>
              </a:rPr>
              <a:t>Metaphor</a:t>
            </a:r>
            <a:endParaRPr sz="2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670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75" dirty="0">
                <a:latin typeface="Arial"/>
                <a:cs typeface="Arial"/>
              </a:rPr>
              <a:t>Personification</a:t>
            </a:r>
            <a:endParaRPr sz="2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670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-114" dirty="0">
                <a:latin typeface="Arial"/>
                <a:cs typeface="Arial"/>
              </a:rPr>
              <a:t>Pun</a:t>
            </a:r>
            <a:endParaRPr sz="2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-45" dirty="0">
                <a:latin typeface="Arial"/>
                <a:cs typeface="Arial"/>
              </a:rPr>
              <a:t>Allusion</a:t>
            </a:r>
            <a:endParaRPr sz="2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670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50" dirty="0">
                <a:latin typeface="Arial"/>
                <a:cs typeface="Arial"/>
              </a:rPr>
              <a:t>Symbolism</a:t>
            </a:r>
            <a:endParaRPr sz="2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670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80" dirty="0">
                <a:latin typeface="Arial"/>
                <a:cs typeface="Arial"/>
              </a:rPr>
              <a:t>Imagery</a:t>
            </a:r>
            <a:endParaRPr sz="2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10" dirty="0">
                <a:latin typeface="Arial"/>
                <a:cs typeface="Arial"/>
              </a:rPr>
              <a:t>Hyperbole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Noto Sans Mono CJK JP Bold"/>
              <a:buChar char="•"/>
              <a:tabLst>
                <a:tab pos="355600" algn="l"/>
              </a:tabLst>
            </a:pPr>
            <a:r>
              <a:rPr sz="2800" spc="130" dirty="0">
                <a:latin typeface="Arial"/>
                <a:cs typeface="Arial"/>
              </a:rPr>
              <a:t>Understatement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80376" y="1416087"/>
            <a:ext cx="4885283" cy="50265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126" y="450913"/>
            <a:ext cx="45713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0" dirty="0"/>
              <a:t>Simile </a:t>
            </a:r>
            <a:r>
              <a:rPr spc="-355" dirty="0"/>
              <a:t>&amp;</a:t>
            </a:r>
            <a:r>
              <a:rPr spc="-434" dirty="0"/>
              <a:t> </a:t>
            </a:r>
            <a:r>
              <a:rPr spc="135" dirty="0"/>
              <a:t>Metaphor</a:t>
            </a:r>
          </a:p>
        </p:txBody>
      </p:sp>
      <p:sp>
        <p:nvSpPr>
          <p:cNvPr id="3" name="object 3"/>
          <p:cNvSpPr/>
          <p:nvPr/>
        </p:nvSpPr>
        <p:spPr>
          <a:xfrm>
            <a:off x="3048000" y="3505212"/>
            <a:ext cx="3047949" cy="28955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607311"/>
            <a:ext cx="3700779" cy="37592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>
              <a:lnSpc>
                <a:spcPct val="99700"/>
              </a:lnSpc>
              <a:spcBef>
                <a:spcPts val="105"/>
              </a:spcBef>
              <a:buFont typeface="Noto Sans Mono CJK JP Bold"/>
              <a:buChar char="•"/>
              <a:tabLst>
                <a:tab pos="355600" algn="l"/>
              </a:tabLst>
            </a:pPr>
            <a:r>
              <a:rPr sz="2400" spc="-245" dirty="0">
                <a:latin typeface="Arial"/>
                <a:cs typeface="Arial"/>
              </a:rPr>
              <a:t>A </a:t>
            </a:r>
            <a:r>
              <a:rPr sz="2400" spc="25" dirty="0">
                <a:latin typeface="Arial"/>
                <a:cs typeface="Arial"/>
              </a:rPr>
              <a:t>simile is </a:t>
            </a:r>
            <a:r>
              <a:rPr sz="2400" spc="30" dirty="0">
                <a:latin typeface="Arial"/>
                <a:cs typeface="Arial"/>
              </a:rPr>
              <a:t>a</a:t>
            </a:r>
            <a:r>
              <a:rPr sz="2400" spc="-355" dirty="0">
                <a:latin typeface="Arial"/>
                <a:cs typeface="Arial"/>
              </a:rPr>
              <a:t> </a:t>
            </a:r>
            <a:r>
              <a:rPr sz="2400" spc="80" dirty="0">
                <a:latin typeface="Arial"/>
                <a:cs typeface="Arial"/>
              </a:rPr>
              <a:t>comparison  </a:t>
            </a:r>
            <a:r>
              <a:rPr sz="2400" spc="235" dirty="0">
                <a:latin typeface="Arial"/>
                <a:cs typeface="Arial"/>
              </a:rPr>
              <a:t>of </a:t>
            </a:r>
            <a:r>
              <a:rPr sz="2400" spc="245" dirty="0">
                <a:latin typeface="Arial"/>
                <a:cs typeface="Arial"/>
              </a:rPr>
              <a:t>two </a:t>
            </a:r>
            <a:r>
              <a:rPr sz="2400" spc="-10" dirty="0">
                <a:latin typeface="Arial"/>
                <a:cs typeface="Arial"/>
              </a:rPr>
              <a:t>unlike </a:t>
            </a:r>
            <a:r>
              <a:rPr sz="2400" spc="80" dirty="0">
                <a:latin typeface="Arial"/>
                <a:cs typeface="Arial"/>
              </a:rPr>
              <a:t>things  </a:t>
            </a:r>
            <a:r>
              <a:rPr sz="2400" spc="25" dirty="0">
                <a:latin typeface="Arial"/>
                <a:cs typeface="Arial"/>
              </a:rPr>
              <a:t>using </a:t>
            </a:r>
            <a:r>
              <a:rPr sz="2400" spc="130" dirty="0">
                <a:latin typeface="Arial"/>
                <a:cs typeface="Arial"/>
              </a:rPr>
              <a:t>the </a:t>
            </a:r>
            <a:r>
              <a:rPr sz="2400" spc="135" dirty="0">
                <a:latin typeface="Arial"/>
                <a:cs typeface="Arial"/>
              </a:rPr>
              <a:t>words</a:t>
            </a:r>
            <a:r>
              <a:rPr sz="2400" spc="135" dirty="0">
                <a:solidFill>
                  <a:srgbClr val="7575D1"/>
                </a:solidFill>
                <a:latin typeface="Arial"/>
                <a:cs typeface="Arial"/>
              </a:rPr>
              <a:t> </a:t>
            </a:r>
            <a:r>
              <a:rPr sz="2400" b="1" i="1" u="sng" spc="-40" dirty="0">
                <a:solidFill>
                  <a:srgbClr val="7575D1"/>
                </a:solidFill>
                <a:uFill>
                  <a:solidFill>
                    <a:srgbClr val="7575D1"/>
                  </a:solidFill>
                </a:uFill>
                <a:latin typeface="Times New Roman"/>
                <a:cs typeface="Times New Roman"/>
              </a:rPr>
              <a:t>like</a:t>
            </a:r>
            <a:r>
              <a:rPr sz="2400" b="1" i="1" spc="-40" dirty="0">
                <a:solidFill>
                  <a:srgbClr val="7575D1"/>
                </a:solidFill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Arial"/>
                <a:cs typeface="Arial"/>
              </a:rPr>
              <a:t>or </a:t>
            </a:r>
            <a:r>
              <a:rPr sz="2400" u="sng" spc="145" dirty="0">
                <a:solidFill>
                  <a:srgbClr val="7575D1"/>
                </a:solidFill>
                <a:uFill>
                  <a:solidFill>
                    <a:srgbClr val="7575D1"/>
                  </a:solidFill>
                </a:uFill>
                <a:latin typeface="Arial"/>
                <a:cs typeface="Arial"/>
              </a:rPr>
              <a:t> </a:t>
            </a:r>
            <a:r>
              <a:rPr sz="2400" b="1" i="1" u="sng" spc="210" dirty="0">
                <a:solidFill>
                  <a:srgbClr val="7575D1"/>
                </a:solidFill>
                <a:uFill>
                  <a:solidFill>
                    <a:srgbClr val="7575D1"/>
                  </a:solidFill>
                </a:uFill>
                <a:latin typeface="Times New Roman"/>
                <a:cs typeface="Times New Roman"/>
              </a:rPr>
              <a:t>as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050">
              <a:latin typeface="Times New Roman"/>
              <a:cs typeface="Times New Roman"/>
            </a:endParaRPr>
          </a:p>
          <a:p>
            <a:pPr marL="165100" marR="1745614">
              <a:lnSpc>
                <a:spcPct val="100000"/>
              </a:lnSpc>
            </a:pPr>
            <a:r>
              <a:rPr sz="2400" spc="-10" dirty="0">
                <a:latin typeface="Arial"/>
                <a:cs typeface="Arial"/>
              </a:rPr>
              <a:t>Example:  </a:t>
            </a:r>
            <a:r>
              <a:rPr sz="2400" i="1" spc="-35" dirty="0">
                <a:latin typeface="Times New Roman"/>
                <a:cs typeface="Times New Roman"/>
              </a:rPr>
              <a:t>The</a:t>
            </a:r>
            <a:r>
              <a:rPr sz="2400" i="1" spc="-170" dirty="0">
                <a:latin typeface="Times New Roman"/>
                <a:cs typeface="Times New Roman"/>
              </a:rPr>
              <a:t> </a:t>
            </a:r>
            <a:r>
              <a:rPr sz="2400" i="1" spc="80" dirty="0">
                <a:latin typeface="Times New Roman"/>
                <a:cs typeface="Times New Roman"/>
              </a:rPr>
              <a:t>dewdrops  </a:t>
            </a:r>
            <a:r>
              <a:rPr sz="2400" i="1" spc="30" dirty="0">
                <a:latin typeface="Times New Roman"/>
                <a:cs typeface="Times New Roman"/>
              </a:rPr>
              <a:t>twinkle </a:t>
            </a:r>
            <a:r>
              <a:rPr sz="2400" i="1" spc="-80" dirty="0">
                <a:latin typeface="Times New Roman"/>
                <a:cs typeface="Times New Roman"/>
              </a:rPr>
              <a:t>like  </a:t>
            </a:r>
            <a:r>
              <a:rPr sz="2400" i="1" spc="55" dirty="0">
                <a:latin typeface="Times New Roman"/>
                <a:cs typeface="Times New Roman"/>
              </a:rPr>
              <a:t>diamonds </a:t>
            </a:r>
            <a:r>
              <a:rPr sz="2400" i="1" spc="135" dirty="0">
                <a:latin typeface="Times New Roman"/>
                <a:cs typeface="Times New Roman"/>
              </a:rPr>
              <a:t>as  </a:t>
            </a:r>
            <a:r>
              <a:rPr sz="2400" i="1" spc="145" dirty="0">
                <a:latin typeface="Times New Roman"/>
                <a:cs typeface="Times New Roman"/>
              </a:rPr>
              <a:t>the </a:t>
            </a:r>
            <a:r>
              <a:rPr sz="2400" i="1" spc="95" dirty="0">
                <a:latin typeface="Times New Roman"/>
                <a:cs typeface="Times New Roman"/>
              </a:rPr>
              <a:t>sun</a:t>
            </a:r>
            <a:r>
              <a:rPr sz="2400" i="1" spc="-395" dirty="0">
                <a:latin typeface="Times New Roman"/>
                <a:cs typeface="Times New Roman"/>
              </a:rPr>
              <a:t> </a:t>
            </a:r>
            <a:r>
              <a:rPr sz="2400" i="1" spc="85" dirty="0">
                <a:latin typeface="Times New Roman"/>
                <a:cs typeface="Times New Roman"/>
              </a:rPr>
              <a:t>rose</a:t>
            </a:r>
            <a:r>
              <a:rPr sz="1800" i="1" spc="85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26940" y="1605788"/>
            <a:ext cx="3606800" cy="4055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200"/>
              </a:lnSpc>
              <a:spcBef>
                <a:spcPts val="95"/>
              </a:spcBef>
              <a:buFont typeface="Noto Sans Mono CJK JP Bold"/>
              <a:buChar char="•"/>
              <a:tabLst>
                <a:tab pos="355600" algn="l"/>
              </a:tabLst>
            </a:pPr>
            <a:r>
              <a:rPr sz="2400" spc="-245" dirty="0">
                <a:latin typeface="Arial"/>
                <a:cs typeface="Arial"/>
              </a:rPr>
              <a:t>A </a:t>
            </a:r>
            <a:r>
              <a:rPr sz="2400" spc="125" dirty="0">
                <a:latin typeface="Arial"/>
                <a:cs typeface="Arial"/>
              </a:rPr>
              <a:t>metaphor </a:t>
            </a:r>
            <a:r>
              <a:rPr sz="2400" spc="25" dirty="0">
                <a:latin typeface="Arial"/>
                <a:cs typeface="Arial"/>
              </a:rPr>
              <a:t>is </a:t>
            </a:r>
            <a:r>
              <a:rPr sz="2400" spc="30" dirty="0">
                <a:latin typeface="Arial"/>
                <a:cs typeface="Arial"/>
              </a:rPr>
              <a:t>a</a:t>
            </a:r>
            <a:r>
              <a:rPr sz="2400" spc="30" dirty="0">
                <a:solidFill>
                  <a:srgbClr val="7575D1"/>
                </a:solidFill>
                <a:latin typeface="Arial"/>
                <a:cs typeface="Arial"/>
              </a:rPr>
              <a:t> </a:t>
            </a:r>
            <a:r>
              <a:rPr sz="2400" b="1" i="1" u="sng" spc="130" dirty="0">
                <a:solidFill>
                  <a:srgbClr val="7575D1"/>
                </a:solidFill>
                <a:uFill>
                  <a:solidFill>
                    <a:srgbClr val="7575D1"/>
                  </a:solidFill>
                </a:uFill>
                <a:latin typeface="Times New Roman"/>
                <a:cs typeface="Times New Roman"/>
              </a:rPr>
              <a:t>direct </a:t>
            </a:r>
            <a:r>
              <a:rPr sz="2400" b="1" i="1" spc="130" dirty="0">
                <a:latin typeface="Times New Roman"/>
                <a:cs typeface="Times New Roman"/>
              </a:rPr>
              <a:t> </a:t>
            </a:r>
            <a:r>
              <a:rPr sz="2400" spc="80" dirty="0">
                <a:latin typeface="Arial"/>
                <a:cs typeface="Arial"/>
              </a:rPr>
              <a:t>comparison </a:t>
            </a:r>
            <a:r>
              <a:rPr sz="2400" spc="235" dirty="0">
                <a:latin typeface="Arial"/>
                <a:cs typeface="Arial"/>
              </a:rPr>
              <a:t>of </a:t>
            </a:r>
            <a:r>
              <a:rPr sz="2400" spc="245" dirty="0">
                <a:latin typeface="Arial"/>
                <a:cs typeface="Arial"/>
              </a:rPr>
              <a:t>two  </a:t>
            </a:r>
            <a:r>
              <a:rPr sz="2400" spc="50" dirty="0">
                <a:latin typeface="Arial"/>
                <a:cs typeface="Arial"/>
              </a:rPr>
              <a:t>seemingly </a:t>
            </a:r>
            <a:r>
              <a:rPr sz="2400" spc="-10" dirty="0">
                <a:latin typeface="Arial"/>
                <a:cs typeface="Arial"/>
              </a:rPr>
              <a:t>unlike</a:t>
            </a:r>
            <a:r>
              <a:rPr sz="2400" spc="-360" dirty="0">
                <a:latin typeface="Arial"/>
                <a:cs typeface="Arial"/>
              </a:rPr>
              <a:t> </a:t>
            </a:r>
            <a:r>
              <a:rPr sz="2400" spc="80" dirty="0">
                <a:latin typeface="Arial"/>
                <a:cs typeface="Arial"/>
              </a:rPr>
              <a:t>things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00">
              <a:latin typeface="Arial"/>
              <a:cs typeface="Arial"/>
            </a:endParaRPr>
          </a:p>
          <a:p>
            <a:pPr marL="1689100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latin typeface="Arial"/>
                <a:cs typeface="Arial"/>
              </a:rPr>
              <a:t>Example:</a:t>
            </a:r>
            <a:endParaRPr sz="2400">
              <a:latin typeface="Arial"/>
              <a:cs typeface="Arial"/>
            </a:endParaRPr>
          </a:p>
          <a:p>
            <a:pPr marL="1689100" marR="60960">
              <a:lnSpc>
                <a:spcPct val="100000"/>
              </a:lnSpc>
            </a:pPr>
            <a:r>
              <a:rPr sz="2400" i="1" spc="-35" dirty="0">
                <a:latin typeface="Times New Roman"/>
                <a:cs typeface="Times New Roman"/>
              </a:rPr>
              <a:t>The</a:t>
            </a:r>
            <a:r>
              <a:rPr sz="2400" i="1" spc="-185" dirty="0">
                <a:latin typeface="Times New Roman"/>
                <a:cs typeface="Times New Roman"/>
              </a:rPr>
              <a:t> </a:t>
            </a:r>
            <a:r>
              <a:rPr sz="2400" i="1" spc="65" dirty="0">
                <a:latin typeface="Times New Roman"/>
                <a:cs typeface="Times New Roman"/>
              </a:rPr>
              <a:t>dewdrops,  </a:t>
            </a:r>
            <a:r>
              <a:rPr sz="2400" i="1" spc="75" dirty="0">
                <a:latin typeface="Times New Roman"/>
                <a:cs typeface="Times New Roman"/>
              </a:rPr>
              <a:t>exquisite  </a:t>
            </a:r>
            <a:r>
              <a:rPr sz="2400" i="1" spc="40" dirty="0">
                <a:latin typeface="Times New Roman"/>
                <a:cs typeface="Times New Roman"/>
              </a:rPr>
              <a:t>diamonds,  </a:t>
            </a:r>
            <a:r>
              <a:rPr sz="2400" i="1" spc="25" dirty="0">
                <a:latin typeface="Times New Roman"/>
                <a:cs typeface="Times New Roman"/>
              </a:rPr>
              <a:t>sparkle </a:t>
            </a:r>
            <a:r>
              <a:rPr sz="2400" i="1" spc="40" dirty="0">
                <a:latin typeface="Times New Roman"/>
                <a:cs typeface="Times New Roman"/>
              </a:rPr>
              <a:t>on</a:t>
            </a:r>
            <a:r>
              <a:rPr sz="2400" i="1" spc="-305" dirty="0">
                <a:latin typeface="Times New Roman"/>
                <a:cs typeface="Times New Roman"/>
              </a:rPr>
              <a:t> </a:t>
            </a:r>
            <a:r>
              <a:rPr sz="2400" i="1" spc="145" dirty="0">
                <a:latin typeface="Times New Roman"/>
                <a:cs typeface="Times New Roman"/>
              </a:rPr>
              <a:t>the</a:t>
            </a:r>
            <a:endParaRPr sz="2400">
              <a:latin typeface="Times New Roman"/>
              <a:cs typeface="Times New Roman"/>
            </a:endParaRPr>
          </a:p>
          <a:p>
            <a:pPr marL="1689100">
              <a:lnSpc>
                <a:spcPct val="100000"/>
              </a:lnSpc>
              <a:spcBef>
                <a:spcPts val="35"/>
              </a:spcBef>
            </a:pPr>
            <a:r>
              <a:rPr sz="2400" i="1" spc="25" dirty="0">
                <a:latin typeface="Times New Roman"/>
                <a:cs typeface="Times New Roman"/>
              </a:rPr>
              <a:t>leaf</a:t>
            </a:r>
            <a:r>
              <a:rPr sz="2400" i="1" spc="2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4873" y="481076"/>
            <a:ext cx="54324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20" dirty="0"/>
              <a:t>Personification </a:t>
            </a:r>
            <a:r>
              <a:rPr spc="-355" dirty="0"/>
              <a:t>&amp;</a:t>
            </a:r>
            <a:r>
              <a:rPr spc="-645" dirty="0"/>
              <a:t> </a:t>
            </a:r>
            <a:r>
              <a:rPr spc="-180" dirty="0"/>
              <a:t>Pun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351491"/>
            <a:ext cx="3775075" cy="4396105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85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75" dirty="0">
                <a:latin typeface="Arial"/>
                <a:cs typeface="Arial"/>
              </a:rPr>
              <a:t>Personification</a:t>
            </a:r>
            <a:endParaRPr sz="2800">
              <a:latin typeface="Arial"/>
              <a:cs typeface="Arial"/>
            </a:endParaRPr>
          </a:p>
          <a:p>
            <a:pPr marL="756285" marR="215900" lvl="1" indent="-287020">
              <a:lnSpc>
                <a:spcPct val="100000"/>
              </a:lnSpc>
              <a:spcBef>
                <a:spcPts val="509"/>
              </a:spcBef>
              <a:buChar char="–"/>
              <a:tabLst>
                <a:tab pos="755650" algn="l"/>
                <a:tab pos="756920" algn="l"/>
              </a:tabLst>
            </a:pPr>
            <a:r>
              <a:rPr sz="1800" spc="-185" dirty="0">
                <a:latin typeface="Arial"/>
                <a:cs typeface="Arial"/>
              </a:rPr>
              <a:t>A</a:t>
            </a:r>
            <a:r>
              <a:rPr sz="1800" spc="-120" dirty="0">
                <a:latin typeface="Arial"/>
                <a:cs typeface="Arial"/>
              </a:rPr>
              <a:t> </a:t>
            </a:r>
            <a:r>
              <a:rPr sz="1800" spc="80" dirty="0">
                <a:latin typeface="Arial"/>
                <a:cs typeface="Arial"/>
              </a:rPr>
              <a:t>figure</a:t>
            </a:r>
            <a:r>
              <a:rPr sz="1800" spc="-114" dirty="0">
                <a:latin typeface="Arial"/>
                <a:cs typeface="Arial"/>
              </a:rPr>
              <a:t> </a:t>
            </a:r>
            <a:r>
              <a:rPr sz="1800" spc="175" dirty="0">
                <a:latin typeface="Arial"/>
                <a:cs typeface="Arial"/>
              </a:rPr>
              <a:t>of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speech</a:t>
            </a:r>
            <a:r>
              <a:rPr sz="1800" spc="-1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in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35" dirty="0">
                <a:latin typeface="Arial"/>
                <a:cs typeface="Arial"/>
              </a:rPr>
              <a:t>which  </a:t>
            </a:r>
            <a:r>
              <a:rPr sz="1800" spc="95" dirty="0">
                <a:latin typeface="Arial"/>
                <a:cs typeface="Arial"/>
              </a:rPr>
              <a:t>the </a:t>
            </a:r>
            <a:r>
              <a:rPr sz="1800" spc="80" dirty="0">
                <a:latin typeface="Arial"/>
                <a:cs typeface="Arial"/>
              </a:rPr>
              <a:t>characteristics </a:t>
            </a:r>
            <a:r>
              <a:rPr sz="1800" spc="175" dirty="0">
                <a:latin typeface="Arial"/>
                <a:cs typeface="Arial"/>
              </a:rPr>
              <a:t>of  </a:t>
            </a:r>
            <a:r>
              <a:rPr sz="1800" spc="50" dirty="0">
                <a:latin typeface="Arial"/>
                <a:cs typeface="Arial"/>
              </a:rPr>
              <a:t>humans </a:t>
            </a:r>
            <a:r>
              <a:rPr sz="1800" spc="65" dirty="0">
                <a:latin typeface="Arial"/>
                <a:cs typeface="Arial"/>
              </a:rPr>
              <a:t>are </a:t>
            </a:r>
            <a:r>
              <a:rPr sz="1800" spc="25" dirty="0">
                <a:latin typeface="Arial"/>
                <a:cs typeface="Arial"/>
              </a:rPr>
              <a:t>assigned </a:t>
            </a:r>
            <a:r>
              <a:rPr sz="1800" spc="175" dirty="0">
                <a:latin typeface="Arial"/>
                <a:cs typeface="Arial"/>
              </a:rPr>
              <a:t>to  </a:t>
            </a:r>
            <a:r>
              <a:rPr sz="1800" spc="55" dirty="0">
                <a:latin typeface="Arial"/>
                <a:cs typeface="Arial"/>
              </a:rPr>
              <a:t>inanimate </a:t>
            </a:r>
            <a:r>
              <a:rPr sz="1800" spc="60" dirty="0">
                <a:latin typeface="Arial"/>
                <a:cs typeface="Arial"/>
              </a:rPr>
              <a:t>things </a:t>
            </a:r>
            <a:r>
              <a:rPr sz="1800" spc="110" dirty="0">
                <a:latin typeface="Arial"/>
                <a:cs typeface="Arial"/>
              </a:rPr>
              <a:t>or  </a:t>
            </a:r>
            <a:r>
              <a:rPr sz="1800" spc="10" dirty="0">
                <a:latin typeface="Arial"/>
                <a:cs typeface="Arial"/>
              </a:rPr>
              <a:t>animals.</a:t>
            </a:r>
            <a:endParaRPr sz="1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Font typeface="Arial"/>
              <a:buChar char="–"/>
            </a:pPr>
            <a:endParaRPr sz="185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-114" dirty="0">
                <a:latin typeface="Arial"/>
                <a:cs typeface="Arial"/>
              </a:rPr>
              <a:t>Pun</a:t>
            </a:r>
            <a:endParaRPr sz="2800">
              <a:latin typeface="Arial"/>
              <a:cs typeface="Arial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505"/>
              </a:spcBef>
              <a:buChar char="–"/>
              <a:tabLst>
                <a:tab pos="755650" algn="l"/>
                <a:tab pos="756920" algn="l"/>
              </a:tabLst>
            </a:pPr>
            <a:r>
              <a:rPr sz="1800" spc="-65" dirty="0">
                <a:latin typeface="Arial"/>
                <a:cs typeface="Arial"/>
              </a:rPr>
              <a:t>The</a:t>
            </a:r>
            <a:r>
              <a:rPr sz="1800" spc="-12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usually</a:t>
            </a:r>
            <a:r>
              <a:rPr sz="1800" spc="-125" dirty="0">
                <a:latin typeface="Arial"/>
                <a:cs typeface="Arial"/>
              </a:rPr>
              <a:t> </a:t>
            </a:r>
            <a:r>
              <a:rPr sz="1800" spc="65" dirty="0">
                <a:latin typeface="Arial"/>
                <a:cs typeface="Arial"/>
              </a:rPr>
              <a:t>humorous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30" dirty="0">
                <a:latin typeface="Arial"/>
                <a:cs typeface="Arial"/>
              </a:rPr>
              <a:t>use</a:t>
            </a:r>
            <a:r>
              <a:rPr sz="1800" spc="-114" dirty="0">
                <a:latin typeface="Arial"/>
                <a:cs typeface="Arial"/>
              </a:rPr>
              <a:t> </a:t>
            </a:r>
            <a:r>
              <a:rPr sz="1800" spc="175" dirty="0">
                <a:latin typeface="Arial"/>
                <a:cs typeface="Arial"/>
              </a:rPr>
              <a:t>of  </a:t>
            </a:r>
            <a:r>
              <a:rPr sz="1800" spc="20" dirty="0">
                <a:latin typeface="Arial"/>
                <a:cs typeface="Arial"/>
              </a:rPr>
              <a:t>a </a:t>
            </a:r>
            <a:r>
              <a:rPr sz="1800" spc="105" dirty="0">
                <a:latin typeface="Arial"/>
                <a:cs typeface="Arial"/>
              </a:rPr>
              <a:t>word </a:t>
            </a:r>
            <a:r>
              <a:rPr sz="1800" spc="-10" dirty="0">
                <a:latin typeface="Arial"/>
                <a:cs typeface="Arial"/>
              </a:rPr>
              <a:t>in </a:t>
            </a:r>
            <a:r>
              <a:rPr sz="1800" spc="30" dirty="0">
                <a:latin typeface="Arial"/>
                <a:cs typeface="Arial"/>
              </a:rPr>
              <a:t>such </a:t>
            </a:r>
            <a:r>
              <a:rPr sz="1800" spc="20" dirty="0">
                <a:latin typeface="Arial"/>
                <a:cs typeface="Arial"/>
              </a:rPr>
              <a:t>a </a:t>
            </a:r>
            <a:r>
              <a:rPr sz="1800" spc="114" dirty="0">
                <a:latin typeface="Arial"/>
                <a:cs typeface="Arial"/>
              </a:rPr>
              <a:t>way </a:t>
            </a:r>
            <a:r>
              <a:rPr sz="1800" spc="45" dirty="0">
                <a:latin typeface="Arial"/>
                <a:cs typeface="Arial"/>
              </a:rPr>
              <a:t>as </a:t>
            </a:r>
            <a:r>
              <a:rPr sz="1800" spc="175" dirty="0">
                <a:latin typeface="Arial"/>
                <a:cs typeface="Arial"/>
              </a:rPr>
              <a:t>to  </a:t>
            </a:r>
            <a:r>
              <a:rPr sz="1800" spc="75" dirty="0">
                <a:latin typeface="Arial"/>
                <a:cs typeface="Arial"/>
              </a:rPr>
              <a:t>suggest</a:t>
            </a:r>
            <a:r>
              <a:rPr sz="1800" spc="-135" dirty="0">
                <a:latin typeface="Arial"/>
                <a:cs typeface="Arial"/>
              </a:rPr>
              <a:t> </a:t>
            </a:r>
            <a:r>
              <a:rPr sz="1800" spc="180" dirty="0">
                <a:latin typeface="Arial"/>
                <a:cs typeface="Arial"/>
              </a:rPr>
              <a:t>two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110" dirty="0">
                <a:latin typeface="Arial"/>
                <a:cs typeface="Arial"/>
              </a:rPr>
              <a:t>or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100" dirty="0">
                <a:latin typeface="Arial"/>
                <a:cs typeface="Arial"/>
              </a:rPr>
              <a:t>more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175" dirty="0">
                <a:latin typeface="Arial"/>
                <a:cs typeface="Arial"/>
              </a:rPr>
              <a:t>of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114" dirty="0">
                <a:latin typeface="Arial"/>
                <a:cs typeface="Arial"/>
              </a:rPr>
              <a:t>its  </a:t>
            </a:r>
            <a:r>
              <a:rPr sz="1800" spc="40" dirty="0">
                <a:latin typeface="Arial"/>
                <a:cs typeface="Arial"/>
              </a:rPr>
              <a:t>meanings</a:t>
            </a:r>
            <a:r>
              <a:rPr sz="1800" spc="-125" dirty="0">
                <a:latin typeface="Arial"/>
                <a:cs typeface="Arial"/>
              </a:rPr>
              <a:t> </a:t>
            </a:r>
            <a:r>
              <a:rPr sz="1800" spc="110" dirty="0">
                <a:latin typeface="Arial"/>
                <a:cs typeface="Arial"/>
              </a:rPr>
              <a:t>or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95" dirty="0">
                <a:latin typeface="Arial"/>
                <a:cs typeface="Arial"/>
              </a:rPr>
              <a:t>the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30" dirty="0">
                <a:latin typeface="Arial"/>
                <a:cs typeface="Arial"/>
              </a:rPr>
              <a:t>meaning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175" dirty="0">
                <a:latin typeface="Arial"/>
                <a:cs typeface="Arial"/>
              </a:rPr>
              <a:t>of  </a:t>
            </a:r>
            <a:r>
              <a:rPr sz="1800" spc="80" dirty="0">
                <a:latin typeface="Arial"/>
                <a:cs typeface="Arial"/>
              </a:rPr>
              <a:t>another </a:t>
            </a:r>
            <a:r>
              <a:rPr sz="1800" spc="105" dirty="0">
                <a:latin typeface="Arial"/>
                <a:cs typeface="Arial"/>
              </a:rPr>
              <a:t>word </a:t>
            </a:r>
            <a:r>
              <a:rPr sz="1800" spc="40" dirty="0">
                <a:latin typeface="Arial"/>
                <a:cs typeface="Arial"/>
              </a:rPr>
              <a:t>similar </a:t>
            </a:r>
            <a:r>
              <a:rPr sz="1800" spc="-10" dirty="0">
                <a:latin typeface="Arial"/>
                <a:cs typeface="Arial"/>
              </a:rPr>
              <a:t>in  </a:t>
            </a:r>
            <a:r>
              <a:rPr sz="1800" spc="15" dirty="0">
                <a:latin typeface="Arial"/>
                <a:cs typeface="Arial"/>
              </a:rPr>
              <a:t>sound;</a:t>
            </a:r>
            <a:r>
              <a:rPr sz="1800" spc="-130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a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play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35" dirty="0">
                <a:latin typeface="Arial"/>
                <a:cs typeface="Arial"/>
              </a:rPr>
              <a:t>on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70" dirty="0">
                <a:latin typeface="Arial"/>
                <a:cs typeface="Arial"/>
              </a:rPr>
              <a:t>words.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0" y="1371600"/>
            <a:ext cx="4222711" cy="4495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0508" y="450913"/>
            <a:ext cx="19215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65" dirty="0"/>
              <a:t>Allusion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26940" y="1431530"/>
            <a:ext cx="3707129" cy="494665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55"/>
              </a:spcBef>
              <a:buFont typeface="Noto Sans Mono CJK JP Bold"/>
              <a:buChar char="•"/>
              <a:tabLst>
                <a:tab pos="356235" algn="l"/>
              </a:tabLst>
            </a:pPr>
            <a:r>
              <a:rPr sz="2800" spc="-45" dirty="0">
                <a:latin typeface="Arial"/>
                <a:cs typeface="Arial"/>
              </a:rPr>
              <a:t>Allusion</a:t>
            </a:r>
            <a:endParaRPr sz="2800">
              <a:latin typeface="Arial"/>
              <a:cs typeface="Arial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55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30" dirty="0">
                <a:latin typeface="Arial"/>
                <a:cs typeface="Arial"/>
              </a:rPr>
              <a:t>a </a:t>
            </a:r>
            <a:r>
              <a:rPr sz="2000" spc="95" dirty="0">
                <a:latin typeface="Arial"/>
                <a:cs typeface="Arial"/>
              </a:rPr>
              <a:t>reference </a:t>
            </a:r>
            <a:r>
              <a:rPr sz="2000" spc="-10" dirty="0">
                <a:latin typeface="Arial"/>
                <a:cs typeface="Arial"/>
              </a:rPr>
              <a:t>in </a:t>
            </a:r>
            <a:r>
              <a:rPr sz="2000" spc="30" dirty="0">
                <a:latin typeface="Arial"/>
                <a:cs typeface="Arial"/>
              </a:rPr>
              <a:t>a </a:t>
            </a:r>
            <a:r>
              <a:rPr sz="2000" spc="95" dirty="0">
                <a:latin typeface="Arial"/>
                <a:cs typeface="Arial"/>
              </a:rPr>
              <a:t>literary  </a:t>
            </a:r>
            <a:r>
              <a:rPr sz="2000" spc="120" dirty="0">
                <a:latin typeface="Arial"/>
                <a:cs typeface="Arial"/>
              </a:rPr>
              <a:t>work </a:t>
            </a:r>
            <a:r>
              <a:rPr sz="2000" spc="200" dirty="0">
                <a:latin typeface="Arial"/>
                <a:cs typeface="Arial"/>
              </a:rPr>
              <a:t>to </a:t>
            </a:r>
            <a:r>
              <a:rPr sz="2000" spc="30" dirty="0">
                <a:latin typeface="Arial"/>
                <a:cs typeface="Arial"/>
              </a:rPr>
              <a:t>a </a:t>
            </a:r>
            <a:r>
              <a:rPr sz="2000" spc="45" dirty="0">
                <a:latin typeface="Arial"/>
                <a:cs typeface="Arial"/>
              </a:rPr>
              <a:t>person, </a:t>
            </a:r>
            <a:r>
              <a:rPr sz="2000" spc="-10" dirty="0">
                <a:latin typeface="Arial"/>
                <a:cs typeface="Arial"/>
              </a:rPr>
              <a:t>place,  </a:t>
            </a:r>
            <a:r>
              <a:rPr sz="2000" spc="125" dirty="0">
                <a:latin typeface="Arial"/>
                <a:cs typeface="Arial"/>
              </a:rPr>
              <a:t>or </a:t>
            </a:r>
            <a:r>
              <a:rPr sz="2000" spc="65" dirty="0">
                <a:latin typeface="Arial"/>
                <a:cs typeface="Arial"/>
              </a:rPr>
              <a:t>thing </a:t>
            </a:r>
            <a:r>
              <a:rPr sz="2000" spc="-10" dirty="0">
                <a:latin typeface="Arial"/>
                <a:cs typeface="Arial"/>
              </a:rPr>
              <a:t>in </a:t>
            </a:r>
            <a:r>
              <a:rPr sz="2000" spc="110" dirty="0">
                <a:latin typeface="Arial"/>
                <a:cs typeface="Arial"/>
              </a:rPr>
              <a:t>history </a:t>
            </a:r>
            <a:r>
              <a:rPr sz="2000" spc="125" dirty="0">
                <a:latin typeface="Arial"/>
                <a:cs typeface="Arial"/>
              </a:rPr>
              <a:t>or </a:t>
            </a:r>
            <a:r>
              <a:rPr sz="2000" spc="-10" dirty="0">
                <a:latin typeface="Arial"/>
                <a:cs typeface="Arial"/>
              </a:rPr>
              <a:t>in  </a:t>
            </a:r>
            <a:r>
              <a:rPr sz="2000" spc="90" dirty="0">
                <a:latin typeface="Arial"/>
                <a:cs typeface="Arial"/>
              </a:rPr>
              <a:t>another </a:t>
            </a:r>
            <a:r>
              <a:rPr sz="2000" spc="120" dirty="0">
                <a:latin typeface="Arial"/>
                <a:cs typeface="Arial"/>
              </a:rPr>
              <a:t>work </a:t>
            </a:r>
            <a:r>
              <a:rPr sz="2000" spc="200" dirty="0">
                <a:latin typeface="Arial"/>
                <a:cs typeface="Arial"/>
              </a:rPr>
              <a:t>of  </a:t>
            </a:r>
            <a:r>
              <a:rPr sz="2000" spc="80" dirty="0">
                <a:latin typeface="Arial"/>
                <a:cs typeface="Arial"/>
              </a:rPr>
              <a:t>literature. </a:t>
            </a:r>
            <a:r>
              <a:rPr sz="2000" spc="-20" dirty="0">
                <a:latin typeface="Arial"/>
                <a:cs typeface="Arial"/>
              </a:rPr>
              <a:t>Allusions </a:t>
            </a:r>
            <a:r>
              <a:rPr sz="2000" spc="75" dirty="0">
                <a:latin typeface="Arial"/>
                <a:cs typeface="Arial"/>
              </a:rPr>
              <a:t>are  </a:t>
            </a:r>
            <a:r>
              <a:rPr sz="2000" spc="155" dirty="0">
                <a:latin typeface="Arial"/>
                <a:cs typeface="Arial"/>
              </a:rPr>
              <a:t>often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70" dirty="0">
                <a:latin typeface="Arial"/>
                <a:cs typeface="Arial"/>
              </a:rPr>
              <a:t>indirect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25" dirty="0">
                <a:latin typeface="Arial"/>
                <a:cs typeface="Arial"/>
              </a:rPr>
              <a:t>and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40" dirty="0">
                <a:latin typeface="Arial"/>
                <a:cs typeface="Arial"/>
              </a:rPr>
              <a:t>can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be  </a:t>
            </a:r>
            <a:r>
              <a:rPr sz="2000" spc="105" dirty="0">
                <a:latin typeface="Arial"/>
                <a:cs typeface="Arial"/>
              </a:rPr>
              <a:t>brief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spc="95" dirty="0">
                <a:latin typeface="Arial"/>
                <a:cs typeface="Arial"/>
              </a:rPr>
              <a:t>references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spc="200" dirty="0">
                <a:latin typeface="Arial"/>
                <a:cs typeface="Arial"/>
              </a:rPr>
              <a:t>to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well-  </a:t>
            </a:r>
            <a:r>
              <a:rPr sz="2000" spc="70" dirty="0">
                <a:latin typeface="Arial"/>
                <a:cs typeface="Arial"/>
              </a:rPr>
              <a:t>known </a:t>
            </a:r>
            <a:r>
              <a:rPr sz="2000" spc="100" dirty="0">
                <a:latin typeface="Arial"/>
                <a:cs typeface="Arial"/>
              </a:rPr>
              <a:t>characters </a:t>
            </a:r>
            <a:r>
              <a:rPr sz="2000" spc="125" dirty="0">
                <a:latin typeface="Arial"/>
                <a:cs typeface="Arial"/>
              </a:rPr>
              <a:t>or  </a:t>
            </a:r>
            <a:r>
              <a:rPr sz="2000" spc="55" dirty="0">
                <a:latin typeface="Arial"/>
                <a:cs typeface="Arial"/>
              </a:rPr>
              <a:t>events.</a:t>
            </a:r>
            <a:endParaRPr sz="2000">
              <a:latin typeface="Arial"/>
              <a:cs typeface="Arial"/>
            </a:endParaRPr>
          </a:p>
          <a:p>
            <a:pPr marL="756285" marR="23495" lvl="1" indent="-287020">
              <a:lnSpc>
                <a:spcPct val="100000"/>
              </a:lnSpc>
              <a:spcBef>
                <a:spcPts val="484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65" dirty="0">
                <a:latin typeface="Arial"/>
                <a:cs typeface="Arial"/>
              </a:rPr>
              <a:t>The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90" dirty="0">
                <a:latin typeface="Arial"/>
                <a:cs typeface="Arial"/>
              </a:rPr>
              <a:t>humor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is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90" dirty="0">
                <a:latin typeface="Arial"/>
                <a:cs typeface="Arial"/>
              </a:rPr>
              <a:t>found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200" dirty="0">
                <a:latin typeface="Arial"/>
                <a:cs typeface="Arial"/>
              </a:rPr>
              <a:t>from  </a:t>
            </a:r>
            <a:r>
              <a:rPr sz="2000" spc="60" dirty="0">
                <a:latin typeface="Arial"/>
                <a:cs typeface="Arial"/>
              </a:rPr>
              <a:t>understanding </a:t>
            </a:r>
            <a:r>
              <a:rPr sz="2000" spc="110" dirty="0">
                <a:latin typeface="Arial"/>
                <a:cs typeface="Arial"/>
              </a:rPr>
              <a:t>the  creator’s </a:t>
            </a:r>
            <a:r>
              <a:rPr sz="2000" spc="95" dirty="0">
                <a:latin typeface="Arial"/>
                <a:cs typeface="Arial"/>
              </a:rPr>
              <a:t>references </a:t>
            </a:r>
            <a:r>
              <a:rPr sz="2000" spc="200" dirty="0">
                <a:latin typeface="Arial"/>
                <a:cs typeface="Arial"/>
              </a:rPr>
              <a:t>to  </a:t>
            </a:r>
            <a:r>
              <a:rPr sz="2000" spc="65" dirty="0">
                <a:latin typeface="Arial"/>
                <a:cs typeface="Arial"/>
              </a:rPr>
              <a:t>music </a:t>
            </a:r>
            <a:r>
              <a:rPr sz="2000" spc="70" dirty="0">
                <a:latin typeface="Arial"/>
                <a:cs typeface="Arial"/>
              </a:rPr>
              <a:t>typical </a:t>
            </a:r>
            <a:r>
              <a:rPr sz="2000" spc="200" dirty="0">
                <a:latin typeface="Arial"/>
                <a:cs typeface="Arial"/>
              </a:rPr>
              <a:t>of </a:t>
            </a:r>
            <a:r>
              <a:rPr sz="2000" spc="50" dirty="0">
                <a:latin typeface="Arial"/>
                <a:cs typeface="Arial"/>
              </a:rPr>
              <a:t>heroes  </a:t>
            </a:r>
            <a:r>
              <a:rPr sz="2000" spc="25" dirty="0">
                <a:latin typeface="Arial"/>
                <a:cs typeface="Arial"/>
              </a:rPr>
              <a:t>and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villains.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1000" y="1524000"/>
            <a:ext cx="4086225" cy="49895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</TotalTime>
  <Words>1182</Words>
  <Application>Microsoft Office PowerPoint</Application>
  <PresentationFormat>On-screen Show (4:3)</PresentationFormat>
  <Paragraphs>235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Noto Sans Mono CJK JP Bold</vt:lpstr>
      <vt:lpstr>Times New Roman</vt:lpstr>
      <vt:lpstr>Trebuchet MS</vt:lpstr>
      <vt:lpstr>Wingdings 3</vt:lpstr>
      <vt:lpstr>Facet</vt:lpstr>
      <vt:lpstr>   UNDERSTANDING  TONE OF A TEXT</vt:lpstr>
      <vt:lpstr>PowerPoint Presentation</vt:lpstr>
      <vt:lpstr>PowerPoint Presentation</vt:lpstr>
      <vt:lpstr>Understanding tone</vt:lpstr>
      <vt:lpstr>1. Figurative Language</vt:lpstr>
      <vt:lpstr>Types of figurative language</vt:lpstr>
      <vt:lpstr>Simile &amp; Metaphor</vt:lpstr>
      <vt:lpstr>Personification &amp; Pun</vt:lpstr>
      <vt:lpstr>Allusion</vt:lpstr>
      <vt:lpstr>Symbolism &amp; Imagery</vt:lpstr>
      <vt:lpstr>Hyperbole &amp; Understatement</vt:lpstr>
      <vt:lpstr>2. Diction—word choice</vt:lpstr>
      <vt:lpstr>Diction impacts your intention</vt:lpstr>
      <vt:lpstr>3. Denotation &amp; Connotation</vt:lpstr>
      <vt:lpstr>Denotation &amp; Connotation</vt:lpstr>
      <vt:lpstr>Tone Words</vt:lpstr>
      <vt:lpstr>Activities</vt:lpstr>
      <vt:lpstr>DIDLS</vt:lpstr>
      <vt:lpstr>DIDLS</vt:lpstr>
      <vt:lpstr>Tone Activities—Acting</vt:lpstr>
      <vt:lpstr>Tone Activities—Quick sentence</vt:lpstr>
      <vt:lpstr>Tone Activities—Re-write a  passage</vt:lpstr>
      <vt:lpstr>Tone Activities—Re-write a  passage</vt:lpstr>
      <vt:lpstr>Tone Activity—Re-write a poem</vt:lpstr>
      <vt:lpstr>Tone Activity—Comic Analysis:</vt:lpstr>
      <vt:lpstr>Just for fun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Tone</dc:title>
  <dc:creator>rmistry</dc:creator>
  <cp:lastModifiedBy>HAFIZA MUARIFA</cp:lastModifiedBy>
  <cp:revision>1</cp:revision>
  <dcterms:created xsi:type="dcterms:W3CDTF">2020-06-02T09:44:59Z</dcterms:created>
  <dcterms:modified xsi:type="dcterms:W3CDTF">2020-06-02T09:49:29Z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2009-08-23T00:00:00Z</vt:filetime>
  </property>
  <property fmtid="{D5CDD505-2E9C-101B-9397-08002B2CF9AE}" pid="3" name="Creator">
    <vt:lpwstr>Acrobat PDFMaker 9.0 for PowerPoint</vt:lpwstr>
  </property>
  <property fmtid="{D5CDD505-2E9C-101B-9397-08002B2CF9AE}" pid="4" name="LastSaved">
    <vt:filetime>2020-06-02T00:00:00Z</vt:filetime>
  </property>
</Properties>
</file>