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27"/>
  </p:notesMasterIdLst>
  <p:sldIdLst>
    <p:sldId id="256" r:id="rId2"/>
    <p:sldId id="315" r:id="rId3"/>
    <p:sldId id="328" r:id="rId4"/>
    <p:sldId id="331" r:id="rId5"/>
    <p:sldId id="347" r:id="rId6"/>
    <p:sldId id="348" r:id="rId7"/>
    <p:sldId id="349" r:id="rId8"/>
    <p:sldId id="356" r:id="rId9"/>
    <p:sldId id="357" r:id="rId10"/>
    <p:sldId id="350" r:id="rId11"/>
    <p:sldId id="351" r:id="rId12"/>
    <p:sldId id="352" r:id="rId13"/>
    <p:sldId id="358" r:id="rId14"/>
    <p:sldId id="353" r:id="rId15"/>
    <p:sldId id="354" r:id="rId16"/>
    <p:sldId id="359" r:id="rId17"/>
    <p:sldId id="360" r:id="rId18"/>
    <p:sldId id="361" r:id="rId19"/>
    <p:sldId id="362" r:id="rId20"/>
    <p:sldId id="363" r:id="rId21"/>
    <p:sldId id="364" r:id="rId22"/>
    <p:sldId id="365" r:id="rId23"/>
    <p:sldId id="366" r:id="rId24"/>
    <p:sldId id="367" r:id="rId25"/>
    <p:sldId id="368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CC00"/>
    <a:srgbClr val="008000"/>
    <a:srgbClr val="D60093"/>
    <a:srgbClr val="33CC33"/>
    <a:srgbClr val="FF6600"/>
    <a:srgbClr val="FF99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88351" autoAdjust="0"/>
  </p:normalViewPr>
  <p:slideViewPr>
    <p:cSldViewPr>
      <p:cViewPr varScale="1">
        <p:scale>
          <a:sx n="72" d="100"/>
          <a:sy n="72" d="100"/>
        </p:scale>
        <p:origin x="13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13.wmf"/><Relationship Id="rId1" Type="http://schemas.openxmlformats.org/officeDocument/2006/relationships/image" Target="../media/image28.wmf"/><Relationship Id="rId5" Type="http://schemas.openxmlformats.org/officeDocument/2006/relationships/image" Target="../media/image30.wmf"/><Relationship Id="rId4" Type="http://schemas.openxmlformats.org/officeDocument/2006/relationships/image" Target="../media/image14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6.wmf"/><Relationship Id="rId1" Type="http://schemas.openxmlformats.org/officeDocument/2006/relationships/image" Target="../media/image1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9D29CC6-A2E8-4A35-9D9C-321F44962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01B4E-7658-444A-8822-610D65F756C5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760EF-A8BA-4C6E-9616-08EABD7E53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AF0DC-CB00-48CE-A7E9-3BD48A1BFD83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3EF425-2540-44CD-B226-0F7262FC1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BCB05-D1D9-426D-ADC5-661F2D9644BE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FBAB5-FBF3-4C77-8E1B-E81F7C6C6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5D25B-582C-4863-B520-8E73D77E9DBD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095A6-79E4-4281-B323-3E2A325D60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ED0A4-2262-4CB5-B69A-3EDC83E1F30C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88665-1E42-45CC-8590-BB232C0199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73C08-4DAC-47B5-974E-27DCED2B6F52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560FE-C6B9-42D1-BA1C-C8CC096D35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4200F-D2DE-4530-B5EE-DD459C0DDC4E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C3FEC7-F417-4D79-BE70-4CEEA1C4A0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7EB7E-FADA-4FD5-979A-4312AEE17F02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26F14-E440-49BB-B8C6-7AD64FE0D6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E2E57-CF31-4E93-A358-61BE5B7851D9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C90AF-1D5A-4918-9EFC-E57F13BD2A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8C0C8-2381-48B3-93C3-69EAC9579E2B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28247-0876-430D-932D-AB2DD26AEA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00F6E-27DF-475A-8D51-50B4840438EC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C76EC-693D-4425-B9EC-4D3F206135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045EC3D9-13F9-4DF1-A1FE-4B2FCC0155F5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A7CE8F9-3099-4406-9D26-59005F9297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5" r:id="rId2"/>
    <p:sldLayoutId id="2147483704" r:id="rId3"/>
    <p:sldLayoutId id="2147483703" r:id="rId4"/>
    <p:sldLayoutId id="2147483702" r:id="rId5"/>
    <p:sldLayoutId id="2147483701" r:id="rId6"/>
    <p:sldLayoutId id="2147483700" r:id="rId7"/>
    <p:sldLayoutId id="2147483699" r:id="rId8"/>
    <p:sldLayoutId id="2147483698" r:id="rId9"/>
    <p:sldLayoutId id="2147483697" r:id="rId10"/>
    <p:sldLayoutId id="2147483696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15.pn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4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6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0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2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3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5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14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3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1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3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00563" y="2349500"/>
            <a:ext cx="3990975" cy="1008063"/>
          </a:xfrm>
        </p:spPr>
        <p:txBody>
          <a:bodyPr/>
          <a:lstStyle/>
          <a:p>
            <a:pPr eaLnBrk="1" hangingPunct="1"/>
            <a:endParaRPr lang="en-US" sz="3200" dirty="0">
              <a:solidFill>
                <a:srgbClr val="3333FF"/>
              </a:solidFill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4438" y="4365625"/>
            <a:ext cx="5616575" cy="1079500"/>
          </a:xfrm>
        </p:spPr>
        <p:txBody>
          <a:bodyPr/>
          <a:lstStyle/>
          <a:p>
            <a:pPr eaLnBrk="1" hangingPunct="1"/>
            <a:r>
              <a:rPr lang="en-US" sz="4800">
                <a:solidFill>
                  <a:srgbClr val="008000"/>
                </a:solidFill>
              </a:rPr>
              <a:t>Lecture 10</a:t>
            </a:r>
          </a:p>
        </p:txBody>
      </p:sp>
      <p:sp>
        <p:nvSpPr>
          <p:cNvPr id="14339" name="Line 16"/>
          <p:cNvSpPr>
            <a:spLocks noChangeShapeType="1"/>
          </p:cNvSpPr>
          <p:nvPr/>
        </p:nvSpPr>
        <p:spPr bwMode="auto">
          <a:xfrm>
            <a:off x="395288" y="3213100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40" name="Line 17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41" name="Text Box 18"/>
          <p:cNvSpPr txBox="1">
            <a:spLocks noChangeArrowheads="1"/>
          </p:cNvSpPr>
          <p:nvPr/>
        </p:nvSpPr>
        <p:spPr bwMode="auto">
          <a:xfrm>
            <a:off x="971550" y="2511425"/>
            <a:ext cx="51133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Discrete Structures</a:t>
            </a:r>
          </a:p>
        </p:txBody>
      </p:sp>
      <p:sp>
        <p:nvSpPr>
          <p:cNvPr id="14342" name="Line 19"/>
          <p:cNvSpPr>
            <a:spLocks noChangeShapeType="1"/>
          </p:cNvSpPr>
          <p:nvPr/>
        </p:nvSpPr>
        <p:spPr bwMode="auto">
          <a:xfrm>
            <a:off x="395288" y="3213100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43" name="Line 20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44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45" name="Line 23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46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47" name="Line 23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48" name="Line 22"/>
          <p:cNvSpPr>
            <a:spLocks noChangeShapeType="1"/>
          </p:cNvSpPr>
          <p:nvPr/>
        </p:nvSpPr>
        <p:spPr bwMode="auto">
          <a:xfrm flipV="1">
            <a:off x="468313" y="3284538"/>
            <a:ext cx="8280400" cy="1587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49" name="Line 23"/>
          <p:cNvSpPr>
            <a:spLocks noChangeShapeType="1"/>
          </p:cNvSpPr>
          <p:nvPr/>
        </p:nvSpPr>
        <p:spPr bwMode="auto">
          <a:xfrm>
            <a:off x="828675" y="2565400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50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51" name="Line 22"/>
          <p:cNvSpPr>
            <a:spLocks noChangeShapeType="1"/>
          </p:cNvSpPr>
          <p:nvPr/>
        </p:nvSpPr>
        <p:spPr bwMode="auto">
          <a:xfrm flipV="1">
            <a:off x="468313" y="3284538"/>
            <a:ext cx="8280400" cy="1587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52" name="Line 23"/>
          <p:cNvSpPr>
            <a:spLocks noChangeShapeType="1"/>
          </p:cNvSpPr>
          <p:nvPr/>
        </p:nvSpPr>
        <p:spPr bwMode="auto">
          <a:xfrm>
            <a:off x="827088" y="2565400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53" name="Line 22"/>
          <p:cNvSpPr>
            <a:spLocks noChangeShapeType="1"/>
          </p:cNvSpPr>
          <p:nvPr/>
        </p:nvSpPr>
        <p:spPr bwMode="auto">
          <a:xfrm>
            <a:off x="393700" y="3213100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54" name="Line 22"/>
          <p:cNvSpPr>
            <a:spLocks noChangeShapeType="1"/>
          </p:cNvSpPr>
          <p:nvPr/>
        </p:nvSpPr>
        <p:spPr bwMode="auto">
          <a:xfrm flipV="1">
            <a:off x="466725" y="3284538"/>
            <a:ext cx="8280400" cy="1587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55" name="Line 23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56" name="Line 23"/>
          <p:cNvSpPr>
            <a:spLocks noChangeShapeType="1"/>
          </p:cNvSpPr>
          <p:nvPr/>
        </p:nvSpPr>
        <p:spPr bwMode="auto">
          <a:xfrm>
            <a:off x="827088" y="2565400"/>
            <a:ext cx="0" cy="1008063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57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58" name="Line 22"/>
          <p:cNvSpPr>
            <a:spLocks noChangeShapeType="1"/>
          </p:cNvSpPr>
          <p:nvPr/>
        </p:nvSpPr>
        <p:spPr bwMode="auto">
          <a:xfrm flipV="1">
            <a:off x="466725" y="3284538"/>
            <a:ext cx="8280400" cy="1587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360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8" name="Text Box 2"/>
          <p:cNvSpPr txBox="1">
            <a:spLocks noChangeArrowheads="1"/>
          </p:cNvSpPr>
          <p:nvPr/>
        </p:nvSpPr>
        <p:spPr bwMode="auto">
          <a:xfrm>
            <a:off x="785813" y="688975"/>
            <a:ext cx="80724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3333FF"/>
                </a:solidFill>
              </a:rPr>
              <a:t>Irrational Numbers </a:t>
            </a:r>
          </a:p>
        </p:txBody>
      </p:sp>
      <p:sp>
        <p:nvSpPr>
          <p:cNvPr id="136199" name="Line 5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36200" name="Line 6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36201" name="Rectangle 8"/>
          <p:cNvSpPr>
            <a:spLocks noChangeArrowheads="1"/>
          </p:cNvSpPr>
          <p:nvPr/>
        </p:nvSpPr>
        <p:spPr bwMode="auto">
          <a:xfrm>
            <a:off x="857250" y="1357313"/>
            <a:ext cx="7818438" cy="508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/>
              <a:t>The number which is not rational is called irrational number. i.e., a  decimal representation which is neither repeating and non recurring. For example</a:t>
            </a:r>
          </a:p>
          <a:p>
            <a:pPr algn="just">
              <a:lnSpc>
                <a:spcPct val="150000"/>
              </a:lnSpc>
            </a:pPr>
            <a:endParaRPr lang="en-US" sz="2400"/>
          </a:p>
          <a:p>
            <a:pPr algn="just">
              <a:lnSpc>
                <a:spcPct val="150000"/>
              </a:lnSpc>
            </a:pPr>
            <a:endParaRPr lang="en-US" sz="2400">
              <a:solidFill>
                <a:srgbClr val="3333FF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>
                <a:solidFill>
                  <a:srgbClr val="3333FF"/>
                </a:solidFill>
              </a:rPr>
              <a:t>       =1.41421356237309……</a:t>
            </a:r>
          </a:p>
          <a:p>
            <a:pPr>
              <a:lnSpc>
                <a:spcPct val="150000"/>
              </a:lnSpc>
            </a:pPr>
            <a:r>
              <a:rPr lang="en-US" sz="2400">
                <a:solidFill>
                  <a:srgbClr val="3333FF"/>
                </a:solidFill>
              </a:rPr>
              <a:t>Note:</a:t>
            </a:r>
            <a:r>
              <a:rPr lang="en-US" sz="2400"/>
              <a:t> </a:t>
            </a:r>
            <a:r>
              <a:rPr lang="en-US" sz="2400">
                <a:solidFill>
                  <a:srgbClr val="D60093"/>
                </a:solidFill>
              </a:rPr>
              <a:t>Product of two irrational is not irrational.</a:t>
            </a:r>
          </a:p>
          <a:p>
            <a:pPr>
              <a:lnSpc>
                <a:spcPct val="150000"/>
              </a:lnSpc>
            </a:pPr>
            <a:endParaRPr lang="fr-FR" sz="2400">
              <a:solidFill>
                <a:srgbClr val="D60093"/>
              </a:solidFill>
            </a:endParaRPr>
          </a:p>
          <a:p>
            <a:endParaRPr lang="en-US" sz="2000"/>
          </a:p>
          <a:p>
            <a:endParaRPr lang="en-US" sz="2000"/>
          </a:p>
        </p:txBody>
      </p:sp>
      <p:sp>
        <p:nvSpPr>
          <p:cNvPr id="136202" name="Line 5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36203" name="Line 6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aphicFrame>
        <p:nvGraphicFramePr>
          <p:cNvPr id="136194" name="Object 2"/>
          <p:cNvGraphicFramePr>
            <a:graphicFrameLocks noChangeAspect="1"/>
          </p:cNvGraphicFramePr>
          <p:nvPr/>
        </p:nvGraphicFramePr>
        <p:xfrm>
          <a:off x="2484438" y="3375025"/>
          <a:ext cx="8636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06" name="Equation" r:id="rId3" imgW="241200" imgH="215640" progId="">
                  <p:embed/>
                </p:oleObj>
              </mc:Choice>
              <mc:Fallback>
                <p:oleObj name="Equation" r:id="rId3" imgW="241200" imgH="21564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3375025"/>
                        <a:ext cx="86360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6195" name="Object 3"/>
          <p:cNvGraphicFramePr>
            <a:graphicFrameLocks noChangeAspect="1"/>
          </p:cNvGraphicFramePr>
          <p:nvPr/>
        </p:nvGraphicFramePr>
        <p:xfrm>
          <a:off x="3635375" y="3429000"/>
          <a:ext cx="792163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07" name="Equation" r:id="rId5" imgW="228600" imgH="228600" progId="">
                  <p:embed/>
                </p:oleObj>
              </mc:Choice>
              <mc:Fallback>
                <p:oleObj name="Equation" r:id="rId5" imgW="228600" imgH="2286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3429000"/>
                        <a:ext cx="792163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6196" name="Object 4"/>
          <p:cNvGraphicFramePr>
            <a:graphicFrameLocks noChangeAspect="1"/>
          </p:cNvGraphicFramePr>
          <p:nvPr/>
        </p:nvGraphicFramePr>
        <p:xfrm>
          <a:off x="4649788" y="3500438"/>
          <a:ext cx="71437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08" name="Equation" r:id="rId7" imgW="139680" imgH="139680" progId="">
                  <p:embed/>
                </p:oleObj>
              </mc:Choice>
              <mc:Fallback>
                <p:oleObj name="Equation" r:id="rId7" imgW="139680" imgH="13968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9788" y="3500438"/>
                        <a:ext cx="714375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6197" name="Object 5"/>
          <p:cNvGraphicFramePr>
            <a:graphicFrameLocks noChangeAspect="1"/>
          </p:cNvGraphicFramePr>
          <p:nvPr/>
        </p:nvGraphicFramePr>
        <p:xfrm>
          <a:off x="3059113" y="5357813"/>
          <a:ext cx="2592387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09" name="Equation" r:id="rId9" imgW="761760" imgH="215640" progId="">
                  <p:embed/>
                </p:oleObj>
              </mc:Choice>
              <mc:Fallback>
                <p:oleObj name="Equation" r:id="rId9" imgW="761760" imgH="21564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5357813"/>
                        <a:ext cx="2592387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6205" name="Object 13"/>
          <p:cNvGraphicFramePr>
            <a:graphicFrameLocks noChangeAspect="1"/>
          </p:cNvGraphicFramePr>
          <p:nvPr/>
        </p:nvGraphicFramePr>
        <p:xfrm>
          <a:off x="971550" y="4221163"/>
          <a:ext cx="50482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10" name="Equation" r:id="rId11" imgW="241200" imgH="215640" progId="">
                  <p:embed/>
                </p:oleObj>
              </mc:Choice>
              <mc:Fallback>
                <p:oleObj name="Equation" r:id="rId11" imgW="241200" imgH="215640" progId="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4221163"/>
                        <a:ext cx="504825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827088" y="655638"/>
            <a:ext cx="2994025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Cont….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7221" name="Rectangle 3"/>
          <p:cNvSpPr>
            <a:spLocks noChangeArrowheads="1"/>
          </p:cNvSpPr>
          <p:nvPr/>
        </p:nvSpPr>
        <p:spPr bwMode="auto">
          <a:xfrm>
            <a:off x="887413" y="1484313"/>
            <a:ext cx="7788275" cy="508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400">
                <a:solidFill>
                  <a:srgbClr val="D60093"/>
                </a:solidFill>
              </a:rPr>
              <a:t>Visualizing some irrational numbers .</a:t>
            </a:r>
          </a:p>
          <a:p>
            <a:endParaRPr lang="en-US" sz="2400">
              <a:solidFill>
                <a:srgbClr val="D60093"/>
              </a:solidFill>
            </a:endParaRPr>
          </a:p>
          <a:p>
            <a:endParaRPr lang="en-US" sz="2400">
              <a:solidFill>
                <a:srgbClr val="D60093"/>
              </a:solidFill>
            </a:endParaRPr>
          </a:p>
        </p:txBody>
      </p:sp>
      <p:sp>
        <p:nvSpPr>
          <p:cNvPr id="137222" name="Line 35"/>
          <p:cNvSpPr>
            <a:spLocks noChangeShapeType="1"/>
          </p:cNvSpPr>
          <p:nvPr/>
        </p:nvSpPr>
        <p:spPr bwMode="auto">
          <a:xfrm>
            <a:off x="755650" y="1268413"/>
            <a:ext cx="7704138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37223" name="Line 37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37224" name="Line 40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37225" name="Line 41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37226" name="Line 275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37227" name="Line 276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37228" name="Line 278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37229" name="Line 279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37230" name="Line 280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37231" name="Line 281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37232" name="Line 283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37233" name="Line 284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37234" name="Line 283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37235" name="Line 284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aphicFrame>
        <p:nvGraphicFramePr>
          <p:cNvPr id="137218" name="Object 2"/>
          <p:cNvGraphicFramePr>
            <a:graphicFrameLocks noChangeAspect="1"/>
          </p:cNvGraphicFramePr>
          <p:nvPr/>
        </p:nvGraphicFramePr>
        <p:xfrm>
          <a:off x="4514850" y="33401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20" name="Equation" r:id="rId3" imgW="114120" imgH="177480" progId="">
                  <p:embed/>
                </p:oleObj>
              </mc:Choice>
              <mc:Fallback>
                <p:oleObj name="Equation" r:id="rId3" imgW="114120" imgH="17748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40100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19" name="Object 3"/>
          <p:cNvGraphicFramePr>
            <a:graphicFrameLocks noChangeAspect="1"/>
          </p:cNvGraphicFramePr>
          <p:nvPr/>
        </p:nvGraphicFramePr>
        <p:xfrm>
          <a:off x="4514850" y="33401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21" name="Equation" r:id="rId5" imgW="114120" imgH="177480" progId="">
                  <p:embed/>
                </p:oleObj>
              </mc:Choice>
              <mc:Fallback>
                <p:oleObj name="Equation" r:id="rId5" imgW="114120" imgH="17748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40100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7236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63713" y="2135188"/>
            <a:ext cx="5857875" cy="417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900113" y="620713"/>
            <a:ext cx="4751387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57200" y="12954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171013" name="Text Box 7"/>
          <p:cNvSpPr txBox="1">
            <a:spLocks noChangeArrowheads="1"/>
          </p:cNvSpPr>
          <p:nvPr/>
        </p:nvSpPr>
        <p:spPr bwMode="auto">
          <a:xfrm>
            <a:off x="857250" y="1389063"/>
            <a:ext cx="7818438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/>
              <a:t>For any real number </a:t>
            </a:r>
            <a:r>
              <a:rPr lang="en-US" sz="2400" i="1">
                <a:solidFill>
                  <a:srgbClr val="3333FF"/>
                </a:solidFill>
              </a:rPr>
              <a:t>x</a:t>
            </a:r>
            <a:r>
              <a:rPr lang="en-US" sz="2400" i="1"/>
              <a:t>, the </a:t>
            </a:r>
            <a:r>
              <a:rPr lang="en-US" sz="2400">
                <a:solidFill>
                  <a:srgbClr val="3333FF"/>
                </a:solidFill>
              </a:rPr>
              <a:t>absolute value of x</a:t>
            </a:r>
            <a:r>
              <a:rPr lang="en-US" sz="2400"/>
              <a:t>, denoted </a:t>
            </a:r>
            <a:r>
              <a:rPr lang="en-US" sz="2400">
                <a:solidFill>
                  <a:srgbClr val="3333FF"/>
                </a:solidFill>
              </a:rPr>
              <a:t>|x|</a:t>
            </a:r>
            <a:r>
              <a:rPr lang="en-US" sz="2400"/>
              <a:t>, is defined as follows:</a:t>
            </a:r>
          </a:p>
          <a:p>
            <a:pPr algn="just"/>
            <a:endParaRPr lang="en-US" sz="2400"/>
          </a:p>
          <a:p>
            <a:pPr algn="just"/>
            <a:endParaRPr lang="en-US" sz="2400"/>
          </a:p>
          <a:p>
            <a:pPr algn="just"/>
            <a:endParaRPr lang="en-US" sz="2400"/>
          </a:p>
          <a:p>
            <a:pPr algn="just"/>
            <a:endParaRPr lang="en-US" sz="2400"/>
          </a:p>
          <a:p>
            <a:pPr algn="just"/>
            <a:endParaRPr lang="en-US" sz="2400"/>
          </a:p>
          <a:p>
            <a:pPr algn="just"/>
            <a:endParaRPr lang="en-US" sz="2400"/>
          </a:p>
          <a:p>
            <a:pPr algn="just"/>
            <a:endParaRPr lang="en-US" sz="2400"/>
          </a:p>
          <a:p>
            <a:r>
              <a:rPr lang="en-US" sz="2800">
                <a:solidFill>
                  <a:srgbClr val="D60093"/>
                </a:solidFill>
              </a:rPr>
              <a:t>Examples</a:t>
            </a:r>
          </a:p>
          <a:p>
            <a:endParaRPr lang="en-US" sz="1000">
              <a:solidFill>
                <a:srgbClr val="D60093"/>
              </a:solidFill>
            </a:endParaRPr>
          </a:p>
          <a:p>
            <a:r>
              <a:rPr lang="en-US" sz="2800"/>
              <a:t>|5|= 5,   |-4/7|= -(-4/7)=4/7,     |0|=0</a:t>
            </a:r>
          </a:p>
          <a:p>
            <a:pPr algn="just"/>
            <a:endParaRPr lang="en-US" sz="3600">
              <a:solidFill>
                <a:srgbClr val="3333FF"/>
              </a:solidFill>
            </a:endParaRPr>
          </a:p>
        </p:txBody>
      </p:sp>
      <p:sp>
        <p:nvSpPr>
          <p:cNvPr id="171014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71015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857250" y="692150"/>
            <a:ext cx="7858125" cy="5794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</a:rPr>
              <a:t>Absolute Number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171010" name="Object 2"/>
          <p:cNvGraphicFramePr>
            <a:graphicFrameLocks noChangeAspect="1"/>
          </p:cNvGraphicFramePr>
          <p:nvPr/>
        </p:nvGraphicFramePr>
        <p:xfrm>
          <a:off x="2843213" y="2684463"/>
          <a:ext cx="3168650" cy="1392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11" name="Equation" r:id="rId3" imgW="1041120" imgH="457200" progId="">
                  <p:embed/>
                </p:oleObj>
              </mc:Choice>
              <mc:Fallback>
                <p:oleObj name="Equation" r:id="rId3" imgW="1041120" imgH="4572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2684463"/>
                        <a:ext cx="3168650" cy="1392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900113" y="620713"/>
            <a:ext cx="4751387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57200" y="12954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198660" name="Text Box 7"/>
          <p:cNvSpPr txBox="1">
            <a:spLocks noChangeArrowheads="1"/>
          </p:cNvSpPr>
          <p:nvPr/>
        </p:nvSpPr>
        <p:spPr bwMode="auto">
          <a:xfrm>
            <a:off x="857250" y="1389063"/>
            <a:ext cx="7818438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200">
                <a:solidFill>
                  <a:srgbClr val="D60093"/>
                </a:solidFill>
              </a:rPr>
              <a:t>Lemma:</a:t>
            </a:r>
            <a:r>
              <a:rPr lang="en-US" sz="2400">
                <a:solidFill>
                  <a:srgbClr val="3333FF"/>
                </a:solidFill>
              </a:rPr>
              <a:t> For all real numbers </a:t>
            </a:r>
            <a:r>
              <a:rPr lang="en-US" sz="2400" i="1">
                <a:solidFill>
                  <a:srgbClr val="3333FF"/>
                </a:solidFill>
              </a:rPr>
              <a:t>r, −| r | ≤ r ≤ | r |.</a:t>
            </a:r>
          </a:p>
          <a:p>
            <a:pPr algn="just"/>
            <a:endParaRPr lang="en-US" sz="800" i="1">
              <a:solidFill>
                <a:srgbClr val="3333FF"/>
              </a:solidFill>
            </a:endParaRPr>
          </a:p>
          <a:p>
            <a:pPr algn="just"/>
            <a:r>
              <a:rPr lang="en-US" sz="2800" i="1">
                <a:solidFill>
                  <a:srgbClr val="D60093"/>
                </a:solidFill>
              </a:rPr>
              <a:t>Proof:</a:t>
            </a:r>
            <a:r>
              <a:rPr lang="en-US" sz="2400" i="1"/>
              <a:t> Suppose </a:t>
            </a:r>
            <a:r>
              <a:rPr lang="en-US" sz="2400" i="1">
                <a:solidFill>
                  <a:srgbClr val="3333FF"/>
                </a:solidFill>
              </a:rPr>
              <a:t>r</a:t>
            </a:r>
            <a:r>
              <a:rPr lang="en-US" sz="2400" i="1"/>
              <a:t> is any real number. We divide into cases according to whether </a:t>
            </a:r>
            <a:r>
              <a:rPr lang="en-US" sz="2400" i="1">
                <a:solidFill>
                  <a:srgbClr val="3333FF"/>
                </a:solidFill>
              </a:rPr>
              <a:t>r ≥ 0</a:t>
            </a:r>
            <a:r>
              <a:rPr lang="en-US" sz="2400" i="1"/>
              <a:t> or </a:t>
            </a:r>
            <a:r>
              <a:rPr lang="en-US" sz="2400" i="1">
                <a:solidFill>
                  <a:srgbClr val="3333FF"/>
                </a:solidFill>
              </a:rPr>
              <a:t>r &lt; 0</a:t>
            </a:r>
            <a:r>
              <a:rPr lang="en-US" sz="2400" i="1"/>
              <a:t>.</a:t>
            </a:r>
          </a:p>
          <a:p>
            <a:pPr algn="just"/>
            <a:endParaRPr lang="en-US" sz="1000" i="1"/>
          </a:p>
          <a:p>
            <a:pPr algn="just"/>
            <a:r>
              <a:rPr lang="en-US" sz="2800" i="1">
                <a:solidFill>
                  <a:srgbClr val="D60093"/>
                </a:solidFill>
              </a:rPr>
              <a:t>Case 1:</a:t>
            </a:r>
            <a:r>
              <a:rPr lang="en-US" sz="2400" i="1">
                <a:solidFill>
                  <a:srgbClr val="3333FF"/>
                </a:solidFill>
              </a:rPr>
              <a:t> (r ≥ 0): </a:t>
            </a:r>
            <a:r>
              <a:rPr lang="en-US" sz="2400" i="1"/>
              <a:t>In this case, by definition of absolute value, </a:t>
            </a:r>
            <a:r>
              <a:rPr lang="en-US" sz="2400" i="1">
                <a:solidFill>
                  <a:srgbClr val="3333FF"/>
                </a:solidFill>
              </a:rPr>
              <a:t>|r| = r </a:t>
            </a:r>
            <a:r>
              <a:rPr lang="en-US" sz="2400" i="1"/>
              <a:t>. Also, since r is positive and </a:t>
            </a:r>
            <a:r>
              <a:rPr lang="en-US" sz="2400" i="1">
                <a:solidFill>
                  <a:srgbClr val="3333FF"/>
                </a:solidFill>
              </a:rPr>
              <a:t>−|r | </a:t>
            </a:r>
            <a:r>
              <a:rPr lang="en-US" sz="2400" i="1"/>
              <a:t>is negative, </a:t>
            </a:r>
            <a:r>
              <a:rPr lang="en-US" sz="2400" i="1">
                <a:solidFill>
                  <a:srgbClr val="3333FF"/>
                </a:solidFill>
              </a:rPr>
              <a:t>−|r | &lt; r . </a:t>
            </a:r>
            <a:r>
              <a:rPr lang="en-US" sz="2400" i="1"/>
              <a:t>Thus it is true that </a:t>
            </a:r>
            <a:r>
              <a:rPr lang="en-US" sz="2400" i="1">
                <a:solidFill>
                  <a:srgbClr val="3333FF"/>
                </a:solidFill>
              </a:rPr>
              <a:t>−|r| ≤ r ≤ |r |.</a:t>
            </a:r>
          </a:p>
          <a:p>
            <a:pPr algn="just"/>
            <a:endParaRPr lang="en-US" sz="1000" i="1">
              <a:solidFill>
                <a:srgbClr val="3333FF"/>
              </a:solidFill>
            </a:endParaRPr>
          </a:p>
          <a:p>
            <a:pPr algn="just"/>
            <a:r>
              <a:rPr lang="en-US" sz="2800">
                <a:solidFill>
                  <a:srgbClr val="D60093"/>
                </a:solidFill>
              </a:rPr>
              <a:t>Case 2:</a:t>
            </a:r>
            <a:r>
              <a:rPr lang="en-US" sz="2400">
                <a:solidFill>
                  <a:srgbClr val="3333FF"/>
                </a:solidFill>
              </a:rPr>
              <a:t> (r&lt;0): </a:t>
            </a:r>
            <a:r>
              <a:rPr lang="en-US" sz="2400"/>
              <a:t>both sides by </a:t>
            </a:r>
            <a:r>
              <a:rPr lang="en-US" sz="2400">
                <a:solidFill>
                  <a:srgbClr val="3333FF"/>
                </a:solidFill>
              </a:rPr>
              <a:t>−1 </a:t>
            </a:r>
            <a:r>
              <a:rPr lang="en-US" sz="2400"/>
              <a:t>gives that </a:t>
            </a:r>
            <a:r>
              <a:rPr lang="en-US" sz="2400">
                <a:solidFill>
                  <a:srgbClr val="3333FF"/>
                </a:solidFill>
              </a:rPr>
              <a:t>−|</a:t>
            </a:r>
            <a:r>
              <a:rPr lang="en-US" sz="2400" i="1">
                <a:solidFill>
                  <a:srgbClr val="3333FF"/>
                </a:solidFill>
              </a:rPr>
              <a:t>r| = r . </a:t>
            </a:r>
            <a:r>
              <a:rPr lang="en-US" sz="2400" i="1"/>
              <a:t>Also, since </a:t>
            </a:r>
            <a:r>
              <a:rPr lang="en-US" sz="2400" i="1">
                <a:solidFill>
                  <a:srgbClr val="3333FF"/>
                </a:solidFill>
              </a:rPr>
              <a:t>r</a:t>
            </a:r>
            <a:r>
              <a:rPr lang="en-US" sz="2400" i="1"/>
              <a:t> is negative and </a:t>
            </a:r>
            <a:r>
              <a:rPr lang="en-US" sz="2400" i="1">
                <a:solidFill>
                  <a:srgbClr val="3333FF"/>
                </a:solidFill>
              </a:rPr>
              <a:t>|r | </a:t>
            </a:r>
            <a:r>
              <a:rPr lang="en-US" sz="2400" i="1"/>
              <a:t>is positive ,</a:t>
            </a:r>
            <a:r>
              <a:rPr lang="en-US" sz="2400" i="1">
                <a:solidFill>
                  <a:srgbClr val="3333FF"/>
                </a:solidFill>
              </a:rPr>
              <a:t>r &lt; |r |. </a:t>
            </a:r>
            <a:r>
              <a:rPr lang="en-US" sz="2400" i="1"/>
              <a:t>Thus it is also true in this case that </a:t>
            </a:r>
            <a:r>
              <a:rPr lang="en-US" sz="2400">
                <a:solidFill>
                  <a:srgbClr val="3333FF"/>
                </a:solidFill>
              </a:rPr>
              <a:t>−|</a:t>
            </a:r>
            <a:r>
              <a:rPr lang="en-US" sz="2400" i="1">
                <a:solidFill>
                  <a:srgbClr val="3333FF"/>
                </a:solidFill>
              </a:rPr>
              <a:t>r| ≤ r ≤ |r |.                    </a:t>
            </a:r>
            <a:r>
              <a:rPr lang="en-US" sz="2400"/>
              <a:t>Hence, in either case,</a:t>
            </a:r>
          </a:p>
          <a:p>
            <a:pPr algn="ctr"/>
            <a:r>
              <a:rPr lang="en-US" sz="3200">
                <a:solidFill>
                  <a:srgbClr val="3333FF"/>
                </a:solidFill>
              </a:rPr>
              <a:t>−|</a:t>
            </a:r>
            <a:r>
              <a:rPr lang="en-US" sz="3200" i="1">
                <a:solidFill>
                  <a:srgbClr val="3333FF"/>
                </a:solidFill>
              </a:rPr>
              <a:t>r| ≤ r ≤ |r |</a:t>
            </a:r>
            <a:endParaRPr lang="en-US" sz="3200">
              <a:solidFill>
                <a:srgbClr val="3333FF"/>
              </a:solidFill>
            </a:endParaRPr>
          </a:p>
        </p:txBody>
      </p:sp>
      <p:sp>
        <p:nvSpPr>
          <p:cNvPr id="198661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98662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857250" y="692150"/>
            <a:ext cx="7858125" cy="5794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</a:rPr>
              <a:t>Absolute Number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900113" y="620713"/>
            <a:ext cx="4751387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57200" y="12954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172038" name="Text Box 7"/>
          <p:cNvSpPr txBox="1">
            <a:spLocks noChangeArrowheads="1"/>
          </p:cNvSpPr>
          <p:nvPr/>
        </p:nvSpPr>
        <p:spPr bwMode="auto">
          <a:xfrm>
            <a:off x="785813" y="1347788"/>
            <a:ext cx="8215312" cy="173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>
                <a:solidFill>
                  <a:srgbClr val="3333FF"/>
                </a:solidFill>
              </a:rPr>
              <a:t>Theorem</a:t>
            </a:r>
            <a:r>
              <a:rPr lang="en-US" sz="2400"/>
              <a:t>:</a:t>
            </a:r>
          </a:p>
          <a:p>
            <a:pPr>
              <a:lnSpc>
                <a:spcPct val="150000"/>
              </a:lnSpc>
            </a:pPr>
            <a:endParaRPr lang="en-US" sz="2400"/>
          </a:p>
          <a:p>
            <a:pPr>
              <a:lnSpc>
                <a:spcPct val="150000"/>
              </a:lnSpc>
            </a:pPr>
            <a:r>
              <a:rPr lang="en-US" sz="2400">
                <a:solidFill>
                  <a:srgbClr val="3333FF"/>
                </a:solidFill>
              </a:rPr>
              <a:t>Proof:   </a:t>
            </a:r>
          </a:p>
        </p:txBody>
      </p:sp>
      <p:sp>
        <p:nvSpPr>
          <p:cNvPr id="172039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72040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857250" y="642938"/>
            <a:ext cx="7858125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</a:rPr>
              <a:t>Cont…..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172034" name="Object 2"/>
          <p:cNvGraphicFramePr>
            <a:graphicFrameLocks noChangeAspect="1"/>
          </p:cNvGraphicFramePr>
          <p:nvPr/>
        </p:nvGraphicFramePr>
        <p:xfrm>
          <a:off x="2268538" y="1557338"/>
          <a:ext cx="2714625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36" name="Equation" r:id="rId3" imgW="1409400" imgH="482400" progId="">
                  <p:embed/>
                </p:oleObj>
              </mc:Choice>
              <mc:Fallback>
                <p:oleObj name="Equation" r:id="rId3" imgW="1409400" imgH="4824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1557338"/>
                        <a:ext cx="2714625" cy="928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2035" name="Object 3"/>
          <p:cNvGraphicFramePr>
            <a:graphicFrameLocks noChangeAspect="1"/>
          </p:cNvGraphicFramePr>
          <p:nvPr/>
        </p:nvGraphicFramePr>
        <p:xfrm>
          <a:off x="900113" y="3141663"/>
          <a:ext cx="7842250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37" name="Equation" r:id="rId5" imgW="4406760" imgH="1320480" progId="">
                  <p:embed/>
                </p:oleObj>
              </mc:Choice>
              <mc:Fallback>
                <p:oleObj name="Equation" r:id="rId5" imgW="4406760" imgH="132048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141663"/>
                        <a:ext cx="7842250" cy="242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900113" y="620713"/>
            <a:ext cx="4751387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57200" y="12954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173059" name="Text Box 7"/>
          <p:cNvSpPr txBox="1">
            <a:spLocks noChangeArrowheads="1"/>
          </p:cNvSpPr>
          <p:nvPr/>
        </p:nvSpPr>
        <p:spPr bwMode="auto">
          <a:xfrm>
            <a:off x="785813" y="1347788"/>
            <a:ext cx="7889875" cy="514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D60093"/>
                </a:solidFill>
              </a:rPr>
              <a:t>Theorem:</a:t>
            </a:r>
            <a:r>
              <a:rPr lang="en-US" sz="2400">
                <a:solidFill>
                  <a:srgbClr val="3333FF"/>
                </a:solidFill>
              </a:rPr>
              <a:t> For all real numbers x and y, </a:t>
            </a:r>
          </a:p>
          <a:p>
            <a:endParaRPr lang="en-US" sz="800">
              <a:solidFill>
                <a:srgbClr val="3333FF"/>
              </a:solidFill>
            </a:endParaRPr>
          </a:p>
          <a:p>
            <a:pPr algn="ctr"/>
            <a:r>
              <a:rPr lang="en-US" sz="2400">
                <a:solidFill>
                  <a:srgbClr val="D60093"/>
                </a:solidFill>
              </a:rPr>
              <a:t>|x + y| ≤ |x| + |y|.</a:t>
            </a:r>
          </a:p>
          <a:p>
            <a:pPr algn="ctr"/>
            <a:endParaRPr lang="en-US" sz="800">
              <a:solidFill>
                <a:srgbClr val="D60093"/>
              </a:solidFill>
            </a:endParaRPr>
          </a:p>
          <a:p>
            <a:r>
              <a:rPr lang="en-US" sz="2800">
                <a:solidFill>
                  <a:srgbClr val="D60093"/>
                </a:solidFill>
              </a:rPr>
              <a:t>Proof:</a:t>
            </a:r>
            <a:r>
              <a:rPr lang="en-US" sz="2400"/>
              <a:t> Suppose </a:t>
            </a:r>
            <a:r>
              <a:rPr lang="en-US" sz="2400" i="1">
                <a:solidFill>
                  <a:srgbClr val="3333FF"/>
                </a:solidFill>
              </a:rPr>
              <a:t>x</a:t>
            </a:r>
            <a:r>
              <a:rPr lang="en-US" sz="2400" i="1"/>
              <a:t> and </a:t>
            </a:r>
            <a:r>
              <a:rPr lang="en-US" sz="2400" i="1">
                <a:solidFill>
                  <a:srgbClr val="3333FF"/>
                </a:solidFill>
              </a:rPr>
              <a:t>y</a:t>
            </a:r>
            <a:r>
              <a:rPr lang="en-US" sz="2400" i="1"/>
              <a:t>, are any real numbers.</a:t>
            </a:r>
          </a:p>
          <a:p>
            <a:r>
              <a:rPr lang="en-US" sz="2400">
                <a:solidFill>
                  <a:srgbClr val="3333FF"/>
                </a:solidFill>
              </a:rPr>
              <a:t>Case 1: (x + y ≥ 0):</a:t>
            </a:r>
          </a:p>
          <a:p>
            <a:r>
              <a:rPr lang="en-US" sz="2400"/>
              <a:t>In this case,</a:t>
            </a:r>
            <a:r>
              <a:rPr lang="en-US" sz="2400">
                <a:solidFill>
                  <a:srgbClr val="3333FF"/>
                </a:solidFill>
              </a:rPr>
              <a:t>    |x + y| = x + y, </a:t>
            </a:r>
            <a:r>
              <a:rPr lang="en-US" sz="2400" i="1">
                <a:solidFill>
                  <a:srgbClr val="3333FF"/>
                </a:solidFill>
              </a:rPr>
              <a:t>x ≤ |x| and y ≤ |y|.</a:t>
            </a:r>
          </a:p>
          <a:p>
            <a:r>
              <a:rPr lang="en-US" sz="2400"/>
              <a:t>Hence,            </a:t>
            </a:r>
            <a:r>
              <a:rPr lang="en-US" sz="2400">
                <a:solidFill>
                  <a:srgbClr val="3333FF"/>
                </a:solidFill>
              </a:rPr>
              <a:t>|</a:t>
            </a:r>
            <a:r>
              <a:rPr lang="en-US" sz="2400" i="1">
                <a:solidFill>
                  <a:srgbClr val="3333FF"/>
                </a:solidFill>
              </a:rPr>
              <a:t>x + y| = x + y ≤ |x| + |y|.</a:t>
            </a:r>
          </a:p>
          <a:p>
            <a:endParaRPr lang="en-US" sz="1200" i="1">
              <a:solidFill>
                <a:srgbClr val="3333FF"/>
              </a:solidFill>
            </a:endParaRPr>
          </a:p>
          <a:p>
            <a:r>
              <a:rPr lang="en-US" sz="2400">
                <a:solidFill>
                  <a:srgbClr val="3333FF"/>
                </a:solidFill>
              </a:rPr>
              <a:t>Case 2 (x + y&lt;0): </a:t>
            </a:r>
          </a:p>
          <a:p>
            <a:r>
              <a:rPr lang="en-US" sz="2400"/>
              <a:t>In this case,    </a:t>
            </a:r>
            <a:r>
              <a:rPr lang="en-US" sz="2400">
                <a:solidFill>
                  <a:srgbClr val="3333FF"/>
                </a:solidFill>
              </a:rPr>
              <a:t>|x + y| = −(x + y) </a:t>
            </a:r>
          </a:p>
          <a:p>
            <a:r>
              <a:rPr lang="en-US" sz="2400"/>
              <a:t>and also,     </a:t>
            </a:r>
            <a:r>
              <a:rPr lang="en-US" sz="2400">
                <a:solidFill>
                  <a:srgbClr val="3333FF"/>
                </a:solidFill>
              </a:rPr>
              <a:t>−x ≤ |−x| = |x|</a:t>
            </a:r>
            <a:r>
              <a:rPr lang="en-US" sz="2400"/>
              <a:t> and </a:t>
            </a:r>
            <a:r>
              <a:rPr lang="en-US" sz="2400">
                <a:solidFill>
                  <a:srgbClr val="3333FF"/>
                </a:solidFill>
              </a:rPr>
              <a:t>−y ≤ |− y| = |y|.</a:t>
            </a:r>
          </a:p>
          <a:p>
            <a:r>
              <a:rPr lang="en-US" sz="2400"/>
              <a:t>It follows, that</a:t>
            </a:r>
          </a:p>
          <a:p>
            <a:pPr algn="ctr"/>
            <a:r>
              <a:rPr lang="en-US" sz="2400">
                <a:solidFill>
                  <a:srgbClr val="3333FF"/>
                </a:solidFill>
              </a:rPr>
              <a:t>|x + y| = (−x) + (−y) ≤ |x| + |y|.</a:t>
            </a:r>
          </a:p>
          <a:p>
            <a:endParaRPr lang="en-US" sz="800">
              <a:solidFill>
                <a:srgbClr val="3333FF"/>
              </a:solidFill>
            </a:endParaRPr>
          </a:p>
          <a:p>
            <a:r>
              <a:rPr lang="en-US" sz="2400"/>
              <a:t>Hence in both cases    </a:t>
            </a:r>
            <a:r>
              <a:rPr lang="en-US" sz="2400">
                <a:solidFill>
                  <a:srgbClr val="D60093"/>
                </a:solidFill>
              </a:rPr>
              <a:t>|x + y| ≤ |x| + |y|</a:t>
            </a:r>
          </a:p>
        </p:txBody>
      </p:sp>
      <p:sp>
        <p:nvSpPr>
          <p:cNvPr id="173060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73061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817563" y="684213"/>
            <a:ext cx="7858125" cy="5794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</a:rPr>
              <a:t>Triangular Inequality 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68313" y="1268413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199683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99684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99685" name="Rectangle 9"/>
          <p:cNvSpPr>
            <a:spLocks noChangeArrowheads="1"/>
          </p:cNvSpPr>
          <p:nvPr/>
        </p:nvSpPr>
        <p:spPr bwMode="auto">
          <a:xfrm>
            <a:off x="817563" y="1408113"/>
            <a:ext cx="78581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Given any real number </a:t>
            </a:r>
            <a:r>
              <a:rPr lang="en-US" sz="2400" i="1"/>
              <a:t>x, the </a:t>
            </a:r>
            <a:r>
              <a:rPr lang="en-US" sz="2400" b="1" i="1">
                <a:solidFill>
                  <a:srgbClr val="3333FF"/>
                </a:solidFill>
              </a:rPr>
              <a:t>floor of x</a:t>
            </a:r>
            <a:r>
              <a:rPr lang="en-US" sz="2400" b="1" i="1"/>
              <a:t>, denoted       , </a:t>
            </a:r>
            <a:r>
              <a:rPr lang="en-US" sz="2400"/>
              <a:t>is defined as follows:</a:t>
            </a:r>
          </a:p>
          <a:p>
            <a:endParaRPr lang="en-US" sz="2400"/>
          </a:p>
          <a:p>
            <a:r>
              <a:rPr lang="en-US" sz="2400" i="1"/>
              <a:t>      = that unique integer n such that n ≤ x &lt; n + 1.</a:t>
            </a:r>
          </a:p>
          <a:p>
            <a:r>
              <a:rPr lang="en-US" sz="2400"/>
              <a:t>Symbolically, if </a:t>
            </a:r>
            <a:r>
              <a:rPr lang="en-US" sz="2400" i="1"/>
              <a:t>x is a real number and n is an integer, then</a:t>
            </a:r>
          </a:p>
          <a:p>
            <a:pPr algn="ctr"/>
            <a:r>
              <a:rPr lang="pt-BR" sz="2400" i="1"/>
              <a:t>= n ⇔ n ≤ x &lt; n + 1.</a:t>
            </a:r>
            <a:endParaRPr lang="en-US" sz="2400"/>
          </a:p>
        </p:txBody>
      </p:sp>
      <p:sp>
        <p:nvSpPr>
          <p:cNvPr id="9" name="Rectangle 8"/>
          <p:cNvSpPr/>
          <p:nvPr/>
        </p:nvSpPr>
        <p:spPr>
          <a:xfrm>
            <a:off x="827088" y="684213"/>
            <a:ext cx="7500937" cy="5794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Floor and Ceiling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9968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1050" y="3987800"/>
            <a:ext cx="4810125" cy="239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99688" name="Object 8"/>
          <p:cNvGraphicFramePr>
            <a:graphicFrameLocks noChangeAspect="1"/>
          </p:cNvGraphicFramePr>
          <p:nvPr/>
        </p:nvGraphicFramePr>
        <p:xfrm>
          <a:off x="7691438" y="1412875"/>
          <a:ext cx="481012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691" name="Equation" r:id="rId4" imgW="266400" imgH="253800" progId="">
                  <p:embed/>
                </p:oleObj>
              </mc:Choice>
              <mc:Fallback>
                <p:oleObj name="Equation" r:id="rId4" imgW="266400" imgH="25380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1438" y="1412875"/>
                        <a:ext cx="481012" cy="45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689" name="Object 9"/>
          <p:cNvGraphicFramePr>
            <a:graphicFrameLocks noChangeAspect="1"/>
          </p:cNvGraphicFramePr>
          <p:nvPr/>
        </p:nvGraphicFramePr>
        <p:xfrm>
          <a:off x="971550" y="2492375"/>
          <a:ext cx="481013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692" name="Equation" r:id="rId6" imgW="266400" imgH="253800" progId="">
                  <p:embed/>
                </p:oleObj>
              </mc:Choice>
              <mc:Fallback>
                <p:oleObj name="Equation" r:id="rId6" imgW="266400" imgH="25380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492375"/>
                        <a:ext cx="481013" cy="45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690" name="Object 10"/>
          <p:cNvGraphicFramePr>
            <a:graphicFrameLocks noChangeAspect="1"/>
          </p:cNvGraphicFramePr>
          <p:nvPr/>
        </p:nvGraphicFramePr>
        <p:xfrm>
          <a:off x="2867025" y="3617913"/>
          <a:ext cx="481013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693" name="Equation" r:id="rId8" imgW="266400" imgH="253800" progId="">
                  <p:embed/>
                </p:oleObj>
              </mc:Choice>
              <mc:Fallback>
                <p:oleObj name="Equation" r:id="rId8" imgW="266400" imgH="253800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7025" y="3617913"/>
                        <a:ext cx="481013" cy="458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831850" y="620713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Ceiling 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887413" y="1484313"/>
            <a:ext cx="7899400" cy="508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400"/>
              <a:t>Given any real number </a:t>
            </a:r>
            <a:r>
              <a:rPr lang="en-US" sz="2400" i="1"/>
              <a:t>x, the </a:t>
            </a:r>
            <a:r>
              <a:rPr lang="en-US" sz="2400" b="1" i="1">
                <a:solidFill>
                  <a:srgbClr val="3333FF"/>
                </a:solidFill>
              </a:rPr>
              <a:t>ceiling of x</a:t>
            </a:r>
            <a:r>
              <a:rPr lang="en-US" sz="2400" b="1" i="1"/>
              <a:t>, denoted        ,      </a:t>
            </a:r>
            <a:r>
              <a:rPr lang="en-US" sz="2400"/>
              <a:t>is defined as follows:</a:t>
            </a:r>
          </a:p>
          <a:p>
            <a:endParaRPr lang="en-US" sz="2400"/>
          </a:p>
          <a:p>
            <a:r>
              <a:rPr lang="en-US" sz="2400" i="1"/>
              <a:t>      = that unique integer n such that n − 1 &lt; x ≤ n.</a:t>
            </a:r>
          </a:p>
          <a:p>
            <a:r>
              <a:rPr lang="en-US" sz="2400"/>
              <a:t>Symbolically, if </a:t>
            </a:r>
            <a:r>
              <a:rPr lang="en-US" sz="2400" i="1"/>
              <a:t>x is a real number and n is an integer, then</a:t>
            </a:r>
          </a:p>
          <a:p>
            <a:pPr algn="ctr"/>
            <a:r>
              <a:rPr lang="pt-BR" sz="2400" i="1"/>
              <a:t> = n ⇔ n − 1 &lt; x ≤ n.</a:t>
            </a:r>
            <a:endParaRPr lang="en-US" sz="2400"/>
          </a:p>
        </p:txBody>
      </p:sp>
      <p:sp>
        <p:nvSpPr>
          <p:cNvPr id="201732" name="Line 35"/>
          <p:cNvSpPr>
            <a:spLocks noChangeShapeType="1"/>
          </p:cNvSpPr>
          <p:nvPr/>
        </p:nvSpPr>
        <p:spPr bwMode="auto">
          <a:xfrm>
            <a:off x="755650" y="1268413"/>
            <a:ext cx="7704138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1733" name="Line 37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1734" name="Line 40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1735" name="Line 41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1736" name="Line 275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1737" name="Line 276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1738" name="Line 278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1739" name="Line 279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1740" name="Line 280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1741" name="Line 281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1742" name="Line 283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1743" name="Line 284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1744" name="Line 283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1745" name="Line 284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aphicFrame>
        <p:nvGraphicFramePr>
          <p:cNvPr id="201746" name="Object 18"/>
          <p:cNvGraphicFramePr>
            <a:graphicFrameLocks noChangeAspect="1"/>
          </p:cNvGraphicFramePr>
          <p:nvPr/>
        </p:nvGraphicFramePr>
        <p:xfrm>
          <a:off x="8072438" y="1500188"/>
          <a:ext cx="490537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49" name="Equation" r:id="rId3" imgW="266400" imgH="253800" progId="">
                  <p:embed/>
                </p:oleObj>
              </mc:Choice>
              <mc:Fallback>
                <p:oleObj name="Equation" r:id="rId3" imgW="266400" imgH="253800" progId="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2438" y="1500188"/>
                        <a:ext cx="490537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1747" name="Object 19"/>
          <p:cNvGraphicFramePr>
            <a:graphicFrameLocks noChangeAspect="1"/>
          </p:cNvGraphicFramePr>
          <p:nvPr/>
        </p:nvGraphicFramePr>
        <p:xfrm>
          <a:off x="2987675" y="3683000"/>
          <a:ext cx="49053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50" name="Equation" r:id="rId5" imgW="266400" imgH="253800" progId="">
                  <p:embed/>
                </p:oleObj>
              </mc:Choice>
              <mc:Fallback>
                <p:oleObj name="Equation" r:id="rId5" imgW="266400" imgH="253800" progId="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3683000"/>
                        <a:ext cx="490538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1748" name="Object 20"/>
          <p:cNvGraphicFramePr>
            <a:graphicFrameLocks noChangeAspect="1"/>
          </p:cNvGraphicFramePr>
          <p:nvPr/>
        </p:nvGraphicFramePr>
        <p:xfrm>
          <a:off x="985838" y="2565400"/>
          <a:ext cx="490537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51" name="Equation" r:id="rId7" imgW="266400" imgH="253800" progId="">
                  <p:embed/>
                </p:oleObj>
              </mc:Choice>
              <mc:Fallback>
                <p:oleObj name="Equation" r:id="rId7" imgW="266400" imgH="253800" progId="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2565400"/>
                        <a:ext cx="490537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1749" name="Picture 10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087563" y="4292600"/>
            <a:ext cx="4860925" cy="192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827088" y="655638"/>
            <a:ext cx="67437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Examples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68313" y="1268413"/>
            <a:ext cx="8532812" cy="4495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200708" name="Line 8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0709" name="Line 9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0710" name="Rectangle 9"/>
          <p:cNvSpPr>
            <a:spLocks noChangeArrowheads="1"/>
          </p:cNvSpPr>
          <p:nvPr/>
        </p:nvSpPr>
        <p:spPr bwMode="auto">
          <a:xfrm>
            <a:off x="785813" y="1484313"/>
            <a:ext cx="8178800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3333FF"/>
                </a:solidFill>
              </a:rPr>
              <a:t>Compute      </a:t>
            </a:r>
            <a:r>
              <a:rPr lang="en-US" sz="2400" i="1">
                <a:solidFill>
                  <a:srgbClr val="3333FF"/>
                </a:solidFill>
              </a:rPr>
              <a:t>and       for each of the following values of x:</a:t>
            </a:r>
          </a:p>
          <a:p>
            <a:endParaRPr lang="en-US" sz="1000" i="1">
              <a:solidFill>
                <a:srgbClr val="3333FF"/>
              </a:solidFill>
            </a:endParaRPr>
          </a:p>
          <a:p>
            <a:pPr>
              <a:buFontTx/>
              <a:buAutoNum type="alphaLcPeriod"/>
            </a:pPr>
            <a:r>
              <a:rPr lang="en-US" sz="2400">
                <a:solidFill>
                  <a:srgbClr val="3333FF"/>
                </a:solidFill>
              </a:rPr>
              <a:t>  25</a:t>
            </a:r>
            <a:r>
              <a:rPr lang="en-US" sz="2400" i="1">
                <a:solidFill>
                  <a:srgbClr val="3333FF"/>
                </a:solidFill>
              </a:rPr>
              <a:t>/4</a:t>
            </a:r>
          </a:p>
          <a:p>
            <a:pPr>
              <a:buFontTx/>
              <a:buAutoNum type="alphaLcPeriod"/>
            </a:pPr>
            <a:r>
              <a:rPr lang="en-US" sz="2400" i="1">
                <a:solidFill>
                  <a:srgbClr val="3333FF"/>
                </a:solidFill>
              </a:rPr>
              <a:t>  0.999</a:t>
            </a:r>
          </a:p>
          <a:p>
            <a:pPr>
              <a:buFontTx/>
              <a:buAutoNum type="alphaLcPeriod"/>
            </a:pPr>
            <a:r>
              <a:rPr lang="en-US" sz="2400" i="1">
                <a:solidFill>
                  <a:srgbClr val="3333FF"/>
                </a:solidFill>
              </a:rPr>
              <a:t>  −2.01</a:t>
            </a:r>
          </a:p>
          <a:p>
            <a:endParaRPr lang="en-US" sz="1000" i="1">
              <a:solidFill>
                <a:srgbClr val="3333FF"/>
              </a:solidFill>
            </a:endParaRPr>
          </a:p>
          <a:p>
            <a:r>
              <a:rPr lang="en-US" sz="2400">
                <a:solidFill>
                  <a:srgbClr val="D60093"/>
                </a:solidFill>
              </a:rPr>
              <a:t>Solution:</a:t>
            </a:r>
          </a:p>
          <a:p>
            <a:endParaRPr lang="en-US" sz="1000">
              <a:solidFill>
                <a:srgbClr val="D60093"/>
              </a:solidFill>
            </a:endParaRPr>
          </a:p>
          <a:p>
            <a:pPr>
              <a:buFontTx/>
              <a:buAutoNum type="alphaLcPeriod"/>
            </a:pPr>
            <a:r>
              <a:rPr lang="en-US" sz="2400"/>
              <a:t>  25</a:t>
            </a:r>
            <a:r>
              <a:rPr lang="en-US" sz="2400" i="1"/>
              <a:t>/4 = 6.25 and 6 &lt; 6.25 &lt; 7; hence</a:t>
            </a:r>
          </a:p>
          <a:p>
            <a:pPr>
              <a:buFontTx/>
              <a:buAutoNum type="alphaLcPeriod"/>
            </a:pPr>
            <a:endParaRPr lang="en-US" sz="2400" i="1"/>
          </a:p>
          <a:p>
            <a:r>
              <a:rPr lang="en-US" sz="2400"/>
              <a:t>b.  0 </a:t>
            </a:r>
            <a:r>
              <a:rPr lang="en-US" sz="2400" i="1"/>
              <a:t>&lt; 0.999 &lt; 1; hence                                   .</a:t>
            </a:r>
          </a:p>
          <a:p>
            <a:endParaRPr lang="en-US" sz="2400" i="1"/>
          </a:p>
          <a:p>
            <a:r>
              <a:rPr lang="en-US" sz="2400"/>
              <a:t>c.  −3 </a:t>
            </a:r>
            <a:r>
              <a:rPr lang="en-US" sz="2400" i="1"/>
              <a:t>&lt; −2.01 &lt; −2; hence</a:t>
            </a:r>
          </a:p>
        </p:txBody>
      </p:sp>
      <p:graphicFrame>
        <p:nvGraphicFramePr>
          <p:cNvPr id="200711" name="Object 7"/>
          <p:cNvGraphicFramePr>
            <a:graphicFrameLocks noChangeAspect="1"/>
          </p:cNvGraphicFramePr>
          <p:nvPr/>
        </p:nvGraphicFramePr>
        <p:xfrm>
          <a:off x="2146300" y="1484313"/>
          <a:ext cx="481013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16" name="Equation" r:id="rId3" imgW="266400" imgH="253800" progId="">
                  <p:embed/>
                </p:oleObj>
              </mc:Choice>
              <mc:Fallback>
                <p:oleObj name="Equation" r:id="rId3" imgW="266400" imgH="25380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6300" y="1484313"/>
                        <a:ext cx="481013" cy="458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0712" name="Object 8"/>
          <p:cNvGraphicFramePr>
            <a:graphicFrameLocks noChangeAspect="1"/>
          </p:cNvGraphicFramePr>
          <p:nvPr/>
        </p:nvGraphicFramePr>
        <p:xfrm>
          <a:off x="3203575" y="1484313"/>
          <a:ext cx="49053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17" name="Equation" r:id="rId5" imgW="266400" imgH="253800" progId="">
                  <p:embed/>
                </p:oleObj>
              </mc:Choice>
              <mc:Fallback>
                <p:oleObj name="Equation" r:id="rId5" imgW="266400" imgH="25380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1484313"/>
                        <a:ext cx="490538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0713" name="Object 9"/>
          <p:cNvGraphicFramePr>
            <a:graphicFrameLocks noChangeAspect="1"/>
          </p:cNvGraphicFramePr>
          <p:nvPr/>
        </p:nvGraphicFramePr>
        <p:xfrm>
          <a:off x="6156325" y="3789363"/>
          <a:ext cx="2786063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18" name="Equation" r:id="rId7" imgW="1688760" imgH="253800" progId="">
                  <p:embed/>
                </p:oleObj>
              </mc:Choice>
              <mc:Fallback>
                <p:oleObj name="Equation" r:id="rId7" imgW="1688760" imgH="25380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3789363"/>
                        <a:ext cx="2786063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0714" name="Object 10"/>
          <p:cNvGraphicFramePr>
            <a:graphicFrameLocks noChangeAspect="1"/>
          </p:cNvGraphicFramePr>
          <p:nvPr/>
        </p:nvGraphicFramePr>
        <p:xfrm>
          <a:off x="4202113" y="4508500"/>
          <a:ext cx="2890837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19" name="Equation" r:id="rId9" imgW="1752480" imgH="253800" progId="">
                  <p:embed/>
                </p:oleObj>
              </mc:Choice>
              <mc:Fallback>
                <p:oleObj name="Equation" r:id="rId9" imgW="1752480" imgH="253800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2113" y="4508500"/>
                        <a:ext cx="2890837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0715" name="Object 11"/>
          <p:cNvGraphicFramePr>
            <a:graphicFrameLocks noChangeAspect="1"/>
          </p:cNvGraphicFramePr>
          <p:nvPr/>
        </p:nvGraphicFramePr>
        <p:xfrm>
          <a:off x="4524375" y="5229225"/>
          <a:ext cx="3143250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20" name="Equation" r:id="rId11" imgW="1904760" imgH="253800" progId="">
                  <p:embed/>
                </p:oleObj>
              </mc:Choice>
              <mc:Fallback>
                <p:oleObj name="Equation" r:id="rId11" imgW="1904760" imgH="253800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75" y="5229225"/>
                        <a:ext cx="3143250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900113" y="620713"/>
            <a:ext cx="4392612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2755" name="Content Placeholder 2"/>
          <p:cNvSpPr txBox="1">
            <a:spLocks/>
          </p:cNvSpPr>
          <p:nvPr/>
        </p:nvSpPr>
        <p:spPr bwMode="auto">
          <a:xfrm>
            <a:off x="785813" y="1357313"/>
            <a:ext cx="75819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endParaRPr lang="en-US" sz="2800"/>
          </a:p>
          <a:p>
            <a:pPr marL="342900" indent="-342900" eaLnBrk="0" hangingPunct="0">
              <a:spcBef>
                <a:spcPct val="20000"/>
              </a:spcBef>
            </a:pPr>
            <a:endParaRPr lang="en-US" sz="2800" i="1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68313" y="1268413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202757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2758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2759" name="Rectangle 12"/>
          <p:cNvSpPr>
            <a:spLocks noChangeArrowheads="1"/>
          </p:cNvSpPr>
          <p:nvPr/>
        </p:nvSpPr>
        <p:spPr bwMode="auto">
          <a:xfrm>
            <a:off x="785813" y="1357313"/>
            <a:ext cx="7962900" cy="353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/>
            <a:r>
              <a:rPr lang="en-US" sz="2400"/>
              <a:t>The 1,370 students at a college are given the opportunity to take buses to an out-of-town game. Each bus holds a maximum of 40 passengers.</a:t>
            </a:r>
          </a:p>
          <a:p>
            <a:pPr marL="342900" indent="-342900" algn="just">
              <a:buFontTx/>
              <a:buAutoNum type="alphaLcPeriod"/>
            </a:pPr>
            <a:r>
              <a:rPr lang="en-US" sz="2400">
                <a:solidFill>
                  <a:srgbClr val="3333FF"/>
                </a:solidFill>
              </a:rPr>
              <a:t>For reasons of economy, the athletic director will send only full buses. What is the maximum number of buses the athletic director will send?</a:t>
            </a:r>
          </a:p>
          <a:p>
            <a:pPr marL="342900" indent="-342900" algn="just">
              <a:buFontTx/>
              <a:buAutoNum type="alphaLcPeriod"/>
            </a:pPr>
            <a:endParaRPr lang="en-US" sz="1000">
              <a:solidFill>
                <a:srgbClr val="3333FF"/>
              </a:solidFill>
            </a:endParaRPr>
          </a:p>
          <a:p>
            <a:pPr marL="342900" indent="-342900" algn="just"/>
            <a:r>
              <a:rPr lang="en-US" sz="2400">
                <a:solidFill>
                  <a:srgbClr val="3333FF"/>
                </a:solidFill>
              </a:rPr>
              <a:t>b. If the athletic director is willing to send one partially filled bus, how many buses will be needed to allow all the students to take the trip?</a:t>
            </a:r>
            <a:endParaRPr lang="en-US" sz="2400"/>
          </a:p>
        </p:txBody>
      </p:sp>
      <p:sp>
        <p:nvSpPr>
          <p:cNvPr id="14" name="Rectangle 13"/>
          <p:cNvSpPr/>
          <p:nvPr/>
        </p:nvSpPr>
        <p:spPr>
          <a:xfrm>
            <a:off x="857250" y="642938"/>
            <a:ext cx="7500938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 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202761" name="Object 9"/>
          <p:cNvGraphicFramePr>
            <a:graphicFrameLocks noChangeAspect="1"/>
          </p:cNvGraphicFramePr>
          <p:nvPr/>
        </p:nvGraphicFramePr>
        <p:xfrm>
          <a:off x="857250" y="5000625"/>
          <a:ext cx="5016500" cy="136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62" name="Equation" r:id="rId3" imgW="1866600" imgH="507960" progId="">
                  <p:embed/>
                </p:oleObj>
              </mc:Choice>
              <mc:Fallback>
                <p:oleObj name="Equation" r:id="rId3" imgW="1866600" imgH="50796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5000625"/>
                        <a:ext cx="5016500" cy="1365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828675" y="655638"/>
            <a:ext cx="61912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200" dirty="0">
                <a:solidFill>
                  <a:srgbClr val="3333FF"/>
                </a:solidFill>
              </a:rPr>
              <a:t>Previous Lectures Summary</a:t>
            </a:r>
            <a:endParaRPr lang="en-CA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971550" y="1412875"/>
            <a:ext cx="7467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endParaRPr lang="fr-FR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3" name="Line 4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5364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569913" y="1341438"/>
            <a:ext cx="7889875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23900" lvl="2" indent="-365125">
              <a:lnSpc>
                <a:spcPct val="150000"/>
              </a:lnSpc>
              <a:buFontTx/>
              <a:buChar char="•"/>
            </a:pPr>
            <a:r>
              <a:rPr lang="en-US" sz="2800">
                <a:solidFill>
                  <a:srgbClr val="3333FF"/>
                </a:solidFill>
                <a:sym typeface="Symbol" pitchFamily="18" charset="2"/>
              </a:rPr>
              <a:t>Divisors</a:t>
            </a:r>
          </a:p>
          <a:p>
            <a:pPr marL="723900" lvl="2" indent="-365125">
              <a:lnSpc>
                <a:spcPct val="150000"/>
              </a:lnSpc>
              <a:buFontTx/>
              <a:buChar char="•"/>
            </a:pPr>
            <a:r>
              <a:rPr lang="en-US" sz="2800">
                <a:solidFill>
                  <a:srgbClr val="3333FF"/>
                </a:solidFill>
                <a:sym typeface="Symbol" pitchFamily="18" charset="2"/>
              </a:rPr>
              <a:t>Prime Numbers</a:t>
            </a:r>
          </a:p>
          <a:p>
            <a:pPr marL="723900" lvl="2" indent="-365125">
              <a:lnSpc>
                <a:spcPct val="150000"/>
              </a:lnSpc>
              <a:buFontTx/>
              <a:buChar char="•"/>
            </a:pPr>
            <a:r>
              <a:rPr lang="en-US" sz="2800">
                <a:solidFill>
                  <a:srgbClr val="3333FF"/>
                </a:solidFill>
                <a:sym typeface="Symbol" pitchFamily="18" charset="2"/>
              </a:rPr>
              <a:t>Fundamental Theorem of Arithmetic</a:t>
            </a:r>
          </a:p>
          <a:p>
            <a:pPr marL="723900" lvl="2" indent="-365125">
              <a:lnSpc>
                <a:spcPct val="150000"/>
              </a:lnSpc>
              <a:buFontTx/>
              <a:buChar char="•"/>
            </a:pPr>
            <a:r>
              <a:rPr lang="en-US" sz="2800">
                <a:solidFill>
                  <a:srgbClr val="3333FF"/>
                </a:solidFill>
                <a:sym typeface="Symbol" pitchFamily="18" charset="2"/>
              </a:rPr>
              <a:t>Division Algorithm .</a:t>
            </a:r>
          </a:p>
          <a:p>
            <a:pPr marL="723900" lvl="2" indent="-365125">
              <a:lnSpc>
                <a:spcPct val="150000"/>
              </a:lnSpc>
              <a:buFontTx/>
              <a:buChar char="•"/>
            </a:pPr>
            <a:r>
              <a:rPr lang="en-US" sz="2800">
                <a:solidFill>
                  <a:srgbClr val="3333FF"/>
                </a:solidFill>
                <a:sym typeface="Symbol" pitchFamily="18" charset="2"/>
              </a:rPr>
              <a:t>Greatest common divisors.</a:t>
            </a:r>
          </a:p>
          <a:p>
            <a:pPr marL="723900" lvl="2" indent="-365125">
              <a:lnSpc>
                <a:spcPct val="150000"/>
              </a:lnSpc>
              <a:buFontTx/>
              <a:buChar char="•"/>
            </a:pPr>
            <a:r>
              <a:rPr lang="en-US" sz="2800">
                <a:solidFill>
                  <a:srgbClr val="3333FF"/>
                </a:solidFill>
                <a:sym typeface="Symbol" pitchFamily="18" charset="2"/>
              </a:rPr>
              <a:t>Least Common Multiple</a:t>
            </a:r>
          </a:p>
          <a:p>
            <a:pPr marL="723900" lvl="2" indent="-365125">
              <a:lnSpc>
                <a:spcPct val="150000"/>
              </a:lnSpc>
              <a:buFontTx/>
              <a:buChar char="•"/>
            </a:pPr>
            <a:r>
              <a:rPr lang="en-US" sz="2800">
                <a:solidFill>
                  <a:srgbClr val="3333FF"/>
                </a:solidFill>
                <a:sym typeface="Symbol" pitchFamily="18" charset="2"/>
              </a:rPr>
              <a:t>Relative Prime</a:t>
            </a:r>
          </a:p>
        </p:txBody>
      </p:sp>
      <p:sp>
        <p:nvSpPr>
          <p:cNvPr id="15366" name="Line 4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5367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827088" y="655638"/>
            <a:ext cx="7100887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General Values of Floor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57200" y="12954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203780" name="Text Box 7"/>
          <p:cNvSpPr txBox="1">
            <a:spLocks noChangeArrowheads="1"/>
          </p:cNvSpPr>
          <p:nvPr/>
        </p:nvSpPr>
        <p:spPr bwMode="auto">
          <a:xfrm>
            <a:off x="785813" y="1476375"/>
            <a:ext cx="8215312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>
              <a:lnSpc>
                <a:spcPct val="150000"/>
              </a:lnSpc>
              <a:buFont typeface="Wingdings" pitchFamily="2" charset="2"/>
              <a:buNone/>
            </a:pPr>
            <a:endParaRPr lang="en-US" sz="2400"/>
          </a:p>
          <a:p>
            <a:pPr marL="609600" indent="-609600">
              <a:lnSpc>
                <a:spcPct val="150000"/>
              </a:lnSpc>
              <a:buFont typeface="Wingdings" pitchFamily="2" charset="2"/>
              <a:buNone/>
            </a:pPr>
            <a:r>
              <a:rPr lang="en-US" sz="2400">
                <a:solidFill>
                  <a:srgbClr val="3333FF"/>
                </a:solidFill>
              </a:rPr>
              <a:t>Solution:</a:t>
            </a:r>
          </a:p>
          <a:p>
            <a:pPr marL="609600" indent="-609600">
              <a:lnSpc>
                <a:spcPct val="150000"/>
              </a:lnSpc>
              <a:buFont typeface="Wingdings" pitchFamily="2" charset="2"/>
              <a:buNone/>
            </a:pPr>
            <a:r>
              <a:rPr lang="en-US" sz="2400"/>
              <a:t> </a:t>
            </a:r>
          </a:p>
        </p:txBody>
      </p:sp>
      <p:sp>
        <p:nvSpPr>
          <p:cNvPr id="203781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3782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aphicFrame>
        <p:nvGraphicFramePr>
          <p:cNvPr id="203783" name="Object 7"/>
          <p:cNvGraphicFramePr>
            <a:graphicFrameLocks noChangeAspect="1"/>
          </p:cNvGraphicFramePr>
          <p:nvPr/>
        </p:nvGraphicFramePr>
        <p:xfrm>
          <a:off x="925513" y="1428750"/>
          <a:ext cx="7861300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785" name="Equation" r:id="rId3" imgW="3340080" imgH="253800" progId="">
                  <p:embed/>
                </p:oleObj>
              </mc:Choice>
              <mc:Fallback>
                <p:oleObj name="Equation" r:id="rId3" imgW="3340080" imgH="25380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5513" y="1428750"/>
                        <a:ext cx="7861300" cy="642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784" name="Object 8"/>
          <p:cNvGraphicFramePr>
            <a:graphicFrameLocks noChangeAspect="1"/>
          </p:cNvGraphicFramePr>
          <p:nvPr/>
        </p:nvGraphicFramePr>
        <p:xfrm>
          <a:off x="971550" y="2708275"/>
          <a:ext cx="7500938" cy="279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786" name="Equation" r:id="rId5" imgW="3403440" imgH="1143000" progId="">
                  <p:embed/>
                </p:oleObj>
              </mc:Choice>
              <mc:Fallback>
                <p:oleObj name="Equation" r:id="rId5" imgW="3403440" imgH="114300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708275"/>
                        <a:ext cx="7500938" cy="279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900113" y="620713"/>
            <a:ext cx="4751387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Cont… 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57200" y="12954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206852" name="Text Box 7"/>
          <p:cNvSpPr txBox="1">
            <a:spLocks noChangeArrowheads="1"/>
          </p:cNvSpPr>
          <p:nvPr/>
        </p:nvSpPr>
        <p:spPr bwMode="auto">
          <a:xfrm>
            <a:off x="858838" y="1398588"/>
            <a:ext cx="7889875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 algn="just">
              <a:buFont typeface="Wingdings" pitchFamily="2" charset="2"/>
              <a:buNone/>
            </a:pPr>
            <a:r>
              <a:rPr lang="en-US" sz="2400"/>
              <a:t>Is the following statement true or false? For all real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400"/>
              <a:t>Numbers </a:t>
            </a:r>
            <a:r>
              <a:rPr lang="en-US" sz="2400" i="1"/>
              <a:t>x</a:t>
            </a:r>
            <a:r>
              <a:rPr lang="en-US" sz="2400"/>
              <a:t> and </a:t>
            </a:r>
            <a:r>
              <a:rPr lang="en-US" sz="2400" i="1"/>
              <a:t>y,</a:t>
            </a:r>
          </a:p>
          <a:p>
            <a:pPr marL="609600" indent="-609600">
              <a:buFont typeface="Wingdings" pitchFamily="2" charset="2"/>
              <a:buNone/>
            </a:pPr>
            <a:endParaRPr lang="en-US" sz="2400" i="1"/>
          </a:p>
          <a:p>
            <a:pPr marL="609600" indent="-609600">
              <a:buFont typeface="Wingdings" pitchFamily="2" charset="2"/>
              <a:buNone/>
            </a:pPr>
            <a:r>
              <a:rPr lang="en-US" sz="2400" i="1">
                <a:solidFill>
                  <a:srgbClr val="3333FF"/>
                </a:solidFill>
              </a:rPr>
              <a:t>Solution: The statement is false, take x = y = 1/2, then</a:t>
            </a:r>
          </a:p>
          <a:p>
            <a:pPr marL="609600" indent="-609600">
              <a:buFont typeface="Wingdings" pitchFamily="2" charset="2"/>
              <a:buNone/>
            </a:pPr>
            <a:endParaRPr lang="en-US" sz="2400" i="1"/>
          </a:p>
          <a:p>
            <a:pPr marL="609600" indent="-609600">
              <a:buFont typeface="Wingdings" pitchFamily="2" charset="2"/>
              <a:buNone/>
            </a:pPr>
            <a:endParaRPr lang="en-US" sz="2400" i="1"/>
          </a:p>
          <a:p>
            <a:pPr marL="609600" indent="-609600">
              <a:buFont typeface="Wingdings" pitchFamily="2" charset="2"/>
              <a:buNone/>
            </a:pPr>
            <a:endParaRPr lang="en-US" sz="2400" i="1"/>
          </a:p>
          <a:p>
            <a:pPr marL="609600" indent="-609600">
              <a:buFont typeface="Wingdings" pitchFamily="2" charset="2"/>
              <a:buNone/>
            </a:pPr>
            <a:endParaRPr lang="en-US" sz="2400" i="1"/>
          </a:p>
          <a:p>
            <a:pPr marL="609600" indent="-609600">
              <a:buFont typeface="Wingdings" pitchFamily="2" charset="2"/>
              <a:buNone/>
            </a:pPr>
            <a:endParaRPr lang="en-US" sz="2400" i="1"/>
          </a:p>
          <a:p>
            <a:pPr marL="609600" indent="-609600">
              <a:buFont typeface="Wingdings" pitchFamily="2" charset="2"/>
              <a:buNone/>
            </a:pPr>
            <a:endParaRPr lang="en-US" sz="2400" i="1"/>
          </a:p>
          <a:p>
            <a:pPr marL="609600" indent="-609600">
              <a:buFont typeface="Wingdings" pitchFamily="2" charset="2"/>
              <a:buNone/>
            </a:pPr>
            <a:endParaRPr lang="en-US" sz="2400" i="1"/>
          </a:p>
          <a:p>
            <a:pPr marL="609600" indent="-609600">
              <a:buFont typeface="Wingdings" pitchFamily="2" charset="2"/>
              <a:buNone/>
            </a:pPr>
            <a:r>
              <a:rPr lang="en-US" sz="2400" i="1">
                <a:solidFill>
                  <a:srgbClr val="3333FF"/>
                </a:solidFill>
              </a:rPr>
              <a:t>Hence</a:t>
            </a:r>
            <a:r>
              <a:rPr lang="en-US" sz="2400" i="1"/>
              <a:t> 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400" i="1"/>
              <a:t>  </a:t>
            </a:r>
            <a:endParaRPr lang="en-US" sz="2400"/>
          </a:p>
        </p:txBody>
      </p:sp>
      <p:sp>
        <p:nvSpPr>
          <p:cNvPr id="206853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6854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aphicFrame>
        <p:nvGraphicFramePr>
          <p:cNvPr id="206855" name="Object 7"/>
          <p:cNvGraphicFramePr>
            <a:graphicFrameLocks noChangeAspect="1"/>
          </p:cNvGraphicFramePr>
          <p:nvPr/>
        </p:nvGraphicFramePr>
        <p:xfrm>
          <a:off x="3451225" y="1773238"/>
          <a:ext cx="2344738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58" name="Equation" r:id="rId3" imgW="1218960" imgH="253800" progId="">
                  <p:embed/>
                </p:oleObj>
              </mc:Choice>
              <mc:Fallback>
                <p:oleObj name="Equation" r:id="rId3" imgW="1218960" imgH="25380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1225" y="1773238"/>
                        <a:ext cx="2344738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856" name="Object 8"/>
          <p:cNvGraphicFramePr>
            <a:graphicFrameLocks noChangeAspect="1"/>
          </p:cNvGraphicFramePr>
          <p:nvPr/>
        </p:nvGraphicFramePr>
        <p:xfrm>
          <a:off x="2357438" y="2900363"/>
          <a:ext cx="4683125" cy="2560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59" name="Equation" r:id="rId5" imgW="2044440" imgH="1117440" progId="">
                  <p:embed/>
                </p:oleObj>
              </mc:Choice>
              <mc:Fallback>
                <p:oleObj name="Equation" r:id="rId5" imgW="2044440" imgH="111744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38" y="2900363"/>
                        <a:ext cx="4683125" cy="2560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857" name="Object 9"/>
          <p:cNvGraphicFramePr>
            <a:graphicFrameLocks noChangeAspect="1"/>
          </p:cNvGraphicFramePr>
          <p:nvPr/>
        </p:nvGraphicFramePr>
        <p:xfrm>
          <a:off x="2514600" y="5738813"/>
          <a:ext cx="342582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60" name="Equation" r:id="rId7" imgW="1218960" imgH="253800" progId="">
                  <p:embed/>
                </p:oleObj>
              </mc:Choice>
              <mc:Fallback>
                <p:oleObj name="Equation" r:id="rId7" imgW="1218960" imgH="25380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738813"/>
                        <a:ext cx="3425825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900113" y="620713"/>
            <a:ext cx="4392612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827" name="Content Placeholder 2"/>
          <p:cNvSpPr txBox="1">
            <a:spLocks/>
          </p:cNvSpPr>
          <p:nvPr/>
        </p:nvSpPr>
        <p:spPr bwMode="auto">
          <a:xfrm>
            <a:off x="785813" y="1357313"/>
            <a:ext cx="75819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endParaRPr lang="en-US" sz="2800"/>
          </a:p>
          <a:p>
            <a:pPr marL="342900" indent="-342900" eaLnBrk="0" hangingPunct="0">
              <a:spcBef>
                <a:spcPct val="20000"/>
              </a:spcBef>
            </a:pPr>
            <a:endParaRPr lang="en-US" sz="2800" i="1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68313" y="1268413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205829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5830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5831" name="Rectangle 12"/>
          <p:cNvSpPr>
            <a:spLocks noChangeArrowheads="1"/>
          </p:cNvSpPr>
          <p:nvPr/>
        </p:nvSpPr>
        <p:spPr bwMode="auto">
          <a:xfrm>
            <a:off x="785813" y="1357313"/>
            <a:ext cx="8034337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400">
                <a:solidFill>
                  <a:srgbClr val="3333FF"/>
                </a:solidFill>
              </a:rPr>
              <a:t>Theorem: For all numbers x and all integers m, 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en-US" sz="2400">
              <a:solidFill>
                <a:srgbClr val="3333FF"/>
              </a:solidFill>
            </a:endParaRPr>
          </a:p>
          <a:p>
            <a:pPr algn="just">
              <a:lnSpc>
                <a:spcPct val="150000"/>
              </a:lnSpc>
              <a:buFont typeface="Wingdings" pitchFamily="2" charset="2"/>
              <a:buNone/>
            </a:pPr>
            <a:r>
              <a:rPr lang="en-US" sz="2400">
                <a:solidFill>
                  <a:srgbClr val="D60093"/>
                </a:solidFill>
              </a:rPr>
              <a:t>Proof:</a:t>
            </a:r>
            <a:r>
              <a:rPr lang="en-US" sz="2400"/>
              <a:t> Suppose a real number </a:t>
            </a:r>
            <a:r>
              <a:rPr lang="en-US" sz="2400">
                <a:solidFill>
                  <a:srgbClr val="3333FF"/>
                </a:solidFill>
              </a:rPr>
              <a:t>x</a:t>
            </a:r>
            <a:r>
              <a:rPr lang="en-US" sz="2400"/>
              <a:t> and an integer </a:t>
            </a:r>
            <a:r>
              <a:rPr lang="en-US" sz="2400">
                <a:solidFill>
                  <a:srgbClr val="3333FF"/>
                </a:solidFill>
              </a:rPr>
              <a:t>m</a:t>
            </a:r>
            <a:r>
              <a:rPr lang="en-US" sz="2400"/>
              <a:t> are given. Let    n =             that unique integer n such that,   </a:t>
            </a:r>
            <a:r>
              <a:rPr lang="en-US" sz="2400">
                <a:solidFill>
                  <a:srgbClr val="3333FF"/>
                </a:solidFill>
              </a:rPr>
              <a:t> n ≤ x &lt; n + 1</a:t>
            </a:r>
            <a:r>
              <a:rPr lang="en-US" sz="2400"/>
              <a:t>. Add </a:t>
            </a:r>
            <a:r>
              <a:rPr lang="en-US" sz="2400">
                <a:solidFill>
                  <a:srgbClr val="3333FF"/>
                </a:solidFill>
              </a:rPr>
              <a:t>m</a:t>
            </a:r>
            <a:r>
              <a:rPr lang="en-US" sz="2400"/>
              <a:t> to all sides to obtain </a:t>
            </a:r>
            <a:r>
              <a:rPr lang="pt-BR" sz="2400" i="1">
                <a:solidFill>
                  <a:srgbClr val="3333FF"/>
                </a:solidFill>
              </a:rPr>
              <a:t>n + m ≤ x + m &lt; n + m + 1</a:t>
            </a:r>
            <a:r>
              <a:rPr lang="en-US" sz="2400" i="1"/>
              <a:t>. Now </a:t>
            </a:r>
            <a:r>
              <a:rPr lang="en-US" sz="2400" i="1">
                <a:solidFill>
                  <a:srgbClr val="3333FF"/>
                </a:solidFill>
              </a:rPr>
              <a:t>n + m </a:t>
            </a:r>
            <a:r>
              <a:rPr lang="en-US" sz="2400" i="1"/>
              <a:t>is an integer and so, by definition of floor, </a:t>
            </a:r>
          </a:p>
          <a:p>
            <a:pPr algn="just">
              <a:lnSpc>
                <a:spcPct val="150000"/>
              </a:lnSpc>
              <a:buFont typeface="Wingdings" pitchFamily="2" charset="2"/>
              <a:buNone/>
            </a:pPr>
            <a:r>
              <a:rPr lang="en-US" sz="2400" i="1"/>
              <a:t>But n =      . Hence by substitution</a:t>
            </a:r>
          </a:p>
          <a:p>
            <a:pPr algn="just">
              <a:buFont typeface="Wingdings" pitchFamily="2" charset="2"/>
              <a:buNone/>
            </a:pPr>
            <a:endParaRPr lang="en-US" sz="2400">
              <a:solidFill>
                <a:srgbClr val="3333FF"/>
              </a:solidFill>
            </a:endParaRPr>
          </a:p>
          <a:p>
            <a:pPr algn="just">
              <a:buFont typeface="Wingdings" pitchFamily="2" charset="2"/>
              <a:buNone/>
            </a:pPr>
            <a:endParaRPr lang="en-US" sz="2400" b="1" i="1"/>
          </a:p>
        </p:txBody>
      </p:sp>
      <p:sp>
        <p:nvSpPr>
          <p:cNvPr id="14" name="Rectangle 13"/>
          <p:cNvSpPr/>
          <p:nvPr/>
        </p:nvSpPr>
        <p:spPr>
          <a:xfrm>
            <a:off x="827088" y="684213"/>
            <a:ext cx="7500937" cy="5794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Properties of Floor </a:t>
            </a:r>
            <a:endParaRPr lang="en-CA" sz="320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205833" name="Object 9"/>
          <p:cNvGraphicFramePr>
            <a:graphicFrameLocks noChangeAspect="1"/>
          </p:cNvGraphicFramePr>
          <p:nvPr/>
        </p:nvGraphicFramePr>
        <p:xfrm>
          <a:off x="3059113" y="1916113"/>
          <a:ext cx="3095625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38" name="Equation" r:id="rId3" imgW="1130040" imgH="253800" progId="">
                  <p:embed/>
                </p:oleObj>
              </mc:Choice>
              <mc:Fallback>
                <p:oleObj name="Equation" r:id="rId3" imgW="1130040" imgH="25380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1916113"/>
                        <a:ext cx="3095625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34" name="Object 10"/>
          <p:cNvGraphicFramePr>
            <a:graphicFrameLocks noChangeAspect="1"/>
          </p:cNvGraphicFramePr>
          <p:nvPr/>
        </p:nvGraphicFramePr>
        <p:xfrm>
          <a:off x="3298825" y="3186113"/>
          <a:ext cx="481013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39" name="Equation" r:id="rId5" imgW="266400" imgH="253800" progId="">
                  <p:embed/>
                </p:oleObj>
              </mc:Choice>
              <mc:Fallback>
                <p:oleObj name="Equation" r:id="rId5" imgW="266400" imgH="253800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8825" y="3186113"/>
                        <a:ext cx="481013" cy="458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35" name="Object 11"/>
          <p:cNvGraphicFramePr>
            <a:graphicFrameLocks noChangeAspect="1"/>
          </p:cNvGraphicFramePr>
          <p:nvPr/>
        </p:nvGraphicFramePr>
        <p:xfrm>
          <a:off x="1763713" y="4724400"/>
          <a:ext cx="23050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40" name="Equation" r:id="rId7" imgW="990360" imgH="253800" progId="">
                  <p:embed/>
                </p:oleObj>
              </mc:Choice>
              <mc:Fallback>
                <p:oleObj name="Equation" r:id="rId7" imgW="990360" imgH="253800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4724400"/>
                        <a:ext cx="230505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36" name="Object 12"/>
          <p:cNvGraphicFramePr>
            <a:graphicFrameLocks noChangeAspect="1"/>
          </p:cNvGraphicFramePr>
          <p:nvPr/>
        </p:nvGraphicFramePr>
        <p:xfrm>
          <a:off x="1908175" y="5373688"/>
          <a:ext cx="481013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41" name="Equation" r:id="rId9" imgW="266400" imgH="253800" progId="">
                  <p:embed/>
                </p:oleObj>
              </mc:Choice>
              <mc:Fallback>
                <p:oleObj name="Equation" r:id="rId9" imgW="266400" imgH="253800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5373688"/>
                        <a:ext cx="481013" cy="458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37" name="Object 13"/>
          <p:cNvGraphicFramePr>
            <a:graphicFrameLocks noChangeAspect="1"/>
          </p:cNvGraphicFramePr>
          <p:nvPr/>
        </p:nvGraphicFramePr>
        <p:xfrm>
          <a:off x="3311525" y="5876925"/>
          <a:ext cx="2339975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42" name="Equation" r:id="rId11" imgW="1130040" imgH="253800" progId="">
                  <p:embed/>
                </p:oleObj>
              </mc:Choice>
              <mc:Fallback>
                <p:oleObj name="Equation" r:id="rId11" imgW="1130040" imgH="253800" progId="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1525" y="5876925"/>
                        <a:ext cx="2339975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900113" y="620713"/>
            <a:ext cx="4392612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4803" name="Content Placeholder 2"/>
          <p:cNvSpPr txBox="1">
            <a:spLocks/>
          </p:cNvSpPr>
          <p:nvPr/>
        </p:nvSpPr>
        <p:spPr bwMode="auto">
          <a:xfrm>
            <a:off x="785813" y="1357313"/>
            <a:ext cx="75819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endParaRPr lang="en-US" sz="2800"/>
          </a:p>
          <a:p>
            <a:pPr marL="342900" indent="-342900" eaLnBrk="0" hangingPunct="0">
              <a:spcBef>
                <a:spcPct val="20000"/>
              </a:spcBef>
            </a:pPr>
            <a:endParaRPr lang="en-US" sz="2800" i="1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68313" y="1268413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204805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4806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4807" name="Rectangle 12"/>
          <p:cNvSpPr>
            <a:spLocks noChangeArrowheads="1"/>
          </p:cNvSpPr>
          <p:nvPr/>
        </p:nvSpPr>
        <p:spPr bwMode="auto">
          <a:xfrm>
            <a:off x="785813" y="1357313"/>
            <a:ext cx="8215312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en-US" sz="2400">
                <a:solidFill>
                  <a:srgbClr val="3333FF"/>
                </a:solidFill>
              </a:rPr>
              <a:t>Theorem:</a:t>
            </a:r>
          </a:p>
          <a:p>
            <a:pPr marL="609600" indent="-609600">
              <a:buFont typeface="Wingdings" pitchFamily="2" charset="2"/>
              <a:buNone/>
            </a:pPr>
            <a:endParaRPr lang="en-US" sz="2400">
              <a:solidFill>
                <a:srgbClr val="3333FF"/>
              </a:solidFill>
            </a:endParaRPr>
          </a:p>
          <a:p>
            <a:pPr marL="609600" indent="-609600">
              <a:buFont typeface="Wingdings" pitchFamily="2" charset="2"/>
              <a:buNone/>
            </a:pPr>
            <a:endParaRPr lang="en-US" sz="2400">
              <a:solidFill>
                <a:srgbClr val="3333FF"/>
              </a:solidFill>
            </a:endParaRPr>
          </a:p>
          <a:p>
            <a:pPr marL="609600" indent="-609600">
              <a:buFont typeface="Wingdings" pitchFamily="2" charset="2"/>
              <a:buNone/>
            </a:pPr>
            <a:endParaRPr lang="en-US" sz="2400">
              <a:solidFill>
                <a:srgbClr val="3333FF"/>
              </a:solidFill>
            </a:endParaRPr>
          </a:p>
          <a:p>
            <a:pPr marL="609600" indent="-609600">
              <a:buFont typeface="Wingdings" pitchFamily="2" charset="2"/>
              <a:buNone/>
            </a:pPr>
            <a:endParaRPr lang="en-US" sz="2400">
              <a:solidFill>
                <a:srgbClr val="3333FF"/>
              </a:solidFill>
            </a:endParaRPr>
          </a:p>
          <a:p>
            <a:pPr marL="609600" indent="-609600"/>
            <a:r>
              <a:rPr lang="en-US" sz="2400">
                <a:solidFill>
                  <a:srgbClr val="3333FF"/>
                </a:solidFill>
              </a:rPr>
              <a:t>Proof: </a:t>
            </a:r>
            <a:r>
              <a:rPr lang="en-US" sz="2200"/>
              <a:t>Suppose </a:t>
            </a:r>
            <a:r>
              <a:rPr lang="en-US" sz="2200" i="1"/>
              <a:t>n is a integer. Then </a:t>
            </a:r>
            <a:r>
              <a:rPr lang="en-US" sz="2200"/>
              <a:t>either </a:t>
            </a:r>
            <a:r>
              <a:rPr lang="en-US" sz="2200" i="1"/>
              <a:t>n is odd or n is even.</a:t>
            </a:r>
          </a:p>
          <a:p>
            <a:pPr marL="609600" indent="-609600"/>
            <a:r>
              <a:rPr lang="en-US" sz="2400" i="1">
                <a:solidFill>
                  <a:srgbClr val="3333FF"/>
                </a:solidFill>
              </a:rPr>
              <a:t>Case 1: </a:t>
            </a:r>
            <a:r>
              <a:rPr lang="en-US" sz="2400" i="1"/>
              <a:t>in this case </a:t>
            </a:r>
            <a:r>
              <a:rPr lang="en-US" sz="2400" i="1">
                <a:solidFill>
                  <a:srgbClr val="3333FF"/>
                </a:solidFill>
              </a:rPr>
              <a:t>n = 2k+1 </a:t>
            </a:r>
            <a:r>
              <a:rPr lang="en-US" sz="2400" i="1"/>
              <a:t>for some integers k</a:t>
            </a:r>
            <a:r>
              <a:rPr lang="en-US" sz="2400" i="1">
                <a:solidFill>
                  <a:srgbClr val="3333FF"/>
                </a:solidFill>
              </a:rPr>
              <a:t>.</a:t>
            </a:r>
          </a:p>
          <a:p>
            <a:pPr marL="609600" indent="-609600"/>
            <a:endParaRPr lang="en-US" sz="2400" i="1">
              <a:solidFill>
                <a:srgbClr val="3333FF"/>
              </a:solidFill>
            </a:endParaRPr>
          </a:p>
          <a:p>
            <a:pPr marL="609600" indent="-609600"/>
            <a:r>
              <a:rPr lang="en-US" sz="2400" i="1">
                <a:solidFill>
                  <a:srgbClr val="3333FF"/>
                </a:solidFill>
              </a:rPr>
              <a:t> </a:t>
            </a:r>
            <a:r>
              <a:rPr lang="en-US" sz="2400">
                <a:solidFill>
                  <a:srgbClr val="3333FF"/>
                </a:solidFill>
              </a:rPr>
              <a:t> </a:t>
            </a:r>
            <a:endParaRPr lang="en-US" sz="2400"/>
          </a:p>
          <a:p>
            <a:pPr marL="609600" indent="-609600"/>
            <a:endParaRPr lang="en-US" sz="2400"/>
          </a:p>
        </p:txBody>
      </p:sp>
      <p:sp>
        <p:nvSpPr>
          <p:cNvPr id="14" name="Rectangle 13"/>
          <p:cNvSpPr/>
          <p:nvPr/>
        </p:nvSpPr>
        <p:spPr>
          <a:xfrm>
            <a:off x="857250" y="684213"/>
            <a:ext cx="7500938" cy="5794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Cont….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204809" name="Object 9"/>
          <p:cNvGraphicFramePr>
            <a:graphicFrameLocks noChangeAspect="1"/>
          </p:cNvGraphicFramePr>
          <p:nvPr/>
        </p:nvGraphicFramePr>
        <p:xfrm>
          <a:off x="2338388" y="1412875"/>
          <a:ext cx="4105275" cy="165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11" name="Equation" r:id="rId3" imgW="1536480" imgH="1041120" progId="">
                  <p:embed/>
                </p:oleObj>
              </mc:Choice>
              <mc:Fallback>
                <p:oleObj name="Equation" r:id="rId3" imgW="1536480" imgH="104112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8388" y="1412875"/>
                        <a:ext cx="4105275" cy="1658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10" name="Object 10"/>
          <p:cNvGraphicFramePr>
            <a:graphicFrameLocks noChangeAspect="1"/>
          </p:cNvGraphicFramePr>
          <p:nvPr/>
        </p:nvGraphicFramePr>
        <p:xfrm>
          <a:off x="2339975" y="4076700"/>
          <a:ext cx="5761038" cy="232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12" name="Equation" r:id="rId5" imgW="3466800" imgH="1523880" progId="">
                  <p:embed/>
                </p:oleObj>
              </mc:Choice>
              <mc:Fallback>
                <p:oleObj name="Equation" r:id="rId5" imgW="3466800" imgH="1523880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4076700"/>
                        <a:ext cx="5761038" cy="232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900113" y="620713"/>
            <a:ext cx="4751387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857250" y="1295400"/>
            <a:ext cx="7753350" cy="44196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207876" name="Text Box 7"/>
          <p:cNvSpPr txBox="1">
            <a:spLocks noChangeArrowheads="1"/>
          </p:cNvSpPr>
          <p:nvPr/>
        </p:nvSpPr>
        <p:spPr bwMode="auto">
          <a:xfrm>
            <a:off x="785813" y="1347788"/>
            <a:ext cx="8215312" cy="459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/>
              <a:t>also. Since both the left-hand and right-hand sides equal </a:t>
            </a:r>
            <a:r>
              <a:rPr lang="en-US" sz="2400" i="1"/>
              <a:t>k, they are equal to each </a:t>
            </a:r>
            <a:r>
              <a:rPr lang="en-US" sz="2400"/>
              <a:t>other. That is,</a:t>
            </a:r>
          </a:p>
          <a:p>
            <a:pPr>
              <a:lnSpc>
                <a:spcPct val="150000"/>
              </a:lnSpc>
            </a:pPr>
            <a:r>
              <a:rPr lang="en-US" sz="2400">
                <a:solidFill>
                  <a:srgbClr val="3333FF"/>
                </a:solidFill>
              </a:rPr>
              <a:t>Case 2: </a:t>
            </a:r>
            <a:r>
              <a:rPr lang="en-US" sz="2400"/>
              <a:t>In this case, </a:t>
            </a:r>
            <a:r>
              <a:rPr lang="en-US" sz="2400" i="1"/>
              <a:t>n = 2k for some integer k.</a:t>
            </a:r>
          </a:p>
          <a:p>
            <a:pPr>
              <a:lnSpc>
                <a:spcPct val="150000"/>
              </a:lnSpc>
            </a:pPr>
            <a:endParaRPr lang="en-US" sz="2400" i="1"/>
          </a:p>
          <a:p>
            <a:pPr>
              <a:lnSpc>
                <a:spcPct val="150000"/>
              </a:lnSpc>
            </a:pPr>
            <a:endParaRPr lang="en-US" sz="2400" i="1"/>
          </a:p>
          <a:p>
            <a:pPr>
              <a:lnSpc>
                <a:spcPct val="150000"/>
              </a:lnSpc>
            </a:pPr>
            <a:endParaRPr lang="en-US" sz="2400" i="1"/>
          </a:p>
          <a:p>
            <a:pPr>
              <a:lnSpc>
                <a:spcPct val="150000"/>
              </a:lnSpc>
            </a:pPr>
            <a:r>
              <a:rPr lang="en-US" sz="2400" i="1"/>
              <a:t>Since k=n/2 by the definition of even number. So </a:t>
            </a:r>
          </a:p>
          <a:p>
            <a:endParaRPr lang="en-US" sz="2400" i="1"/>
          </a:p>
          <a:p>
            <a:endParaRPr lang="en-US" sz="2000"/>
          </a:p>
        </p:txBody>
      </p:sp>
      <p:sp>
        <p:nvSpPr>
          <p:cNvPr id="207877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7878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857250" y="692150"/>
            <a:ext cx="7858125" cy="5794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</a:rPr>
              <a:t>Cont…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207880" name="Object 8"/>
          <p:cNvGraphicFramePr>
            <a:graphicFrameLocks noChangeAspect="1"/>
          </p:cNvGraphicFramePr>
          <p:nvPr/>
        </p:nvGraphicFramePr>
        <p:xfrm>
          <a:off x="6011863" y="1916113"/>
          <a:ext cx="904875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83" name="Equation" r:id="rId3" imgW="520560" imgH="431640" progId="">
                  <p:embed/>
                </p:oleObj>
              </mc:Choice>
              <mc:Fallback>
                <p:oleObj name="Equation" r:id="rId3" imgW="520560" imgH="43164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3" y="1916113"/>
                        <a:ext cx="904875" cy="750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881" name="Object 9"/>
          <p:cNvGraphicFramePr>
            <a:graphicFrameLocks noChangeAspect="1"/>
          </p:cNvGraphicFramePr>
          <p:nvPr/>
        </p:nvGraphicFramePr>
        <p:xfrm>
          <a:off x="2857500" y="3429000"/>
          <a:ext cx="2697163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84" name="Equation" r:id="rId5" imgW="1358640" imgH="431640" progId="">
                  <p:embed/>
                </p:oleObj>
              </mc:Choice>
              <mc:Fallback>
                <p:oleObj name="Equation" r:id="rId5" imgW="1358640" imgH="43164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0" y="3429000"/>
                        <a:ext cx="2697163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882" name="Object 10"/>
          <p:cNvGraphicFramePr>
            <a:graphicFrameLocks noChangeAspect="1"/>
          </p:cNvGraphicFramePr>
          <p:nvPr/>
        </p:nvGraphicFramePr>
        <p:xfrm>
          <a:off x="3898900" y="5286375"/>
          <a:ext cx="1387475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85" name="Equation" r:id="rId7" imgW="774360" imgH="431640" progId="">
                  <p:embed/>
                </p:oleObj>
              </mc:Choice>
              <mc:Fallback>
                <p:oleObj name="Equation" r:id="rId7" imgW="774360" imgH="431640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8900" y="5286375"/>
                        <a:ext cx="1387475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827088" y="655638"/>
            <a:ext cx="6191250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r>
              <a:rPr lang="en-CA" sz="3600">
                <a:effectLst>
                  <a:outerShdw blurRad="38100" dist="38100" dir="2700000" algn="tl">
                    <a:srgbClr val="C0C0C0"/>
                  </a:outerShdw>
                </a:effectLst>
              </a:rPr>
              <a:t>Lecture Summary</a:t>
            </a:r>
            <a:r>
              <a:rPr lang="en-CA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971550" y="1412875"/>
            <a:ext cx="7467600" cy="8382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8900" name="Line 5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8901" name="Line 6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8902" name="Text Box 7"/>
          <p:cNvSpPr txBox="1">
            <a:spLocks noChangeArrowheads="1"/>
          </p:cNvSpPr>
          <p:nvPr/>
        </p:nvSpPr>
        <p:spPr bwMode="auto">
          <a:xfrm>
            <a:off x="684213" y="1412875"/>
            <a:ext cx="7704137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23900" lvl="2" indent="-365125">
              <a:lnSpc>
                <a:spcPct val="150000"/>
              </a:lnSpc>
              <a:buFont typeface="Arial" charset="0"/>
              <a:buChar char="•"/>
            </a:pPr>
            <a:r>
              <a:rPr lang="en-US" sz="3200">
                <a:solidFill>
                  <a:srgbClr val="3333FF"/>
                </a:solidFill>
                <a:sym typeface="Symbol" pitchFamily="18" charset="2"/>
              </a:rPr>
              <a:t>Rational Number</a:t>
            </a:r>
          </a:p>
          <a:p>
            <a:pPr marL="723900" lvl="2" indent="-365125">
              <a:lnSpc>
                <a:spcPct val="150000"/>
              </a:lnSpc>
              <a:buFont typeface="Arial" charset="0"/>
              <a:buChar char="•"/>
            </a:pPr>
            <a:r>
              <a:rPr lang="en-US" sz="3200">
                <a:solidFill>
                  <a:srgbClr val="3333FF"/>
                </a:solidFill>
                <a:sym typeface="Symbol" pitchFamily="18" charset="2"/>
              </a:rPr>
              <a:t>Properties of Rational Numbers</a:t>
            </a:r>
          </a:p>
          <a:p>
            <a:pPr marL="723900" lvl="2" indent="-365125">
              <a:lnSpc>
                <a:spcPct val="150000"/>
              </a:lnSpc>
              <a:buFont typeface="Arial" charset="0"/>
              <a:buChar char="•"/>
            </a:pPr>
            <a:r>
              <a:rPr lang="en-US" sz="3200">
                <a:solidFill>
                  <a:srgbClr val="3333FF"/>
                </a:solidFill>
                <a:sym typeface="Symbol" pitchFamily="18" charset="2"/>
              </a:rPr>
              <a:t>Irrational numbers</a:t>
            </a:r>
          </a:p>
          <a:p>
            <a:pPr marL="723900" lvl="2" indent="-365125">
              <a:lnSpc>
                <a:spcPct val="150000"/>
              </a:lnSpc>
              <a:buFont typeface="Arial" charset="0"/>
              <a:buChar char="•"/>
            </a:pPr>
            <a:r>
              <a:rPr lang="en-US" sz="3200">
                <a:solidFill>
                  <a:srgbClr val="3333FF"/>
                </a:solidFill>
                <a:sym typeface="Symbol" pitchFamily="18" charset="2"/>
              </a:rPr>
              <a:t>Absolute values</a:t>
            </a:r>
          </a:p>
          <a:p>
            <a:pPr marL="723900" lvl="2" indent="-365125">
              <a:lnSpc>
                <a:spcPct val="150000"/>
              </a:lnSpc>
              <a:buFont typeface="Arial" charset="0"/>
              <a:buChar char="•"/>
            </a:pPr>
            <a:r>
              <a:rPr lang="en-US" sz="3200">
                <a:solidFill>
                  <a:srgbClr val="3333FF"/>
                </a:solidFill>
                <a:sym typeface="Symbol" pitchFamily="18" charset="2"/>
              </a:rPr>
              <a:t>Triangular inequality </a:t>
            </a:r>
          </a:p>
          <a:p>
            <a:pPr marL="723900" lvl="2" indent="-365125">
              <a:lnSpc>
                <a:spcPct val="150000"/>
              </a:lnSpc>
              <a:buFont typeface="Arial" charset="0"/>
              <a:buChar char="•"/>
            </a:pPr>
            <a:r>
              <a:rPr lang="en-US" sz="3200">
                <a:solidFill>
                  <a:srgbClr val="3333FF"/>
                </a:solidFill>
                <a:sym typeface="Symbol" pitchFamily="18" charset="2"/>
              </a:rPr>
              <a:t>Floor and Ceiling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Line 16"/>
          <p:cNvSpPr>
            <a:spLocks noChangeShapeType="1"/>
          </p:cNvSpPr>
          <p:nvPr/>
        </p:nvSpPr>
        <p:spPr bwMode="auto">
          <a:xfrm>
            <a:off x="433388" y="3506788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386" name="Line 17"/>
          <p:cNvSpPr>
            <a:spLocks noChangeShapeType="1"/>
          </p:cNvSpPr>
          <p:nvPr/>
        </p:nvSpPr>
        <p:spPr bwMode="auto">
          <a:xfrm>
            <a:off x="793750" y="2786063"/>
            <a:ext cx="0" cy="1008062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387" name="Text Box 18"/>
          <p:cNvSpPr txBox="1">
            <a:spLocks noChangeArrowheads="1"/>
          </p:cNvSpPr>
          <p:nvPr/>
        </p:nvSpPr>
        <p:spPr bwMode="auto">
          <a:xfrm>
            <a:off x="971550" y="2852738"/>
            <a:ext cx="77438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3333FF"/>
                </a:solidFill>
              </a:rPr>
              <a:t>Elementary Number Theory II</a:t>
            </a:r>
          </a:p>
        </p:txBody>
      </p:sp>
      <p:sp>
        <p:nvSpPr>
          <p:cNvPr id="16388" name="Line 19"/>
          <p:cNvSpPr>
            <a:spLocks noChangeShapeType="1"/>
          </p:cNvSpPr>
          <p:nvPr/>
        </p:nvSpPr>
        <p:spPr bwMode="auto">
          <a:xfrm>
            <a:off x="433388" y="3506788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389" name="Line 20"/>
          <p:cNvSpPr>
            <a:spLocks noChangeShapeType="1"/>
          </p:cNvSpPr>
          <p:nvPr/>
        </p:nvSpPr>
        <p:spPr bwMode="auto">
          <a:xfrm>
            <a:off x="793750" y="2786063"/>
            <a:ext cx="0" cy="1008062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390" name="Line 22"/>
          <p:cNvSpPr>
            <a:spLocks noChangeShapeType="1"/>
          </p:cNvSpPr>
          <p:nvPr/>
        </p:nvSpPr>
        <p:spPr bwMode="auto">
          <a:xfrm>
            <a:off x="433388" y="3506788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391" name="Line 23"/>
          <p:cNvSpPr>
            <a:spLocks noChangeShapeType="1"/>
          </p:cNvSpPr>
          <p:nvPr/>
        </p:nvSpPr>
        <p:spPr bwMode="auto">
          <a:xfrm>
            <a:off x="793750" y="2786063"/>
            <a:ext cx="0" cy="1008062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392" name="Line 22"/>
          <p:cNvSpPr>
            <a:spLocks noChangeShapeType="1"/>
          </p:cNvSpPr>
          <p:nvPr/>
        </p:nvSpPr>
        <p:spPr bwMode="auto">
          <a:xfrm>
            <a:off x="433388" y="3506788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393" name="Line 23"/>
          <p:cNvSpPr>
            <a:spLocks noChangeShapeType="1"/>
          </p:cNvSpPr>
          <p:nvPr/>
        </p:nvSpPr>
        <p:spPr bwMode="auto">
          <a:xfrm>
            <a:off x="793750" y="2786063"/>
            <a:ext cx="0" cy="1008062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394" name="Line 22"/>
          <p:cNvSpPr>
            <a:spLocks noChangeShapeType="1"/>
          </p:cNvSpPr>
          <p:nvPr/>
        </p:nvSpPr>
        <p:spPr bwMode="auto">
          <a:xfrm flipV="1">
            <a:off x="506413" y="3578225"/>
            <a:ext cx="8280400" cy="1588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395" name="Line 23"/>
          <p:cNvSpPr>
            <a:spLocks noChangeShapeType="1"/>
          </p:cNvSpPr>
          <p:nvPr/>
        </p:nvSpPr>
        <p:spPr bwMode="auto">
          <a:xfrm>
            <a:off x="866775" y="2859088"/>
            <a:ext cx="0" cy="1008062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396" name="Line 22"/>
          <p:cNvSpPr>
            <a:spLocks noChangeShapeType="1"/>
          </p:cNvSpPr>
          <p:nvPr/>
        </p:nvSpPr>
        <p:spPr bwMode="auto">
          <a:xfrm>
            <a:off x="433388" y="3506788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397" name="Line 22"/>
          <p:cNvSpPr>
            <a:spLocks noChangeShapeType="1"/>
          </p:cNvSpPr>
          <p:nvPr/>
        </p:nvSpPr>
        <p:spPr bwMode="auto">
          <a:xfrm flipV="1">
            <a:off x="506413" y="3578225"/>
            <a:ext cx="8280400" cy="1588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398" name="Line 23"/>
          <p:cNvSpPr>
            <a:spLocks noChangeShapeType="1"/>
          </p:cNvSpPr>
          <p:nvPr/>
        </p:nvSpPr>
        <p:spPr bwMode="auto">
          <a:xfrm>
            <a:off x="865188" y="2859088"/>
            <a:ext cx="0" cy="1008062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399" name="Line 22"/>
          <p:cNvSpPr>
            <a:spLocks noChangeShapeType="1"/>
          </p:cNvSpPr>
          <p:nvPr/>
        </p:nvSpPr>
        <p:spPr bwMode="auto">
          <a:xfrm>
            <a:off x="431800" y="3506788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00" name="Line 22"/>
          <p:cNvSpPr>
            <a:spLocks noChangeShapeType="1"/>
          </p:cNvSpPr>
          <p:nvPr/>
        </p:nvSpPr>
        <p:spPr bwMode="auto">
          <a:xfrm flipV="1">
            <a:off x="504825" y="3578225"/>
            <a:ext cx="8280400" cy="1588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01" name="Line 23"/>
          <p:cNvSpPr>
            <a:spLocks noChangeShapeType="1"/>
          </p:cNvSpPr>
          <p:nvPr/>
        </p:nvSpPr>
        <p:spPr bwMode="auto">
          <a:xfrm>
            <a:off x="793750" y="2786063"/>
            <a:ext cx="0" cy="1008062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02" name="Line 23"/>
          <p:cNvSpPr>
            <a:spLocks noChangeShapeType="1"/>
          </p:cNvSpPr>
          <p:nvPr/>
        </p:nvSpPr>
        <p:spPr bwMode="auto">
          <a:xfrm>
            <a:off x="865188" y="2859088"/>
            <a:ext cx="0" cy="1008062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03" name="Line 22"/>
          <p:cNvSpPr>
            <a:spLocks noChangeShapeType="1"/>
          </p:cNvSpPr>
          <p:nvPr/>
        </p:nvSpPr>
        <p:spPr bwMode="auto">
          <a:xfrm>
            <a:off x="433388" y="3506788"/>
            <a:ext cx="8137525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04" name="Line 22"/>
          <p:cNvSpPr>
            <a:spLocks noChangeShapeType="1"/>
          </p:cNvSpPr>
          <p:nvPr/>
        </p:nvSpPr>
        <p:spPr bwMode="auto">
          <a:xfrm flipV="1">
            <a:off x="504825" y="3578225"/>
            <a:ext cx="8280400" cy="1588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05" name="Line 23"/>
          <p:cNvSpPr>
            <a:spLocks noChangeShapeType="1"/>
          </p:cNvSpPr>
          <p:nvPr/>
        </p:nvSpPr>
        <p:spPr bwMode="auto">
          <a:xfrm>
            <a:off x="793750" y="2786063"/>
            <a:ext cx="0" cy="1008062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433388" y="3506788"/>
            <a:ext cx="8137525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828675" y="620713"/>
            <a:ext cx="61912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3600"/>
              <a:t>Today's Lecture</a:t>
            </a:r>
            <a:endParaRPr lang="en-CA" sz="36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971550" y="1412875"/>
            <a:ext cx="7467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endParaRPr lang="fr-FR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411" name="Line 4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7412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7413" name="Line 4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7414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7415" name="Rectangle 8"/>
          <p:cNvSpPr>
            <a:spLocks noChangeArrowheads="1"/>
          </p:cNvSpPr>
          <p:nvPr/>
        </p:nvSpPr>
        <p:spPr bwMode="auto">
          <a:xfrm>
            <a:off x="611188" y="1341438"/>
            <a:ext cx="685800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23900" lvl="2" indent="-365125">
              <a:lnSpc>
                <a:spcPct val="150000"/>
              </a:lnSpc>
              <a:buFont typeface="Arial" charset="0"/>
              <a:buChar char="•"/>
            </a:pPr>
            <a:r>
              <a:rPr lang="en-US" sz="3200">
                <a:solidFill>
                  <a:srgbClr val="3333FF"/>
                </a:solidFill>
                <a:sym typeface="Symbol" pitchFamily="18" charset="2"/>
              </a:rPr>
              <a:t>Rational Number</a:t>
            </a:r>
          </a:p>
          <a:p>
            <a:pPr marL="723900" lvl="2" indent="-365125">
              <a:lnSpc>
                <a:spcPct val="150000"/>
              </a:lnSpc>
              <a:buFont typeface="Arial" charset="0"/>
              <a:buChar char="•"/>
            </a:pPr>
            <a:r>
              <a:rPr lang="en-US" sz="3200">
                <a:solidFill>
                  <a:srgbClr val="3333FF"/>
                </a:solidFill>
                <a:sym typeface="Symbol" pitchFamily="18" charset="2"/>
              </a:rPr>
              <a:t>Properties of Rational Numbers</a:t>
            </a:r>
          </a:p>
          <a:p>
            <a:pPr marL="723900" lvl="2" indent="-365125">
              <a:lnSpc>
                <a:spcPct val="150000"/>
              </a:lnSpc>
              <a:buFont typeface="Arial" charset="0"/>
              <a:buChar char="•"/>
            </a:pPr>
            <a:r>
              <a:rPr lang="en-US" sz="3200">
                <a:solidFill>
                  <a:srgbClr val="3333FF"/>
                </a:solidFill>
                <a:sym typeface="Symbol" pitchFamily="18" charset="2"/>
              </a:rPr>
              <a:t>Irrational numbers</a:t>
            </a:r>
          </a:p>
          <a:p>
            <a:pPr marL="723900" lvl="2" indent="-365125">
              <a:lnSpc>
                <a:spcPct val="150000"/>
              </a:lnSpc>
              <a:buFont typeface="Arial" charset="0"/>
              <a:buChar char="•"/>
            </a:pPr>
            <a:r>
              <a:rPr lang="en-US" sz="3200">
                <a:solidFill>
                  <a:srgbClr val="3333FF"/>
                </a:solidFill>
                <a:sym typeface="Symbol" pitchFamily="18" charset="2"/>
              </a:rPr>
              <a:t>Absolute values</a:t>
            </a:r>
          </a:p>
          <a:p>
            <a:pPr marL="723900" lvl="2" indent="-365125">
              <a:lnSpc>
                <a:spcPct val="150000"/>
              </a:lnSpc>
              <a:buFont typeface="Arial" charset="0"/>
              <a:buChar char="•"/>
            </a:pPr>
            <a:r>
              <a:rPr lang="en-US" sz="3200">
                <a:solidFill>
                  <a:srgbClr val="3333FF"/>
                </a:solidFill>
                <a:sym typeface="Symbol" pitchFamily="18" charset="2"/>
              </a:rPr>
              <a:t>Triangular inequality </a:t>
            </a:r>
          </a:p>
          <a:p>
            <a:pPr marL="723900" lvl="2" indent="-365125">
              <a:lnSpc>
                <a:spcPct val="150000"/>
              </a:lnSpc>
              <a:buFont typeface="Arial" charset="0"/>
              <a:buChar char="•"/>
            </a:pPr>
            <a:r>
              <a:rPr lang="en-US" sz="3200">
                <a:solidFill>
                  <a:srgbClr val="3333FF"/>
                </a:solidFill>
                <a:sym typeface="Symbol" pitchFamily="18" charset="2"/>
              </a:rPr>
              <a:t>Floor and Ceiling functions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827088" y="655638"/>
            <a:ext cx="67437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Rational Numbers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68313" y="1268413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18435" name="Line 8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8436" name="Line 9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8437" name="Rectangle 9"/>
          <p:cNvSpPr>
            <a:spLocks noChangeArrowheads="1"/>
          </p:cNvSpPr>
          <p:nvPr/>
        </p:nvSpPr>
        <p:spPr bwMode="auto">
          <a:xfrm>
            <a:off x="900113" y="1268413"/>
            <a:ext cx="7848600" cy="502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/>
              <a:t>A real number </a:t>
            </a:r>
            <a:r>
              <a:rPr lang="en-US" sz="2400">
                <a:solidFill>
                  <a:srgbClr val="3333FF"/>
                </a:solidFill>
              </a:rPr>
              <a:t>r</a:t>
            </a:r>
            <a:r>
              <a:rPr lang="en-US" sz="2400"/>
              <a:t> is rational if, and only if, </a:t>
            </a:r>
            <a:r>
              <a:rPr lang="en-US" sz="2400">
                <a:solidFill>
                  <a:srgbClr val="3333FF"/>
                </a:solidFill>
              </a:rPr>
              <a:t>r = a/b</a:t>
            </a:r>
            <a:r>
              <a:rPr lang="en-US" sz="2400"/>
              <a:t> for some integers a and b with b ≠ 0. A real number that is not rational is irrational.</a:t>
            </a:r>
          </a:p>
          <a:p>
            <a:pPr algn="just">
              <a:lnSpc>
                <a:spcPct val="150000"/>
              </a:lnSpc>
            </a:pPr>
            <a:r>
              <a:rPr lang="en-US" sz="2400"/>
              <a:t>More formally, </a:t>
            </a:r>
            <a:r>
              <a:rPr lang="en-US" sz="2400">
                <a:solidFill>
                  <a:srgbClr val="3333FF"/>
                </a:solidFill>
              </a:rPr>
              <a:t>r is a rational number</a:t>
            </a:r>
            <a:r>
              <a:rPr lang="en-US" sz="2400"/>
              <a:t> ↔ </a:t>
            </a:r>
            <a:r>
              <a:rPr lang="en-US" sz="2400" i="1">
                <a:solidFill>
                  <a:srgbClr val="3333FF"/>
                </a:solidFill>
              </a:rPr>
              <a:t>∃ integers a and b such that r = a/b, </a:t>
            </a:r>
            <a:r>
              <a:rPr lang="en-US" sz="2400">
                <a:solidFill>
                  <a:srgbClr val="3333FF"/>
                </a:solidFill>
              </a:rPr>
              <a:t>b ≠ 0.</a:t>
            </a:r>
          </a:p>
          <a:p>
            <a:pPr algn="just"/>
            <a:endParaRPr lang="en-US" sz="1200">
              <a:solidFill>
                <a:srgbClr val="3333FF"/>
              </a:solidFill>
            </a:endParaRPr>
          </a:p>
          <a:p>
            <a:pPr algn="just">
              <a:lnSpc>
                <a:spcPct val="110000"/>
              </a:lnSpc>
            </a:pPr>
            <a:r>
              <a:rPr lang="en-US" sz="2400">
                <a:solidFill>
                  <a:srgbClr val="D60093"/>
                </a:solidFill>
              </a:rPr>
              <a:t>Determine whether following numbers are rational?</a:t>
            </a:r>
          </a:p>
          <a:p>
            <a:pPr algn="just">
              <a:lnSpc>
                <a:spcPct val="110000"/>
              </a:lnSpc>
              <a:buFont typeface="Arial" charset="0"/>
              <a:buAutoNum type="alphaLcParenR"/>
            </a:pPr>
            <a:r>
              <a:rPr lang="en-US" sz="2400">
                <a:solidFill>
                  <a:srgbClr val="3333FF"/>
                </a:solidFill>
              </a:rPr>
              <a:t>  10/3</a:t>
            </a:r>
          </a:p>
          <a:p>
            <a:pPr algn="just">
              <a:lnSpc>
                <a:spcPct val="110000"/>
              </a:lnSpc>
              <a:buFont typeface="Arial" charset="0"/>
              <a:buAutoNum type="alphaLcParenR"/>
            </a:pPr>
            <a:r>
              <a:rPr lang="en-US" sz="2400">
                <a:solidFill>
                  <a:srgbClr val="3333FF"/>
                </a:solidFill>
              </a:rPr>
              <a:t>  -(5/39)</a:t>
            </a:r>
          </a:p>
          <a:p>
            <a:pPr algn="just">
              <a:lnSpc>
                <a:spcPct val="110000"/>
              </a:lnSpc>
              <a:buFont typeface="Arial" charset="0"/>
              <a:buAutoNum type="alphaLcParenR"/>
            </a:pPr>
            <a:r>
              <a:rPr lang="en-US" sz="2400">
                <a:solidFill>
                  <a:srgbClr val="3333FF"/>
                </a:solidFill>
              </a:rPr>
              <a:t>  2/0</a:t>
            </a:r>
          </a:p>
          <a:p>
            <a:pPr algn="just">
              <a:lnSpc>
                <a:spcPct val="110000"/>
              </a:lnSpc>
              <a:buFont typeface="Arial" charset="0"/>
              <a:buAutoNum type="alphaLcParenR"/>
            </a:pPr>
            <a:r>
              <a:rPr lang="en-US" sz="2400">
                <a:solidFill>
                  <a:srgbClr val="3333FF"/>
                </a:solidFill>
              </a:rPr>
              <a:t>  0.121212121212………</a:t>
            </a:r>
            <a:endParaRPr lang="en-US" sz="2800">
              <a:solidFill>
                <a:srgbClr val="3333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901700" y="655638"/>
            <a:ext cx="7242175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US" sz="3200" b="1" dirty="0">
                <a:solidFill>
                  <a:srgbClr val="3333FF"/>
                </a:solidFill>
              </a:rPr>
              <a:t>Cont….</a:t>
            </a:r>
            <a:endParaRPr lang="en-CA" sz="32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6370" name="Rectangle 3"/>
          <p:cNvSpPr>
            <a:spLocks noChangeArrowheads="1"/>
          </p:cNvSpPr>
          <p:nvPr/>
        </p:nvSpPr>
        <p:spPr bwMode="auto">
          <a:xfrm>
            <a:off x="900113" y="1339850"/>
            <a:ext cx="7704137" cy="523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44500" indent="-444500"/>
            <a:endParaRPr lang="en-US" sz="800">
              <a:solidFill>
                <a:srgbClr val="3333FF"/>
              </a:solidFill>
            </a:endParaRPr>
          </a:p>
          <a:p>
            <a:pPr marL="444500" indent="-444500" algn="just">
              <a:lnSpc>
                <a:spcPct val="120000"/>
              </a:lnSpc>
              <a:buFont typeface="Arial" charset="0"/>
              <a:buAutoNum type="alphaLcParenR"/>
            </a:pPr>
            <a:r>
              <a:rPr lang="en-US" sz="2400">
                <a:solidFill>
                  <a:srgbClr val="3333FF"/>
                </a:solidFill>
              </a:rPr>
              <a:t>Yes, 10/3</a:t>
            </a:r>
            <a:r>
              <a:rPr lang="en-US" sz="2400"/>
              <a:t> is quotient of the integers 10 and 3. </a:t>
            </a:r>
          </a:p>
          <a:p>
            <a:pPr marL="444500" indent="-444500" algn="just">
              <a:lnSpc>
                <a:spcPct val="120000"/>
              </a:lnSpc>
              <a:buFont typeface="Arial" charset="0"/>
              <a:buAutoNum type="alphaLcParenR"/>
            </a:pPr>
            <a:r>
              <a:rPr lang="en-US" sz="2400">
                <a:solidFill>
                  <a:srgbClr val="3333FF"/>
                </a:solidFill>
                <a:sym typeface="Symbol" pitchFamily="18" charset="2"/>
              </a:rPr>
              <a:t>Yes</a:t>
            </a:r>
            <a:r>
              <a:rPr lang="en-US" sz="2400">
                <a:sym typeface="Symbol" pitchFamily="18" charset="2"/>
              </a:rPr>
              <a:t>, -5/39, which is a quotient of the integers.</a:t>
            </a:r>
          </a:p>
          <a:p>
            <a:pPr marL="444500" indent="-444500" algn="just">
              <a:lnSpc>
                <a:spcPct val="120000"/>
              </a:lnSpc>
              <a:buFont typeface="Arial" charset="0"/>
              <a:buAutoNum type="alphaLcParenR"/>
            </a:pPr>
            <a:r>
              <a:rPr lang="en-US" sz="2400">
                <a:solidFill>
                  <a:srgbClr val="3333FF"/>
                </a:solidFill>
                <a:sym typeface="Symbol" pitchFamily="18" charset="2"/>
              </a:rPr>
              <a:t>No</a:t>
            </a:r>
            <a:r>
              <a:rPr lang="en-US" sz="2400">
                <a:sym typeface="Symbol" pitchFamily="18" charset="2"/>
              </a:rPr>
              <a:t>, 2/0 is not  a number (division by 0 is not allowed)</a:t>
            </a:r>
          </a:p>
          <a:p>
            <a:pPr marL="444500" indent="-444500">
              <a:lnSpc>
                <a:spcPct val="120000"/>
              </a:lnSpc>
              <a:buFont typeface="Arial" charset="0"/>
              <a:buAutoNum type="alphaLcParenR"/>
            </a:pPr>
            <a:r>
              <a:rPr lang="en-US" sz="2400">
                <a:solidFill>
                  <a:srgbClr val="3333FF"/>
                </a:solidFill>
                <a:sym typeface="Symbol" pitchFamily="18" charset="2"/>
              </a:rPr>
              <a:t>Yes, </a:t>
            </a:r>
          </a:p>
          <a:p>
            <a:pPr marL="444500" indent="-444500">
              <a:buFont typeface="Arial" charset="0"/>
              <a:buNone/>
            </a:pPr>
            <a:endParaRPr lang="en-US">
              <a:solidFill>
                <a:srgbClr val="3333FF"/>
              </a:solidFill>
              <a:sym typeface="Symbol" pitchFamily="18" charset="2"/>
            </a:endParaRPr>
          </a:p>
          <a:p>
            <a:pPr marL="444500" indent="-444500">
              <a:buFont typeface="Arial" charset="0"/>
              <a:buNone/>
            </a:pPr>
            <a:r>
              <a:rPr lang="en-US">
                <a:solidFill>
                  <a:srgbClr val="3333FF"/>
                </a:solidFill>
                <a:sym typeface="Symbol" pitchFamily="18" charset="2"/>
              </a:rPr>
              <a:t>       Let   x=0.1212121212121,    then 100x=12.12121212….</a:t>
            </a:r>
            <a:endParaRPr lang="en-US">
              <a:sym typeface="Symbol" pitchFamily="18" charset="2"/>
            </a:endParaRPr>
          </a:p>
          <a:p>
            <a:pPr marL="444500" indent="-444500">
              <a:buFont typeface="Wingdings" pitchFamily="2" charset="2"/>
              <a:buNone/>
            </a:pPr>
            <a:r>
              <a:rPr lang="en-US">
                <a:solidFill>
                  <a:srgbClr val="3333FF"/>
                </a:solidFill>
                <a:sym typeface="Symbol" pitchFamily="18" charset="2"/>
              </a:rPr>
              <a:t>      100x – x = 12.12121212….. - 0.1212121212…… = 12.</a:t>
            </a:r>
          </a:p>
          <a:p>
            <a:pPr marL="444500" indent="-444500">
              <a:buFont typeface="Wingdings" pitchFamily="2" charset="2"/>
              <a:buNone/>
            </a:pPr>
            <a:r>
              <a:rPr lang="en-US">
                <a:solidFill>
                  <a:srgbClr val="3333FF"/>
                </a:solidFill>
                <a:sym typeface="Symbol" pitchFamily="18" charset="2"/>
              </a:rPr>
              <a:t>       99∙x = 12</a:t>
            </a:r>
            <a:r>
              <a:rPr lang="en-US">
                <a:sym typeface="Symbol" pitchFamily="18" charset="2"/>
              </a:rPr>
              <a:t> and so </a:t>
            </a:r>
            <a:r>
              <a:rPr lang="en-US">
                <a:solidFill>
                  <a:srgbClr val="3333FF"/>
                </a:solidFill>
                <a:sym typeface="Symbol" pitchFamily="18" charset="2"/>
              </a:rPr>
              <a:t>x=12/99</a:t>
            </a:r>
            <a:r>
              <a:rPr lang="en-US">
                <a:sym typeface="Symbol" pitchFamily="18" charset="2"/>
              </a:rPr>
              <a:t>.</a:t>
            </a:r>
          </a:p>
          <a:p>
            <a:pPr marL="444500" indent="-444500">
              <a:buFont typeface="Wingdings" pitchFamily="2" charset="2"/>
              <a:buNone/>
            </a:pPr>
            <a:r>
              <a:rPr lang="en-US">
                <a:sym typeface="Symbol" pitchFamily="18" charset="2"/>
              </a:rPr>
              <a:t>       </a:t>
            </a:r>
          </a:p>
          <a:p>
            <a:pPr marL="444500" indent="-444500">
              <a:buFont typeface="Wingdings" pitchFamily="2" charset="2"/>
              <a:buNone/>
            </a:pPr>
            <a:r>
              <a:rPr lang="en-US">
                <a:sym typeface="Symbol" pitchFamily="18" charset="2"/>
              </a:rPr>
              <a:t>       Therefore </a:t>
            </a:r>
            <a:r>
              <a:rPr lang="en-US">
                <a:solidFill>
                  <a:srgbClr val="3333FF"/>
                </a:solidFill>
                <a:sym typeface="Symbol" pitchFamily="18" charset="2"/>
              </a:rPr>
              <a:t>0.12121212….. = 12/99</a:t>
            </a:r>
            <a:r>
              <a:rPr lang="en-US">
                <a:sym typeface="Symbol" pitchFamily="18" charset="2"/>
              </a:rPr>
              <a:t>, which is a ratio of two non zero integers and thus is a rational number</a:t>
            </a:r>
            <a:r>
              <a:rPr lang="en-US">
                <a:solidFill>
                  <a:srgbClr val="3333FF"/>
                </a:solidFill>
                <a:sym typeface="Symbol" pitchFamily="18" charset="2"/>
              </a:rPr>
              <a:t>.</a:t>
            </a:r>
          </a:p>
          <a:p>
            <a:pPr marL="444500" indent="-444500" algn="ctr">
              <a:buFont typeface="Wingdings" pitchFamily="2" charset="2"/>
              <a:buNone/>
            </a:pPr>
            <a:endParaRPr lang="en-US">
              <a:sym typeface="Symbol" pitchFamily="18" charset="2"/>
            </a:endParaRPr>
          </a:p>
        </p:txBody>
      </p:sp>
      <p:sp>
        <p:nvSpPr>
          <p:cNvPr id="186371" name="Line 21"/>
          <p:cNvSpPr>
            <a:spLocks noChangeShapeType="1"/>
          </p:cNvSpPr>
          <p:nvPr/>
        </p:nvSpPr>
        <p:spPr bwMode="auto">
          <a:xfrm>
            <a:off x="395288" y="1268413"/>
            <a:ext cx="8208962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86372" name="Line 2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86373" name="Line 21"/>
          <p:cNvSpPr>
            <a:spLocks noChangeShapeType="1"/>
          </p:cNvSpPr>
          <p:nvPr/>
        </p:nvSpPr>
        <p:spPr bwMode="auto">
          <a:xfrm>
            <a:off x="395288" y="1268413"/>
            <a:ext cx="8208962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86374" name="Line 2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862013" y="655638"/>
            <a:ext cx="7526337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</a:rPr>
              <a:t>Properties Of Rational Number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482" name="Line 12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483" name="Line 13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484" name="Rectangle 9"/>
          <p:cNvSpPr>
            <a:spLocks noChangeArrowheads="1"/>
          </p:cNvSpPr>
          <p:nvPr/>
        </p:nvSpPr>
        <p:spPr bwMode="auto">
          <a:xfrm>
            <a:off x="828675" y="1412875"/>
            <a:ext cx="79200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None/>
            </a:pPr>
            <a:r>
              <a:rPr lang="en-US" sz="2400">
                <a:solidFill>
                  <a:srgbClr val="D60093"/>
                </a:solidFill>
              </a:rPr>
              <a:t>Theorem:</a:t>
            </a:r>
            <a:r>
              <a:rPr lang="en-US" sz="2400"/>
              <a:t> </a:t>
            </a:r>
            <a:r>
              <a:rPr lang="en-US" sz="2400">
                <a:solidFill>
                  <a:srgbClr val="3333FF"/>
                </a:solidFill>
              </a:rPr>
              <a:t>Every Integer is a rational Number</a:t>
            </a:r>
          </a:p>
          <a:p>
            <a:pPr algn="just">
              <a:buFont typeface="Arial" charset="0"/>
              <a:buNone/>
            </a:pPr>
            <a:r>
              <a:rPr lang="en-US" sz="2400">
                <a:solidFill>
                  <a:srgbClr val="D60093"/>
                </a:solidFill>
              </a:rPr>
              <a:t>Proof:</a:t>
            </a:r>
            <a:r>
              <a:rPr lang="en-US" sz="2400">
                <a:solidFill>
                  <a:srgbClr val="3333FF"/>
                </a:solidFill>
              </a:rPr>
              <a:t> </a:t>
            </a:r>
            <a:r>
              <a:rPr lang="en-US" sz="2400"/>
              <a:t>Its obvious by the definition of rational Number.</a:t>
            </a:r>
          </a:p>
        </p:txBody>
      </p:sp>
      <p:sp>
        <p:nvSpPr>
          <p:cNvPr id="20485" name="Line 12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486" name="Line 13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862013" y="655638"/>
            <a:ext cx="7526337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</a:rPr>
              <a:t>Properties Of Rational Number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6612" name="Line 12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96613" name="Line 13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96614" name="Rectangle 9"/>
          <p:cNvSpPr>
            <a:spLocks noChangeArrowheads="1"/>
          </p:cNvSpPr>
          <p:nvPr/>
        </p:nvSpPr>
        <p:spPr bwMode="auto">
          <a:xfrm>
            <a:off x="828675" y="1412875"/>
            <a:ext cx="7920038" cy="477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None/>
            </a:pPr>
            <a:r>
              <a:rPr lang="en-US" sz="2400">
                <a:solidFill>
                  <a:srgbClr val="D60093"/>
                </a:solidFill>
              </a:rPr>
              <a:t>Theorem:</a:t>
            </a:r>
            <a:r>
              <a:rPr lang="en-US" sz="2400"/>
              <a:t> </a:t>
            </a:r>
            <a:r>
              <a:rPr lang="en-US" sz="2400">
                <a:solidFill>
                  <a:srgbClr val="3333FF"/>
                </a:solidFill>
              </a:rPr>
              <a:t>The sum of any two rational Numbers is rational. </a:t>
            </a:r>
          </a:p>
          <a:p>
            <a:pPr algn="just">
              <a:buFont typeface="Wingdings" pitchFamily="2" charset="2"/>
              <a:buNone/>
            </a:pPr>
            <a:r>
              <a:rPr lang="en-US" sz="2400">
                <a:solidFill>
                  <a:srgbClr val="D60093"/>
                </a:solidFill>
              </a:rPr>
              <a:t>Proof:</a:t>
            </a:r>
            <a:r>
              <a:rPr lang="en-US" sz="2400">
                <a:solidFill>
                  <a:srgbClr val="3333FF"/>
                </a:solidFill>
              </a:rPr>
              <a:t> </a:t>
            </a:r>
            <a:r>
              <a:rPr lang="en-US" sz="2400"/>
              <a:t>Suppose r and s are rational numbers. Then by  definition of rational,</a:t>
            </a:r>
          </a:p>
          <a:p>
            <a:pPr algn="ctr">
              <a:buFont typeface="Wingdings" pitchFamily="2" charset="2"/>
              <a:buNone/>
            </a:pPr>
            <a:r>
              <a:rPr lang="en-US" sz="3200">
                <a:solidFill>
                  <a:srgbClr val="3333FF"/>
                </a:solidFill>
              </a:rPr>
              <a:t>r = a/b </a:t>
            </a:r>
            <a:r>
              <a:rPr lang="en-US" sz="3200"/>
              <a:t>and </a:t>
            </a:r>
            <a:r>
              <a:rPr lang="en-US" sz="3200">
                <a:solidFill>
                  <a:srgbClr val="3333FF"/>
                </a:solidFill>
              </a:rPr>
              <a:t>s = c/d</a:t>
            </a:r>
          </a:p>
          <a:p>
            <a:pPr algn="ctr">
              <a:buFont typeface="Wingdings" pitchFamily="2" charset="2"/>
              <a:buNone/>
            </a:pPr>
            <a:r>
              <a:rPr lang="en-US" sz="2400"/>
              <a:t>for some integers a, b, c, and d with b ≠ 0 and d ≠ 0. So  </a:t>
            </a:r>
            <a:r>
              <a:rPr lang="en-US" sz="3200">
                <a:solidFill>
                  <a:srgbClr val="3333FF"/>
                </a:solidFill>
              </a:rPr>
              <a:t>r + s = a/b + c/d</a:t>
            </a:r>
          </a:p>
          <a:p>
            <a:pPr algn="just">
              <a:buFont typeface="Wingdings" pitchFamily="2" charset="2"/>
              <a:buNone/>
            </a:pPr>
            <a:r>
              <a:rPr lang="en-US" sz="2400">
                <a:solidFill>
                  <a:srgbClr val="3333FF"/>
                </a:solidFill>
              </a:rPr>
              <a:t>                                        </a:t>
            </a:r>
            <a:r>
              <a:rPr lang="en-US" sz="2800">
                <a:solidFill>
                  <a:srgbClr val="3333FF"/>
                </a:solidFill>
              </a:rPr>
              <a:t>= (ad + bc)/b∙d.</a:t>
            </a:r>
            <a:r>
              <a:rPr lang="en-US" sz="2400"/>
              <a:t>  </a:t>
            </a:r>
          </a:p>
          <a:p>
            <a:pPr algn="just">
              <a:buFont typeface="Wingdings" pitchFamily="2" charset="2"/>
              <a:buNone/>
            </a:pPr>
            <a:r>
              <a:rPr lang="en-US" sz="2400"/>
              <a:t>Let </a:t>
            </a:r>
            <a:r>
              <a:rPr lang="en-US" sz="2400">
                <a:solidFill>
                  <a:srgbClr val="3333FF"/>
                </a:solidFill>
              </a:rPr>
              <a:t>p = ad + bc </a:t>
            </a:r>
            <a:r>
              <a:rPr lang="en-US" sz="2400"/>
              <a:t>and </a:t>
            </a:r>
            <a:r>
              <a:rPr lang="en-US" sz="2400">
                <a:solidFill>
                  <a:srgbClr val="3333FF"/>
                </a:solidFill>
              </a:rPr>
              <a:t>q = bd.</a:t>
            </a:r>
            <a:r>
              <a:rPr lang="en-US" sz="2400"/>
              <a:t> Then p and q are integers because product and sum of integers are integers. Also q ≠ 0. </a:t>
            </a:r>
          </a:p>
          <a:p>
            <a:pPr algn="just">
              <a:buFont typeface="Wingdings" pitchFamily="2" charset="2"/>
              <a:buNone/>
            </a:pPr>
            <a:r>
              <a:rPr lang="en-US" sz="2400"/>
              <a:t>Thus </a:t>
            </a:r>
            <a:r>
              <a:rPr lang="en-US" sz="2400">
                <a:solidFill>
                  <a:srgbClr val="3333FF"/>
                </a:solidFill>
              </a:rPr>
              <a:t>r+s = p/q</a:t>
            </a:r>
            <a:r>
              <a:rPr lang="en-US" sz="2400"/>
              <a:t>. so </a:t>
            </a:r>
            <a:r>
              <a:rPr lang="en-US" sz="2400">
                <a:solidFill>
                  <a:srgbClr val="3333FF"/>
                </a:solidFill>
              </a:rPr>
              <a:t>r+s</a:t>
            </a:r>
            <a:r>
              <a:rPr lang="en-US" sz="2400"/>
              <a:t> is a rational number.</a:t>
            </a:r>
          </a:p>
        </p:txBody>
      </p:sp>
      <p:sp>
        <p:nvSpPr>
          <p:cNvPr id="196615" name="Line 12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96616" name="Line 13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862013" y="655638"/>
            <a:ext cx="7526337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</a:rPr>
              <a:t>Properties Of Rational Number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7635" name="Line 12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97636" name="Line 13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97637" name="Rectangle 9"/>
          <p:cNvSpPr>
            <a:spLocks noChangeArrowheads="1"/>
          </p:cNvSpPr>
          <p:nvPr/>
        </p:nvSpPr>
        <p:spPr bwMode="auto">
          <a:xfrm>
            <a:off x="828675" y="1412875"/>
            <a:ext cx="79200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None/>
            </a:pPr>
            <a:r>
              <a:rPr lang="en-US" sz="2400">
                <a:solidFill>
                  <a:srgbClr val="D60093"/>
                </a:solidFill>
              </a:rPr>
              <a:t>Theorem</a:t>
            </a:r>
            <a:r>
              <a:rPr lang="en-US" sz="2400">
                <a:solidFill>
                  <a:srgbClr val="3333FF"/>
                </a:solidFill>
              </a:rPr>
              <a:t>:  The double of a rational number is rational.</a:t>
            </a:r>
          </a:p>
          <a:p>
            <a:pPr algn="just">
              <a:buFont typeface="Arial" charset="0"/>
              <a:buNone/>
            </a:pPr>
            <a:endParaRPr lang="en-US" sz="2400">
              <a:solidFill>
                <a:srgbClr val="3333FF"/>
              </a:solidFill>
            </a:endParaRPr>
          </a:p>
          <a:p>
            <a:pPr algn="just">
              <a:buFont typeface="Wingdings" pitchFamily="2" charset="2"/>
              <a:buNone/>
            </a:pPr>
            <a:r>
              <a:rPr lang="en-US" sz="2400">
                <a:solidFill>
                  <a:srgbClr val="D60093"/>
                </a:solidFill>
              </a:rPr>
              <a:t>Proof:</a:t>
            </a:r>
            <a:r>
              <a:rPr lang="en-US" sz="2400">
                <a:solidFill>
                  <a:srgbClr val="3333FF"/>
                </a:solidFill>
              </a:rPr>
              <a:t> </a:t>
            </a:r>
            <a:r>
              <a:rPr lang="en-US" sz="2400"/>
              <a:t>Suppose </a:t>
            </a:r>
            <a:r>
              <a:rPr lang="en-US" sz="2400">
                <a:solidFill>
                  <a:srgbClr val="D60093"/>
                </a:solidFill>
              </a:rPr>
              <a:t>r</a:t>
            </a:r>
            <a:r>
              <a:rPr lang="en-US" sz="2400"/>
              <a:t> is rational number. Then </a:t>
            </a:r>
            <a:r>
              <a:rPr lang="en-US" sz="2400">
                <a:solidFill>
                  <a:srgbClr val="3333FF"/>
                </a:solidFill>
              </a:rPr>
              <a:t>2r = r + r </a:t>
            </a:r>
            <a:r>
              <a:rPr lang="en-US" sz="2400"/>
              <a:t>is a sum of two rational number and is a rational number.</a:t>
            </a:r>
            <a:endParaRPr lang="en-US" sz="3200"/>
          </a:p>
        </p:txBody>
      </p:sp>
      <p:sp>
        <p:nvSpPr>
          <p:cNvPr id="197638" name="Line 12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97639" name="Line 13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5733</TotalTime>
  <Words>1410</Words>
  <Application>Microsoft Office PowerPoint</Application>
  <PresentationFormat>On-screen Show (4:3)</PresentationFormat>
  <Paragraphs>188</Paragraphs>
  <Slides>25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Wingdings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Discrete Structures CSC 102</dc:title>
  <dc:creator>Rasheed</dc:creator>
  <cp:lastModifiedBy>noman.uos1@gmail.com</cp:lastModifiedBy>
  <cp:revision>936</cp:revision>
  <dcterms:created xsi:type="dcterms:W3CDTF">2012-03-24T09:18:04Z</dcterms:created>
  <dcterms:modified xsi:type="dcterms:W3CDTF">2020-11-30T15:59:42Z</dcterms:modified>
</cp:coreProperties>
</file>